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62" r:id="rId1"/>
    <p:sldMasterId id="2147483866" r:id="rId2"/>
    <p:sldMasterId id="2147483882" r:id="rId3"/>
    <p:sldMasterId id="2147483894" r:id="rId4"/>
  </p:sldMasterIdLst>
  <p:notesMasterIdLst>
    <p:notesMasterId r:id="rId99"/>
  </p:notesMasterIdLst>
  <p:handoutMasterIdLst>
    <p:handoutMasterId r:id="rId100"/>
  </p:handoutMasterIdLst>
  <p:sldIdLst>
    <p:sldId id="406" r:id="rId5"/>
    <p:sldId id="1923" r:id="rId6"/>
    <p:sldId id="1850" r:id="rId7"/>
    <p:sldId id="1913" r:id="rId8"/>
    <p:sldId id="1915" r:id="rId9"/>
    <p:sldId id="1914" r:id="rId10"/>
    <p:sldId id="1868" r:id="rId11"/>
    <p:sldId id="1418" r:id="rId12"/>
    <p:sldId id="1419" r:id="rId13"/>
    <p:sldId id="1420" r:id="rId14"/>
    <p:sldId id="1421" r:id="rId15"/>
    <p:sldId id="1467" r:id="rId16"/>
    <p:sldId id="1665" r:id="rId17"/>
    <p:sldId id="1666" r:id="rId18"/>
    <p:sldId id="1667" r:id="rId19"/>
    <p:sldId id="1668" r:id="rId20"/>
    <p:sldId id="1670" r:id="rId21"/>
    <p:sldId id="1671" r:id="rId22"/>
    <p:sldId id="1673" r:id="rId23"/>
    <p:sldId id="1676" r:id="rId24"/>
    <p:sldId id="1677" r:id="rId25"/>
    <p:sldId id="1678" r:id="rId26"/>
    <p:sldId id="1691" r:id="rId27"/>
    <p:sldId id="1692" r:id="rId28"/>
    <p:sldId id="1885" r:id="rId29"/>
    <p:sldId id="1971" r:id="rId30"/>
    <p:sldId id="1975" r:id="rId31"/>
    <p:sldId id="1963" r:id="rId32"/>
    <p:sldId id="1883" r:id="rId33"/>
    <p:sldId id="1920" r:id="rId34"/>
    <p:sldId id="1921" r:id="rId35"/>
    <p:sldId id="1886" r:id="rId36"/>
    <p:sldId id="1888" r:id="rId37"/>
    <p:sldId id="1887" r:id="rId38"/>
    <p:sldId id="1922" r:id="rId39"/>
    <p:sldId id="1884" r:id="rId40"/>
    <p:sldId id="1891" r:id="rId41"/>
    <p:sldId id="1972" r:id="rId42"/>
    <p:sldId id="1900" r:id="rId43"/>
    <p:sldId id="1964" r:id="rId44"/>
    <p:sldId id="1890" r:id="rId45"/>
    <p:sldId id="1962" r:id="rId46"/>
    <p:sldId id="1889" r:id="rId47"/>
    <p:sldId id="1917" r:id="rId48"/>
    <p:sldId id="1895" r:id="rId49"/>
    <p:sldId id="1908" r:id="rId50"/>
    <p:sldId id="1918" r:id="rId51"/>
    <p:sldId id="1909" r:id="rId52"/>
    <p:sldId id="1911" r:id="rId53"/>
    <p:sldId id="1907" r:id="rId54"/>
    <p:sldId id="1912" r:id="rId55"/>
    <p:sldId id="1967" r:id="rId56"/>
    <p:sldId id="1896" r:id="rId57"/>
    <p:sldId id="1901" r:id="rId58"/>
    <p:sldId id="1903" r:id="rId59"/>
    <p:sldId id="1897" r:id="rId60"/>
    <p:sldId id="1902" r:id="rId61"/>
    <p:sldId id="1905" r:id="rId62"/>
    <p:sldId id="1906" r:id="rId63"/>
    <p:sldId id="1898" r:id="rId64"/>
    <p:sldId id="1899" r:id="rId65"/>
    <p:sldId id="1968" r:id="rId66"/>
    <p:sldId id="1892" r:id="rId67"/>
    <p:sldId id="1852" r:id="rId68"/>
    <p:sldId id="1853" r:id="rId69"/>
    <p:sldId id="1969" r:id="rId70"/>
    <p:sldId id="1841" r:id="rId71"/>
    <p:sldId id="1780" r:id="rId72"/>
    <p:sldId id="1854" r:id="rId73"/>
    <p:sldId id="1856" r:id="rId74"/>
    <p:sldId id="1858" r:id="rId75"/>
    <p:sldId id="1859" r:id="rId76"/>
    <p:sldId id="1860" r:id="rId77"/>
    <p:sldId id="1861" r:id="rId78"/>
    <p:sldId id="1965" r:id="rId79"/>
    <p:sldId id="1862" r:id="rId80"/>
    <p:sldId id="1864" r:id="rId81"/>
    <p:sldId id="1974" r:id="rId82"/>
    <p:sldId id="1869" r:id="rId83"/>
    <p:sldId id="1872" r:id="rId84"/>
    <p:sldId id="1873" r:id="rId85"/>
    <p:sldId id="1874" r:id="rId86"/>
    <p:sldId id="1875" r:id="rId87"/>
    <p:sldId id="1877" r:id="rId88"/>
    <p:sldId id="1966" r:id="rId89"/>
    <p:sldId id="1826" r:id="rId90"/>
    <p:sldId id="1876" r:id="rId91"/>
    <p:sldId id="1878" r:id="rId92"/>
    <p:sldId id="1879" r:id="rId93"/>
    <p:sldId id="1973" r:id="rId94"/>
    <p:sldId id="1880" r:id="rId95"/>
    <p:sldId id="1881" r:id="rId96"/>
    <p:sldId id="1882" r:id="rId97"/>
    <p:sldId id="1416" r:id="rId9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C0000"/>
    <a:srgbClr val="E20000"/>
    <a:srgbClr val="FFFFFF"/>
    <a:srgbClr val="006600"/>
    <a:srgbClr val="002611"/>
    <a:srgbClr val="FFFFCC"/>
    <a:srgbClr val="339933"/>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1" autoAdjust="0"/>
    <p:restoredTop sz="94752" autoAdjust="0"/>
  </p:normalViewPr>
  <p:slideViewPr>
    <p:cSldViewPr snapToGrid="0">
      <p:cViewPr>
        <p:scale>
          <a:sx n="80" d="100"/>
          <a:sy n="80" d="100"/>
        </p:scale>
        <p:origin x="-1038" y="-186"/>
      </p:cViewPr>
      <p:guideLst>
        <p:guide orient="horz" pos="44"/>
        <p:guide orient="horz" pos="1121"/>
        <p:guide pos="206"/>
        <p:guide pos="4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3" d="100"/>
          <a:sy n="63" d="100"/>
        </p:scale>
        <p:origin x="-3096"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F91E7-759F-4A61-9E23-1175F89D0271}" type="doc">
      <dgm:prSet loTypeId="urn:microsoft.com/office/officeart/2005/8/layout/cycle4" loCatId="cycle"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029D9BAD-4A62-4613-91CD-9518EEA85396}">
      <dgm:prSet phldrT="[Text]" custT="1"/>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600" b="1" dirty="0"/>
        </a:p>
      </dgm:t>
    </dgm:pt>
    <dgm:pt modelId="{BACB4FF7-2E49-442B-85E1-370CD117C345}" type="parTrans" cxnId="{2E8BD781-573D-4B5B-9848-E89244D7D231}">
      <dgm:prSet/>
      <dgm:spPr/>
      <dgm:t>
        <a:bodyPr/>
        <a:lstStyle/>
        <a:p>
          <a:endParaRPr lang="en-US"/>
        </a:p>
      </dgm:t>
    </dgm:pt>
    <dgm:pt modelId="{7B301F83-7709-43BA-B5F1-957694C4864A}" type="sibTrans" cxnId="{2E8BD781-573D-4B5B-9848-E89244D7D231}">
      <dgm:prSet/>
      <dgm:spPr/>
      <dgm:t>
        <a:bodyPr/>
        <a:lstStyle/>
        <a:p>
          <a:endParaRPr lang="en-US"/>
        </a:p>
      </dgm:t>
    </dgm:pt>
    <dgm:pt modelId="{F3337276-9CA1-4189-958E-E90DCE5AE24A}">
      <dgm:prSet phldrT="[Text]" custT="1"/>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600" b="1" dirty="0"/>
        </a:p>
      </dgm:t>
    </dgm:pt>
    <dgm:pt modelId="{530B840D-352B-47B8-A1C2-8DA8874C85C6}" type="parTrans" cxnId="{EAA6C6EC-BF64-47E0-A711-15729382463F}">
      <dgm:prSet/>
      <dgm:spPr/>
      <dgm:t>
        <a:bodyPr/>
        <a:lstStyle/>
        <a:p>
          <a:endParaRPr lang="en-US"/>
        </a:p>
      </dgm:t>
    </dgm:pt>
    <dgm:pt modelId="{1788C197-E54F-4266-8E9A-D06E5E384E06}" type="sibTrans" cxnId="{EAA6C6EC-BF64-47E0-A711-15729382463F}">
      <dgm:prSet/>
      <dgm:spPr/>
      <dgm:t>
        <a:bodyPr/>
        <a:lstStyle/>
        <a:p>
          <a:endParaRPr lang="en-US"/>
        </a:p>
      </dgm:t>
    </dgm:pt>
    <dgm:pt modelId="{67A9FA18-1C50-48B5-9B50-E01F775FB20E}">
      <dgm:prSet phldrT="[Text]" custT="1"/>
      <dgm:spPr>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600" b="1" dirty="0"/>
        </a:p>
      </dgm:t>
    </dgm:pt>
    <dgm:pt modelId="{D5126525-E66C-4AC5-9D64-43C86ADE1721}" type="parTrans" cxnId="{B3B0BA3C-9A04-4053-8753-73F0BA3C0DE7}">
      <dgm:prSet/>
      <dgm:spPr/>
      <dgm:t>
        <a:bodyPr/>
        <a:lstStyle/>
        <a:p>
          <a:endParaRPr lang="en-US"/>
        </a:p>
      </dgm:t>
    </dgm:pt>
    <dgm:pt modelId="{0921E1F4-6B57-4474-A9EA-924FC3052927}" type="sibTrans" cxnId="{B3B0BA3C-9A04-4053-8753-73F0BA3C0DE7}">
      <dgm:prSet/>
      <dgm:spPr/>
      <dgm:t>
        <a:bodyPr/>
        <a:lstStyle/>
        <a:p>
          <a:endParaRPr lang="en-US"/>
        </a:p>
      </dgm:t>
    </dgm:pt>
    <dgm:pt modelId="{F10BFB96-E36B-4CF4-887A-45D7F04B9297}">
      <dgm:prSet phldrT="[Text]" custT="1"/>
      <dgm:spPr>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600" b="1" dirty="0"/>
        </a:p>
      </dgm:t>
    </dgm:pt>
    <dgm:pt modelId="{BED2AE34-D161-476A-BF0B-37116E70998D}" type="parTrans" cxnId="{464FC7C3-0F37-4DC9-8E6C-FACD0B8A342B}">
      <dgm:prSet/>
      <dgm:spPr/>
      <dgm:t>
        <a:bodyPr/>
        <a:lstStyle/>
        <a:p>
          <a:endParaRPr lang="en-US"/>
        </a:p>
      </dgm:t>
    </dgm:pt>
    <dgm:pt modelId="{2B622360-B09F-4361-A6F9-C8DD111B535B}" type="sibTrans" cxnId="{464FC7C3-0F37-4DC9-8E6C-FACD0B8A342B}">
      <dgm:prSet/>
      <dgm:spPr/>
      <dgm:t>
        <a:bodyPr/>
        <a:lstStyle/>
        <a:p>
          <a:endParaRPr lang="en-US"/>
        </a:p>
      </dgm:t>
    </dgm:pt>
    <dgm:pt modelId="{DD7D1D21-A6AC-4A24-8FAA-A9D65785C62F}" type="pres">
      <dgm:prSet presAssocID="{992F91E7-759F-4A61-9E23-1175F89D0271}" presName="cycleMatrixDiagram" presStyleCnt="0">
        <dgm:presLayoutVars>
          <dgm:chMax val="1"/>
          <dgm:dir/>
          <dgm:animLvl val="lvl"/>
          <dgm:resizeHandles val="exact"/>
        </dgm:presLayoutVars>
      </dgm:prSet>
      <dgm:spPr/>
      <dgm:t>
        <a:bodyPr/>
        <a:lstStyle/>
        <a:p>
          <a:endParaRPr lang="en-US"/>
        </a:p>
      </dgm:t>
    </dgm:pt>
    <dgm:pt modelId="{1204E164-7FAA-4DA6-AC89-EC037B710918}" type="pres">
      <dgm:prSet presAssocID="{992F91E7-759F-4A61-9E23-1175F89D0271}"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72BFD40-0CEB-4B08-AFE1-FEE0275D9E5F}" type="pres">
      <dgm:prSet presAssocID="{992F91E7-759F-4A61-9E23-1175F89D0271}"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5E7AB59-5613-406E-8062-C85A4AD3258C}" type="pres">
      <dgm:prSet presAssocID="{992F91E7-759F-4A61-9E23-1175F89D0271}"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6BD662E2-443C-459F-A81C-C2CD5CE98CA4}" type="pres">
      <dgm:prSet presAssocID="{992F91E7-759F-4A61-9E23-1175F89D0271}" presName="quadrant1" presStyleLbl="node1" presStyleIdx="0" presStyleCnt="4">
        <dgm:presLayoutVars>
          <dgm:chMax val="1"/>
          <dgm:bulletEnabled val="1"/>
        </dgm:presLayoutVars>
      </dgm:prSet>
      <dgm:spPr/>
      <dgm:t>
        <a:bodyPr/>
        <a:lstStyle/>
        <a:p>
          <a:endParaRPr lang="en-US"/>
        </a:p>
      </dgm:t>
    </dgm:pt>
    <dgm:pt modelId="{32F3329A-2686-40DC-93F1-33F44726E5B2}" type="pres">
      <dgm:prSet presAssocID="{992F91E7-759F-4A61-9E23-1175F89D0271}" presName="quadrant2" presStyleLbl="node1" presStyleIdx="1" presStyleCnt="4" custScaleX="101799">
        <dgm:presLayoutVars>
          <dgm:chMax val="1"/>
          <dgm:bulletEnabled val="1"/>
        </dgm:presLayoutVars>
      </dgm:prSet>
      <dgm:spPr/>
      <dgm:t>
        <a:bodyPr/>
        <a:lstStyle/>
        <a:p>
          <a:endParaRPr lang="en-US"/>
        </a:p>
      </dgm:t>
    </dgm:pt>
    <dgm:pt modelId="{401AAD53-AED2-4CE9-865D-16BC79AE97C2}" type="pres">
      <dgm:prSet presAssocID="{992F91E7-759F-4A61-9E23-1175F89D0271}" presName="quadrant3" presStyleLbl="node1" presStyleIdx="2" presStyleCnt="4">
        <dgm:presLayoutVars>
          <dgm:chMax val="1"/>
          <dgm:bulletEnabled val="1"/>
        </dgm:presLayoutVars>
      </dgm:prSet>
      <dgm:spPr/>
      <dgm:t>
        <a:bodyPr/>
        <a:lstStyle/>
        <a:p>
          <a:endParaRPr lang="en-US"/>
        </a:p>
      </dgm:t>
    </dgm:pt>
    <dgm:pt modelId="{3037AF50-5F78-401C-BB7B-98B8785066A2}" type="pres">
      <dgm:prSet presAssocID="{992F91E7-759F-4A61-9E23-1175F89D0271}" presName="quadrant4" presStyleLbl="node1" presStyleIdx="3" presStyleCnt="4">
        <dgm:presLayoutVars>
          <dgm:chMax val="1"/>
          <dgm:bulletEnabled val="1"/>
        </dgm:presLayoutVars>
      </dgm:prSet>
      <dgm:spPr/>
      <dgm:t>
        <a:bodyPr/>
        <a:lstStyle/>
        <a:p>
          <a:endParaRPr lang="en-US"/>
        </a:p>
      </dgm:t>
    </dgm:pt>
    <dgm:pt modelId="{9BE7E946-C01F-46FF-9398-BDA53987B16B}" type="pres">
      <dgm:prSet presAssocID="{992F91E7-759F-4A61-9E23-1175F89D0271}"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E7496F7-9E8B-4E39-82C6-078089E01221}" type="pres">
      <dgm:prSet presAssocID="{992F91E7-759F-4A61-9E23-1175F89D0271}"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E9211CE-BE24-4F88-9C6B-9F62D237E07B}" type="pres">
      <dgm:prSet presAssocID="{992F91E7-759F-4A61-9E23-1175F89D0271}"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8AE92CD9-0272-413E-9096-DBC85D4E025E}" type="presOf" srcId="{67A9FA18-1C50-48B5-9B50-E01F775FB20E}" destId="{401AAD53-AED2-4CE9-865D-16BC79AE97C2}" srcOrd="0" destOrd="0" presId="urn:microsoft.com/office/officeart/2005/8/layout/cycle4"/>
    <dgm:cxn modelId="{EAA6C6EC-BF64-47E0-A711-15729382463F}" srcId="{992F91E7-759F-4A61-9E23-1175F89D0271}" destId="{F3337276-9CA1-4189-958E-E90DCE5AE24A}" srcOrd="1" destOrd="0" parTransId="{530B840D-352B-47B8-A1C2-8DA8874C85C6}" sibTransId="{1788C197-E54F-4266-8E9A-D06E5E384E06}"/>
    <dgm:cxn modelId="{2E8BD781-573D-4B5B-9848-E89244D7D231}" srcId="{992F91E7-759F-4A61-9E23-1175F89D0271}" destId="{029D9BAD-4A62-4613-91CD-9518EEA85396}" srcOrd="0" destOrd="0" parTransId="{BACB4FF7-2E49-442B-85E1-370CD117C345}" sibTransId="{7B301F83-7709-43BA-B5F1-957694C4864A}"/>
    <dgm:cxn modelId="{9CAE97E5-2E3E-410B-AED5-5BCED5FE6C33}" type="presOf" srcId="{F3337276-9CA1-4189-958E-E90DCE5AE24A}" destId="{32F3329A-2686-40DC-93F1-33F44726E5B2}" srcOrd="0" destOrd="0" presId="urn:microsoft.com/office/officeart/2005/8/layout/cycle4"/>
    <dgm:cxn modelId="{1066EEDD-6EFE-4771-A3CE-03358A218FE5}" type="presOf" srcId="{029D9BAD-4A62-4613-91CD-9518EEA85396}" destId="{6BD662E2-443C-459F-A81C-C2CD5CE98CA4}" srcOrd="0" destOrd="0" presId="urn:microsoft.com/office/officeart/2005/8/layout/cycle4"/>
    <dgm:cxn modelId="{464FC7C3-0F37-4DC9-8E6C-FACD0B8A342B}" srcId="{992F91E7-759F-4A61-9E23-1175F89D0271}" destId="{F10BFB96-E36B-4CF4-887A-45D7F04B9297}" srcOrd="3" destOrd="0" parTransId="{BED2AE34-D161-476A-BF0B-37116E70998D}" sibTransId="{2B622360-B09F-4361-A6F9-C8DD111B535B}"/>
    <dgm:cxn modelId="{CB891EB4-97F0-4CBD-B614-DD5302E9E621}" type="presOf" srcId="{F10BFB96-E36B-4CF4-887A-45D7F04B9297}" destId="{3037AF50-5F78-401C-BB7B-98B8785066A2}" srcOrd="0" destOrd="0" presId="urn:microsoft.com/office/officeart/2005/8/layout/cycle4"/>
    <dgm:cxn modelId="{B3B0BA3C-9A04-4053-8753-73F0BA3C0DE7}" srcId="{992F91E7-759F-4A61-9E23-1175F89D0271}" destId="{67A9FA18-1C50-48B5-9B50-E01F775FB20E}" srcOrd="2" destOrd="0" parTransId="{D5126525-E66C-4AC5-9D64-43C86ADE1721}" sibTransId="{0921E1F4-6B57-4474-A9EA-924FC3052927}"/>
    <dgm:cxn modelId="{681A0B12-74B6-4D8E-B5D8-D7A6F3A976B2}" type="presOf" srcId="{992F91E7-759F-4A61-9E23-1175F89D0271}" destId="{DD7D1D21-A6AC-4A24-8FAA-A9D65785C62F}" srcOrd="0" destOrd="0" presId="urn:microsoft.com/office/officeart/2005/8/layout/cycle4"/>
    <dgm:cxn modelId="{2AE5D55D-4443-4877-BC4D-8AB6115BAC64}" type="presParOf" srcId="{DD7D1D21-A6AC-4A24-8FAA-A9D65785C62F}" destId="{1204E164-7FAA-4DA6-AC89-EC037B710918}" srcOrd="0" destOrd="0" presId="urn:microsoft.com/office/officeart/2005/8/layout/cycle4"/>
    <dgm:cxn modelId="{0B0F413A-4702-4DC3-93C3-5BA68B4396B2}" type="presParOf" srcId="{1204E164-7FAA-4DA6-AC89-EC037B710918}" destId="{772BFD40-0CEB-4B08-AFE1-FEE0275D9E5F}" srcOrd="0" destOrd="0" presId="urn:microsoft.com/office/officeart/2005/8/layout/cycle4"/>
    <dgm:cxn modelId="{1A63BB71-AF7F-49EC-984A-AB63D6CD7E20}" type="presParOf" srcId="{DD7D1D21-A6AC-4A24-8FAA-A9D65785C62F}" destId="{85E7AB59-5613-406E-8062-C85A4AD3258C}" srcOrd="1" destOrd="0" presId="urn:microsoft.com/office/officeart/2005/8/layout/cycle4"/>
    <dgm:cxn modelId="{19B3802B-796B-4607-B5D7-0A9902980679}" type="presParOf" srcId="{85E7AB59-5613-406E-8062-C85A4AD3258C}" destId="{6BD662E2-443C-459F-A81C-C2CD5CE98CA4}" srcOrd="0" destOrd="0" presId="urn:microsoft.com/office/officeart/2005/8/layout/cycle4"/>
    <dgm:cxn modelId="{AEFEB048-3C3A-46B8-9202-A0D9C863B995}" type="presParOf" srcId="{85E7AB59-5613-406E-8062-C85A4AD3258C}" destId="{32F3329A-2686-40DC-93F1-33F44726E5B2}" srcOrd="1" destOrd="0" presId="urn:microsoft.com/office/officeart/2005/8/layout/cycle4"/>
    <dgm:cxn modelId="{350567A5-A186-4826-A72E-F22DE5C52032}" type="presParOf" srcId="{85E7AB59-5613-406E-8062-C85A4AD3258C}" destId="{401AAD53-AED2-4CE9-865D-16BC79AE97C2}" srcOrd="2" destOrd="0" presId="urn:microsoft.com/office/officeart/2005/8/layout/cycle4"/>
    <dgm:cxn modelId="{7D7D01B5-03AF-4A9B-B835-977A48F9A2E0}" type="presParOf" srcId="{85E7AB59-5613-406E-8062-C85A4AD3258C}" destId="{3037AF50-5F78-401C-BB7B-98B8785066A2}" srcOrd="3" destOrd="0" presId="urn:microsoft.com/office/officeart/2005/8/layout/cycle4"/>
    <dgm:cxn modelId="{3AB3CACF-BAEE-43CE-A7C4-7E78095D5A05}" type="presParOf" srcId="{85E7AB59-5613-406E-8062-C85A4AD3258C}" destId="{9BE7E946-C01F-46FF-9398-BDA53987B16B}" srcOrd="4" destOrd="0" presId="urn:microsoft.com/office/officeart/2005/8/layout/cycle4"/>
    <dgm:cxn modelId="{112F10C0-0A87-4638-A4DD-E1536A6AAD5F}" type="presParOf" srcId="{DD7D1D21-A6AC-4A24-8FAA-A9D65785C62F}" destId="{4E7496F7-9E8B-4E39-82C6-078089E01221}" srcOrd="2" destOrd="0" presId="urn:microsoft.com/office/officeart/2005/8/layout/cycle4"/>
    <dgm:cxn modelId="{6DC3D5C1-4C67-4A47-89F8-608862A7DEAF}" type="presParOf" srcId="{DD7D1D21-A6AC-4A24-8FAA-A9D65785C62F}" destId="{BE9211CE-BE24-4F88-9C6B-9F62D237E07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2E2-443C-459F-A81C-C2CD5CE98CA4}">
      <dsp:nvSpPr>
        <dsp:cNvPr id="0" name=""/>
        <dsp:cNvSpPr/>
      </dsp:nvSpPr>
      <dsp:spPr>
        <a:xfrm>
          <a:off x="1233737" y="280308"/>
          <a:ext cx="2129358" cy="2129358"/>
        </a:xfrm>
        <a:prstGeom prst="pieWedge">
          <a:avLst/>
        </a:prstGeom>
        <a:solidFill>
          <a:srgbClr val="92D0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1857412" y="903983"/>
        <a:ext cx="1505683" cy="1505683"/>
      </dsp:txXfrm>
    </dsp:sp>
    <dsp:sp modelId="{32F3329A-2686-40DC-93F1-33F44726E5B2}">
      <dsp:nvSpPr>
        <dsp:cNvPr id="0" name=""/>
        <dsp:cNvSpPr/>
      </dsp:nvSpPr>
      <dsp:spPr>
        <a:xfrm rot="5400000">
          <a:off x="3461450" y="261154"/>
          <a:ext cx="2129358" cy="2167666"/>
        </a:xfrm>
        <a:prstGeom prst="pieWedge">
          <a:avLst/>
        </a:prstGeom>
        <a:solidFill>
          <a:srgbClr val="FFC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dsp:txBody>
      <dsp:txXfrm rot="-5400000">
        <a:off x="3442296" y="903983"/>
        <a:ext cx="1532771" cy="1505683"/>
      </dsp:txXfrm>
    </dsp:sp>
    <dsp:sp modelId="{401AAD53-AED2-4CE9-865D-16BC79AE97C2}">
      <dsp:nvSpPr>
        <dsp:cNvPr id="0" name=""/>
        <dsp:cNvSpPr/>
      </dsp:nvSpPr>
      <dsp:spPr>
        <a:xfrm rot="10800000">
          <a:off x="3461450" y="2508020"/>
          <a:ext cx="2129358" cy="2129358"/>
        </a:xfrm>
        <a:prstGeom prst="pieWedge">
          <a:avLst/>
        </a:prstGeom>
        <a:solidFill>
          <a:srgbClr val="FFFF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dsp:txBody>
      <dsp:txXfrm rot="10800000">
        <a:off x="3461450" y="2508020"/>
        <a:ext cx="1505683" cy="1505683"/>
      </dsp:txXfrm>
    </dsp:sp>
    <dsp:sp modelId="{3037AF50-5F78-401C-BB7B-98B8785066A2}">
      <dsp:nvSpPr>
        <dsp:cNvPr id="0" name=""/>
        <dsp:cNvSpPr/>
      </dsp:nvSpPr>
      <dsp:spPr>
        <a:xfrm rot="16200000">
          <a:off x="1233737" y="2508020"/>
          <a:ext cx="2129358" cy="2129358"/>
        </a:xfrm>
        <a:prstGeom prst="pieWedge">
          <a:avLst/>
        </a:prstGeom>
        <a:solidFill>
          <a:schemeClr val="accent2">
            <a:lumMod val="40000"/>
            <a:lumOff val="6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dsp:txBody>
      <dsp:txXfrm rot="5400000">
        <a:off x="1857412" y="2508020"/>
        <a:ext cx="1505683" cy="1505683"/>
      </dsp:txXfrm>
    </dsp:sp>
    <dsp:sp modelId="{4E7496F7-9E8B-4E39-82C6-078089E01221}">
      <dsp:nvSpPr>
        <dsp:cNvPr id="0" name=""/>
        <dsp:cNvSpPr/>
      </dsp:nvSpPr>
      <dsp:spPr>
        <a:xfrm>
          <a:off x="3044676" y="2016252"/>
          <a:ext cx="735194" cy="639299"/>
        </a:xfrm>
        <a:prstGeom prst="circularArrow">
          <a:avLst/>
        </a:prstGeom>
        <a:solidFill>
          <a:schemeClr val="accent1">
            <a:tint val="6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BE9211CE-BE24-4F88-9C6B-9F62D237E07B}">
      <dsp:nvSpPr>
        <dsp:cNvPr id="0" name=""/>
        <dsp:cNvSpPr/>
      </dsp:nvSpPr>
      <dsp:spPr>
        <a:xfrm rot="10800000">
          <a:off x="3044676" y="2262136"/>
          <a:ext cx="735194" cy="639299"/>
        </a:xfrm>
        <a:prstGeom prst="circularArrow">
          <a:avLst/>
        </a:prstGeom>
        <a:solidFill>
          <a:schemeClr val="accent1">
            <a:tint val="6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lvl1pPr defTabSz="930275">
              <a:defRPr sz="1200">
                <a:latin typeface="Times"/>
              </a:defRPr>
            </a:lvl1pPr>
          </a:lstStyle>
          <a:p>
            <a:pPr>
              <a:defRPr/>
            </a:pPr>
            <a:endParaRPr lang="en-US" dirty="0"/>
          </a:p>
        </p:txBody>
      </p:sp>
      <p:sp>
        <p:nvSpPr>
          <p:cNvPr id="264195"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lvl1pPr algn="r" defTabSz="930275">
              <a:defRPr sz="1200">
                <a:latin typeface="Times"/>
              </a:defRPr>
            </a:lvl1pPr>
          </a:lstStyle>
          <a:p>
            <a:pPr>
              <a:defRPr/>
            </a:pPr>
            <a:endParaRPr lang="en-US" dirty="0"/>
          </a:p>
        </p:txBody>
      </p:sp>
      <p:sp>
        <p:nvSpPr>
          <p:cNvPr id="264196" name="Rectangle 4"/>
          <p:cNvSpPr>
            <a:spLocks noGrp="1" noChangeArrowheads="1"/>
          </p:cNvSpPr>
          <p:nvPr>
            <p:ph type="ftr" sz="quarter" idx="2"/>
          </p:nvPr>
        </p:nvSpPr>
        <p:spPr bwMode="auto">
          <a:xfrm>
            <a:off x="0" y="8831263"/>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defTabSz="930275">
              <a:defRPr sz="1200">
                <a:latin typeface="Times"/>
              </a:defRPr>
            </a:lvl1pPr>
          </a:lstStyle>
          <a:p>
            <a:pPr>
              <a:defRPr/>
            </a:pPr>
            <a:endParaRPr lang="en-US" dirty="0"/>
          </a:p>
        </p:txBody>
      </p:sp>
      <p:sp>
        <p:nvSpPr>
          <p:cNvPr id="264197"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atin typeface="Times"/>
              </a:defRPr>
            </a:lvl1pPr>
          </a:lstStyle>
          <a:p>
            <a:pPr>
              <a:defRPr/>
            </a:pPr>
            <a:fld id="{9FBBB29F-4A7D-4410-9698-6A4A7F68377F}" type="slidenum">
              <a:rPr lang="en-US"/>
              <a:pPr>
                <a:defRPr/>
              </a:pPr>
              <a:t>‹#›</a:t>
            </a:fld>
            <a:endParaRPr lang="en-US" dirty="0"/>
          </a:p>
        </p:txBody>
      </p:sp>
    </p:spTree>
    <p:extLst>
      <p:ext uri="{BB962C8B-B14F-4D97-AF65-F5344CB8AC3E}">
        <p14:creationId xmlns:p14="http://schemas.microsoft.com/office/powerpoint/2010/main" val="28377454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lvl1pPr defTabSz="930275">
              <a:defRPr sz="1200">
                <a:latin typeface="Times"/>
              </a:defRPr>
            </a:lvl1pPr>
          </a:lstStyle>
          <a:p>
            <a:pPr>
              <a:defRPr/>
            </a:pPr>
            <a:endParaRPr lang="en-US" dirty="0"/>
          </a:p>
        </p:txBody>
      </p:sp>
      <p:sp>
        <p:nvSpPr>
          <p:cNvPr id="24579" name="Rectangle 3"/>
          <p:cNvSpPr>
            <a:spLocks noGrp="1" noChangeArrowheads="1"/>
          </p:cNvSpPr>
          <p:nvPr>
            <p:ph type="dt"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lvl1pPr algn="r" defTabSz="930275">
              <a:defRPr sz="1200">
                <a:latin typeface="Times"/>
              </a:defRPr>
            </a:lvl1pPr>
          </a:lstStyle>
          <a:p>
            <a:pPr>
              <a:defRPr/>
            </a:pPr>
            <a:endParaRPr lang="en-US" dirty="0"/>
          </a:p>
        </p:txBody>
      </p:sp>
      <p:sp>
        <p:nvSpPr>
          <p:cNvPr id="187396"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33450" y="4416425"/>
            <a:ext cx="51435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31263"/>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defTabSz="930275">
              <a:defRPr sz="1200">
                <a:latin typeface="Times"/>
              </a:defRPr>
            </a:lvl1pPr>
          </a:lstStyle>
          <a:p>
            <a:pPr>
              <a:defRPr/>
            </a:pPr>
            <a:endParaRPr lang="en-US" dirty="0"/>
          </a:p>
        </p:txBody>
      </p:sp>
      <p:sp>
        <p:nvSpPr>
          <p:cNvPr id="24583" name="Rectangle 7"/>
          <p:cNvSpPr>
            <a:spLocks noGrp="1" noChangeArrowheads="1"/>
          </p:cNvSpPr>
          <p:nvPr>
            <p:ph type="sldNum" sz="quarter" idx="5"/>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atin typeface="Times"/>
              </a:defRPr>
            </a:lvl1pPr>
          </a:lstStyle>
          <a:p>
            <a:pPr>
              <a:defRPr/>
            </a:pPr>
            <a:fld id="{6591BCCD-DD40-405B-A7F7-3736F232B2B8}" type="slidenum">
              <a:rPr lang="en-US"/>
              <a:pPr>
                <a:defRPr/>
              </a:pPr>
              <a:t>‹#›</a:t>
            </a:fld>
            <a:endParaRPr lang="en-US" dirty="0"/>
          </a:p>
        </p:txBody>
      </p:sp>
    </p:spTree>
    <p:extLst>
      <p:ext uri="{BB962C8B-B14F-4D97-AF65-F5344CB8AC3E}">
        <p14:creationId xmlns:p14="http://schemas.microsoft.com/office/powerpoint/2010/main" val="326233835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B86287E1-F5BD-4D48-9C53-CBBC444E2C0A}" type="slidenum">
              <a:rPr lang="en-US" sz="1200" smtClean="0">
                <a:latin typeface="Times"/>
              </a:rPr>
              <a:pPr/>
              <a:t>1</a:t>
            </a:fld>
            <a:endParaRPr lang="en-US" sz="1200" dirty="0" smtClean="0">
              <a:latin typeface="Times"/>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endParaRPr lang="en-US" dirty="0" smtClean="0"/>
          </a:p>
        </p:txBody>
      </p:sp>
      <p:sp>
        <p:nvSpPr>
          <p:cNvPr id="188421" name="Footer Placeholder 1"/>
          <p:cNvSpPr>
            <a:spLocks noGrp="1"/>
          </p:cNvSpPr>
          <p:nvPr>
            <p:ph type="ftr" sz="quarter" idx="4"/>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endParaRPr lang="en-US" sz="1200" dirty="0" smtClean="0">
              <a:latin typeface="Times"/>
            </a:endParaRPr>
          </a:p>
        </p:txBody>
      </p:sp>
      <p:sp>
        <p:nvSpPr>
          <p:cNvPr id="188422" name="Header Placeholder 2"/>
          <p:cNvSpPr>
            <a:spLocks noGrp="1"/>
          </p:cNvSpPr>
          <p:nvPr>
            <p:ph type="hdr" sz="quarter"/>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endParaRPr lang="en-US" sz="1200" dirty="0"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6417C09-08F6-472E-8258-1AEF50CB37F4}" type="slidenum">
              <a:rPr lang="en-US"/>
              <a:pPr/>
              <a:t>91</a:t>
            </a:fld>
            <a:endParaRPr lang="en-US" dirty="0"/>
          </a:p>
        </p:txBody>
      </p:sp>
      <p:sp>
        <p:nvSpPr>
          <p:cNvPr id="761858" name="Rectangle 2"/>
          <p:cNvSpPr>
            <a:spLocks noGrp="1" noRot="1" noChangeAspect="1" noChangeArrowheads="1" noTextEdit="1"/>
          </p:cNvSpPr>
          <p:nvPr>
            <p:ph type="sldImg"/>
          </p:nvPr>
        </p:nvSpPr>
        <p:spPr>
          <a:xfrm>
            <a:off x="1181100" y="696913"/>
            <a:ext cx="4648200" cy="3486150"/>
          </a:xfrm>
          <a:ln/>
        </p:spPr>
      </p:sp>
      <p:sp>
        <p:nvSpPr>
          <p:cNvPr id="761859" name="Rectangle 3"/>
          <p:cNvSpPr>
            <a:spLocks noGrp="1" noChangeArrowheads="1"/>
          </p:cNvSpPr>
          <p:nvPr>
            <p:ph type="body" idx="1"/>
          </p:nvPr>
        </p:nvSpPr>
        <p:spPr>
          <a:xfrm>
            <a:off x="701675" y="4416425"/>
            <a:ext cx="5607050" cy="4183063"/>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30DABF-1BE9-49BF-AB55-36752AAC3B3B}" type="slidenum">
              <a:rPr lang="en-US"/>
              <a:pPr/>
              <a:t>92</a:t>
            </a:fld>
            <a:endParaRPr lang="en-US" dirty="0"/>
          </a:p>
        </p:txBody>
      </p:sp>
      <p:sp>
        <p:nvSpPr>
          <p:cNvPr id="763906" name="Rectangle 2"/>
          <p:cNvSpPr>
            <a:spLocks noGrp="1" noRot="1" noChangeAspect="1" noChangeArrowheads="1" noTextEdit="1"/>
          </p:cNvSpPr>
          <p:nvPr>
            <p:ph type="sldImg"/>
          </p:nvPr>
        </p:nvSpPr>
        <p:spPr>
          <a:xfrm>
            <a:off x="1181100" y="696913"/>
            <a:ext cx="4648200" cy="3486150"/>
          </a:xfrm>
          <a:ln/>
        </p:spPr>
      </p:sp>
      <p:sp>
        <p:nvSpPr>
          <p:cNvPr id="763907" name="Rectangle 3"/>
          <p:cNvSpPr>
            <a:spLocks noGrp="1" noChangeArrowheads="1"/>
          </p:cNvSpPr>
          <p:nvPr>
            <p:ph type="body" idx="1"/>
          </p:nvPr>
        </p:nvSpPr>
        <p:spPr>
          <a:xfrm>
            <a:off x="701675" y="4416425"/>
            <a:ext cx="5607050" cy="4183063"/>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smtClean="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smtClean="0"/>
              <a:t>Click to edit Master subtitle style</a:t>
            </a:r>
          </a:p>
        </p:txBody>
      </p:sp>
      <p:sp>
        <p:nvSpPr>
          <p:cNvPr id="7" name="Rectangle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2903468389"/>
      </p:ext>
    </p:extLst>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896314"/>
      </p:ext>
    </p:extLst>
  </p:cSld>
  <p:clrMapOvr>
    <a:masterClrMapping/>
  </p:clrMapOvr>
  <p:transition>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0965"/>
      </p:ext>
    </p:extLst>
  </p:cSld>
  <p:clrMapOvr>
    <a:masterClrMapping/>
  </p:clrMapOvr>
  <p:transition>
    <p:strips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543603"/>
      </p:ext>
    </p:extLst>
  </p:cSld>
  <p:clrMapOvr>
    <a:masterClrMapping/>
  </p:clrMapOvr>
  <p:transition>
    <p:strips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smtClean="0"/>
          </a:p>
        </p:txBody>
      </p:sp>
      <p:sp>
        <p:nvSpPr>
          <p:cNvPr id="4" name="Text Placeholder 3"/>
          <p:cNvSpPr>
            <a:spLocks noGrp="1"/>
          </p:cNvSpPr>
          <p:nvPr>
            <p:ph type="body" sz="half" idx="2"/>
          </p:nvPr>
        </p:nvSpPr>
        <p:spPr>
          <a:xfrm>
            <a:off x="4838700" y="2341563"/>
            <a:ext cx="3619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074404"/>
      </p:ext>
    </p:extLst>
  </p:cSld>
  <p:clrMapOvr>
    <a:masterClrMapping/>
  </p:clrMapOvr>
  <p:transition>
    <p:strips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303271871"/>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914400" y="2041525"/>
            <a:ext cx="7315200" cy="579438"/>
          </a:xfrm>
        </p:spPr>
        <p:txBody>
          <a:bodyPr>
            <a:spAutoFit/>
          </a:bodyPr>
          <a:lstStyle>
            <a:lvl1pPr>
              <a:lnSpc>
                <a:spcPct val="100000"/>
              </a:lnSpc>
              <a:defRPr sz="3200">
                <a:latin typeface="Arial" panose="020B0604020202020204" pitchFamily="34" charset="0"/>
                <a:cs typeface="Arial" panose="020B0604020202020204" pitchFamily="34" charset="0"/>
              </a:defRPr>
            </a:lvl1pPr>
          </a:lstStyle>
          <a:p>
            <a:pPr lvl="0"/>
            <a:r>
              <a:rPr lang="en-US" noProof="0" smtClean="0"/>
              <a:t>Click to edit Master title style</a:t>
            </a:r>
          </a:p>
        </p:txBody>
      </p:sp>
      <p:sp>
        <p:nvSpPr>
          <p:cNvPr id="22533" name="Rectangle 5"/>
          <p:cNvSpPr>
            <a:spLocks noGrp="1" noChangeArrowheads="1"/>
          </p:cNvSpPr>
          <p:nvPr>
            <p:ph type="ftr" sz="quarter" idx="3"/>
          </p:nvPr>
        </p:nvSpPr>
        <p:spPr>
          <a:xfrm>
            <a:off x="76200" y="6324600"/>
            <a:ext cx="5638800" cy="457200"/>
          </a:xfrm>
        </p:spPr>
        <p:txBody>
          <a:bodyPr/>
          <a:lstStyle>
            <a:lvl1pPr>
              <a:defRPr/>
            </a:lvl1pPr>
          </a:lstStyle>
          <a:p>
            <a:endParaRPr lang="en-US" dirty="0">
              <a:solidFill>
                <a:srgbClr val="5D0100"/>
              </a:solidFill>
            </a:endParaRPr>
          </a:p>
        </p:txBody>
      </p:sp>
      <p:sp>
        <p:nvSpPr>
          <p:cNvPr id="22534" name="Rectangle 6"/>
          <p:cNvSpPr>
            <a:spLocks noGrp="1" noChangeArrowheads="1"/>
          </p:cNvSpPr>
          <p:nvPr>
            <p:ph type="sldNum" sz="quarter" idx="4"/>
          </p:nvPr>
        </p:nvSpPr>
        <p:spPr bwMode="auto">
          <a:xfrm>
            <a:off x="7162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RequiemDisplay-HTF-SmallCaps" pitchFamily="18" charset="0"/>
              </a:defRPr>
            </a:lvl1pPr>
          </a:lstStyle>
          <a:p>
            <a:fld id="{275E9D09-6B38-451A-A692-C9902794228F}" type="slidenum">
              <a:rPr lang="en-US">
                <a:solidFill>
                  <a:srgbClr val="5D0100"/>
                </a:solidFill>
              </a:rPr>
              <a:pPr/>
              <a:t>‹#›</a:t>
            </a:fld>
            <a:endParaRPr lang="en-US" dirty="0">
              <a:solidFill>
                <a:srgbClr val="5D0100"/>
              </a:solidFill>
              <a:latin typeface="Times"/>
            </a:endParaRP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Arial" panose="020B0604020202020204" pitchFamily="34" charset="0"/>
                <a:cs typeface="Arial" panose="020B0604020202020204" pitchFamily="34" charset="0"/>
              </a:defRPr>
            </a:lvl1pPr>
          </a:lstStyle>
          <a:p>
            <a:pPr lvl="0"/>
            <a:r>
              <a:rPr lang="en-US" noProof="0" smtClean="0"/>
              <a:t>Click to edit Master subtitle style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6865" y="0"/>
            <a:ext cx="997135" cy="966250"/>
          </a:xfrm>
          <a:prstGeom prst="rect">
            <a:avLst/>
          </a:prstGeom>
        </p:spPr>
      </p:pic>
    </p:spTree>
    <p:extLst>
      <p:ext uri="{BB962C8B-B14F-4D97-AF65-F5344CB8AC3E}">
        <p14:creationId xmlns:p14="http://schemas.microsoft.com/office/powerpoint/2010/main" val="3288325587"/>
      </p:ext>
    </p:extLst>
  </p:cSld>
  <p:clrMapOvr>
    <a:masterClrMapping/>
  </p:clrMapOvr>
  <p:transition>
    <p:strips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4200611349"/>
      </p:ext>
    </p:extLst>
  </p:cSld>
  <p:clrMapOvr>
    <a:masterClrMapping/>
  </p:clrMapOvr>
  <p:transition>
    <p:strips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3232667230"/>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554367731"/>
      </p:ext>
    </p:extLst>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108202709"/>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735033"/>
      </p:ext>
    </p:extLst>
  </p:cSld>
  <p:clrMapOvr>
    <a:masterClrMapping/>
  </p:clrMapOvr>
  <p:transition>
    <p:strips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2990738489"/>
      </p:ext>
    </p:extLst>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91800"/>
      </p:ext>
    </p:extLst>
  </p:cSld>
  <p:clrMapOvr>
    <a:masterClrMapping/>
  </p:clrMapOvr>
  <p:transition>
    <p:strips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1017297299"/>
      </p:ext>
    </p:extLst>
  </p:cSld>
  <p:clrMapOvr>
    <a:masterClrMapping/>
  </p:clrMapOvr>
  <p:transition>
    <p:strips dir="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2817330821"/>
      </p:ext>
    </p:extLst>
  </p:cSld>
  <p:clrMapOvr>
    <a:masterClrMapping/>
  </p:clrMapOvr>
  <p:transition>
    <p:strips dir="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31812864"/>
      </p:ext>
    </p:extLst>
  </p:cSld>
  <p:clrMapOvr>
    <a:masterClrMapping/>
  </p:clrMapOvr>
  <p:transition>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3072140446"/>
      </p:ext>
    </p:extLst>
  </p:cSld>
  <p:clrMapOvr>
    <a:masterClrMapping/>
  </p:clrMapOvr>
  <p:transition>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619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3619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4724400" cy="228600"/>
          </a:xfrm>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2506942614"/>
      </p:ext>
    </p:extLst>
  </p:cSld>
  <p:clrMapOvr>
    <a:masterClrMapping/>
  </p:clrMapOvr>
  <p:transition>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4016406508"/>
      </p:ext>
    </p:extLst>
  </p:cSld>
  <p:clrMapOvr>
    <a:masterClrMapping/>
  </p:clrMapOvr>
  <p:transition>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solidFill>
                <a:srgbClr val="5D0100"/>
              </a:solidFill>
            </a:endParaRPr>
          </a:p>
        </p:txBody>
      </p:sp>
    </p:spTree>
    <p:extLst>
      <p:ext uri="{BB962C8B-B14F-4D97-AF65-F5344CB8AC3E}">
        <p14:creationId xmlns:p14="http://schemas.microsoft.com/office/powerpoint/2010/main" val="3295795309"/>
      </p:ext>
    </p:extLst>
  </p:cSld>
  <p:clrMapOvr>
    <a:masterClrMapping/>
  </p:clrMapOvr>
  <p:transition>
    <p:strips dir="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smtClean="0"/>
          </a:p>
        </p:txBody>
      </p:sp>
      <p:sp>
        <p:nvSpPr>
          <p:cNvPr id="4" name="Text Placeholder 3"/>
          <p:cNvSpPr>
            <a:spLocks noGrp="1"/>
          </p:cNvSpPr>
          <p:nvPr>
            <p:ph type="body" sz="half" idx="2"/>
          </p:nvPr>
        </p:nvSpPr>
        <p:spPr>
          <a:xfrm>
            <a:off x="4838700" y="2341563"/>
            <a:ext cx="36195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6593221"/>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5112377"/>
      </p:ext>
    </p:extLst>
  </p:cSld>
  <p:clrMapOvr>
    <a:masterClrMapping/>
  </p:clrMapOvr>
  <p:transition>
    <p:strips dir="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grpSp>
      <p:sp>
        <p:nvSpPr>
          <p:cNvPr id="71169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7116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
        <p:nvSpPr>
          <p:cNvPr id="13" name="Rectangle 13"/>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mn-lt"/>
              </a:defRPr>
            </a:lvl1pPr>
          </a:lstStyle>
          <a:p>
            <a:pPr>
              <a:defRPr/>
            </a:pPr>
            <a:endParaRPr lang="en-US" dirty="0"/>
          </a:p>
        </p:txBody>
      </p:sp>
    </p:spTree>
    <p:extLst>
      <p:ext uri="{BB962C8B-B14F-4D97-AF65-F5344CB8AC3E}">
        <p14:creationId xmlns:p14="http://schemas.microsoft.com/office/powerpoint/2010/main" val="3947307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1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8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710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1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7235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473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3148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0450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52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193817"/>
      </p:ext>
    </p:extLst>
  </p:cSld>
  <p:clrMapOvr>
    <a:masterClrMapping/>
  </p:clrMapOvr>
  <p:transition>
    <p:strips dir="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9975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grpSp>
      <p:sp>
        <p:nvSpPr>
          <p:cNvPr id="71169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7116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mn-lt"/>
              </a:defRPr>
            </a:lvl1pPr>
          </a:lstStyle>
          <a:p>
            <a:pPr>
              <a:defRPr/>
            </a:pPr>
            <a:endParaRPr lang="en-US" dirty="0">
              <a:solidFill>
                <a:srgbClr val="FFFFFF"/>
              </a:solidFill>
            </a:endParaRPr>
          </a:p>
        </p:txBody>
      </p:sp>
      <p:sp>
        <p:nvSpPr>
          <p:cNvPr id="13" name="Rectangle 13"/>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mn-lt"/>
              </a:defRPr>
            </a:lvl1pPr>
          </a:lstStyle>
          <a:p>
            <a:pPr>
              <a:defRPr/>
            </a:pPr>
            <a:endParaRPr lang="en-US" dirty="0">
              <a:solidFill>
                <a:srgbClr val="FFFFFF"/>
              </a:solidFill>
            </a:endParaRPr>
          </a:p>
        </p:txBody>
      </p:sp>
    </p:spTree>
    <p:extLst>
      <p:ext uri="{BB962C8B-B14F-4D97-AF65-F5344CB8AC3E}">
        <p14:creationId xmlns:p14="http://schemas.microsoft.com/office/powerpoint/2010/main" val="2296698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745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63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1734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496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298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462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8545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55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844086"/>
      </p:ext>
    </p:extLst>
  </p:cSld>
  <p:clrMapOvr>
    <a:masterClrMapping/>
  </p:clrMapOvr>
  <p:transition>
    <p:strips dir="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371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8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7242866"/>
      </p:ext>
    </p:extLst>
  </p:cSld>
  <p:clrMapOvr>
    <a:masterClrMapping/>
  </p:clrMapOvr>
  <p:transition>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42692"/>
      </p:ext>
    </p:extLst>
  </p:cSld>
  <p:clrMapOvr>
    <a:masterClrMapping/>
  </p:clrMapOvr>
  <p:transition>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2526161"/>
      </p:ext>
    </p:extLst>
  </p:cSld>
  <p:clrMapOvr>
    <a:masterClrMapping/>
  </p:clrMapOvr>
  <p:transition>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4711026"/>
      </p:ext>
    </p:extLst>
  </p:cSld>
  <p:clrMapOvr>
    <a:masterClrMapping/>
  </p:clrMapOvr>
  <p:transition>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jp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32" y="0"/>
            <a:ext cx="877793" cy="850605"/>
          </a:xfrm>
          <a:prstGeom prst="rect">
            <a:avLst/>
          </a:prstGeom>
        </p:spPr>
      </p:pic>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66206" y="0"/>
            <a:ext cx="877793" cy="850605"/>
          </a:xfrm>
          <a:prstGeom prst="rect">
            <a:avLst/>
          </a:prstGeom>
        </p:spPr>
      </p:pic>
    </p:spTree>
  </p:cSld>
  <p:clrMap bg1="lt1" tx1="dk1" bg2="lt2" tx2="dk2" accent1="accent1" accent2="accent2" accent3="accent3" accent4="accent4" accent5="accent5" accent6="accent6" hlink="hlink" folHlink="folHlink"/>
  <p:sldLayoutIdLst>
    <p:sldLayoutId id="2147483856"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906" r:id="rId14"/>
  </p:sldLayoutIdLst>
  <p:transition>
    <p:strips dir="rd"/>
  </p:transition>
  <p:timing>
    <p:tnLst>
      <p:par>
        <p:cTn id="1" dur="indefinite" restart="never" nodeType="tmRoot"/>
      </p:par>
    </p:tnLst>
  </p:timing>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7">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1428322" y="-26592"/>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endParaRPr lang="en-US" dirty="0">
              <a:solidFill>
                <a:srgbClr val="5D0100"/>
              </a:solidFill>
            </a:endParaRPr>
          </a:p>
        </p:txBody>
      </p: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57498" y="3539"/>
            <a:ext cx="997135" cy="966250"/>
          </a:xfrm>
          <a:prstGeom prst="rect">
            <a:avLst/>
          </a:prstGeom>
        </p:spPr>
      </p:pic>
    </p:spTree>
    <p:extLst>
      <p:ext uri="{BB962C8B-B14F-4D97-AF65-F5344CB8AC3E}">
        <p14:creationId xmlns:p14="http://schemas.microsoft.com/office/powerpoint/2010/main" val="35549395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ransition>
    <p:strips dir="rd"/>
  </p:transition>
  <p:timing>
    <p:tnLst>
      <p:par>
        <p:cTn id="1" dur="indefinite" restart="never" nodeType="tmRoot"/>
      </p:par>
    </p:tnLst>
  </p:timing>
  <p:txStyles>
    <p:titleStyle>
      <a:lvl1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Arial" panose="020B0604020202020204" pitchFamily="34"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Arial" panose="020B0604020202020204" pitchFamily="34"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marL="1143000" indent="-228600" algn="l" rtl="0" fontAlgn="base">
        <a:lnSpc>
          <a:spcPct val="90000"/>
        </a:lnSpc>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lnSpc>
          <a:spcPct val="110000"/>
        </a:lnSpc>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3902075"/>
            <a:ext cx="3400425" cy="2949575"/>
            <a:chOff x="0" y="2458"/>
            <a:chExt cx="2142" cy="1858"/>
          </a:xfrm>
        </p:grpSpPr>
        <p:sp>
          <p:nvSpPr>
            <p:cNvPr id="7106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615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615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615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grpSp>
      <p:sp>
        <p:nvSpPr>
          <p:cNvPr id="71066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066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21067321"/>
      </p:ext>
    </p:extLst>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902075"/>
            <a:ext cx="3400425" cy="2949575"/>
            <a:chOff x="0" y="2458"/>
            <a:chExt cx="2142" cy="1858"/>
          </a:xfrm>
        </p:grpSpPr>
        <p:sp>
          <p:nvSpPr>
            <p:cNvPr id="7106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7106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solidFill>
                  <a:srgbClr val="FFFFFF"/>
                </a:solidFill>
              </a:endParaRPr>
            </a:p>
          </p:txBody>
        </p:sp>
        <p:sp>
          <p:nvSpPr>
            <p:cNvPr id="308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308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sp>
          <p:nvSpPr>
            <p:cNvPr id="308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solidFill>
                  <a:srgbClr val="FFFFFF"/>
                </a:solidFill>
              </a:endParaRPr>
            </a:p>
          </p:txBody>
        </p:sp>
      </p:grpSp>
      <p:sp>
        <p:nvSpPr>
          <p:cNvPr id="71066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066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87848559"/>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tewardshipcallin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30.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aw.justia.com/georgia/codes/2006/16/16-11-38.html"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Baptists_in_the_history_of_separation_of_church_and_state" TargetMode="External"/><Relationship Id="rId2" Type="http://schemas.openxmlformats.org/officeDocument/2006/relationships/hyperlink" Target="https://en.wikipedia.org/wiki/Thomas_Jefferso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verson_v._Board_of_Education" TargetMode="External"/><Relationship Id="rId2" Type="http://schemas.openxmlformats.org/officeDocument/2006/relationships/hyperlink" Target="https://en.wikipedia.org/wiki/Reynolds_v._United_States" TargetMode="External"/><Relationship Id="rId1" Type="http://schemas.openxmlformats.org/officeDocument/2006/relationships/slideLayout" Target="../slideLayouts/slideLayout2.xml"/><Relationship Id="rId4" Type="http://schemas.openxmlformats.org/officeDocument/2006/relationships/hyperlink" Target="https://en.wikipedia.org/wiki/Hugo_Blac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n.wikipedia.org/wiki/Reynolds_v._United_Stat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ill@stewardshipcalling.com" TargetMode="External"/><Relationship Id="rId2" Type="http://schemas.openxmlformats.org/officeDocument/2006/relationships/hyperlink" Target="http://www.stewardshipcalling.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Layout" Target="../diagrams/layout1.xml"/><Relationship Id="rId7" Type="http://schemas.openxmlformats.org/officeDocument/2006/relationships/image" Target="../media/image6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0.jpeg"/><Relationship Id="rId4" Type="http://schemas.openxmlformats.org/officeDocument/2006/relationships/diagramQuickStyle" Target="../diagrams/quickStyle1.xml"/><Relationship Id="rId9" Type="http://schemas.openxmlformats.org/officeDocument/2006/relationships/image" Target="../media/image69.jpeg"/></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Bill@stewardshipcalling.com" TargetMode="External"/><Relationship Id="rId2" Type="http://schemas.openxmlformats.org/officeDocument/2006/relationships/hyperlink" Target="http://www.stewardshipcalling.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1.xml.rels><?xml version="1.0" encoding="UTF-8" standalone="yes"?>
<Relationships xmlns="http://schemas.openxmlformats.org/package/2006/relationships"><Relationship Id="rId3" Type="http://schemas.openxmlformats.org/officeDocument/2006/relationships/hyperlink" Target="http://images.google.com/imgres?imgurl=http://utf.mff.cuni.cz/Relativity/SCAN/Einst05.jpg&amp;imgrefurl=http://utf.mff.cuni.cz/Relativity/Einstein.htm&amp;h=867&amp;w=638&amp;sz=130&amp;tbnid=2ZB337Tr4FP59M:&amp;tbnh=144&amp;tbnw=105&amp;hl=en&amp;start=1&amp;prev=/images?q=albert+einstein&amp;svnum=10&amp;hl=en&amp;lr=&amp;sa=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9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Enth1m.jpg (37136 by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799" y="4495800"/>
            <a:ext cx="2320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Rectangle 6"/>
          <p:cNvSpPr>
            <a:spLocks noChangeArrowheads="1"/>
          </p:cNvSpPr>
          <p:nvPr/>
        </p:nvSpPr>
        <p:spPr bwMode="auto">
          <a:xfrm>
            <a:off x="688769" y="1159577"/>
            <a:ext cx="74108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20000"/>
              </a:spcBef>
              <a:spcAft>
                <a:spcPct val="20000"/>
              </a:spcAft>
              <a:defRPr/>
            </a:pPr>
            <a:r>
              <a:rPr lang="en-US" sz="3600" b="1" dirty="0" smtClean="0">
                <a:solidFill>
                  <a:schemeClr val="bg1"/>
                </a:solidFill>
                <a:effectLst>
                  <a:outerShdw blurRad="38100" dist="38100" dir="2700000" algn="tl">
                    <a:srgbClr val="C0C0C0"/>
                  </a:outerShdw>
                </a:effectLst>
                <a:latin typeface="Georgia" pitchFamily="18" charset="0"/>
              </a:rPr>
              <a:t>Christian  Unity  on  Matters  of  Religious  Liberty  and  Being  a  Disciple  of   Christ  in  Your  Jerusalem</a:t>
            </a:r>
            <a:r>
              <a:rPr lang="en-US" sz="4000" b="1" dirty="0" smtClean="0">
                <a:solidFill>
                  <a:schemeClr val="bg1"/>
                </a:solidFill>
                <a:effectLst>
                  <a:outerShdw blurRad="38100" dist="38100" dir="2700000" algn="tl">
                    <a:srgbClr val="C0C0C0"/>
                  </a:outerShdw>
                </a:effectLst>
                <a:latin typeface="Georgia" pitchFamily="18" charset="0"/>
              </a:rPr>
              <a:t/>
            </a:r>
            <a:br>
              <a:rPr lang="en-US" sz="4000" b="1" dirty="0" smtClean="0">
                <a:solidFill>
                  <a:schemeClr val="bg1"/>
                </a:solidFill>
                <a:effectLst>
                  <a:outerShdw blurRad="38100" dist="38100" dir="2700000" algn="tl">
                    <a:srgbClr val="C0C0C0"/>
                  </a:outerShdw>
                </a:effectLst>
                <a:latin typeface="Georgia" pitchFamily="18" charset="0"/>
              </a:rPr>
            </a:br>
            <a:r>
              <a:rPr lang="en-US" sz="4000" b="1" dirty="0" smtClean="0">
                <a:solidFill>
                  <a:schemeClr val="bg1"/>
                </a:solidFill>
                <a:effectLst>
                  <a:outerShdw blurRad="38100" dist="38100" dir="2700000" algn="tl">
                    <a:srgbClr val="C0C0C0"/>
                  </a:outerShdw>
                </a:effectLst>
                <a:latin typeface="Georgia" pitchFamily="18" charset="0"/>
              </a:rPr>
              <a:t>~ ~ ~ ~ ~ ~ ~ ~ ~ ~ ~ ~ </a:t>
            </a:r>
            <a:r>
              <a:rPr lang="en-US" sz="4000" b="1" dirty="0">
                <a:solidFill>
                  <a:schemeClr val="bg1"/>
                </a:solidFill>
                <a:effectLst>
                  <a:outerShdw blurRad="38100" dist="38100" dir="2700000" algn="tl">
                    <a:srgbClr val="C0C0C0"/>
                  </a:outerShdw>
                </a:effectLst>
                <a:latin typeface="Georgia" pitchFamily="18" charset="0"/>
              </a:rPr>
              <a:t/>
            </a:r>
            <a:br>
              <a:rPr lang="en-US" sz="4000" b="1" dirty="0">
                <a:solidFill>
                  <a:schemeClr val="bg1"/>
                </a:solidFill>
                <a:effectLst>
                  <a:outerShdw blurRad="38100" dist="38100" dir="2700000" algn="tl">
                    <a:srgbClr val="C0C0C0"/>
                  </a:outerShdw>
                </a:effectLst>
                <a:latin typeface="Georgia" pitchFamily="18" charset="0"/>
              </a:rPr>
            </a:br>
            <a:r>
              <a:rPr lang="en-US" sz="4000" b="1" dirty="0" smtClean="0">
                <a:solidFill>
                  <a:schemeClr val="bg1"/>
                </a:solidFill>
                <a:effectLst>
                  <a:outerShdw blurRad="38100" dist="38100" dir="2700000" algn="tl">
                    <a:srgbClr val="C0C0C0"/>
                  </a:outerShdw>
                </a:effectLst>
                <a:latin typeface="Georgia" pitchFamily="18" charset="0"/>
              </a:rPr>
              <a:t> </a:t>
            </a:r>
            <a:r>
              <a:rPr lang="en-US" sz="1800" b="1" i="1" dirty="0" smtClean="0">
                <a:solidFill>
                  <a:schemeClr val="bg1"/>
                </a:solidFill>
                <a:effectLst>
                  <a:outerShdw blurRad="38100" dist="38100" dir="2700000" algn="tl">
                    <a:srgbClr val="C0C0C0"/>
                  </a:outerShdw>
                </a:effectLst>
                <a:latin typeface="Georgia" pitchFamily="18" charset="0"/>
              </a:rPr>
              <a:t>“For  unto  whomsoever  much  is  given,  of  him  shall  be  much  required.     </a:t>
            </a:r>
            <a:r>
              <a:rPr lang="en-US" sz="1400" b="1" i="1" dirty="0" smtClean="0">
                <a:solidFill>
                  <a:schemeClr val="bg1"/>
                </a:solidFill>
                <a:effectLst>
                  <a:outerShdw blurRad="38100" dist="38100" dir="2700000" algn="tl">
                    <a:srgbClr val="C0C0C0"/>
                  </a:outerShdw>
                </a:effectLst>
                <a:latin typeface="Georgia" pitchFamily="18" charset="0"/>
              </a:rPr>
              <a:t>Luke  12:48 </a:t>
            </a:r>
            <a:r>
              <a:rPr lang="en-US" b="1" i="1" dirty="0" smtClean="0">
                <a:solidFill>
                  <a:schemeClr val="bg1"/>
                </a:solidFill>
                <a:effectLst>
                  <a:outerShdw blurRad="38100" dist="38100" dir="2700000" algn="tl">
                    <a:srgbClr val="C0C0C0"/>
                  </a:outerShdw>
                </a:effectLst>
                <a:latin typeface="Georgia" pitchFamily="18" charset="0"/>
              </a:rPr>
              <a:t/>
            </a:r>
            <a:br>
              <a:rPr lang="en-US" b="1" i="1" dirty="0" smtClean="0">
                <a:solidFill>
                  <a:schemeClr val="bg1"/>
                </a:solidFill>
                <a:effectLst>
                  <a:outerShdw blurRad="38100" dist="38100" dir="2700000" algn="tl">
                    <a:srgbClr val="C0C0C0"/>
                  </a:outerShdw>
                </a:effectLst>
                <a:latin typeface="Georgia" pitchFamily="18" charset="0"/>
              </a:rPr>
            </a:br>
            <a:r>
              <a:rPr lang="en-US" b="1" i="1" dirty="0" smtClean="0">
                <a:solidFill>
                  <a:schemeClr val="bg1"/>
                </a:solidFill>
                <a:effectLst>
                  <a:outerShdw blurRad="38100" dist="38100" dir="2700000" algn="tl">
                    <a:srgbClr val="C0C0C0"/>
                  </a:outerShdw>
                </a:effectLst>
                <a:latin typeface="Georgia" pitchFamily="18" charset="0"/>
              </a:rPr>
              <a:t/>
            </a:r>
            <a:br>
              <a:rPr lang="en-US" b="1" i="1" dirty="0" smtClean="0">
                <a:solidFill>
                  <a:schemeClr val="bg1"/>
                </a:solidFill>
                <a:effectLst>
                  <a:outerShdw blurRad="38100" dist="38100" dir="2700000" algn="tl">
                    <a:srgbClr val="C0C0C0"/>
                  </a:outerShdw>
                </a:effectLst>
                <a:latin typeface="Georgia" pitchFamily="18" charset="0"/>
              </a:rPr>
            </a:br>
            <a:endParaRPr lang="en-US" sz="4000" b="1" dirty="0">
              <a:solidFill>
                <a:schemeClr val="bg1"/>
              </a:solidFill>
              <a:effectLst>
                <a:outerShdw blurRad="38100" dist="38100" dir="2700000" algn="tl">
                  <a:srgbClr val="C0C0C0"/>
                </a:outerShdw>
              </a:effectLst>
              <a:latin typeface="Georgia" pitchFamily="18" charset="0"/>
            </a:endParaRPr>
          </a:p>
        </p:txBody>
      </p:sp>
      <p:sp>
        <p:nvSpPr>
          <p:cNvPr id="5125" name="Text Box 7"/>
          <p:cNvSpPr txBox="1">
            <a:spLocks noChangeArrowheads="1"/>
          </p:cNvSpPr>
          <p:nvPr/>
        </p:nvSpPr>
        <p:spPr bwMode="auto">
          <a:xfrm>
            <a:off x="118753" y="4973622"/>
            <a:ext cx="6781799"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b="1" dirty="0" smtClean="0">
                <a:latin typeface="Times"/>
              </a:rPr>
              <a:t>Bill  Marianes </a:t>
            </a:r>
          </a:p>
          <a:p>
            <a:pPr algn="ctr">
              <a:spcBef>
                <a:spcPct val="50000"/>
              </a:spcBef>
            </a:pPr>
            <a:r>
              <a:rPr lang="en-US" b="1" dirty="0" smtClean="0">
                <a:latin typeface="Times"/>
              </a:rPr>
              <a:t> </a:t>
            </a:r>
            <a:r>
              <a:rPr lang="en-US" sz="3200" b="1" dirty="0" smtClean="0">
                <a:latin typeface="Times"/>
                <a:hlinkClick r:id="rId4"/>
              </a:rPr>
              <a:t>www.stewardshipcalling.com</a:t>
            </a:r>
            <a:r>
              <a:rPr lang="en-US" sz="3200" b="1" dirty="0" smtClean="0">
                <a:latin typeface="Times"/>
              </a:rPr>
              <a:t> </a:t>
            </a:r>
          </a:p>
          <a:p>
            <a:pPr algn="ctr">
              <a:spcBef>
                <a:spcPct val="50000"/>
              </a:spcBef>
            </a:pPr>
            <a:r>
              <a:rPr lang="en-US" sz="1800" b="1" dirty="0" smtClean="0">
                <a:latin typeface="Times"/>
              </a:rPr>
              <a:t>Copyright  © December,  2015</a:t>
            </a:r>
            <a:endParaRPr lang="en-US" sz="1800" b="1" dirty="0">
              <a:latin typeface="Times"/>
            </a:endParaRPr>
          </a:p>
          <a:p>
            <a:pPr algn="ctr">
              <a:spcBef>
                <a:spcPct val="50000"/>
              </a:spcBef>
            </a:pPr>
            <a:endParaRPr lang="en-US" b="1" dirty="0" smtClean="0">
              <a:latin typeface="Time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3100388"/>
            <a:ext cx="36099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28688" y="1489075"/>
            <a:ext cx="7700962" cy="1143000"/>
          </a:xfrm>
          <a:prstGeom prst="rect">
            <a:avLst/>
          </a:prstGeom>
        </p:spPr>
        <p:txBody>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a:defRPr/>
            </a:pPr>
            <a:r>
              <a:rPr lang="en-US" dirty="0" smtClean="0"/>
              <a:t>Reset  Something  </a:t>
            </a:r>
          </a:p>
          <a:p>
            <a:pPr>
              <a:defRPr/>
            </a:pPr>
            <a:r>
              <a:rPr lang="en-US" u="sng" dirty="0" smtClean="0"/>
              <a:t>In  Your  Life</a:t>
            </a:r>
            <a:endParaRPr lang="en-US" u="sng" dirty="0"/>
          </a:p>
        </p:txBody>
      </p:sp>
    </p:spTree>
    <p:extLst>
      <p:ext uri="{BB962C8B-B14F-4D97-AF65-F5344CB8AC3E}">
        <p14:creationId xmlns:p14="http://schemas.microsoft.com/office/powerpoint/2010/main" val="2607208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0.tqn.com/d/chemistry/1/0/w/h/redimportant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2095500"/>
            <a:ext cx="571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19175" y="1101725"/>
            <a:ext cx="7173913" cy="1143000"/>
          </a:xfrm>
          <a:prstGeom prst="rect">
            <a:avLst/>
          </a:prstGeom>
        </p:spPr>
        <p:txBody>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a:defRPr/>
            </a:pPr>
            <a:r>
              <a:rPr lang="en-US" u="sng" dirty="0" smtClean="0"/>
              <a:t>Make  Something  Happen!</a:t>
            </a:r>
            <a:endParaRPr lang="en-US" u="sng" dirty="0"/>
          </a:p>
        </p:txBody>
      </p:sp>
    </p:spTree>
    <p:extLst>
      <p:ext uri="{BB962C8B-B14F-4D97-AF65-F5344CB8AC3E}">
        <p14:creationId xmlns:p14="http://schemas.microsoft.com/office/powerpoint/2010/main" val="1643909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1579" y="1700904"/>
            <a:ext cx="8437563" cy="1143000"/>
          </a:xfrm>
        </p:spPr>
        <p:txBody>
          <a:bodyPr/>
          <a:lstStyle/>
          <a:p>
            <a:pPr>
              <a:lnSpc>
                <a:spcPct val="100000"/>
              </a:lnSpc>
            </a:pPr>
            <a:r>
              <a:rPr lang="en-US" sz="4000" dirty="0" smtClean="0"/>
              <a:t> </a:t>
            </a:r>
            <a:r>
              <a:rPr lang="en-US" sz="4000" dirty="0"/>
              <a:t/>
            </a:r>
            <a:br>
              <a:rPr lang="en-US" sz="4000" dirty="0"/>
            </a:br>
            <a:r>
              <a:rPr lang="en-US" sz="4000" dirty="0" smtClean="0"/>
              <a:t>Brief  review  of  how  </a:t>
            </a:r>
            <a:br>
              <a:rPr lang="en-US" sz="4000" dirty="0" smtClean="0"/>
            </a:br>
            <a:r>
              <a:rPr lang="en-US" sz="4000" u="none" dirty="0" smtClean="0"/>
              <a:t>our  world  is  changing?</a:t>
            </a:r>
            <a:br>
              <a:rPr lang="en-US" sz="4000" u="none" dirty="0" smtClean="0"/>
            </a:br>
            <a:r>
              <a:rPr lang="en-US" sz="4000" u="none" dirty="0" smtClean="0"/>
              <a:t/>
            </a:r>
            <a:br>
              <a:rPr lang="en-US" sz="4000" u="none" dirty="0" smtClean="0"/>
            </a:br>
            <a:r>
              <a:rPr lang="en-US" sz="4000" u="none" dirty="0" smtClean="0"/>
              <a:t/>
            </a:r>
            <a:br>
              <a:rPr lang="en-US" sz="4000" u="none" dirty="0" smtClean="0"/>
            </a:br>
            <a:endParaRPr lang="en-US" sz="4000" u="none" dirty="0" smtClean="0"/>
          </a:p>
        </p:txBody>
      </p:sp>
      <p:pic>
        <p:nvPicPr>
          <p:cNvPr id="819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4844" y="3187740"/>
            <a:ext cx="3295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8498" y="5522026"/>
            <a:ext cx="7714858" cy="1261884"/>
          </a:xfrm>
          <a:prstGeom prst="rect">
            <a:avLst/>
          </a:prstGeom>
          <a:noFill/>
        </p:spPr>
        <p:txBody>
          <a:bodyPr wrap="square" rtlCol="0">
            <a:spAutoFit/>
          </a:bodyPr>
          <a:lstStyle/>
          <a:p>
            <a:pPr algn="ctr"/>
            <a:r>
              <a:rPr lang="en-US" b="1" dirty="0" smtClean="0"/>
              <a:t>For  many  more  facts  and  statistics  regarding  the rapidly  changing  world  in  which  we  live,  go  to: </a:t>
            </a:r>
            <a:r>
              <a:rPr lang="en-US" sz="2800" b="1" u="sng" dirty="0" smtClean="0">
                <a:solidFill>
                  <a:srgbClr val="FF0000"/>
                </a:solidFill>
              </a:rPr>
              <a:t>www.stewardshipcalling.com</a:t>
            </a:r>
            <a:endParaRPr lang="en-US" sz="2800" b="1" u="sng" dirty="0">
              <a:solidFill>
                <a:srgbClr val="FF0000"/>
              </a:solidFill>
            </a:endParaRPr>
          </a:p>
        </p:txBody>
      </p:sp>
    </p:spTree>
    <p:extLst>
      <p:ext uri="{BB962C8B-B14F-4D97-AF65-F5344CB8AC3E}">
        <p14:creationId xmlns:p14="http://schemas.microsoft.com/office/powerpoint/2010/main" val="994787319"/>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C:\Users\wbmarian\Pictures\Church Pictures\Icons- Logos-  Clip Art pics\Drink of water through a fire h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075"/>
            <a:ext cx="9144000"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18219"/>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3500" y="667940"/>
            <a:ext cx="92075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dirty="0" smtClean="0">
                <a:solidFill>
                  <a:srgbClr val="FFFFFF"/>
                </a:solidFill>
                <a:latin typeface="Comic Sans MS" pitchFamily="66" charset="0"/>
              </a:rPr>
              <a:t>W</a:t>
            </a:r>
            <a:r>
              <a:rPr lang="en-US" sz="3600" b="1" dirty="0" smtClean="0">
                <a:solidFill>
                  <a:srgbClr val="FFFFFF"/>
                </a:solidFill>
                <a:latin typeface="Comic Sans MS" pitchFamily="66" charset="0"/>
              </a:rPr>
              <a:t>e  are  living  in  exponential  times¹…</a:t>
            </a:r>
            <a:endParaRPr lang="en-US" sz="3600" b="1" dirty="0">
              <a:solidFill>
                <a:srgbClr val="FFFFFF"/>
              </a:solidFill>
              <a:latin typeface="Comic Sans MS" pitchFamily="66" charset="0"/>
            </a:endParaRPr>
          </a:p>
          <a:p>
            <a:pPr algn="ctr"/>
            <a:endParaRPr lang="en-US" sz="3600" b="1" dirty="0">
              <a:solidFill>
                <a:srgbClr val="FFFFFF"/>
              </a:solidFill>
              <a:latin typeface="Comic Sans MS" pitchFamily="66" charset="0"/>
            </a:endParaRPr>
          </a:p>
          <a:p>
            <a:pPr algn="ctr"/>
            <a:r>
              <a:rPr lang="en-US" sz="3600" b="1" dirty="0" smtClean="0">
                <a:solidFill>
                  <a:srgbClr val="FFFFFF"/>
                </a:solidFill>
                <a:latin typeface="Comic Sans MS" pitchFamily="66" charset="0"/>
              </a:rPr>
              <a:t>… the  speed  of  change  is  unimaginable  and  accelerating </a:t>
            </a:r>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p:txBody>
      </p:sp>
      <p:sp>
        <p:nvSpPr>
          <p:cNvPr id="2" name="TextBox 1"/>
          <p:cNvSpPr txBox="1"/>
          <p:nvPr/>
        </p:nvSpPr>
        <p:spPr>
          <a:xfrm>
            <a:off x="178420" y="5965889"/>
            <a:ext cx="8865219" cy="1015663"/>
          </a:xfrm>
          <a:prstGeom prst="rect">
            <a:avLst/>
          </a:prstGeom>
          <a:noFill/>
        </p:spPr>
        <p:txBody>
          <a:bodyPr wrap="square" rtlCol="0">
            <a:spAutoFit/>
          </a:bodyPr>
          <a:lstStyle/>
          <a:p>
            <a:r>
              <a:rPr lang="en-US" sz="1200" dirty="0" smtClean="0">
                <a:solidFill>
                  <a:srgbClr val="FFFFFF"/>
                </a:solidFill>
              </a:rPr>
              <a:t>Did You Know? is licensed by Karl Fisch, Scott McLeod, and  XPLANE under a  Creative Commons Attribution Non-Commercial Share-Alike license. You are free to copy, distribute, remix and transmit the presentation as long as you give proper attribution to the original creators and share the resulting work under the same license. You may not use Did You Know? for commercial purposes without permission from the creators. (Selected statistics have been updated, as much as reasonably possible, from available sources.) </a:t>
            </a:r>
            <a:endParaRPr lang="en-US" sz="1200" dirty="0">
              <a:solidFill>
                <a:srgbClr val="FFFFFF"/>
              </a:solidFill>
            </a:endParaRPr>
          </a:p>
          <a:p>
            <a:endParaRPr lang="en-US" sz="1200" dirty="0">
              <a:solidFill>
                <a:srgbClr val="FFFFFF"/>
              </a:solidFill>
            </a:endParaRPr>
          </a:p>
        </p:txBody>
      </p:sp>
      <p:sp>
        <p:nvSpPr>
          <p:cNvPr id="3" name="TextBox 2"/>
          <p:cNvSpPr txBox="1"/>
          <p:nvPr/>
        </p:nvSpPr>
        <p:spPr>
          <a:xfrm>
            <a:off x="178420" y="5185309"/>
            <a:ext cx="8764857" cy="307777"/>
          </a:xfrm>
          <a:prstGeom prst="rect">
            <a:avLst/>
          </a:prstGeom>
          <a:noFill/>
        </p:spPr>
        <p:txBody>
          <a:bodyPr wrap="square" rtlCol="0">
            <a:spAutoFit/>
          </a:bodyPr>
          <a:lstStyle/>
          <a:p>
            <a:r>
              <a:rPr lang="en-US" sz="1400" b="1" dirty="0" smtClean="0">
                <a:solidFill>
                  <a:srgbClr val="FFFFFF"/>
                </a:solidFill>
                <a:latin typeface="Calibri"/>
                <a:cs typeface="Calibri"/>
              </a:rPr>
              <a:t>¹ The following is based </a:t>
            </a:r>
            <a:r>
              <a:rPr lang="en-US" sz="1400" b="1" dirty="0" smtClean="0">
                <a:solidFill>
                  <a:srgbClr val="FFFFFF"/>
                </a:solidFill>
              </a:rPr>
              <a:t>on the pioneering YouTube video “Did You Know?” (with certain updated statistics).</a:t>
            </a:r>
            <a:endParaRPr lang="en-US" sz="1400" b="1" dirty="0">
              <a:solidFill>
                <a:srgbClr val="FFFFFF"/>
              </a:solidFill>
            </a:endParaRPr>
          </a:p>
        </p:txBody>
      </p:sp>
    </p:spTree>
    <p:extLst>
      <p:ext uri="{BB962C8B-B14F-4D97-AF65-F5344CB8AC3E}">
        <p14:creationId xmlns:p14="http://schemas.microsoft.com/office/powerpoint/2010/main" val="280355417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3730" name="Rectangle 2"/>
          <p:cNvSpPr>
            <a:spLocks noChangeArrowheads="1"/>
          </p:cNvSpPr>
          <p:nvPr/>
        </p:nvSpPr>
        <p:spPr bwMode="auto">
          <a:xfrm>
            <a:off x="89210" y="-24157"/>
            <a:ext cx="894049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3000" b="1" u="sng" dirty="0" smtClean="0">
                <a:solidFill>
                  <a:srgbClr val="FFFFFF"/>
                </a:solidFill>
                <a:latin typeface="Comic Sans MS" pitchFamily="66" charset="0"/>
              </a:rPr>
              <a:t>Years  it  took  to  reach  </a:t>
            </a:r>
            <a:r>
              <a:rPr lang="en-US" sz="4400" b="1" u="sng" dirty="0" smtClean="0">
                <a:solidFill>
                  <a:srgbClr val="FFFFFF"/>
                </a:solidFill>
                <a:latin typeface="Comic Sans MS" pitchFamily="66" charset="0"/>
              </a:rPr>
              <a:t>50</a:t>
            </a:r>
            <a:r>
              <a:rPr lang="en-US" sz="3000" b="1" u="sng" dirty="0" smtClean="0">
                <a:solidFill>
                  <a:srgbClr val="FFFFFF"/>
                </a:solidFill>
                <a:latin typeface="Comic Sans MS" pitchFamily="66" charset="0"/>
              </a:rPr>
              <a:t>  million  users</a:t>
            </a:r>
            <a:r>
              <a:rPr lang="en-US" sz="3000" b="1" u="sng" dirty="0">
                <a:solidFill>
                  <a:srgbClr val="FFFFFF"/>
                </a:solidFill>
                <a:latin typeface="Comic Sans MS" pitchFamily="66" charset="0"/>
              </a:rPr>
              <a:t>:</a:t>
            </a:r>
            <a:endParaRPr lang="en-US" sz="3000" u="sng" dirty="0">
              <a:solidFill>
                <a:srgbClr val="FFFFFF"/>
              </a:solidFill>
              <a:latin typeface="Comic Sans MS" pitchFamily="66" charset="0"/>
            </a:endParaRPr>
          </a:p>
          <a:p>
            <a:pPr algn="ctr"/>
            <a:endParaRPr lang="en-US" sz="3000" b="1" dirty="0">
              <a:solidFill>
                <a:srgbClr val="FFFFFF"/>
              </a:solidFill>
              <a:latin typeface="Comic Sans MS" pitchFamily="66" charset="0"/>
            </a:endParaRPr>
          </a:p>
          <a:p>
            <a:pPr algn="ctr"/>
            <a:r>
              <a:rPr lang="en-US" sz="3000" b="1" dirty="0" smtClean="0">
                <a:solidFill>
                  <a:srgbClr val="FFFFFF"/>
                </a:solidFill>
                <a:latin typeface="Comic Sans MS" pitchFamily="66" charset="0"/>
              </a:rPr>
              <a:t>Telephone – 75  years</a:t>
            </a:r>
          </a:p>
          <a:p>
            <a:pPr algn="ctr"/>
            <a:endParaRPr lang="en-US" sz="3000" b="1" dirty="0" smtClean="0">
              <a:solidFill>
                <a:srgbClr val="FFFFFF"/>
              </a:solidFill>
              <a:latin typeface="Comic Sans MS" pitchFamily="66" charset="0"/>
            </a:endParaRPr>
          </a:p>
          <a:p>
            <a:pPr algn="ctr"/>
            <a:r>
              <a:rPr lang="en-US" sz="3000" b="1" dirty="0" smtClean="0">
                <a:solidFill>
                  <a:srgbClr val="FFFFFF"/>
                </a:solidFill>
                <a:latin typeface="Comic Sans MS" pitchFamily="66" charset="0"/>
              </a:rPr>
              <a:t>Radio –  38  years</a:t>
            </a:r>
            <a:endParaRPr lang="en-US" sz="3000" dirty="0">
              <a:solidFill>
                <a:srgbClr val="FFFFFF"/>
              </a:solidFill>
              <a:latin typeface="Comic Sans MS" pitchFamily="66" charset="0"/>
            </a:endParaRPr>
          </a:p>
          <a:p>
            <a:pPr algn="ctr"/>
            <a:endParaRPr lang="en-US" sz="3000" b="1" dirty="0">
              <a:solidFill>
                <a:srgbClr val="FFFFFF"/>
              </a:solidFill>
              <a:latin typeface="Comic Sans MS" pitchFamily="66" charset="0"/>
            </a:endParaRPr>
          </a:p>
          <a:p>
            <a:pPr algn="ctr"/>
            <a:r>
              <a:rPr lang="en-US" sz="3000" b="1" dirty="0" smtClean="0">
                <a:solidFill>
                  <a:srgbClr val="FFFFFF"/>
                </a:solidFill>
                <a:latin typeface="Comic Sans MS" pitchFamily="66" charset="0"/>
              </a:rPr>
              <a:t>TV –  13  years</a:t>
            </a:r>
            <a:endParaRPr lang="en-US" sz="3000" dirty="0">
              <a:solidFill>
                <a:srgbClr val="FFFFFF"/>
              </a:solidFill>
              <a:latin typeface="Comic Sans MS" pitchFamily="66" charset="0"/>
            </a:endParaRPr>
          </a:p>
          <a:p>
            <a:pPr algn="ctr"/>
            <a:endParaRPr lang="en-US" sz="3000" b="1" dirty="0">
              <a:solidFill>
                <a:srgbClr val="FFFFFF"/>
              </a:solidFill>
              <a:latin typeface="Comic Sans MS" pitchFamily="66" charset="0"/>
            </a:endParaRPr>
          </a:p>
          <a:p>
            <a:pPr algn="ctr"/>
            <a:r>
              <a:rPr lang="en-US" sz="3000" b="1" dirty="0" smtClean="0">
                <a:solidFill>
                  <a:srgbClr val="FFFFFF"/>
                </a:solidFill>
                <a:latin typeface="Comic Sans MS" pitchFamily="66" charset="0"/>
              </a:rPr>
              <a:t>Internet –  4  years </a:t>
            </a:r>
            <a:endParaRPr lang="en-US" sz="3000" dirty="0">
              <a:solidFill>
                <a:srgbClr val="FFFFFF"/>
              </a:solidFill>
              <a:latin typeface="Comic Sans MS" pitchFamily="66" charset="0"/>
            </a:endParaRPr>
          </a:p>
          <a:p>
            <a:pPr algn="ctr"/>
            <a:endParaRPr lang="en-US" sz="3000" b="1" dirty="0">
              <a:solidFill>
                <a:srgbClr val="FFFFFF"/>
              </a:solidFill>
              <a:latin typeface="Comic Sans MS" pitchFamily="66" charset="0"/>
            </a:endParaRPr>
          </a:p>
          <a:p>
            <a:pPr algn="ctr"/>
            <a:r>
              <a:rPr lang="en-US" sz="3000" b="1" dirty="0" smtClean="0">
                <a:solidFill>
                  <a:srgbClr val="FFFFFF"/>
                </a:solidFill>
                <a:latin typeface="Comic Sans MS" pitchFamily="66" charset="0"/>
              </a:rPr>
              <a:t>Google Plus –  88  days</a:t>
            </a:r>
          </a:p>
          <a:p>
            <a:pPr algn="ctr"/>
            <a:endParaRPr lang="en-US" sz="3000" b="1" u="sng" dirty="0">
              <a:solidFill>
                <a:srgbClr val="FFFFFF"/>
              </a:solidFill>
              <a:latin typeface="Comic Sans MS" pitchFamily="66" charset="0"/>
            </a:endParaRPr>
          </a:p>
          <a:p>
            <a:pPr algn="ctr"/>
            <a:r>
              <a:rPr lang="en-US" sz="3000" b="1" dirty="0" smtClean="0">
                <a:solidFill>
                  <a:srgbClr val="FFFFFF"/>
                </a:solidFill>
                <a:latin typeface="Comic Sans MS" pitchFamily="66" charset="0"/>
              </a:rPr>
              <a:t>Angry  Birds – </a:t>
            </a:r>
            <a:r>
              <a:rPr lang="en-US" sz="3000" b="1" u="sng" dirty="0" smtClean="0">
                <a:solidFill>
                  <a:srgbClr val="FFFFFF"/>
                </a:solidFill>
                <a:latin typeface="Comic Sans MS" pitchFamily="66" charset="0"/>
              </a:rPr>
              <a:t>35 days</a:t>
            </a:r>
            <a:endParaRPr lang="en-US" sz="3000" u="sng" dirty="0">
              <a:solidFill>
                <a:srgbClr val="FFFFFF"/>
              </a:solidFill>
              <a:latin typeface="Comic Sans MS" pitchFamily="66" charset="0"/>
            </a:endParaRPr>
          </a:p>
        </p:txBody>
      </p:sp>
      <p:pic>
        <p:nvPicPr>
          <p:cNvPr id="84997" name="Picture 5" descr="r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407" y="1773042"/>
            <a:ext cx="841375" cy="7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05" y="2808790"/>
            <a:ext cx="865264" cy="6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782" y="4687229"/>
            <a:ext cx="762000" cy="762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407" y="847491"/>
            <a:ext cx="841376" cy="78786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9705" y="3644184"/>
            <a:ext cx="865264" cy="86526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9705" y="5629101"/>
            <a:ext cx="837328" cy="837328"/>
          </a:xfrm>
          <a:prstGeom prst="rect">
            <a:avLst/>
          </a:prstGeom>
        </p:spPr>
      </p:pic>
    </p:spTree>
    <p:extLst>
      <p:ext uri="{BB962C8B-B14F-4D97-AF65-F5344CB8AC3E}">
        <p14:creationId xmlns:p14="http://schemas.microsoft.com/office/powerpoint/2010/main" val="2761869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3730">
                                            <p:txEl>
                                              <p:pRg st="2" end="2"/>
                                            </p:txEl>
                                          </p:spTgt>
                                        </p:tgtEl>
                                        <p:attrNameLst>
                                          <p:attrName>style.visibility</p:attrName>
                                        </p:attrNameLst>
                                      </p:cBhvr>
                                      <p:to>
                                        <p:strVal val="visible"/>
                                      </p:to>
                                    </p:set>
                                    <p:animEffect transition="in" filter="dissolve">
                                      <p:cBhvr>
                                        <p:cTn id="7" dur="500"/>
                                        <p:tgtEl>
                                          <p:spTgt spid="7137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3730">
                                            <p:txEl>
                                              <p:pRg st="4" end="4"/>
                                            </p:txEl>
                                          </p:spTgt>
                                        </p:tgtEl>
                                        <p:attrNameLst>
                                          <p:attrName>style.visibility</p:attrName>
                                        </p:attrNameLst>
                                      </p:cBhvr>
                                      <p:to>
                                        <p:strVal val="visible"/>
                                      </p:to>
                                    </p:set>
                                    <p:animEffect transition="in" filter="dissolve">
                                      <p:cBhvr>
                                        <p:cTn id="12" dur="500"/>
                                        <p:tgtEl>
                                          <p:spTgt spid="71373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3730">
                                            <p:txEl>
                                              <p:pRg st="6" end="6"/>
                                            </p:txEl>
                                          </p:spTgt>
                                        </p:tgtEl>
                                        <p:attrNameLst>
                                          <p:attrName>style.visibility</p:attrName>
                                        </p:attrNameLst>
                                      </p:cBhvr>
                                      <p:to>
                                        <p:strVal val="visible"/>
                                      </p:to>
                                    </p:set>
                                    <p:animEffect transition="in" filter="dissolve">
                                      <p:cBhvr>
                                        <p:cTn id="17" dur="500"/>
                                        <p:tgtEl>
                                          <p:spTgt spid="713730">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3730">
                                            <p:txEl>
                                              <p:pRg st="8" end="8"/>
                                            </p:txEl>
                                          </p:spTgt>
                                        </p:tgtEl>
                                        <p:attrNameLst>
                                          <p:attrName>style.visibility</p:attrName>
                                        </p:attrNameLst>
                                      </p:cBhvr>
                                      <p:to>
                                        <p:strVal val="visible"/>
                                      </p:to>
                                    </p:set>
                                    <p:animEffect transition="in" filter="dissolve">
                                      <p:cBhvr>
                                        <p:cTn id="22" dur="500"/>
                                        <p:tgtEl>
                                          <p:spTgt spid="713730">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3730">
                                            <p:txEl>
                                              <p:pRg st="10" end="10"/>
                                            </p:txEl>
                                          </p:spTgt>
                                        </p:tgtEl>
                                        <p:attrNameLst>
                                          <p:attrName>style.visibility</p:attrName>
                                        </p:attrNameLst>
                                      </p:cBhvr>
                                      <p:to>
                                        <p:strVal val="visible"/>
                                      </p:to>
                                    </p:set>
                                    <p:animEffect transition="in" filter="dissolve">
                                      <p:cBhvr>
                                        <p:cTn id="27" dur="500"/>
                                        <p:tgtEl>
                                          <p:spTgt spid="713730">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3730">
                                            <p:txEl>
                                              <p:pRg st="12" end="12"/>
                                            </p:txEl>
                                          </p:spTgt>
                                        </p:tgtEl>
                                        <p:attrNameLst>
                                          <p:attrName>style.visibility</p:attrName>
                                        </p:attrNameLst>
                                      </p:cBhvr>
                                      <p:to>
                                        <p:strVal val="visible"/>
                                      </p:to>
                                    </p:set>
                                    <p:animEffect transition="in" filter="dissolve">
                                      <p:cBhvr>
                                        <p:cTn id="32" dur="500"/>
                                        <p:tgtEl>
                                          <p:spTgt spid="7137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889000" y="292100"/>
            <a:ext cx="75739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b="1" dirty="0" smtClean="0">
                <a:solidFill>
                  <a:srgbClr val="FFFFFF"/>
                </a:solidFill>
                <a:latin typeface="Comic Sans MS" pitchFamily="66" charset="0"/>
              </a:rPr>
              <a:t>The  amount  of  new  technical  information  is  currently  estimated  to  double  every  72  hours  as  of  2010</a:t>
            </a:r>
            <a:r>
              <a:rPr lang="en-US" sz="3600" b="1" dirty="0">
                <a:solidFill>
                  <a:srgbClr val="FFFFFF"/>
                </a:solidFill>
                <a:latin typeface="Comic Sans MS" pitchFamily="66" charset="0"/>
              </a:rPr>
              <a:t>.</a:t>
            </a:r>
          </a:p>
        </p:txBody>
      </p:sp>
      <p:pic>
        <p:nvPicPr>
          <p:cNvPr id="88067" name="Picture 3" descr="Teraby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2540000"/>
            <a:ext cx="28321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05517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2" y="98943"/>
            <a:ext cx="9225890" cy="4530725"/>
          </a:xfrm>
        </p:spPr>
        <p:txBody>
          <a:bodyPr/>
          <a:lstStyle/>
          <a:p>
            <a:pPr marL="0" indent="0">
              <a:buNone/>
            </a:pPr>
            <a:r>
              <a:rPr lang="en-US" b="1" dirty="0" smtClean="0">
                <a:effectLst/>
                <a:latin typeface="Comic Sans MS" panose="030F0702030302020204" pitchFamily="66" charset="0"/>
              </a:rPr>
              <a:t>Modern  Smart  phones  have  much  more  computing  power  than  did  the NASA  Apollo  mission  computers  that  took  man  to  the  moon  in  the  1960s.</a:t>
            </a:r>
            <a:endParaRPr lang="en-US" b="1" dirty="0">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697" y="2442950"/>
            <a:ext cx="6854949" cy="4415050"/>
          </a:xfrm>
          <a:prstGeom prst="rect">
            <a:avLst/>
          </a:prstGeom>
        </p:spPr>
      </p:pic>
    </p:spTree>
    <p:extLst>
      <p:ext uri="{BB962C8B-B14F-4D97-AF65-F5344CB8AC3E}">
        <p14:creationId xmlns:p14="http://schemas.microsoft.com/office/powerpoint/2010/main" val="3734525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3500" y="2349500"/>
            <a:ext cx="9207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dirty="0" smtClean="0">
                <a:solidFill>
                  <a:srgbClr val="FFFFFF"/>
                </a:solidFill>
                <a:latin typeface="Comic Sans MS" pitchFamily="66" charset="0"/>
              </a:rPr>
              <a:t>W</a:t>
            </a:r>
            <a:r>
              <a:rPr lang="en-US" altLang="en-US" sz="3600" b="1" dirty="0" smtClean="0">
                <a:solidFill>
                  <a:srgbClr val="FFFFFF"/>
                </a:solidFill>
                <a:latin typeface="Comic Sans MS" pitchFamily="66" charset="0"/>
              </a:rPr>
              <a:t>e  are  living  in  exponential  times… </a:t>
            </a:r>
          </a:p>
          <a:p>
            <a:endParaRPr lang="en-US" altLang="en-US" sz="3600" b="1" dirty="0" smtClean="0">
              <a:solidFill>
                <a:srgbClr val="FFFFFF"/>
              </a:solidFill>
              <a:latin typeface="Comic Sans MS" pitchFamily="66" charset="0"/>
            </a:endParaRPr>
          </a:p>
        </p:txBody>
      </p:sp>
    </p:spTree>
    <p:extLst>
      <p:ext uri="{BB962C8B-B14F-4D97-AF65-F5344CB8AC3E}">
        <p14:creationId xmlns:p14="http://schemas.microsoft.com/office/powerpoint/2010/main" val="360460327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93663"/>
            <a:ext cx="6272213" cy="173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b="1" dirty="0" smtClean="0">
                <a:solidFill>
                  <a:srgbClr val="FFFFFF"/>
                </a:solidFill>
                <a:latin typeface="Comic Sans MS" pitchFamily="66" charset="0"/>
              </a:rPr>
              <a:t>More  video  content  was  uploaded  to  You  Tube  in  the  last  2  months</a:t>
            </a:r>
            <a:r>
              <a:rPr lang="en-US" sz="3600" b="1" dirty="0">
                <a:solidFill>
                  <a:srgbClr val="FFFFFF"/>
                </a:solidFill>
                <a:latin typeface="Comic Sans MS" pitchFamily="66" charset="0"/>
              </a:rPr>
              <a:t>…</a:t>
            </a:r>
          </a:p>
        </p:txBody>
      </p:sp>
      <p:sp>
        <p:nvSpPr>
          <p:cNvPr id="90115" name="Rectangle 3"/>
          <p:cNvSpPr>
            <a:spLocks noChangeArrowheads="1"/>
          </p:cNvSpPr>
          <p:nvPr/>
        </p:nvSpPr>
        <p:spPr bwMode="auto">
          <a:xfrm>
            <a:off x="328613" y="2576513"/>
            <a:ext cx="881538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sz="3600" b="1" dirty="0" smtClean="0">
                <a:solidFill>
                  <a:srgbClr val="FFFFFF"/>
                </a:solidFill>
                <a:latin typeface="Comic Sans MS" pitchFamily="66" charset="0"/>
              </a:rPr>
              <a:t>Then  the  amount  of  content  that  would  be  aired  if  all  three  major  networks  broadcast  content </a:t>
            </a:r>
            <a:endParaRPr lang="en-US" sz="3600" b="1" dirty="0">
              <a:solidFill>
                <a:srgbClr val="FFFFFF"/>
              </a:solidFill>
              <a:latin typeface="Comic Sans MS" pitchFamily="66" charset="0"/>
            </a:endParaRPr>
          </a:p>
        </p:txBody>
      </p:sp>
      <p:pic>
        <p:nvPicPr>
          <p:cNvPr id="90116" name="Picture 4" descr="network 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4416425"/>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you tub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479425"/>
            <a:ext cx="23828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6"/>
          <p:cNvSpPr>
            <a:spLocks noChangeArrowheads="1"/>
          </p:cNvSpPr>
          <p:nvPr/>
        </p:nvSpPr>
        <p:spPr bwMode="auto">
          <a:xfrm>
            <a:off x="3813175" y="5524500"/>
            <a:ext cx="488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b="1" dirty="0" smtClean="0">
                <a:solidFill>
                  <a:srgbClr val="FFFFFF"/>
                </a:solidFill>
                <a:latin typeface="Comic Sans MS" pitchFamily="66" charset="0"/>
              </a:rPr>
              <a:t> 24  hours  per  day  for  62  years</a:t>
            </a:r>
            <a:endParaRPr lang="en-US" sz="3600" b="1" dirty="0">
              <a:solidFill>
                <a:srgbClr val="FFFFFF"/>
              </a:solidFill>
              <a:latin typeface="Comic Sans MS" pitchFamily="66" charset="0"/>
            </a:endParaRPr>
          </a:p>
        </p:txBody>
      </p:sp>
    </p:spTree>
    <p:extLst>
      <p:ext uri="{BB962C8B-B14F-4D97-AF65-F5344CB8AC3E}">
        <p14:creationId xmlns:p14="http://schemas.microsoft.com/office/powerpoint/2010/main" val="58324846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8151" y="-48835"/>
            <a:ext cx="7315200" cy="677108"/>
          </a:xfrm>
        </p:spPr>
        <p:txBody>
          <a:bodyPr/>
          <a:lstStyle/>
          <a:p>
            <a:r>
              <a:rPr lang="en-US" sz="3800" u="sng" dirty="0" smtClean="0">
                <a:latin typeface="Georgia" panose="02040502050405020303" pitchFamily="18" charset="0"/>
              </a:rPr>
              <a:t>My  4  Questions  For  You</a:t>
            </a:r>
            <a:endParaRPr lang="en-US" sz="3800" u="sng" dirty="0">
              <a:latin typeface="Georgia" panose="02040502050405020303" pitchFamily="18" charset="0"/>
            </a:endParaRPr>
          </a:p>
        </p:txBody>
      </p:sp>
      <p:sp>
        <p:nvSpPr>
          <p:cNvPr id="3" name="Content Placeholder 2"/>
          <p:cNvSpPr>
            <a:spLocks noGrp="1"/>
          </p:cNvSpPr>
          <p:nvPr>
            <p:ph type="subTitle" sz="quarter" idx="1"/>
          </p:nvPr>
        </p:nvSpPr>
        <p:spPr>
          <a:xfrm>
            <a:off x="166256" y="797629"/>
            <a:ext cx="8811491" cy="1752600"/>
          </a:xfrm>
        </p:spPr>
        <p:txBody>
          <a:bodyPr/>
          <a:lstStyle/>
          <a:p>
            <a:r>
              <a:rPr lang="en-US" sz="3100" b="1" dirty="0" smtClean="0">
                <a:latin typeface="Georgia" panose="02040502050405020303" pitchFamily="18" charset="0"/>
              </a:rPr>
              <a:t>What  are  you   willing  to  die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go  to  jail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advocate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do?</a:t>
            </a:r>
            <a:endParaRPr lang="en-US" sz="3100" b="1"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588" y="4482502"/>
            <a:ext cx="3455270" cy="2375498"/>
          </a:xfrm>
          <a:prstGeom prst="rect">
            <a:avLst/>
          </a:prstGeom>
        </p:spPr>
      </p:pic>
    </p:spTree>
    <p:extLst>
      <p:ext uri="{BB962C8B-B14F-4D97-AF65-F5344CB8AC3E}">
        <p14:creationId xmlns:p14="http://schemas.microsoft.com/office/powerpoint/2010/main" val="1816292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37390" y="1615354"/>
            <a:ext cx="819614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3600" b="1" dirty="0">
              <a:solidFill>
                <a:srgbClr val="FFFFFF"/>
              </a:solidFill>
              <a:latin typeface="Comic Sans MS" pitchFamily="66" charset="0"/>
            </a:endParaRPr>
          </a:p>
          <a:p>
            <a:r>
              <a:rPr lang="en-US" sz="3600" b="1" dirty="0" smtClean="0">
                <a:solidFill>
                  <a:srgbClr val="FFFFFF"/>
                </a:solidFill>
                <a:latin typeface="Comic Sans MS" pitchFamily="66" charset="0"/>
              </a:rPr>
              <a:t>It  now  has  over  1.55  Billion  active  monthly  users. </a:t>
            </a:r>
            <a:endParaRPr lang="en-US" sz="3600" b="1" dirty="0">
              <a:solidFill>
                <a:srgbClr val="FFFFFF"/>
              </a:solidFill>
              <a:latin typeface="Comic Sans MS" pitchFamily="66" charset="0"/>
            </a:endParaRPr>
          </a:p>
        </p:txBody>
      </p:sp>
      <p:sp>
        <p:nvSpPr>
          <p:cNvPr id="95235" name="Rectangle 3"/>
          <p:cNvSpPr>
            <a:spLocks noChangeArrowheads="1"/>
          </p:cNvSpPr>
          <p:nvPr/>
        </p:nvSpPr>
        <p:spPr bwMode="auto">
          <a:xfrm>
            <a:off x="0" y="265113"/>
            <a:ext cx="80391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b="1" dirty="0" smtClean="0">
                <a:solidFill>
                  <a:srgbClr val="FFFFFF"/>
                </a:solidFill>
                <a:latin typeface="Comic Sans MS" pitchFamily="66" charset="0"/>
              </a:rPr>
              <a:t>Facebook  started  about  12  years  ago  in  October  2003</a:t>
            </a:r>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p:txBody>
      </p:sp>
      <p:sp>
        <p:nvSpPr>
          <p:cNvPr id="60420" name="Rectangle 4"/>
          <p:cNvSpPr>
            <a:spLocks noChangeArrowheads="1"/>
          </p:cNvSpPr>
          <p:nvPr/>
        </p:nvSpPr>
        <p:spPr bwMode="auto">
          <a:xfrm>
            <a:off x="2201863" y="2865892"/>
            <a:ext cx="67353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a:p>
            <a:r>
              <a:rPr lang="en-US" sz="3600" b="1" dirty="0" smtClean="0">
                <a:solidFill>
                  <a:srgbClr val="FFFFFF"/>
                </a:solidFill>
                <a:latin typeface="Comic Sans MS" pitchFamily="66" charset="0"/>
              </a:rPr>
              <a:t>It  is has  over  </a:t>
            </a:r>
            <a:r>
              <a:rPr lang="en-US" sz="3600" b="1" u="sng" dirty="0" smtClean="0">
                <a:solidFill>
                  <a:srgbClr val="FFFFFF"/>
                </a:solidFill>
                <a:latin typeface="Comic Sans MS" pitchFamily="66" charset="0"/>
              </a:rPr>
              <a:t>1 Billion </a:t>
            </a:r>
            <a:r>
              <a:rPr lang="en-US" sz="3600" b="1" dirty="0" smtClean="0">
                <a:solidFill>
                  <a:srgbClr val="FFFFFF"/>
                </a:solidFill>
                <a:latin typeface="Comic Sans MS" pitchFamily="66" charset="0"/>
              </a:rPr>
              <a:t>active  daily  users. </a:t>
            </a:r>
            <a:endParaRPr lang="en-US" sz="3600" b="1" dirty="0">
              <a:solidFill>
                <a:srgbClr val="FFFFFF"/>
              </a:solidFill>
              <a:latin typeface="Comic Sans MS" pitchFamily="66" charset="0"/>
            </a:endParaRPr>
          </a:p>
        </p:txBody>
      </p:sp>
      <p:pic>
        <p:nvPicPr>
          <p:cNvPr id="95237" name="Picture 5" descr="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4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276600" y="1391006"/>
            <a:ext cx="54165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sz="3600" b="1" dirty="0" smtClean="0">
                <a:solidFill>
                  <a:srgbClr val="FFFFFF"/>
                </a:solidFill>
                <a:latin typeface="Comic Sans MS" pitchFamily="66" charset="0"/>
              </a:rPr>
              <a:t>. . .it  would  be  the  2nd  largest  country  in  the  world</a:t>
            </a:r>
            <a:endParaRPr lang="en-US" sz="3600" b="1" dirty="0">
              <a:solidFill>
                <a:srgbClr val="FFFFFF"/>
              </a:solidFill>
              <a:latin typeface="Comic Sans MS" pitchFamily="66" charset="0"/>
            </a:endParaRPr>
          </a:p>
        </p:txBody>
      </p:sp>
      <p:sp>
        <p:nvSpPr>
          <p:cNvPr id="96259" name="Rectangle 3"/>
          <p:cNvSpPr>
            <a:spLocks noChangeArrowheads="1"/>
          </p:cNvSpPr>
          <p:nvPr/>
        </p:nvSpPr>
        <p:spPr bwMode="auto">
          <a:xfrm>
            <a:off x="12700" y="417513"/>
            <a:ext cx="87233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b="1" dirty="0" smtClean="0">
                <a:solidFill>
                  <a:srgbClr val="FFFFFF"/>
                </a:solidFill>
                <a:latin typeface="Comic Sans MS" pitchFamily="66" charset="0"/>
              </a:rPr>
              <a:t>If  Facebook  were  a  country . . .</a:t>
            </a:r>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p:txBody>
      </p:sp>
      <p:pic>
        <p:nvPicPr>
          <p:cNvPr id="96260"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470025"/>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2821260" y="3708400"/>
            <a:ext cx="591475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3600" b="1" dirty="0" smtClean="0">
                <a:solidFill>
                  <a:srgbClr val="FFFFFF"/>
                </a:solidFill>
                <a:latin typeface="Comic Sans MS" pitchFamily="66" charset="0"/>
              </a:rPr>
              <a:t>. . . behind  only  China.</a:t>
            </a:r>
          </a:p>
          <a:p>
            <a:pPr algn="ctr"/>
            <a:endParaRPr lang="en-US" sz="3600" b="1" dirty="0">
              <a:solidFill>
                <a:srgbClr val="FFFFFF"/>
              </a:solidFill>
              <a:latin typeface="Comic Sans MS" pitchFamily="66" charset="0"/>
            </a:endParaRPr>
          </a:p>
          <a:p>
            <a:r>
              <a:rPr lang="en-US" sz="3600" b="1" dirty="0" smtClean="0">
                <a:solidFill>
                  <a:srgbClr val="FFFFFF"/>
                </a:solidFill>
                <a:latin typeface="Comic Sans MS" pitchFamily="66" charset="0"/>
              </a:rPr>
              <a:t>Slightly larger than  India  and  4.7  times  bigger  than  the  U.S</a:t>
            </a:r>
            <a:r>
              <a:rPr lang="en-US" sz="3600" b="1" dirty="0">
                <a:solidFill>
                  <a:srgbClr val="FFFFFF"/>
                </a:solidFill>
                <a:latin typeface="Comic Sans MS" pitchFamily="66" charset="0"/>
              </a:rPr>
              <a:t>.</a:t>
            </a:r>
          </a:p>
        </p:txBody>
      </p:sp>
    </p:spTree>
    <p:extLst>
      <p:ext uri="{BB962C8B-B14F-4D97-AF65-F5344CB8AC3E}">
        <p14:creationId xmlns:p14="http://schemas.microsoft.com/office/powerpoint/2010/main" val="137532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wipe(down)">
                                      <p:cBhvr>
                                        <p:cTn id="1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560388" y="179388"/>
            <a:ext cx="8039100"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b="1" dirty="0" smtClean="0">
                <a:solidFill>
                  <a:srgbClr val="FFFFFF"/>
                </a:solidFill>
                <a:latin typeface="Comic Sans MS" pitchFamily="66" charset="0"/>
              </a:rPr>
              <a:t>Recent  PEW  research  concluded  that</a:t>
            </a:r>
            <a:r>
              <a:rPr lang="en-US" sz="3600" b="1" dirty="0">
                <a:solidFill>
                  <a:srgbClr val="FFFFFF"/>
                </a:solidFill>
                <a:latin typeface="Comic Sans MS" pitchFamily="66" charset="0"/>
              </a:rPr>
              <a:t>:</a:t>
            </a:r>
          </a:p>
          <a:p>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a:p>
            <a:r>
              <a:rPr lang="en-US" sz="3600" b="1" dirty="0" smtClean="0">
                <a:solidFill>
                  <a:srgbClr val="FFFFFF"/>
                </a:solidFill>
                <a:latin typeface="Comic Sans MS" pitchFamily="66" charset="0"/>
              </a:rPr>
              <a:t>  </a:t>
            </a:r>
            <a:r>
              <a:rPr lang="en-US" sz="3600" b="1" u="sng" dirty="0" smtClean="0">
                <a:solidFill>
                  <a:srgbClr val="FFFFFF"/>
                </a:solidFill>
                <a:latin typeface="Comic Sans MS" pitchFamily="66" charset="0"/>
              </a:rPr>
              <a:t>over  30%</a:t>
            </a:r>
            <a:r>
              <a:rPr lang="en-US" sz="3600" b="1" dirty="0" smtClean="0">
                <a:solidFill>
                  <a:srgbClr val="FFFFFF"/>
                </a:solidFill>
                <a:latin typeface="Comic Sans MS" pitchFamily="66" charset="0"/>
              </a:rPr>
              <a:t>  of  people  now  get  their  news  from</a:t>
            </a:r>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a:p>
            <a:r>
              <a:rPr lang="en-US" sz="3600" b="1" dirty="0">
                <a:solidFill>
                  <a:srgbClr val="FFFFFF"/>
                </a:solidFill>
                <a:latin typeface="Comic Sans MS" pitchFamily="66" charset="0"/>
              </a:rPr>
              <a:t>				7</a:t>
            </a:r>
            <a:r>
              <a:rPr lang="en-US" sz="3600" b="1" dirty="0" smtClean="0">
                <a:solidFill>
                  <a:srgbClr val="FFFFFF"/>
                </a:solidFill>
                <a:latin typeface="Comic Sans MS" pitchFamily="66" charset="0"/>
              </a:rPr>
              <a:t>4%  of  adults  </a:t>
            </a:r>
            <a:r>
              <a:rPr lang="en-US" sz="3600" b="1" dirty="0">
                <a:solidFill>
                  <a:srgbClr val="FFFFFF"/>
                </a:solidFill>
                <a:latin typeface="Comic Sans MS" pitchFamily="66" charset="0"/>
              </a:rPr>
              <a:t>				</a:t>
            </a:r>
            <a:r>
              <a:rPr lang="en-US" sz="3600" b="1" dirty="0" smtClean="0">
                <a:solidFill>
                  <a:srgbClr val="FFFFFF"/>
                </a:solidFill>
                <a:latin typeface="Comic Sans MS" pitchFamily="66" charset="0"/>
              </a:rPr>
              <a:t>in  the  US  use  </a:t>
            </a:r>
            <a:r>
              <a:rPr lang="en-US" sz="3600" b="1" dirty="0">
                <a:solidFill>
                  <a:srgbClr val="FFFFFF"/>
                </a:solidFill>
                <a:latin typeface="Comic Sans MS" pitchFamily="66" charset="0"/>
              </a:rPr>
              <a:t>				Facebook</a:t>
            </a:r>
          </a:p>
        </p:txBody>
      </p:sp>
      <p:pic>
        <p:nvPicPr>
          <p:cNvPr id="97283" name="Picture 5" descr="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3057525"/>
            <a:ext cx="2201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5768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3500" y="515153"/>
            <a:ext cx="92075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600" dirty="0" smtClean="0">
                <a:solidFill>
                  <a:srgbClr val="FFFFFF"/>
                </a:solidFill>
                <a:latin typeface="Comic Sans MS" pitchFamily="66" charset="0"/>
              </a:rPr>
              <a:t>W</a:t>
            </a:r>
            <a:r>
              <a:rPr lang="en-US" sz="3600" b="1" dirty="0" smtClean="0">
                <a:solidFill>
                  <a:srgbClr val="FFFFFF"/>
                </a:solidFill>
                <a:latin typeface="Comic Sans MS" pitchFamily="66" charset="0"/>
              </a:rPr>
              <a:t>e  are  living  in  exponential  times</a:t>
            </a:r>
            <a:r>
              <a:rPr lang="en-US" sz="3600" b="1" dirty="0">
                <a:solidFill>
                  <a:srgbClr val="FFFFFF"/>
                </a:solidFill>
                <a:latin typeface="Comic Sans MS" pitchFamily="66" charset="0"/>
              </a:rPr>
              <a:t>…</a:t>
            </a:r>
          </a:p>
          <a:p>
            <a:pPr algn="ctr"/>
            <a:endParaRPr lang="en-US" sz="3600" b="1" dirty="0">
              <a:solidFill>
                <a:srgbClr val="FFFFFF"/>
              </a:solidFill>
              <a:latin typeface="Comic Sans MS" pitchFamily="66" charset="0"/>
            </a:endParaRPr>
          </a:p>
          <a:p>
            <a:pPr algn="ctr"/>
            <a:endParaRPr lang="en-US" sz="3600" b="1" dirty="0">
              <a:solidFill>
                <a:srgbClr val="FFFFFF"/>
              </a:solidFill>
              <a:latin typeface="Comic Sans MS" pitchFamily="66" charset="0"/>
            </a:endParaRPr>
          </a:p>
          <a:p>
            <a:pPr algn="ctr"/>
            <a:r>
              <a:rPr lang="en-US" sz="3600" b="1" dirty="0" smtClean="0">
                <a:solidFill>
                  <a:srgbClr val="FFFFFF"/>
                </a:solidFill>
                <a:latin typeface="Comic Sans MS" pitchFamily="66" charset="0"/>
              </a:rPr>
              <a:t>So  what  does  this  mean  for  </a:t>
            </a:r>
          </a:p>
          <a:p>
            <a:pPr algn="ctr"/>
            <a:r>
              <a:rPr lang="en-US" sz="3600" b="1" dirty="0" smtClean="0">
                <a:solidFill>
                  <a:srgbClr val="FFFFFF"/>
                </a:solidFill>
                <a:latin typeface="Comic Sans MS" pitchFamily="66" charset="0"/>
              </a:rPr>
              <a:t>Your  Parish  and  the  </a:t>
            </a:r>
          </a:p>
          <a:p>
            <a:pPr algn="ctr"/>
            <a:r>
              <a:rPr lang="en-US" sz="3600" b="1" dirty="0" smtClean="0">
                <a:solidFill>
                  <a:srgbClr val="FFFFFF"/>
                </a:solidFill>
                <a:latin typeface="Comic Sans MS" pitchFamily="66" charset="0"/>
              </a:rPr>
              <a:t>Christian  Churches  in  America?</a:t>
            </a:r>
            <a:endParaRPr lang="en-US" sz="3600" b="1" dirty="0">
              <a:solidFill>
                <a:srgbClr val="FFFFFF"/>
              </a:solidFill>
              <a:latin typeface="Comic Sans MS" pitchFamily="66" charset="0"/>
            </a:endParaRPr>
          </a:p>
          <a:p>
            <a:endParaRPr lang="en-US" sz="3600" b="1" dirty="0">
              <a:solidFill>
                <a:srgbClr val="FFFFFF"/>
              </a:solidFill>
              <a:latin typeface="Comic Sans MS" pitchFamily="66" charset="0"/>
            </a:endParaRPr>
          </a:p>
        </p:txBody>
      </p:sp>
    </p:spTree>
    <p:extLst>
      <p:ext uri="{BB962C8B-B14F-4D97-AF65-F5344CB8AC3E}">
        <p14:creationId xmlns:p14="http://schemas.microsoft.com/office/powerpoint/2010/main" val="1516735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5000" y="1156248"/>
            <a:ext cx="8509000" cy="5278438"/>
          </a:xfrm>
        </p:spPr>
        <p:txBody>
          <a:bodyPr/>
          <a:lstStyle/>
          <a:p>
            <a:pPr marL="0" indent="0" algn="ctr">
              <a:buFontTx/>
              <a:buNone/>
              <a:defRPr/>
            </a:pPr>
            <a:r>
              <a:rPr lang="en-US" b="1" i="1" dirty="0" smtClean="0">
                <a:solidFill>
                  <a:srgbClr val="760002"/>
                </a:solidFill>
              </a:rPr>
              <a:t>~ ~ ~ ~ ~ ~ ~ ~ ~ ~ ~</a:t>
            </a:r>
            <a:r>
              <a:rPr lang="en-US" dirty="0" smtClean="0"/>
              <a:t> </a:t>
            </a:r>
            <a:r>
              <a:rPr lang="en-US" b="1" i="1" dirty="0" smtClean="0">
                <a:solidFill>
                  <a:srgbClr val="760002"/>
                </a:solidFill>
              </a:rPr>
              <a:t>~ ~ ~ ~ ~ ~ ~ ~ ~ </a:t>
            </a:r>
            <a:endParaRPr lang="en-US" dirty="0"/>
          </a:p>
          <a:p>
            <a:pPr marL="0" indent="0" algn="ctr">
              <a:buFont typeface="Wingdings" pitchFamily="2" charset="2"/>
              <a:buNone/>
              <a:defRPr/>
            </a:pPr>
            <a:r>
              <a:rPr lang="en-US" dirty="0" smtClean="0"/>
              <a:t>“If  the  rate  of  change  on  the   outside  exceeds  the  rate  of  change  on  the  inside,  the  end  is  near.”</a:t>
            </a:r>
          </a:p>
          <a:p>
            <a:pPr marL="0" indent="0" algn="ctr">
              <a:buFontTx/>
              <a:buNone/>
              <a:defRPr/>
            </a:pPr>
            <a:r>
              <a:rPr lang="en-US" b="1" i="1" dirty="0" smtClean="0">
                <a:solidFill>
                  <a:srgbClr val="760002"/>
                </a:solidFill>
              </a:rPr>
              <a:t>~ ~ ~ ~ ~ ~ ~ ~ ~ ~ ~ ~</a:t>
            </a:r>
            <a:r>
              <a:rPr lang="en-US" dirty="0" smtClean="0"/>
              <a:t> </a:t>
            </a:r>
            <a:r>
              <a:rPr lang="en-US" b="1" i="1" dirty="0" smtClean="0">
                <a:solidFill>
                  <a:srgbClr val="760002"/>
                </a:solidFill>
              </a:rPr>
              <a:t>~ ~ ~ ~ ~ ~ ~ ~ ~ ~</a:t>
            </a:r>
            <a:endParaRPr lang="en-US" dirty="0"/>
          </a:p>
          <a:p>
            <a:pPr marL="0" indent="0">
              <a:buFont typeface="Wingdings" pitchFamily="2" charset="2"/>
              <a:buNone/>
              <a:defRPr/>
            </a:pPr>
            <a:r>
              <a:rPr lang="en-US" dirty="0" smtClean="0"/>
              <a:t>	“Change  before  you  have  to.”</a:t>
            </a:r>
          </a:p>
          <a:p>
            <a:pPr marL="0" indent="0" algn="ctr">
              <a:buFont typeface="Wingdings" pitchFamily="2" charset="2"/>
              <a:buNone/>
              <a:defRPr/>
            </a:pPr>
            <a:endParaRPr lang="en-US" dirty="0"/>
          </a:p>
          <a:p>
            <a:pPr marL="0" indent="0" algn="r">
              <a:buFont typeface="Wingdings" pitchFamily="2" charset="2"/>
              <a:buNone/>
              <a:defRPr/>
            </a:pPr>
            <a:endParaRPr lang="en-US" sz="2400" dirty="0" smtClean="0"/>
          </a:p>
          <a:p>
            <a:pPr marL="0" indent="0" algn="r">
              <a:buFont typeface="Wingdings" pitchFamily="2" charset="2"/>
              <a:buNone/>
              <a:defRPr/>
            </a:pPr>
            <a:endParaRPr lang="en-US" sz="2400" dirty="0"/>
          </a:p>
        </p:txBody>
      </p:sp>
      <p:pic>
        <p:nvPicPr>
          <p:cNvPr id="1239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3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4387850"/>
            <a:ext cx="4500563"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60625" y="244475"/>
            <a:ext cx="4457700" cy="750888"/>
          </a:xfrm>
          <a:prstGeom prst="rect">
            <a:avLst/>
          </a:prstGeom>
        </p:spPr>
        <p:txBody>
          <a:bodyPr>
            <a:spAutoFit/>
          </a:bodyPr>
          <a:lstStyle/>
          <a:p>
            <a:pPr algn="ctr" eaLnBrk="1" hangingPunct="1">
              <a:lnSpc>
                <a:spcPct val="90000"/>
              </a:lnSpc>
              <a:spcBef>
                <a:spcPct val="20000"/>
              </a:spcBef>
              <a:defRPr/>
            </a:pPr>
            <a:r>
              <a:rPr lang="en-US" sz="2800" b="1" kern="0" dirty="0" smtClean="0">
                <a:solidFill>
                  <a:srgbClr val="5D0100"/>
                </a:solidFill>
                <a:effectLst>
                  <a:outerShdw blurRad="38100" dist="38100" dir="2700000" algn="tl">
                    <a:srgbClr val="C0C0C0"/>
                  </a:outerShdw>
                </a:effectLst>
                <a:latin typeface="Comic Sans MS" panose="030F0702030302020204" pitchFamily="66" charset="0"/>
              </a:rPr>
              <a:t>Jack  Welch</a:t>
            </a:r>
            <a:endParaRPr lang="en-US" sz="2800" b="1" kern="0" dirty="0">
              <a:solidFill>
                <a:srgbClr val="5D0100"/>
              </a:solidFill>
              <a:effectLst>
                <a:outerShdw blurRad="38100" dist="38100" dir="2700000" algn="tl">
                  <a:srgbClr val="C0C0C0"/>
                </a:outerShdw>
              </a:effectLst>
              <a:latin typeface="Comic Sans MS" panose="030F0702030302020204" pitchFamily="66" charset="0"/>
            </a:endParaRPr>
          </a:p>
          <a:p>
            <a:pPr eaLnBrk="1" hangingPunct="1">
              <a:lnSpc>
                <a:spcPct val="90000"/>
              </a:lnSpc>
              <a:spcBef>
                <a:spcPct val="20000"/>
              </a:spcBef>
              <a:defRPr/>
            </a:pPr>
            <a:r>
              <a:rPr lang="en-US" sz="1600" kern="0" dirty="0" smtClean="0">
                <a:solidFill>
                  <a:srgbClr val="5D0100"/>
                </a:solidFill>
                <a:effectLst>
                  <a:outerShdw blurRad="38100" dist="38100" dir="2700000" algn="tl">
                    <a:srgbClr val="C0C0C0"/>
                  </a:outerShdw>
                </a:effectLst>
                <a:latin typeface="Comic Sans MS" panose="030F0702030302020204" pitchFamily="66" charset="0"/>
              </a:rPr>
              <a:t>       </a:t>
            </a:r>
            <a:r>
              <a:rPr lang="en-US" sz="1600" u="sng" kern="0" dirty="0" smtClean="0">
                <a:solidFill>
                  <a:srgbClr val="5D0100"/>
                </a:solidFill>
                <a:effectLst>
                  <a:outerShdw blurRad="38100" dist="38100" dir="2700000" algn="tl">
                    <a:srgbClr val="C0C0C0"/>
                  </a:outerShdw>
                </a:effectLst>
                <a:latin typeface="Comic Sans MS" panose="030F0702030302020204" pitchFamily="66" charset="0"/>
              </a:rPr>
              <a:t>Chairman &amp; CEO  - General  Electric</a:t>
            </a:r>
            <a:endParaRPr lang="en-US" sz="1600" u="sng" kern="0" dirty="0">
              <a:solidFill>
                <a:srgbClr val="5D0100"/>
              </a:solidFill>
              <a:effectLst>
                <a:outerShdw blurRad="38100" dist="38100" dir="2700000" algn="tl">
                  <a:srgbClr val="C0C0C0"/>
                </a:outerShdw>
              </a:effectLst>
              <a:latin typeface="Comic Sans MS" panose="030F0702030302020204" pitchFamily="66" charset="0"/>
            </a:endParaRPr>
          </a:p>
        </p:txBody>
      </p:sp>
      <p:pic>
        <p:nvPicPr>
          <p:cNvPr id="1239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6098" y="0"/>
            <a:ext cx="106790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73956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58" y="299413"/>
            <a:ext cx="8626475" cy="4010025"/>
          </a:xfrm>
        </p:spPr>
        <p:txBody>
          <a:bodyPr/>
          <a:lstStyle/>
          <a:p>
            <a:pPr marL="0" indent="0" algn="ctr">
              <a:buFontTx/>
              <a:buNone/>
              <a:defRPr/>
            </a:pPr>
            <a:r>
              <a:rPr lang="en-US" sz="4400" b="1" u="sng" dirty="0" smtClean="0"/>
              <a:t>Part 1</a:t>
            </a:r>
          </a:p>
          <a:p>
            <a:pPr marL="0" indent="0" algn="ctr">
              <a:buFontTx/>
              <a:buNone/>
              <a:defRPr/>
            </a:pPr>
            <a:endParaRPr lang="en-US" sz="4400" b="1" dirty="0"/>
          </a:p>
          <a:p>
            <a:pPr marL="0" indent="0" algn="ctr">
              <a:buFontTx/>
              <a:buNone/>
              <a:defRPr/>
            </a:pPr>
            <a:r>
              <a:rPr lang="en-US" sz="4400" b="1" dirty="0" smtClean="0"/>
              <a:t>Where  Did  My  Religious  Freedom  Journey  Begin?</a:t>
            </a:r>
            <a:endParaRPr lang="en-US" sz="2800" dirty="0" smtClean="0"/>
          </a:p>
        </p:txBody>
      </p:sp>
      <p:pic>
        <p:nvPicPr>
          <p:cNvPr id="1026" name="Picture 2" descr="C:\Users\wbmarian\Pictures\AHEPA\AHEPA Group the crossed into the Cypriot northern occupied terri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70" y="3076575"/>
            <a:ext cx="65817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34492"/>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01" y="-154375"/>
            <a:ext cx="6735640" cy="1143000"/>
          </a:xfrm>
        </p:spPr>
        <p:txBody>
          <a:bodyPr/>
          <a:lstStyle/>
          <a:p>
            <a:r>
              <a:rPr lang="en-US" b="1" u="sng" dirty="0" smtClean="0"/>
              <a:t>Ku  Klux  Klan</a:t>
            </a:r>
            <a:endParaRPr lang="en-US" b="1" u="sng" dirty="0"/>
          </a:p>
        </p:txBody>
      </p:sp>
      <p:sp>
        <p:nvSpPr>
          <p:cNvPr id="10" name="Rectangle 9"/>
          <p:cNvSpPr/>
          <p:nvPr/>
        </p:nvSpPr>
        <p:spPr bwMode="auto">
          <a:xfrm>
            <a:off x="890649" y="3562562"/>
            <a:ext cx="7552707" cy="3271648"/>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29154"/>
            <a:ext cx="4872220" cy="2703192"/>
          </a:xfrm>
        </p:spPr>
      </p:pic>
      <p:sp>
        <p:nvSpPr>
          <p:cNvPr id="3" name="TextBox 2"/>
          <p:cNvSpPr txBox="1"/>
          <p:nvPr/>
        </p:nvSpPr>
        <p:spPr>
          <a:xfrm>
            <a:off x="5177647" y="1042911"/>
            <a:ext cx="3871356" cy="2308324"/>
          </a:xfrm>
          <a:prstGeom prst="rect">
            <a:avLst/>
          </a:prstGeom>
          <a:noFill/>
        </p:spPr>
        <p:txBody>
          <a:bodyPr wrap="square" rtlCol="0">
            <a:spAutoFit/>
          </a:bodyPr>
          <a:lstStyle/>
          <a:p>
            <a:pPr algn="ctr"/>
            <a:r>
              <a:rPr lang="en-US" sz="3000" b="1" dirty="0"/>
              <a:t>In </a:t>
            </a:r>
            <a:r>
              <a:rPr lang="en-US" sz="3000" b="1" dirty="0" smtClean="0"/>
              <a:t> national  elections  in  the  1920’s,  the  KKK  passed  out  cards  declaring:</a:t>
            </a:r>
            <a:endParaRPr lang="en-US" sz="3000" b="1" dirty="0"/>
          </a:p>
          <a:p>
            <a:r>
              <a:rPr lang="en-US" b="1" dirty="0"/>
              <a:t> </a:t>
            </a:r>
          </a:p>
        </p:txBody>
      </p:sp>
      <p:sp>
        <p:nvSpPr>
          <p:cNvPr id="11" name="TextBox 10"/>
          <p:cNvSpPr txBox="1"/>
          <p:nvPr/>
        </p:nvSpPr>
        <p:spPr>
          <a:xfrm>
            <a:off x="1175662" y="3538812"/>
            <a:ext cx="7422077" cy="4093428"/>
          </a:xfrm>
          <a:prstGeom prst="rect">
            <a:avLst/>
          </a:prstGeom>
          <a:noFill/>
        </p:spPr>
        <p:txBody>
          <a:bodyPr wrap="square" rtlCol="0">
            <a:spAutoFit/>
          </a:bodyPr>
          <a:lstStyle/>
          <a:p>
            <a:r>
              <a:rPr lang="en-US" sz="2600" b="1" i="1" dirty="0"/>
              <a:t>When </a:t>
            </a:r>
            <a:r>
              <a:rPr lang="en-US" sz="2600" b="1" i="1" dirty="0" smtClean="0"/>
              <a:t> cotton  grows  on  a  fig  tree</a:t>
            </a:r>
            <a:endParaRPr lang="en-US" sz="2600" b="1" i="1" dirty="0"/>
          </a:p>
          <a:p>
            <a:r>
              <a:rPr lang="en-US" sz="2600" b="1" i="1" dirty="0"/>
              <a:t>And </a:t>
            </a:r>
            <a:r>
              <a:rPr lang="en-US" sz="2600" b="1" i="1" dirty="0" smtClean="0"/>
              <a:t> alfalfa  hangs  on  a  rose</a:t>
            </a:r>
            <a:endParaRPr lang="en-US" sz="2600" dirty="0"/>
          </a:p>
          <a:p>
            <a:r>
              <a:rPr lang="en-US" sz="2600" b="1" i="1" dirty="0"/>
              <a:t>When </a:t>
            </a:r>
            <a:r>
              <a:rPr lang="en-US" sz="2600" b="1" i="1" dirty="0" smtClean="0"/>
              <a:t> the  aliens  run  the  United  States</a:t>
            </a:r>
            <a:endParaRPr lang="en-US" sz="2600" b="1" i="1" dirty="0"/>
          </a:p>
          <a:p>
            <a:r>
              <a:rPr lang="en-US" sz="2600" b="1" i="1" dirty="0"/>
              <a:t>And </a:t>
            </a:r>
            <a:r>
              <a:rPr lang="en-US" sz="2600" b="1" i="1" dirty="0" smtClean="0"/>
              <a:t> the  Jews  grow  a  straight  nose</a:t>
            </a:r>
            <a:endParaRPr lang="en-US" sz="2600" b="1" i="1" dirty="0"/>
          </a:p>
          <a:p>
            <a:r>
              <a:rPr lang="en-US" sz="2600" b="1" i="1" dirty="0"/>
              <a:t>When </a:t>
            </a:r>
            <a:r>
              <a:rPr lang="en-US" sz="2600" b="1" i="1" dirty="0" smtClean="0"/>
              <a:t> everyone  praises  the  Pope</a:t>
            </a:r>
            <a:endParaRPr lang="en-US" sz="2600" dirty="0"/>
          </a:p>
          <a:p>
            <a:r>
              <a:rPr lang="en-US" sz="2600" b="1" i="1" dirty="0"/>
              <a:t>In </a:t>
            </a:r>
            <a:r>
              <a:rPr lang="en-US" sz="2600" b="1" i="1" dirty="0" smtClean="0"/>
              <a:t> the  land  of  Uncle  Sam</a:t>
            </a:r>
            <a:endParaRPr lang="en-US" sz="2600" dirty="0"/>
          </a:p>
          <a:p>
            <a:r>
              <a:rPr lang="en-US" sz="2600" b="1" i="1" dirty="0"/>
              <a:t>And </a:t>
            </a:r>
            <a:r>
              <a:rPr lang="en-US" sz="2600" b="1" i="1" dirty="0" smtClean="0"/>
              <a:t> a  Greek  is  elected  President</a:t>
            </a:r>
            <a:endParaRPr lang="en-US" sz="2600" b="1" i="1" dirty="0"/>
          </a:p>
          <a:p>
            <a:r>
              <a:rPr lang="en-US" sz="2600" b="1" i="1" dirty="0" smtClean="0"/>
              <a:t>THEN -  the  KU  KLUX  won’t  be  worth  a  damn</a:t>
            </a:r>
            <a:r>
              <a:rPr lang="en-US" sz="2600" b="1" i="1" dirty="0"/>
              <a:t>.</a:t>
            </a:r>
            <a:endParaRPr lang="en-US" sz="2600" dirty="0"/>
          </a:p>
          <a:p>
            <a:endParaRPr lang="en-US" sz="2600" dirty="0"/>
          </a:p>
          <a:p>
            <a:endParaRPr lang="en-US" sz="2600" dirty="0"/>
          </a:p>
        </p:txBody>
      </p:sp>
    </p:spTree>
    <p:extLst>
      <p:ext uri="{BB962C8B-B14F-4D97-AF65-F5344CB8AC3E}">
        <p14:creationId xmlns:p14="http://schemas.microsoft.com/office/powerpoint/2010/main" val="1578532378"/>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375" y="3749440"/>
            <a:ext cx="3930732" cy="3064114"/>
          </a:xfrm>
        </p:spPr>
      </p:pic>
      <p:sp>
        <p:nvSpPr>
          <p:cNvPr id="5" name="Title 1"/>
          <p:cNvSpPr>
            <a:spLocks noGrp="1"/>
          </p:cNvSpPr>
          <p:nvPr>
            <p:ph type="title"/>
          </p:nvPr>
        </p:nvSpPr>
        <p:spPr>
          <a:xfrm>
            <a:off x="878774" y="-154375"/>
            <a:ext cx="7267699" cy="1143000"/>
          </a:xfrm>
        </p:spPr>
        <p:txBody>
          <a:bodyPr/>
          <a:lstStyle/>
          <a:p>
            <a:r>
              <a:rPr lang="en-US" sz="4000" b="1" u="sng" dirty="0" smtClean="0"/>
              <a:t>Klan  Anti  Mask   Statutes</a:t>
            </a:r>
            <a:endParaRPr lang="en-US" sz="4000" b="1" u="sng" dirty="0"/>
          </a:p>
        </p:txBody>
      </p:sp>
      <p:sp>
        <p:nvSpPr>
          <p:cNvPr id="7" name="TextBox 6"/>
          <p:cNvSpPr txBox="1"/>
          <p:nvPr/>
        </p:nvSpPr>
        <p:spPr>
          <a:xfrm>
            <a:off x="0" y="997527"/>
            <a:ext cx="8894618" cy="2662267"/>
          </a:xfrm>
          <a:prstGeom prst="rect">
            <a:avLst/>
          </a:prstGeom>
          <a:noFill/>
        </p:spPr>
        <p:txBody>
          <a:bodyPr wrap="square" rtlCol="0">
            <a:spAutoFit/>
          </a:bodyPr>
          <a:lstStyle/>
          <a:p>
            <a:r>
              <a:rPr lang="en-US" sz="2700" b="1" u="sng" dirty="0">
                <a:solidFill>
                  <a:srgbClr val="C00000"/>
                </a:solidFill>
              </a:rPr>
              <a:t>GEORGIA Code </a:t>
            </a:r>
            <a:r>
              <a:rPr lang="en-US" sz="2700" b="1" u="sng" dirty="0" smtClean="0">
                <a:solidFill>
                  <a:srgbClr val="C00000"/>
                </a:solidFill>
                <a:hlinkClick r:id="rId3"/>
              </a:rPr>
              <a:t>- </a:t>
            </a:r>
            <a:r>
              <a:rPr lang="en-US" sz="2700" b="1" dirty="0">
                <a:hlinkClick r:id="rId3"/>
              </a:rPr>
              <a:t>Crimes and Offenses</a:t>
            </a:r>
            <a:r>
              <a:rPr lang="en-US" sz="2700" b="1" dirty="0" smtClean="0">
                <a:hlinkClick r:id="rId3"/>
              </a:rPr>
              <a:t>,  Section  16-11-38</a:t>
            </a:r>
            <a:r>
              <a:rPr lang="en-US" sz="2700" b="1" dirty="0"/>
              <a:t>. </a:t>
            </a:r>
            <a:br>
              <a:rPr lang="en-US" sz="2700" b="1" dirty="0"/>
            </a:br>
            <a:r>
              <a:rPr lang="en-US" sz="2800" b="1" dirty="0"/>
              <a:t>(a) </a:t>
            </a:r>
            <a:r>
              <a:rPr lang="en-US" sz="2800" b="1" dirty="0" smtClean="0"/>
              <a:t> A  person  is  guilty  of  a  misdemeanor  when  he  wears  a  mask</a:t>
            </a:r>
            <a:r>
              <a:rPr lang="en-US" sz="2800" b="1" dirty="0"/>
              <a:t>, </a:t>
            </a:r>
            <a:r>
              <a:rPr lang="en-US" sz="2800" b="1" dirty="0" smtClean="0"/>
              <a:t> hood</a:t>
            </a:r>
            <a:r>
              <a:rPr lang="en-US" sz="2800" b="1" dirty="0"/>
              <a:t>, </a:t>
            </a:r>
            <a:r>
              <a:rPr lang="en-US" sz="2800" b="1" dirty="0" smtClean="0"/>
              <a:t> or  device  by  which  any  portion  of  the  face  is  so  hidden</a:t>
            </a:r>
            <a:r>
              <a:rPr lang="en-US" sz="2800" b="1" dirty="0"/>
              <a:t>, </a:t>
            </a:r>
            <a:r>
              <a:rPr lang="en-US" sz="2800" b="1" dirty="0" smtClean="0"/>
              <a:t> concealed</a:t>
            </a:r>
            <a:r>
              <a:rPr lang="en-US" sz="2800" b="1" dirty="0"/>
              <a:t>, </a:t>
            </a:r>
            <a:r>
              <a:rPr lang="en-US" sz="2800" b="1" dirty="0" smtClean="0"/>
              <a:t> or  covered  as  to  conceal  the  identity  of  the  wearer  and  is  upon  any  public  way  or  public  property….			(1951)</a:t>
            </a:r>
            <a:endParaRPr lang="en-US" sz="2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008" y="3783825"/>
            <a:ext cx="3734982" cy="3002925"/>
          </a:xfrm>
          <a:prstGeom prst="rect">
            <a:avLst/>
          </a:prstGeom>
        </p:spPr>
      </p:pic>
    </p:spTree>
    <p:extLst>
      <p:ext uri="{BB962C8B-B14F-4D97-AF65-F5344CB8AC3E}">
        <p14:creationId xmlns:p14="http://schemas.microsoft.com/office/powerpoint/2010/main" val="2867182266"/>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901" y="-154375"/>
            <a:ext cx="6735640" cy="1143000"/>
          </a:xfrm>
        </p:spPr>
        <p:txBody>
          <a:bodyPr/>
          <a:lstStyle/>
          <a:p>
            <a:r>
              <a:rPr lang="en-US" sz="3200" dirty="0" smtClean="0"/>
              <a:t>Georgia  Ku-Klux-Klan  Anti-Mask  </a:t>
            </a:r>
            <a:r>
              <a:rPr lang="en-US" sz="3200" b="1" u="sng" dirty="0" smtClean="0"/>
              <a:t>Statute  Constitutionality</a:t>
            </a:r>
            <a:endParaRPr lang="en-US" sz="32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484" y="2911008"/>
            <a:ext cx="3298515" cy="1533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722" y="4615543"/>
            <a:ext cx="2435898" cy="20481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532" y="843006"/>
            <a:ext cx="3003088" cy="2003441"/>
          </a:xfrm>
          <a:prstGeom prst="rect">
            <a:avLst/>
          </a:prstGeom>
        </p:spPr>
      </p:pic>
      <p:sp>
        <p:nvSpPr>
          <p:cNvPr id="8" name="TextBox 7"/>
          <p:cNvSpPr txBox="1"/>
          <p:nvPr/>
        </p:nvSpPr>
        <p:spPr>
          <a:xfrm>
            <a:off x="95001" y="3500568"/>
            <a:ext cx="4975761" cy="1015663"/>
          </a:xfrm>
          <a:prstGeom prst="rect">
            <a:avLst/>
          </a:prstGeom>
          <a:noFill/>
        </p:spPr>
        <p:txBody>
          <a:bodyPr wrap="square" rtlCol="0">
            <a:spAutoFit/>
          </a:bodyPr>
          <a:lstStyle/>
          <a:p>
            <a:pPr algn="ctr"/>
            <a:r>
              <a:rPr lang="en-US" sz="3600" b="1" u="sng" dirty="0" smtClean="0"/>
              <a:t>State v. Miller </a:t>
            </a:r>
          </a:p>
          <a:p>
            <a:pPr algn="ctr"/>
            <a:r>
              <a:rPr lang="en-US" dirty="0" smtClean="0"/>
              <a:t>260 Ga. 669, 398 S.E.2d 547  (1990)</a:t>
            </a:r>
            <a:endParaRPr lang="en-US" dirty="0"/>
          </a:p>
        </p:txBody>
      </p:sp>
      <p:sp>
        <p:nvSpPr>
          <p:cNvPr id="9" name="TextBox 8"/>
          <p:cNvSpPr txBox="1"/>
          <p:nvPr/>
        </p:nvSpPr>
        <p:spPr>
          <a:xfrm>
            <a:off x="0" y="4516231"/>
            <a:ext cx="5845485" cy="2246769"/>
          </a:xfrm>
          <a:prstGeom prst="rect">
            <a:avLst/>
          </a:prstGeom>
          <a:noFill/>
        </p:spPr>
        <p:txBody>
          <a:bodyPr wrap="square" rtlCol="0">
            <a:spAutoFit/>
          </a:bodyPr>
          <a:lstStyle/>
          <a:p>
            <a:r>
              <a:rPr lang="en-US" sz="2000" b="1" dirty="0" smtClean="0"/>
              <a:t>“In  conclusion</a:t>
            </a:r>
            <a:r>
              <a:rPr lang="en-US" sz="2000" b="1" dirty="0"/>
              <a:t>, </a:t>
            </a:r>
            <a:r>
              <a:rPr lang="en-US" sz="2000" b="1" dirty="0" smtClean="0"/>
              <a:t> we  hold  that  the  Anti-Mask  Act  proscribes  mask-wearing  conduct  that  is  intended  to  conceal  the  wearer's  identity  and  that  the  wearer  knows</a:t>
            </a:r>
            <a:r>
              <a:rPr lang="en-US" sz="2000" b="1" dirty="0"/>
              <a:t>, </a:t>
            </a:r>
            <a:r>
              <a:rPr lang="en-US" sz="2000" b="1" dirty="0" smtClean="0"/>
              <a:t> or  reasonably  should  know</a:t>
            </a:r>
            <a:r>
              <a:rPr lang="en-US" sz="2000" b="1" dirty="0"/>
              <a:t>, </a:t>
            </a:r>
            <a:r>
              <a:rPr lang="en-US" sz="2000" b="1" dirty="0" smtClean="0"/>
              <a:t> gives  rise  to  a  reasonable  apprehension  of  intimidation</a:t>
            </a:r>
            <a:r>
              <a:rPr lang="en-US" sz="2000" b="1" dirty="0"/>
              <a:t>, </a:t>
            </a:r>
            <a:r>
              <a:rPr lang="en-US" sz="2000" b="1" dirty="0" smtClean="0"/>
              <a:t> threats  or  impending  violence</a:t>
            </a:r>
            <a:r>
              <a:rPr lang="en-US" sz="2000" b="1" dirty="0"/>
              <a:t>. </a:t>
            </a:r>
            <a:r>
              <a:rPr lang="en-US" sz="2000" b="1" dirty="0" smtClean="0"/>
              <a:t> So  construed</a:t>
            </a:r>
            <a:r>
              <a:rPr lang="en-US" sz="2000" b="1" dirty="0"/>
              <a:t>, </a:t>
            </a:r>
            <a:r>
              <a:rPr lang="en-US" sz="2000" b="1" dirty="0" smtClean="0"/>
              <a:t> the  Act  passes  constitutional  muster.”</a:t>
            </a:r>
            <a:endParaRPr lang="en-US" sz="2000" b="1" dirty="0"/>
          </a:p>
        </p:txBody>
      </p:sp>
      <p:sp>
        <p:nvSpPr>
          <p:cNvPr id="10" name="Rectangle 9"/>
          <p:cNvSpPr/>
          <p:nvPr/>
        </p:nvSpPr>
        <p:spPr bwMode="auto">
          <a:xfrm>
            <a:off x="95001" y="4516231"/>
            <a:ext cx="5664531" cy="224676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67" y="826311"/>
            <a:ext cx="5092449" cy="2825379"/>
          </a:xfrm>
        </p:spPr>
      </p:pic>
    </p:spTree>
    <p:extLst>
      <p:ext uri="{BB962C8B-B14F-4D97-AF65-F5344CB8AC3E}">
        <p14:creationId xmlns:p14="http://schemas.microsoft.com/office/powerpoint/2010/main" val="677962344"/>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body" idx="1"/>
          </p:nvPr>
        </p:nvSpPr>
        <p:spPr>
          <a:xfrm>
            <a:off x="1905000" y="1828800"/>
            <a:ext cx="5334000" cy="4495800"/>
          </a:xfrm>
        </p:spPr>
        <p:txBody>
          <a:bodyPr/>
          <a:lstStyle/>
          <a:p>
            <a:pPr marL="0" indent="0" algn="ctr">
              <a:buClr>
                <a:schemeClr val="bg1"/>
              </a:buClr>
              <a:buNone/>
            </a:pPr>
            <a:r>
              <a:rPr lang="en-US" altLang="en-US" sz="4800" dirty="0" smtClean="0">
                <a:solidFill>
                  <a:schemeClr val="bg1"/>
                </a:solidFill>
              </a:rPr>
              <a:t>The  Secret Mission  of  Faith</a:t>
            </a:r>
            <a:endParaRPr lang="en-US" altLang="en-US" sz="4800" dirty="0">
              <a:solidFill>
                <a:schemeClr val="bg1"/>
              </a:solidFill>
            </a:endParaRPr>
          </a:p>
          <a:p>
            <a:pPr marL="0" indent="0" algn="ctr">
              <a:buClr>
                <a:schemeClr val="bg1"/>
              </a:buClr>
            </a:pPr>
            <a:endParaRPr lang="en-US" altLang="en-US" sz="4800" dirty="0">
              <a:solidFill>
                <a:schemeClr val="bg1"/>
              </a:solidFill>
            </a:endParaRPr>
          </a:p>
          <a:p>
            <a:pPr marL="0" indent="0" algn="ctr">
              <a:buClr>
                <a:schemeClr val="bg1"/>
              </a:buClr>
              <a:buNone/>
            </a:pPr>
            <a:r>
              <a:rPr lang="en-US" altLang="en-US" sz="4800" dirty="0">
                <a:solidFill>
                  <a:schemeClr val="bg1"/>
                </a:solidFill>
              </a:rPr>
              <a:t>…</a:t>
            </a:r>
            <a:r>
              <a:rPr lang="en-US" altLang="en-US" sz="4800" dirty="0" smtClean="0">
                <a:solidFill>
                  <a:schemeClr val="bg1"/>
                </a:solidFill>
              </a:rPr>
              <a:t>a  defining moment  of  truth</a:t>
            </a:r>
            <a:endParaRPr lang="en-US" altLang="en-US" sz="4800" dirty="0">
              <a:solidFill>
                <a:schemeClr val="bg1"/>
              </a:solidFill>
            </a:endParaRPr>
          </a:p>
        </p:txBody>
      </p:sp>
    </p:spTree>
    <p:extLst>
      <p:ext uri="{BB962C8B-B14F-4D97-AF65-F5344CB8AC3E}">
        <p14:creationId xmlns:p14="http://schemas.microsoft.com/office/powerpoint/2010/main" val="3727244343"/>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591" y="0"/>
            <a:ext cx="4774018" cy="769441"/>
          </a:xfrm>
          <a:prstGeom prst="rect">
            <a:avLst/>
          </a:prstGeom>
          <a:noFill/>
        </p:spPr>
        <p:txBody>
          <a:bodyPr wrap="square" rtlCol="0">
            <a:spAutoFit/>
          </a:bodyPr>
          <a:lstStyle/>
          <a:p>
            <a:r>
              <a:rPr lang="en-US" sz="4400" b="1" u="sng" dirty="0" smtClean="0"/>
              <a:t>DISCLAIMER</a:t>
            </a:r>
            <a:endParaRPr lang="en-US" sz="4400" b="1" u="sng" dirty="0"/>
          </a:p>
        </p:txBody>
      </p:sp>
      <p:sp>
        <p:nvSpPr>
          <p:cNvPr id="3" name="TextBox 2"/>
          <p:cNvSpPr txBox="1"/>
          <p:nvPr/>
        </p:nvSpPr>
        <p:spPr>
          <a:xfrm>
            <a:off x="130629" y="1697221"/>
            <a:ext cx="8858992" cy="5016758"/>
          </a:xfrm>
          <a:prstGeom prst="rect">
            <a:avLst/>
          </a:prstGeom>
          <a:noFill/>
        </p:spPr>
        <p:txBody>
          <a:bodyPr wrap="square" rtlCol="0">
            <a:spAutoFit/>
          </a:bodyPr>
          <a:lstStyle/>
          <a:p>
            <a:pPr algn="ctr"/>
            <a:r>
              <a:rPr lang="en-US" sz="3200" b="1" i="1" dirty="0" smtClean="0"/>
              <a:t>The  views  and  opinions  expressed  are  merely  those  of  the  presenter,  and  not  the  official  positions  of  St.  Katherine  Greek  Orthodox  Church,  the  Greek  Orthodox  Metropolis  of  Atlanta,  the  Greek  Orthodox  Archdiocese  of  America,  the  Archons  of  the  Ecumenical  Patriarchate,  McGuire  Woods  LLP,  or  anyone  else  for  that  matter.  The  presenter  is  not  a  theologian,  law  professor  or  constitutional  scholar.  He  is  merely a “</a:t>
            </a:r>
            <a:r>
              <a:rPr lang="en-US" sz="3200" b="1" i="1" u="sng" dirty="0" smtClean="0"/>
              <a:t>simple  country  lawyer</a:t>
            </a:r>
            <a:r>
              <a:rPr lang="en-US" sz="3200" b="1" i="1" dirty="0" smtClean="0"/>
              <a:t>.”</a:t>
            </a:r>
            <a:endParaRPr lang="en-US" sz="32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625"/>
            <a:ext cx="9144000" cy="1804096"/>
          </a:xfrm>
          <a:prstGeom prst="rect">
            <a:avLst/>
          </a:prstGeom>
        </p:spPr>
      </p:pic>
    </p:spTree>
    <p:extLst>
      <p:ext uri="{BB962C8B-B14F-4D97-AF65-F5344CB8AC3E}">
        <p14:creationId xmlns:p14="http://schemas.microsoft.com/office/powerpoint/2010/main" val="2436162851"/>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812" y="0"/>
            <a:ext cx="6324600" cy="1143000"/>
          </a:xfrm>
        </p:spPr>
        <p:txBody>
          <a:bodyPr/>
          <a:lstStyle/>
          <a:p>
            <a:r>
              <a:rPr lang="en-US" u="sng" dirty="0" smtClean="0"/>
              <a:t>Cyprus</a:t>
            </a:r>
            <a:endParaRPr lang="en-US"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35" y="956930"/>
            <a:ext cx="7509775" cy="5901070"/>
          </a:xfrm>
          <a:prstGeom prst="rect">
            <a:avLst/>
          </a:prstGeom>
        </p:spPr>
      </p:pic>
      <p:sp>
        <p:nvSpPr>
          <p:cNvPr id="7" name="Oval 6"/>
          <p:cNvSpPr/>
          <p:nvPr/>
        </p:nvSpPr>
        <p:spPr bwMode="auto">
          <a:xfrm>
            <a:off x="3636335" y="3072810"/>
            <a:ext cx="3062177" cy="95693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58276004"/>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812" y="0"/>
            <a:ext cx="6324600" cy="1143000"/>
          </a:xfrm>
        </p:spPr>
        <p:txBody>
          <a:bodyPr/>
          <a:lstStyle/>
          <a:p>
            <a:r>
              <a:rPr lang="en-US" u="sng" dirty="0" smtClean="0"/>
              <a:t>Cyprus</a:t>
            </a:r>
            <a:endParaRPr lang="en-US"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92" y="956930"/>
            <a:ext cx="9154292" cy="5901070"/>
          </a:xfrm>
        </p:spPr>
      </p:pic>
    </p:spTree>
    <p:extLst>
      <p:ext uri="{BB962C8B-B14F-4D97-AF65-F5344CB8AC3E}">
        <p14:creationId xmlns:p14="http://schemas.microsoft.com/office/powerpoint/2010/main" val="1102843553"/>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body" idx="1"/>
          </p:nvPr>
        </p:nvSpPr>
        <p:spPr>
          <a:xfrm>
            <a:off x="1905000" y="1828800"/>
            <a:ext cx="5334000" cy="4495800"/>
          </a:xfrm>
        </p:spPr>
        <p:txBody>
          <a:bodyPr/>
          <a:lstStyle/>
          <a:p>
            <a:pPr marL="0" indent="0" algn="ctr">
              <a:buClr>
                <a:schemeClr val="bg1"/>
              </a:buClr>
              <a:buNone/>
            </a:pPr>
            <a:r>
              <a:rPr lang="en-US" altLang="en-US" sz="4800" dirty="0" smtClean="0">
                <a:solidFill>
                  <a:schemeClr val="bg1"/>
                </a:solidFill>
              </a:rPr>
              <a:t>The  Secret Mission  of  Faith</a:t>
            </a:r>
            <a:endParaRPr lang="en-US" altLang="en-US" sz="4800" dirty="0">
              <a:solidFill>
                <a:schemeClr val="bg1"/>
              </a:solidFill>
            </a:endParaRPr>
          </a:p>
          <a:p>
            <a:pPr marL="0" indent="0" algn="ctr">
              <a:buClr>
                <a:schemeClr val="bg1"/>
              </a:buClr>
            </a:pPr>
            <a:endParaRPr lang="en-US" altLang="en-US" sz="4800" dirty="0">
              <a:solidFill>
                <a:schemeClr val="bg1"/>
              </a:solidFill>
            </a:endParaRPr>
          </a:p>
          <a:p>
            <a:pPr marL="0" indent="0" algn="ctr">
              <a:buClr>
                <a:schemeClr val="bg1"/>
              </a:buClr>
              <a:buNone/>
            </a:pPr>
            <a:r>
              <a:rPr lang="en-US" altLang="en-US" sz="4800" dirty="0">
                <a:solidFill>
                  <a:schemeClr val="bg1"/>
                </a:solidFill>
              </a:rPr>
              <a:t>…</a:t>
            </a:r>
            <a:r>
              <a:rPr lang="en-US" altLang="en-US" sz="4800" dirty="0" smtClean="0">
                <a:solidFill>
                  <a:schemeClr val="bg1"/>
                </a:solidFill>
              </a:rPr>
              <a:t>a  defining moment  of  truth</a:t>
            </a:r>
            <a:endParaRPr lang="en-US" altLang="en-US" sz="48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9547339"/>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body" idx="1"/>
          </p:nvPr>
        </p:nvSpPr>
        <p:spPr>
          <a:xfrm>
            <a:off x="1905000" y="1828800"/>
            <a:ext cx="5334000" cy="4495800"/>
          </a:xfrm>
        </p:spPr>
        <p:txBody>
          <a:bodyPr/>
          <a:lstStyle/>
          <a:p>
            <a:pPr marL="0" indent="0" algn="ctr">
              <a:buClr>
                <a:schemeClr val="bg1"/>
              </a:buClr>
              <a:buNone/>
            </a:pPr>
            <a:r>
              <a:rPr lang="en-US" altLang="en-US" sz="4800" dirty="0" smtClean="0">
                <a:solidFill>
                  <a:schemeClr val="bg1"/>
                </a:solidFill>
              </a:rPr>
              <a:t>The  Secret Mission  of  Faith</a:t>
            </a:r>
            <a:endParaRPr lang="en-US" altLang="en-US" sz="4800" dirty="0">
              <a:solidFill>
                <a:schemeClr val="bg1"/>
              </a:solidFill>
            </a:endParaRPr>
          </a:p>
          <a:p>
            <a:pPr marL="0" indent="0" algn="ctr">
              <a:buClr>
                <a:schemeClr val="bg1"/>
              </a:buClr>
            </a:pPr>
            <a:endParaRPr lang="en-US" altLang="en-US" sz="4800" dirty="0">
              <a:solidFill>
                <a:schemeClr val="bg1"/>
              </a:solidFill>
            </a:endParaRPr>
          </a:p>
          <a:p>
            <a:pPr marL="0" indent="0" algn="ctr">
              <a:buClr>
                <a:schemeClr val="bg1"/>
              </a:buClr>
              <a:buNone/>
            </a:pPr>
            <a:r>
              <a:rPr lang="en-US" altLang="en-US" sz="4800" dirty="0">
                <a:solidFill>
                  <a:schemeClr val="bg1"/>
                </a:solidFill>
              </a:rPr>
              <a:t>…</a:t>
            </a:r>
            <a:r>
              <a:rPr lang="en-US" altLang="en-US" sz="4800" dirty="0" smtClean="0">
                <a:solidFill>
                  <a:schemeClr val="bg1"/>
                </a:solidFill>
              </a:rPr>
              <a:t>a  defining moment  of  truth</a:t>
            </a:r>
            <a:endParaRPr lang="en-US" altLang="en-US" sz="4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86" y="-807521"/>
            <a:ext cx="10212778" cy="7861463"/>
          </a:xfrm>
          <a:prstGeom prst="rect">
            <a:avLst/>
          </a:prstGeom>
        </p:spPr>
      </p:pic>
    </p:spTree>
    <p:extLst>
      <p:ext uri="{BB962C8B-B14F-4D97-AF65-F5344CB8AC3E}">
        <p14:creationId xmlns:p14="http://schemas.microsoft.com/office/powerpoint/2010/main" val="3079547339"/>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body" idx="1"/>
          </p:nvPr>
        </p:nvSpPr>
        <p:spPr>
          <a:xfrm>
            <a:off x="1905000" y="1828800"/>
            <a:ext cx="5334000" cy="4495800"/>
          </a:xfrm>
        </p:spPr>
        <p:txBody>
          <a:bodyPr/>
          <a:lstStyle/>
          <a:p>
            <a:pPr marL="0" indent="0" algn="ctr">
              <a:buClr>
                <a:schemeClr val="bg1"/>
              </a:buClr>
              <a:buNone/>
            </a:pPr>
            <a:r>
              <a:rPr lang="en-US" altLang="en-US" sz="4800" dirty="0" smtClean="0">
                <a:solidFill>
                  <a:schemeClr val="bg1"/>
                </a:solidFill>
              </a:rPr>
              <a:t>The  Secret Mission  of  Faith</a:t>
            </a:r>
            <a:endParaRPr lang="en-US" altLang="en-US" sz="4800" dirty="0">
              <a:solidFill>
                <a:schemeClr val="bg1"/>
              </a:solidFill>
            </a:endParaRPr>
          </a:p>
          <a:p>
            <a:pPr marL="0" indent="0" algn="ctr">
              <a:buClr>
                <a:schemeClr val="bg1"/>
              </a:buClr>
            </a:pPr>
            <a:endParaRPr lang="en-US" altLang="en-US" sz="4800" dirty="0">
              <a:solidFill>
                <a:schemeClr val="bg1"/>
              </a:solidFill>
            </a:endParaRPr>
          </a:p>
          <a:p>
            <a:pPr marL="0" indent="0" algn="ctr">
              <a:buClr>
                <a:schemeClr val="bg1"/>
              </a:buClr>
              <a:buNone/>
            </a:pPr>
            <a:r>
              <a:rPr lang="en-US" altLang="en-US" sz="4800" dirty="0">
                <a:solidFill>
                  <a:schemeClr val="bg1"/>
                </a:solidFill>
              </a:rPr>
              <a:t>…</a:t>
            </a:r>
            <a:r>
              <a:rPr lang="en-US" altLang="en-US" sz="4800" dirty="0" smtClean="0">
                <a:solidFill>
                  <a:schemeClr val="bg1"/>
                </a:solidFill>
              </a:rPr>
              <a:t>a  defining moment  of  truth</a:t>
            </a:r>
            <a:endParaRPr lang="en-US" altLang="en-US" sz="4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9547339"/>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812" y="0"/>
            <a:ext cx="6324600" cy="1143000"/>
          </a:xfrm>
        </p:spPr>
        <p:txBody>
          <a:bodyPr/>
          <a:lstStyle/>
          <a:p>
            <a:r>
              <a:rPr lang="en-US" u="sng" dirty="0" smtClean="0"/>
              <a:t>Cyprus</a:t>
            </a:r>
            <a:endParaRPr lang="en-US"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58" y="882503"/>
            <a:ext cx="9161764" cy="5975498"/>
          </a:xfrm>
        </p:spPr>
      </p:pic>
      <p:sp>
        <p:nvSpPr>
          <p:cNvPr id="3" name="Oval 2"/>
          <p:cNvSpPr/>
          <p:nvPr/>
        </p:nvSpPr>
        <p:spPr bwMode="auto">
          <a:xfrm>
            <a:off x="7123811" y="1456659"/>
            <a:ext cx="988829" cy="40403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6" name="Straight Arrow Connector 5"/>
          <p:cNvCxnSpPr/>
          <p:nvPr/>
        </p:nvCxnSpPr>
        <p:spPr bwMode="auto">
          <a:xfrm flipV="1">
            <a:off x="4253023" y="1658678"/>
            <a:ext cx="3015599" cy="191386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34816160"/>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03" name="Picture 3" descr="Father Georgio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066800"/>
            <a:ext cx="532765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04" name="Text Box 4"/>
          <p:cNvSpPr txBox="1">
            <a:spLocks noChangeArrowheads="1"/>
          </p:cNvSpPr>
          <p:nvPr/>
        </p:nvSpPr>
        <p:spPr bwMode="auto">
          <a:xfrm>
            <a:off x="5638800" y="2879725"/>
            <a:ext cx="2971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i="1" dirty="0" smtClean="0">
                <a:latin typeface="Times New Roman" pitchFamily="18" charset="0"/>
              </a:rPr>
              <a:t> </a:t>
            </a:r>
            <a:r>
              <a:rPr lang="en-US" altLang="en-US" sz="4000" i="1" dirty="0" smtClean="0"/>
              <a:t>Father Zacharias Georgiou</a:t>
            </a:r>
            <a:r>
              <a:rPr lang="en-US" altLang="en-US" sz="4000" dirty="0" smtClean="0"/>
              <a:t> </a:t>
            </a:r>
            <a:endParaRPr lang="en-US" altLang="en-US" sz="4000" i="1" dirty="0">
              <a:latin typeface="Times New Roman" pitchFamily="18" charset="0"/>
            </a:endParaRPr>
          </a:p>
        </p:txBody>
      </p:sp>
    </p:spTree>
    <p:extLst>
      <p:ext uri="{BB962C8B-B14F-4D97-AF65-F5344CB8AC3E}">
        <p14:creationId xmlns:p14="http://schemas.microsoft.com/office/powerpoint/2010/main" val="1152853531"/>
      </p:ext>
    </p:extLst>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bmarian\Pictures\AHEPA\Cyprus Visit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66" y="0"/>
            <a:ext cx="71982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3831"/>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Text Box 4"/>
          <p:cNvSpPr txBox="1">
            <a:spLocks noChangeArrowheads="1"/>
          </p:cNvSpPr>
          <p:nvPr/>
        </p:nvSpPr>
        <p:spPr bwMode="auto">
          <a:xfrm>
            <a:off x="6078187" y="1692193"/>
            <a:ext cx="29718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i="1" dirty="0" smtClean="0">
                <a:latin typeface="Times New Roman" pitchFamily="18" charset="0"/>
              </a:rPr>
              <a:t> </a:t>
            </a:r>
            <a:r>
              <a:rPr lang="en-US" altLang="en-US" sz="4200" b="1" i="1" dirty="0" smtClean="0"/>
              <a:t>Father Zacharias Georgiou</a:t>
            </a:r>
          </a:p>
          <a:p>
            <a:pPr algn="ctr">
              <a:spcBef>
                <a:spcPct val="50000"/>
              </a:spcBef>
            </a:pPr>
            <a:r>
              <a:rPr lang="en-US" altLang="en-US" sz="4000" i="1" dirty="0" smtClean="0"/>
              <a:t>(November, 2014</a:t>
            </a:r>
            <a:r>
              <a:rPr lang="en-US" altLang="en-US" sz="4000" dirty="0" smtClean="0"/>
              <a:t> )</a:t>
            </a:r>
            <a:endParaRPr lang="en-US" altLang="en-US" sz="4000" i="1" dirty="0">
              <a:latin typeface="Times New Roman" pitchFamily="18" charset="0"/>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0546" y="0"/>
            <a:ext cx="5177641" cy="6899175"/>
          </a:xfrm>
        </p:spPr>
      </p:pic>
    </p:spTree>
    <p:extLst>
      <p:ext uri="{BB962C8B-B14F-4D97-AF65-F5344CB8AC3E}">
        <p14:creationId xmlns:p14="http://schemas.microsoft.com/office/powerpoint/2010/main" val="2842951768"/>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7" y="0"/>
            <a:ext cx="7304567" cy="1143000"/>
          </a:xfrm>
        </p:spPr>
        <p:txBody>
          <a:bodyPr/>
          <a:lstStyle/>
          <a:p>
            <a:r>
              <a:rPr lang="en-US" sz="4200" dirty="0" smtClean="0"/>
              <a:t>Metropolitan   Chrysostomos  </a:t>
            </a:r>
            <a:r>
              <a:rPr lang="en-US" sz="4200" u="sng" dirty="0" smtClean="0"/>
              <a:t>of   Zakynthos</a:t>
            </a:r>
            <a:endParaRPr lang="en-US" sz="4200" u="sng" dirty="0"/>
          </a:p>
        </p:txBody>
      </p:sp>
      <p:sp>
        <p:nvSpPr>
          <p:cNvPr id="3" name="Content Placeholder 2"/>
          <p:cNvSpPr>
            <a:spLocks noGrp="1"/>
          </p:cNvSpPr>
          <p:nvPr>
            <p:ph sz="half" idx="1"/>
          </p:nvPr>
        </p:nvSpPr>
        <p:spPr>
          <a:xfrm>
            <a:off x="154379" y="1203879"/>
            <a:ext cx="6947065" cy="4343400"/>
          </a:xfrm>
        </p:spPr>
        <p:txBody>
          <a:bodyPr/>
          <a:lstStyle/>
          <a:p>
            <a:pPr>
              <a:tabLst>
                <a:tab pos="688975" algn="l"/>
              </a:tabLst>
            </a:pPr>
            <a:r>
              <a:rPr lang="en-US" b="1" dirty="0" smtClean="0">
                <a:effectLst/>
              </a:rPr>
              <a:t>During  the  2</a:t>
            </a:r>
            <a:r>
              <a:rPr lang="en-US" b="1" baseline="30000" dirty="0" smtClean="0">
                <a:effectLst/>
              </a:rPr>
              <a:t>nd</a:t>
            </a:r>
            <a:r>
              <a:rPr lang="en-US" b="1" dirty="0" smtClean="0">
                <a:effectLst/>
              </a:rPr>
              <a:t>  world  war,   	approximately  275  Jews  lived  	on  the  Greek  Island of  	Zakynthos</a:t>
            </a:r>
          </a:p>
          <a:p>
            <a:pPr>
              <a:tabLst>
                <a:tab pos="688975" algn="l"/>
              </a:tabLst>
            </a:pPr>
            <a:r>
              <a:rPr lang="en-US" b="1" dirty="0" smtClean="0">
                <a:effectLst/>
              </a:rPr>
              <a:t>September 9, 1943,  the  Nazi  	commander  demanded  the  	Metropolitan  give  him  the  	names  of  all  Jews  living  there</a:t>
            </a:r>
          </a:p>
          <a:p>
            <a:pPr>
              <a:tabLst>
                <a:tab pos="688975" algn="l"/>
              </a:tabLst>
            </a:pPr>
            <a:r>
              <a:rPr lang="en-US" b="1" dirty="0" smtClean="0">
                <a:effectLst/>
              </a:rPr>
              <a:t>The  Metropolitan  gave  him  a  	document  stating:  </a:t>
            </a:r>
            <a:r>
              <a:rPr lang="en-US" sz="3200" b="1" i="1" dirty="0" smtClean="0">
                <a:effectLst/>
              </a:rPr>
              <a:t>“Here  is  the  	list  of  Jews  you  required.”</a:t>
            </a:r>
          </a:p>
          <a:p>
            <a:r>
              <a:rPr lang="en-US" b="1" dirty="0" smtClean="0">
                <a:effectLst/>
              </a:rPr>
              <a:t>There  was  only  1  name  on  the  list</a:t>
            </a:r>
          </a:p>
          <a:p>
            <a:r>
              <a:rPr lang="en-US" b="1" dirty="0" smtClean="0">
                <a:effectLst/>
              </a:rPr>
              <a:t>His</a:t>
            </a:r>
          </a:p>
          <a:p>
            <a:endParaRPr lang="en-US" b="1"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162" y="1130919"/>
            <a:ext cx="2327838" cy="3410282"/>
          </a:xfrm>
          <a:prstGeom prst="rect">
            <a:avLst/>
          </a:prstGeom>
        </p:spPr>
      </p:pic>
    </p:spTree>
    <p:extLst>
      <p:ext uri="{BB962C8B-B14F-4D97-AF65-F5344CB8AC3E}">
        <p14:creationId xmlns:p14="http://schemas.microsoft.com/office/powerpoint/2010/main" val="299883390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88" y="209514"/>
            <a:ext cx="7070652" cy="1143000"/>
          </a:xfrm>
        </p:spPr>
        <p:txBody>
          <a:bodyPr/>
          <a:lstStyle/>
          <a:p>
            <a:r>
              <a:rPr lang="en-US" dirty="0" smtClean="0"/>
              <a:t>My  Prayer  For  You:  May  You  Have  A  Blessed  and  </a:t>
            </a:r>
            <a:r>
              <a:rPr lang="en-US" u="sng" dirty="0" smtClean="0"/>
              <a:t>Merry  Christmas</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886" y="2190340"/>
            <a:ext cx="5017059" cy="33386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472" y="2201527"/>
            <a:ext cx="4499798" cy="3327437"/>
          </a:xfrm>
          <a:prstGeom prst="rect">
            <a:avLst/>
          </a:prstGeom>
        </p:spPr>
      </p:pic>
    </p:spTree>
    <p:extLst>
      <p:ext uri="{BB962C8B-B14F-4D97-AF65-F5344CB8AC3E}">
        <p14:creationId xmlns:p14="http://schemas.microsoft.com/office/powerpoint/2010/main" val="2912527840"/>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8151" y="-48835"/>
            <a:ext cx="7315200" cy="677108"/>
          </a:xfrm>
        </p:spPr>
        <p:txBody>
          <a:bodyPr/>
          <a:lstStyle/>
          <a:p>
            <a:r>
              <a:rPr lang="en-US" sz="3800" u="sng" dirty="0" smtClean="0">
                <a:latin typeface="Georgia" panose="02040502050405020303" pitchFamily="18" charset="0"/>
              </a:rPr>
              <a:t>My  4  Questions  For  You</a:t>
            </a:r>
            <a:endParaRPr lang="en-US" sz="3800" u="sng" dirty="0">
              <a:latin typeface="Georgia" panose="02040502050405020303" pitchFamily="18" charset="0"/>
            </a:endParaRPr>
          </a:p>
        </p:txBody>
      </p:sp>
      <p:sp>
        <p:nvSpPr>
          <p:cNvPr id="3" name="Content Placeholder 2"/>
          <p:cNvSpPr>
            <a:spLocks noGrp="1"/>
          </p:cNvSpPr>
          <p:nvPr>
            <p:ph type="subTitle" sz="quarter" idx="1"/>
          </p:nvPr>
        </p:nvSpPr>
        <p:spPr>
          <a:xfrm>
            <a:off x="166256" y="797629"/>
            <a:ext cx="8811491" cy="1752600"/>
          </a:xfrm>
        </p:spPr>
        <p:txBody>
          <a:bodyPr/>
          <a:lstStyle/>
          <a:p>
            <a:r>
              <a:rPr lang="en-US" sz="3100" b="1" dirty="0" smtClean="0">
                <a:latin typeface="Georgia" panose="02040502050405020303" pitchFamily="18" charset="0"/>
              </a:rPr>
              <a:t>What  are  you   willing  to  die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go  to  jail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advocate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do?</a:t>
            </a:r>
            <a:endParaRPr lang="en-US" sz="3100" b="1"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588" y="4482502"/>
            <a:ext cx="3455270" cy="2375498"/>
          </a:xfrm>
          <a:prstGeom prst="rect">
            <a:avLst/>
          </a:prstGeom>
        </p:spPr>
      </p:pic>
    </p:spTree>
    <p:extLst>
      <p:ext uri="{BB962C8B-B14F-4D97-AF65-F5344CB8AC3E}">
        <p14:creationId xmlns:p14="http://schemas.microsoft.com/office/powerpoint/2010/main" val="264947919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991" y="180382"/>
            <a:ext cx="7198241" cy="4010025"/>
          </a:xfrm>
        </p:spPr>
        <p:txBody>
          <a:bodyPr/>
          <a:lstStyle/>
          <a:p>
            <a:pPr marL="0" indent="0" algn="ctr">
              <a:buFontTx/>
              <a:buNone/>
              <a:defRPr/>
            </a:pPr>
            <a:r>
              <a:rPr lang="en-US" sz="4400" b="1" u="sng" dirty="0" smtClean="0"/>
              <a:t>Part 2</a:t>
            </a:r>
          </a:p>
          <a:p>
            <a:pPr marL="0" indent="0" algn="ctr">
              <a:buFontTx/>
              <a:buNone/>
              <a:defRPr/>
            </a:pPr>
            <a:endParaRPr lang="en-US" sz="4400" b="1" dirty="0"/>
          </a:p>
          <a:p>
            <a:pPr marL="0" indent="0" algn="ctr">
              <a:buFontTx/>
              <a:buNone/>
              <a:defRPr/>
            </a:pPr>
            <a:r>
              <a:rPr lang="en-US" sz="4400" b="1" dirty="0" smtClean="0"/>
              <a:t>Where  Can  We  Fight  The  Battle  For  Religious  Freedom  Now?</a:t>
            </a:r>
            <a:endParaRPr lang="en-US" sz="2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429" y="4202194"/>
            <a:ext cx="3990965" cy="2655806"/>
          </a:xfrm>
          <a:prstGeom prst="rect">
            <a:avLst/>
          </a:prstGeom>
        </p:spPr>
      </p:pic>
    </p:spTree>
    <p:extLst>
      <p:ext uri="{BB962C8B-B14F-4D97-AF65-F5344CB8AC3E}">
        <p14:creationId xmlns:p14="http://schemas.microsoft.com/office/powerpoint/2010/main" val="1786813971"/>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90" y="0"/>
            <a:ext cx="6324600" cy="1143000"/>
          </a:xfrm>
        </p:spPr>
        <p:txBody>
          <a:bodyPr/>
          <a:lstStyle/>
          <a:p>
            <a:r>
              <a:rPr lang="en-US" u="sng" dirty="0" smtClean="0"/>
              <a:t>Some   Battlegrounds</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02" y="1122740"/>
            <a:ext cx="4570948" cy="5456190"/>
          </a:xfrm>
        </p:spPr>
      </p:pic>
      <p:sp>
        <p:nvSpPr>
          <p:cNvPr id="5" name="TextBox 4"/>
          <p:cNvSpPr txBox="1"/>
          <p:nvPr/>
        </p:nvSpPr>
        <p:spPr>
          <a:xfrm>
            <a:off x="4904510" y="1235034"/>
            <a:ext cx="3978234" cy="6001643"/>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smtClean="0"/>
              <a:t>The  home</a:t>
            </a:r>
          </a:p>
          <a:p>
            <a:pPr marL="457200" indent="-457200">
              <a:buFont typeface="Wingdings" panose="05000000000000000000" pitchFamily="2" charset="2"/>
              <a:buChar char="Ø"/>
            </a:pPr>
            <a:r>
              <a:rPr lang="en-US" sz="3200" b="1" dirty="0" smtClean="0"/>
              <a:t>The  churches</a:t>
            </a:r>
          </a:p>
          <a:p>
            <a:pPr marL="457200" indent="-457200">
              <a:buFont typeface="Wingdings" panose="05000000000000000000" pitchFamily="2" charset="2"/>
              <a:buChar char="Ø"/>
            </a:pPr>
            <a:r>
              <a:rPr lang="en-US" sz="3200" b="1" dirty="0" smtClean="0"/>
              <a:t>The  schools</a:t>
            </a:r>
          </a:p>
          <a:p>
            <a:pPr marL="457200" indent="-457200">
              <a:buFont typeface="Wingdings" panose="05000000000000000000" pitchFamily="2" charset="2"/>
              <a:buChar char="Ø"/>
            </a:pPr>
            <a:r>
              <a:rPr lang="en-US" sz="3200" b="1" dirty="0" smtClean="0"/>
              <a:t>The  media</a:t>
            </a:r>
          </a:p>
          <a:p>
            <a:pPr marL="457200" indent="-457200">
              <a:buFont typeface="Wingdings" panose="05000000000000000000" pitchFamily="2" charset="2"/>
              <a:buChar char="Ø"/>
            </a:pPr>
            <a:r>
              <a:rPr lang="en-US" sz="3200" b="1" dirty="0" smtClean="0"/>
              <a:t>The  legislatures</a:t>
            </a:r>
          </a:p>
          <a:p>
            <a:pPr marL="457200" indent="-457200">
              <a:buFont typeface="Wingdings" panose="05000000000000000000" pitchFamily="2" charset="2"/>
              <a:buChar char="Ø"/>
            </a:pPr>
            <a:r>
              <a:rPr lang="en-US" sz="3200" b="1" dirty="0" smtClean="0"/>
              <a:t>The  public  places</a:t>
            </a:r>
          </a:p>
          <a:p>
            <a:pPr marL="457200" indent="-457200">
              <a:buFont typeface="Wingdings" panose="05000000000000000000" pitchFamily="2" charset="2"/>
              <a:buChar char="Ø"/>
            </a:pPr>
            <a:r>
              <a:rPr lang="en-US" sz="3200" b="1" dirty="0" smtClean="0"/>
              <a:t>The  work  places</a:t>
            </a:r>
          </a:p>
          <a:p>
            <a:pPr marL="457200" indent="-457200">
              <a:buFont typeface="Wingdings" panose="05000000000000000000" pitchFamily="2" charset="2"/>
              <a:buChar char="Ø"/>
            </a:pPr>
            <a:r>
              <a:rPr lang="en-US" sz="3200" b="1" dirty="0"/>
              <a:t>The  courtroom</a:t>
            </a:r>
          </a:p>
          <a:p>
            <a:pPr marL="457200" indent="-457200">
              <a:buFont typeface="Wingdings" panose="05000000000000000000" pitchFamily="2" charset="2"/>
              <a:buChar char="Ø"/>
            </a:pPr>
            <a:r>
              <a:rPr lang="en-US" sz="3200" b="1" dirty="0" smtClean="0"/>
              <a:t>The  boardroom</a:t>
            </a:r>
          </a:p>
          <a:p>
            <a:pPr marL="457200" indent="-457200">
              <a:buFont typeface="Wingdings" panose="05000000000000000000" pitchFamily="2" charset="2"/>
              <a:buChar char="Ø"/>
            </a:pPr>
            <a:r>
              <a:rPr lang="en-US" sz="3200" b="1" dirty="0" smtClean="0"/>
              <a:t>The  bathroom</a:t>
            </a:r>
          </a:p>
          <a:p>
            <a:pPr marL="457200" indent="-457200">
              <a:buFont typeface="Wingdings" panose="05000000000000000000" pitchFamily="2" charset="2"/>
              <a:buChar char="Ø"/>
            </a:pPr>
            <a:r>
              <a:rPr lang="en-US" sz="3200" b="1" dirty="0" smtClean="0"/>
              <a:t>Everywhere</a:t>
            </a:r>
          </a:p>
          <a:p>
            <a:endParaRPr lang="en-US" sz="3200" b="1" dirty="0"/>
          </a:p>
        </p:txBody>
      </p:sp>
    </p:spTree>
    <p:extLst>
      <p:ext uri="{BB962C8B-B14F-4D97-AF65-F5344CB8AC3E}">
        <p14:creationId xmlns:p14="http://schemas.microsoft.com/office/powerpoint/2010/main" val="1110207864"/>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7" y="103188"/>
            <a:ext cx="7638664" cy="1143000"/>
          </a:xfrm>
        </p:spPr>
        <p:txBody>
          <a:bodyPr/>
          <a:lstStyle/>
          <a:p>
            <a:r>
              <a:rPr lang="en-US" u="sng" dirty="0" smtClean="0"/>
              <a:t>One   Front  Line</a:t>
            </a:r>
            <a:endParaRPr lang="en-US"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057" y="2000041"/>
            <a:ext cx="4364943" cy="32737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0417"/>
            <a:ext cx="4779057" cy="3233331"/>
          </a:xfrm>
          <a:prstGeom prst="rect">
            <a:avLst/>
          </a:prstGeom>
        </p:spPr>
      </p:pic>
    </p:spTree>
    <p:extLst>
      <p:ext uri="{BB962C8B-B14F-4D97-AF65-F5344CB8AC3E}">
        <p14:creationId xmlns:p14="http://schemas.microsoft.com/office/powerpoint/2010/main" val="4137103908"/>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66" y="-63612"/>
            <a:ext cx="6770908" cy="1143000"/>
          </a:xfrm>
        </p:spPr>
        <p:txBody>
          <a:bodyPr/>
          <a:lstStyle/>
          <a:p>
            <a:r>
              <a:rPr lang="en-US" dirty="0" smtClean="0"/>
              <a:t>Episcopal  Cases  Greek  </a:t>
            </a:r>
            <a:r>
              <a:rPr lang="en-US" u="sng" dirty="0" smtClean="0"/>
              <a:t>Orthodox  Amicus  Briefs</a:t>
            </a:r>
            <a:endParaRPr lang="en-US" u="sng" dirty="0"/>
          </a:p>
        </p:txBody>
      </p:sp>
      <p:sp>
        <p:nvSpPr>
          <p:cNvPr id="3" name="Content Placeholder 2"/>
          <p:cNvSpPr>
            <a:spLocks noGrp="1"/>
          </p:cNvSpPr>
          <p:nvPr>
            <p:ph idx="1"/>
          </p:nvPr>
        </p:nvSpPr>
        <p:spPr>
          <a:xfrm>
            <a:off x="223283" y="1150709"/>
            <a:ext cx="8718697" cy="4343400"/>
          </a:xfrm>
        </p:spPr>
        <p:txBody>
          <a:bodyPr/>
          <a:lstStyle/>
          <a:p>
            <a:pPr marL="0" indent="0">
              <a:buNone/>
            </a:pPr>
            <a:r>
              <a:rPr lang="en-US" u="sng" dirty="0" smtClean="0"/>
              <a:t>Rector</a:t>
            </a:r>
            <a:r>
              <a:rPr lang="en-US" u="sng" dirty="0"/>
              <a:t>, Wardens, Vestrymen of Christ Church </a:t>
            </a:r>
            <a:r>
              <a:rPr lang="en-US" u="sng" dirty="0" smtClean="0"/>
              <a:t>v. Bishop </a:t>
            </a:r>
            <a:r>
              <a:rPr lang="en-US" u="sng" dirty="0"/>
              <a:t>of Episcopal </a:t>
            </a:r>
            <a:r>
              <a:rPr lang="en-US" u="sng" dirty="0" smtClean="0"/>
              <a:t>Diocese</a:t>
            </a:r>
            <a:r>
              <a:rPr lang="en-US" dirty="0" smtClean="0"/>
              <a:t> 718 </a:t>
            </a:r>
            <a:r>
              <a:rPr lang="en-US" dirty="0"/>
              <a:t>S.E.2d 237, 244 (Ga. 2011</a:t>
            </a:r>
            <a:r>
              <a:rPr lang="en-US" dirty="0" smtClean="0"/>
              <a:t>)</a:t>
            </a:r>
          </a:p>
          <a:p>
            <a:pPr marL="0" indent="0">
              <a:buNone/>
            </a:pPr>
            <a:r>
              <a:rPr lang="en-US" sz="2400" dirty="0" smtClean="0">
                <a:effectLst/>
              </a:rPr>
              <a:t>“</a:t>
            </a:r>
            <a:r>
              <a:rPr lang="en-US" sz="2400" b="1" i="1" u="sng" dirty="0" smtClean="0">
                <a:effectLst/>
              </a:rPr>
              <a:t>To  avoid  First  Amendment  concerns</a:t>
            </a:r>
            <a:r>
              <a:rPr lang="en-US" sz="2400" b="1" i="1" u="sng" dirty="0">
                <a:effectLst/>
              </a:rPr>
              <a:t>, </a:t>
            </a:r>
            <a:r>
              <a:rPr lang="en-US" sz="2400" b="1" i="1" u="sng" dirty="0" smtClean="0">
                <a:effectLst/>
              </a:rPr>
              <a:t> Georgia  courts  apply  ‘neutral  principles  of  law’  </a:t>
            </a:r>
            <a:r>
              <a:rPr lang="en-US" sz="2400" i="1" dirty="0" smtClean="0">
                <a:solidFill>
                  <a:srgbClr val="C0C0C0"/>
                </a:solidFill>
                <a:effectLst/>
              </a:rPr>
              <a:t>to  determine  whether  the  local  congregation  or  the  parent</a:t>
            </a:r>
            <a:r>
              <a:rPr lang="en-US" sz="2400" i="1" dirty="0">
                <a:solidFill>
                  <a:srgbClr val="C0C0C0"/>
                </a:solidFill>
                <a:effectLst/>
              </a:rPr>
              <a:t>, </a:t>
            </a:r>
            <a:r>
              <a:rPr lang="en-US" sz="2400" i="1" dirty="0" smtClean="0">
                <a:solidFill>
                  <a:srgbClr val="C0C0C0"/>
                </a:solidFill>
                <a:effectLst/>
              </a:rPr>
              <a:t> or  general</a:t>
            </a:r>
            <a:r>
              <a:rPr lang="en-US" sz="2400" i="1" dirty="0">
                <a:solidFill>
                  <a:srgbClr val="C0C0C0"/>
                </a:solidFill>
                <a:effectLst/>
              </a:rPr>
              <a:t>, </a:t>
            </a:r>
            <a:r>
              <a:rPr lang="en-US" sz="2400" i="1" dirty="0" smtClean="0">
                <a:solidFill>
                  <a:srgbClr val="C0C0C0"/>
                </a:solidFill>
                <a:effectLst/>
              </a:rPr>
              <a:t> church  in  a  hierarchical  denomination  like  the  Episcopal  Church  has  the  right  to  control  local  church  property</a:t>
            </a:r>
            <a:r>
              <a:rPr lang="en-US" sz="2400" i="1" dirty="0">
                <a:solidFill>
                  <a:srgbClr val="C0C0C0"/>
                </a:solidFill>
                <a:effectLst/>
              </a:rPr>
              <a:t>, </a:t>
            </a:r>
            <a:r>
              <a:rPr lang="en-US" sz="2400" i="1" dirty="0" smtClean="0">
                <a:solidFill>
                  <a:srgbClr val="C0C0C0"/>
                </a:solidFill>
                <a:effectLst/>
              </a:rPr>
              <a:t> while  avoiding  any  inquiry  into  religious  doctrine</a:t>
            </a:r>
            <a:r>
              <a:rPr lang="en-US" sz="2400" i="1" dirty="0">
                <a:solidFill>
                  <a:srgbClr val="C0C0C0"/>
                </a:solidFill>
                <a:effectLst/>
              </a:rPr>
              <a:t>. See Jones, 443 U.S. at 602-606, 99 S.Ct. </a:t>
            </a:r>
            <a:r>
              <a:rPr lang="en-US" sz="2400" i="1" dirty="0" smtClean="0">
                <a:solidFill>
                  <a:srgbClr val="C0C0C0"/>
                </a:solidFill>
                <a:effectLst/>
              </a:rPr>
              <a:t>3020…”</a:t>
            </a:r>
          </a:p>
          <a:p>
            <a:pPr marL="0" indent="0">
              <a:buNone/>
            </a:pPr>
            <a:endParaRPr lang="en-US" sz="2400" i="1" dirty="0">
              <a:effectLst/>
            </a:endParaRPr>
          </a:p>
          <a:p>
            <a:pPr marL="0" indent="0">
              <a:buNone/>
            </a:pPr>
            <a:r>
              <a:rPr lang="en-US" sz="2400" i="1" dirty="0" smtClean="0">
                <a:effectLst/>
              </a:rPr>
              <a:t>“</a:t>
            </a:r>
            <a:r>
              <a:rPr lang="en-US" sz="2400" b="1" i="1" dirty="0">
                <a:effectLst/>
              </a:rPr>
              <a:t>Like </a:t>
            </a:r>
            <a:r>
              <a:rPr lang="en-US" sz="2400" b="1" i="1" dirty="0" smtClean="0">
                <a:effectLst/>
              </a:rPr>
              <a:t> the  trial  court  and  the  Court  of  Appeals</a:t>
            </a:r>
            <a:r>
              <a:rPr lang="en-US" sz="2400" b="1" i="1" dirty="0">
                <a:effectLst/>
              </a:rPr>
              <a:t>, </a:t>
            </a:r>
            <a:r>
              <a:rPr lang="en-US" sz="2400" b="1" i="1" dirty="0" smtClean="0">
                <a:effectLst/>
              </a:rPr>
              <a:t> we  conclude  that  neutral  principles  of  law  demonstrate  that  an  implied  trust  in  favor  of  the  Episcopal  Church  exists  on  the  property  of  Christ  Church.”</a:t>
            </a:r>
            <a:endParaRPr lang="en-US" sz="2400" b="1" i="1" dirty="0"/>
          </a:p>
        </p:txBody>
      </p:sp>
    </p:spTree>
    <p:extLst>
      <p:ext uri="{BB962C8B-B14F-4D97-AF65-F5344CB8AC3E}">
        <p14:creationId xmlns:p14="http://schemas.microsoft.com/office/powerpoint/2010/main" val="54038875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66" y="-57402"/>
            <a:ext cx="6770908" cy="1143000"/>
          </a:xfrm>
        </p:spPr>
        <p:txBody>
          <a:bodyPr/>
          <a:lstStyle/>
          <a:p>
            <a:r>
              <a:rPr lang="en-US" dirty="0" smtClean="0"/>
              <a:t>Episcopal  Cases  Greek  </a:t>
            </a:r>
            <a:r>
              <a:rPr lang="en-US" u="sng" dirty="0" smtClean="0"/>
              <a:t>Orthodox  Amicus  Briefs</a:t>
            </a:r>
            <a:endParaRPr lang="en-US" u="sng" dirty="0"/>
          </a:p>
        </p:txBody>
      </p:sp>
      <p:sp>
        <p:nvSpPr>
          <p:cNvPr id="3" name="Content Placeholder 2"/>
          <p:cNvSpPr>
            <a:spLocks noGrp="1"/>
          </p:cNvSpPr>
          <p:nvPr>
            <p:ph idx="1"/>
          </p:nvPr>
        </p:nvSpPr>
        <p:spPr>
          <a:xfrm>
            <a:off x="223283" y="853834"/>
            <a:ext cx="8718697" cy="4343400"/>
          </a:xfrm>
        </p:spPr>
        <p:txBody>
          <a:bodyPr/>
          <a:lstStyle/>
          <a:p>
            <a:pPr marL="0" indent="0" algn="ctr">
              <a:buNone/>
            </a:pPr>
            <a:r>
              <a:rPr lang="en-US" u="sng" dirty="0" smtClean="0"/>
              <a:t>The  Episcopal  Church, et. al.  v. The Episcopal  Diocese  of  Forth  Worth           </a:t>
            </a:r>
            <a:endParaRPr lang="en-US" u="sng" dirty="0"/>
          </a:p>
          <a:p>
            <a:pPr marL="0" indent="0" algn="ctr">
              <a:buNone/>
            </a:pPr>
            <a:endParaRPr lang="en-US" sz="2400" b="1" u="sng" dirty="0" smtClean="0"/>
          </a:p>
          <a:p>
            <a:pPr marL="0" indent="0">
              <a:buNone/>
            </a:pPr>
            <a:r>
              <a:rPr lang="en-US" sz="2400" b="1" u="sng" dirty="0" smtClean="0"/>
              <a:t>FROM  OUR  AMICUS  BRIEF:</a:t>
            </a:r>
            <a:r>
              <a:rPr lang="en-US" sz="2400" dirty="0" smtClean="0"/>
              <a:t>                                            </a:t>
            </a:r>
            <a:r>
              <a:rPr lang="en-US" sz="2400" i="1" dirty="0" smtClean="0"/>
              <a:t>“</a:t>
            </a:r>
            <a:r>
              <a:rPr lang="en-US" sz="2400" b="1" i="1" u="sng" dirty="0" smtClean="0">
                <a:effectLst/>
              </a:rPr>
              <a:t>The  Greek  Orthodox  Church  joins  the  Episcopal  Church  as  an  amicus  because  the  outcome  of  this  case  affects  the  Greek  Orthodox  Church’s  freedom  promised  by  the  First  Amendment  </a:t>
            </a:r>
            <a:r>
              <a:rPr lang="en-US" sz="2400" i="1" dirty="0" smtClean="0">
                <a:solidFill>
                  <a:srgbClr val="C0C0C0"/>
                </a:solidFill>
                <a:effectLst/>
              </a:rPr>
              <a:t>to  arrange  its  internal  affairs  as  it  wishes  without  interference  by  the  courts</a:t>
            </a:r>
            <a:r>
              <a:rPr lang="en-US" sz="2400" i="1" dirty="0">
                <a:solidFill>
                  <a:srgbClr val="C0C0C0"/>
                </a:solidFill>
                <a:effectLst/>
              </a:rPr>
              <a:t>. </a:t>
            </a:r>
            <a:r>
              <a:rPr lang="en-US" sz="2400" i="1" dirty="0">
                <a:effectLst/>
              </a:rPr>
              <a:t> </a:t>
            </a:r>
            <a:r>
              <a:rPr lang="en-US" sz="2400" b="1" i="1" u="sng" dirty="0">
                <a:effectLst/>
              </a:rPr>
              <a:t>While </a:t>
            </a:r>
            <a:r>
              <a:rPr lang="en-US" sz="2400" b="1" i="1" u="sng" dirty="0" smtClean="0">
                <a:effectLst/>
              </a:rPr>
              <a:t> the  Greek  Orthodox  Church  and  the  Episcopal  Church  differ  in  significant  and  well-known  ways</a:t>
            </a:r>
            <a:r>
              <a:rPr lang="en-US" sz="2400" b="1" i="1" u="sng" dirty="0">
                <a:effectLst/>
              </a:rPr>
              <a:t>, </a:t>
            </a:r>
            <a:r>
              <a:rPr lang="en-US" sz="2400" b="1" i="1" u="sng" dirty="0" smtClean="0">
                <a:effectLst/>
              </a:rPr>
              <a:t> including  in  their  structure  and  doctrine</a:t>
            </a:r>
            <a:r>
              <a:rPr lang="en-US" sz="2400" b="1" i="1" u="sng" dirty="0">
                <a:effectLst/>
              </a:rPr>
              <a:t>, </a:t>
            </a:r>
            <a:r>
              <a:rPr lang="en-US" sz="2400" b="1" i="1" u="sng" dirty="0" smtClean="0">
                <a:effectLst/>
              </a:rPr>
              <a:t> they  share  a  common  concern</a:t>
            </a:r>
            <a:r>
              <a:rPr lang="en-US" sz="2400" b="1" i="1" dirty="0">
                <a:effectLst/>
              </a:rPr>
              <a:t>:</a:t>
            </a:r>
            <a:r>
              <a:rPr lang="en-US" sz="2400" i="1" dirty="0">
                <a:effectLst/>
              </a:rPr>
              <a:t>  </a:t>
            </a:r>
            <a:r>
              <a:rPr lang="en-US" sz="2400" i="1" dirty="0">
                <a:solidFill>
                  <a:srgbClr val="C0C0C0"/>
                </a:solidFill>
                <a:effectLst/>
              </a:rPr>
              <a:t>by </a:t>
            </a:r>
            <a:r>
              <a:rPr lang="en-US" sz="2400" i="1" dirty="0" smtClean="0">
                <a:solidFill>
                  <a:srgbClr val="C0C0C0"/>
                </a:solidFill>
                <a:effectLst/>
              </a:rPr>
              <a:t> interpreting  this  Court’s  so-called  neutral-principles </a:t>
            </a:r>
            <a:r>
              <a:rPr lang="en-US" sz="2400" i="1" dirty="0">
                <a:solidFill>
                  <a:srgbClr val="C0C0C0"/>
                </a:solidFill>
                <a:effectLst/>
              </a:rPr>
              <a:t>approach </a:t>
            </a:r>
            <a:r>
              <a:rPr lang="en-US" sz="2400" i="1" dirty="0" smtClean="0">
                <a:solidFill>
                  <a:srgbClr val="C0C0C0"/>
                </a:solidFill>
                <a:effectLst/>
              </a:rPr>
              <a:t> to  presuppose  congregational  autonomy</a:t>
            </a:r>
            <a:r>
              <a:rPr lang="en-US" sz="2400" i="1" dirty="0">
                <a:solidFill>
                  <a:srgbClr val="C0C0C0"/>
                </a:solidFill>
                <a:effectLst/>
              </a:rPr>
              <a:t>, </a:t>
            </a:r>
            <a:r>
              <a:rPr lang="en-US" sz="2400" i="1" dirty="0" smtClean="0">
                <a:solidFill>
                  <a:srgbClr val="C0C0C0"/>
                </a:solidFill>
                <a:effectLst/>
              </a:rPr>
              <a:t> well-meaning  courts  are  interfering  with  hierarchical  churches ’ </a:t>
            </a:r>
            <a:r>
              <a:rPr lang="en-US" sz="2400" i="1" dirty="0">
                <a:solidFill>
                  <a:srgbClr val="C0C0C0"/>
                </a:solidFill>
                <a:effectLst/>
              </a:rPr>
              <a:t>ability </a:t>
            </a:r>
            <a:r>
              <a:rPr lang="en-US" sz="2400" i="1" dirty="0" smtClean="0">
                <a:solidFill>
                  <a:srgbClr val="C0C0C0"/>
                </a:solidFill>
                <a:effectLst/>
              </a:rPr>
              <a:t> to  arrange  their  own  internal  affairs.” </a:t>
            </a:r>
            <a:endParaRPr lang="en-US" sz="2400" i="1" dirty="0">
              <a:solidFill>
                <a:srgbClr val="C0C0C0"/>
              </a:solidFill>
              <a:effectLst/>
            </a:endParaRPr>
          </a:p>
          <a:p>
            <a:pPr marL="0" indent="0">
              <a:buNone/>
            </a:pPr>
            <a:endParaRPr lang="en-US" dirty="0"/>
          </a:p>
        </p:txBody>
      </p:sp>
    </p:spTree>
    <p:extLst>
      <p:ext uri="{BB962C8B-B14F-4D97-AF65-F5344CB8AC3E}">
        <p14:creationId xmlns:p14="http://schemas.microsoft.com/office/powerpoint/2010/main" val="302843279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7208321" cy="1143000"/>
          </a:xfrm>
        </p:spPr>
        <p:txBody>
          <a:bodyPr/>
          <a:lstStyle/>
          <a:p>
            <a:r>
              <a:rPr lang="en-US" dirty="0" smtClean="0"/>
              <a:t>First  Amendment  to  the  </a:t>
            </a:r>
            <a:r>
              <a:rPr lang="en-US" u="sng" dirty="0" smtClean="0"/>
              <a:t>United  States  Constitution</a:t>
            </a:r>
            <a:endParaRPr lang="en-US" u="sng" dirty="0"/>
          </a:p>
        </p:txBody>
      </p:sp>
      <p:sp>
        <p:nvSpPr>
          <p:cNvPr id="3" name="Content Placeholder 2"/>
          <p:cNvSpPr>
            <a:spLocks noGrp="1"/>
          </p:cNvSpPr>
          <p:nvPr>
            <p:ph idx="1"/>
          </p:nvPr>
        </p:nvSpPr>
        <p:spPr>
          <a:xfrm>
            <a:off x="427512" y="1192004"/>
            <a:ext cx="8324603" cy="4343400"/>
          </a:xfrm>
        </p:spPr>
        <p:txBody>
          <a:bodyPr/>
          <a:lstStyle/>
          <a:p>
            <a:pPr marL="0" indent="0">
              <a:buNone/>
            </a:pPr>
            <a:r>
              <a:rPr lang="en-US" dirty="0" smtClean="0"/>
              <a:t>“Congress  shall  make  no  law  respecting  an  establishment  of  religion</a:t>
            </a:r>
            <a:r>
              <a:rPr lang="en-US" dirty="0"/>
              <a:t>, </a:t>
            </a:r>
            <a:r>
              <a:rPr lang="en-US" dirty="0" smtClean="0"/>
              <a:t> or  prohibiting  the  free  exercise  thereof</a:t>
            </a:r>
            <a:r>
              <a:rPr lang="en-US" dirty="0"/>
              <a:t>; </a:t>
            </a:r>
            <a:r>
              <a:rPr lang="en-US" dirty="0" smtClean="0"/>
              <a:t> or  abridging  the  freedom  of  speech</a:t>
            </a:r>
            <a:r>
              <a:rPr lang="en-US" dirty="0"/>
              <a:t>, </a:t>
            </a:r>
            <a:r>
              <a:rPr lang="en-US" dirty="0" smtClean="0"/>
              <a:t> or  of  the  press</a:t>
            </a:r>
            <a:r>
              <a:rPr lang="en-US" dirty="0"/>
              <a:t>; </a:t>
            </a:r>
            <a:r>
              <a:rPr lang="en-US" dirty="0" smtClean="0"/>
              <a:t> or  the  right  of  the  people  peaceably  to  assemble,  and  to  petition  the  Government  for  a  redress  of  grievances.”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283" y="4590864"/>
            <a:ext cx="4768299" cy="2267136"/>
          </a:xfrm>
          <a:prstGeom prst="rect">
            <a:avLst/>
          </a:prstGeom>
        </p:spPr>
      </p:pic>
    </p:spTree>
    <p:extLst>
      <p:ext uri="{BB962C8B-B14F-4D97-AF65-F5344CB8AC3E}">
        <p14:creationId xmlns:p14="http://schemas.microsoft.com/office/powerpoint/2010/main" val="1114643341"/>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6" y="1584251"/>
            <a:ext cx="8878185" cy="4877428"/>
          </a:xfrm>
        </p:spPr>
        <p:txBody>
          <a:bodyPr/>
          <a:lstStyle/>
          <a:p>
            <a:pPr marL="0" indent="0">
              <a:buNone/>
            </a:pPr>
            <a:r>
              <a:rPr lang="en-US" u="sng" dirty="0" smtClean="0"/>
              <a:t>The  2  Relevant  Parts  of  the  1</a:t>
            </a:r>
            <a:r>
              <a:rPr lang="en-US" u="sng" baseline="30000" dirty="0" smtClean="0"/>
              <a:t>st</a:t>
            </a:r>
            <a:r>
              <a:rPr lang="en-US" u="sng" dirty="0" smtClean="0"/>
              <a:t>  Amendment:</a:t>
            </a:r>
          </a:p>
          <a:p>
            <a:pPr marL="514350" indent="-514350">
              <a:buAutoNum type="arabicPeriod"/>
            </a:pPr>
            <a:r>
              <a:rPr lang="en-US" dirty="0" smtClean="0"/>
              <a:t>The  “</a:t>
            </a:r>
            <a:r>
              <a:rPr lang="en-US" b="1" dirty="0" smtClean="0"/>
              <a:t>Establishment  Clause</a:t>
            </a:r>
            <a:r>
              <a:rPr lang="en-US" dirty="0" smtClean="0"/>
              <a:t>”  (really  the  non-establishment  clause)</a:t>
            </a:r>
          </a:p>
          <a:p>
            <a:pPr marL="514350" indent="-514350">
              <a:buAutoNum type="arabicPeriod"/>
            </a:pPr>
            <a:endParaRPr lang="en-US" dirty="0" smtClean="0"/>
          </a:p>
          <a:p>
            <a:pPr marL="514350" indent="-514350">
              <a:buAutoNum type="arabicPeriod"/>
            </a:pPr>
            <a:r>
              <a:rPr lang="en-US" dirty="0" smtClean="0"/>
              <a:t>The  “</a:t>
            </a:r>
            <a:r>
              <a:rPr lang="en-US" b="1" dirty="0" smtClean="0"/>
              <a:t>Free  Exercise  Clause</a:t>
            </a:r>
            <a:r>
              <a:rPr lang="en-US" dirty="0" smtClean="0"/>
              <a:t>”</a:t>
            </a:r>
          </a:p>
          <a:p>
            <a:pPr marL="514350" indent="-514350">
              <a:buAutoNum type="arabicPeriod"/>
            </a:pPr>
            <a:endParaRPr lang="en-US" dirty="0"/>
          </a:p>
          <a:p>
            <a:pPr marL="0" indent="0">
              <a:buNone/>
            </a:pPr>
            <a:r>
              <a:rPr lang="en-US" dirty="0" smtClean="0"/>
              <a:t> “</a:t>
            </a:r>
            <a:r>
              <a:rPr lang="en-US" i="1" dirty="0" smtClean="0"/>
              <a:t>Congress  shall  make  no  law  respecting  an  </a:t>
            </a:r>
            <a:r>
              <a:rPr lang="en-US" b="1" i="1" u="sng" dirty="0" smtClean="0"/>
              <a:t>establishment</a:t>
            </a:r>
            <a:r>
              <a:rPr lang="en-US" i="1" dirty="0" smtClean="0"/>
              <a:t>  of  religion</a:t>
            </a:r>
            <a:r>
              <a:rPr lang="en-US" i="1" dirty="0"/>
              <a:t>, </a:t>
            </a:r>
            <a:r>
              <a:rPr lang="en-US" i="1" dirty="0" smtClean="0"/>
              <a:t> or  prohibiting  the  </a:t>
            </a:r>
            <a:r>
              <a:rPr lang="en-US" b="1" i="1" u="sng" dirty="0" smtClean="0"/>
              <a:t>free  exercise</a:t>
            </a:r>
            <a:r>
              <a:rPr lang="en-US" b="1" i="1" dirty="0" smtClean="0"/>
              <a:t>  </a:t>
            </a:r>
            <a:r>
              <a:rPr lang="en-US" i="1" dirty="0" smtClean="0"/>
              <a:t>thereof…</a:t>
            </a:r>
            <a:r>
              <a:rPr lang="en-US" dirty="0" smtClean="0"/>
              <a:t>”</a:t>
            </a:r>
            <a:endParaRPr lang="en-US" dirty="0"/>
          </a:p>
        </p:txBody>
      </p:sp>
      <p:sp>
        <p:nvSpPr>
          <p:cNvPr id="5" name="Title 1"/>
          <p:cNvSpPr>
            <a:spLocks noGrp="1"/>
          </p:cNvSpPr>
          <p:nvPr>
            <p:ph type="title"/>
          </p:nvPr>
        </p:nvSpPr>
        <p:spPr>
          <a:xfrm>
            <a:off x="997528" y="0"/>
            <a:ext cx="7208321" cy="1143000"/>
          </a:xfrm>
        </p:spPr>
        <p:txBody>
          <a:bodyPr/>
          <a:lstStyle/>
          <a:p>
            <a:r>
              <a:rPr lang="en-US" dirty="0" smtClean="0"/>
              <a:t>First  Amendment  to  the  </a:t>
            </a:r>
            <a:r>
              <a:rPr lang="en-US" u="sng" dirty="0" smtClean="0"/>
              <a:t>United  States  Constitution</a:t>
            </a:r>
            <a:endParaRPr lang="en-US" u="sng" dirty="0"/>
          </a:p>
        </p:txBody>
      </p:sp>
    </p:spTree>
    <p:extLst>
      <p:ext uri="{BB962C8B-B14F-4D97-AF65-F5344CB8AC3E}">
        <p14:creationId xmlns:p14="http://schemas.microsoft.com/office/powerpoint/2010/main" val="2497783074"/>
      </p:ext>
    </p:extLst>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66" y="50018"/>
            <a:ext cx="6324600" cy="1143000"/>
          </a:xfrm>
        </p:spPr>
        <p:txBody>
          <a:bodyPr/>
          <a:lstStyle/>
          <a:p>
            <a:r>
              <a:rPr lang="en-US" dirty="0" smtClean="0"/>
              <a:t>The  “Separation  of  </a:t>
            </a:r>
            <a:r>
              <a:rPr lang="en-US" u="sng" dirty="0" smtClean="0"/>
              <a:t>Church  and  State</a:t>
            </a:r>
            <a:r>
              <a:rPr lang="en-US" dirty="0" smtClean="0"/>
              <a:t>”</a:t>
            </a:r>
            <a:endParaRPr lang="en-US" u="sng" dirty="0"/>
          </a:p>
        </p:txBody>
      </p:sp>
      <p:sp>
        <p:nvSpPr>
          <p:cNvPr id="3" name="Content Placeholder 2"/>
          <p:cNvSpPr>
            <a:spLocks noGrp="1"/>
          </p:cNvSpPr>
          <p:nvPr>
            <p:ph idx="1"/>
          </p:nvPr>
        </p:nvSpPr>
        <p:spPr>
          <a:xfrm>
            <a:off x="249382" y="1185327"/>
            <a:ext cx="8586274" cy="5121977"/>
          </a:xfrm>
        </p:spPr>
        <p:txBody>
          <a:bodyPr/>
          <a:lstStyle/>
          <a:p>
            <a:pPr marL="0" indent="0">
              <a:buNone/>
            </a:pPr>
            <a:r>
              <a:rPr lang="en-US" sz="2600" dirty="0" smtClean="0">
                <a:hlinkClick r:id="rId2" tooltip="Thomas Jefferson"/>
              </a:rPr>
              <a:t>Thomas Jefferson’s</a:t>
            </a:r>
            <a:r>
              <a:rPr lang="en-US" sz="2600" dirty="0" smtClean="0"/>
              <a:t> 1802 </a:t>
            </a:r>
            <a:r>
              <a:rPr lang="en-US" sz="2600" dirty="0"/>
              <a:t>letter to the </a:t>
            </a:r>
            <a:r>
              <a:rPr lang="en-US" sz="2600" dirty="0">
                <a:hlinkClick r:id="rId3" tooltip="Baptists in the history of separation of church and state"/>
              </a:rPr>
              <a:t>Danbury Baptists</a:t>
            </a:r>
            <a:r>
              <a:rPr lang="en-US" sz="2600" dirty="0"/>
              <a:t> </a:t>
            </a:r>
            <a:r>
              <a:rPr lang="en-US" sz="2600" dirty="0">
                <a:solidFill>
                  <a:srgbClr val="C00000"/>
                </a:solidFill>
              </a:rPr>
              <a:t>(a religious </a:t>
            </a:r>
            <a:r>
              <a:rPr lang="en-US" sz="2600" dirty="0" smtClean="0">
                <a:solidFill>
                  <a:srgbClr val="C00000"/>
                </a:solidFill>
              </a:rPr>
              <a:t>minority  in  Connecticut):</a:t>
            </a:r>
            <a:endParaRPr lang="en-US" sz="2600" dirty="0">
              <a:solidFill>
                <a:srgbClr val="C00000"/>
              </a:solidFill>
            </a:endParaRPr>
          </a:p>
          <a:p>
            <a:pPr marL="344488" indent="0">
              <a:buNone/>
            </a:pPr>
            <a:r>
              <a:rPr lang="en-US" i="1" dirty="0" smtClean="0">
                <a:solidFill>
                  <a:srgbClr val="0C0000"/>
                </a:solidFill>
              </a:rPr>
              <a:t>“</a:t>
            </a:r>
            <a:r>
              <a:rPr lang="en-US" b="1" i="1" u="sng" dirty="0" smtClean="0">
                <a:solidFill>
                  <a:srgbClr val="0C0000"/>
                </a:solidFill>
                <a:effectLst/>
              </a:rPr>
              <a:t>Believing  with  you  that  religion  is  a  matter  which  lies  solely  between  Man  and  his  God</a:t>
            </a:r>
            <a:r>
              <a:rPr lang="en-US" b="1" i="1" dirty="0">
                <a:solidFill>
                  <a:srgbClr val="0C0000"/>
                </a:solidFill>
                <a:effectLst/>
              </a:rPr>
              <a:t>, </a:t>
            </a:r>
            <a:r>
              <a:rPr lang="en-US" b="1" i="1" dirty="0" smtClean="0">
                <a:solidFill>
                  <a:srgbClr val="0C0000"/>
                </a:solidFill>
                <a:effectLst/>
              </a:rPr>
              <a:t> </a:t>
            </a:r>
            <a:r>
              <a:rPr lang="en-US" sz="2600" i="1" dirty="0" smtClean="0">
                <a:solidFill>
                  <a:srgbClr val="C0C0C0"/>
                </a:solidFill>
              </a:rPr>
              <a:t>that  he  owes  account  to  none  other  for  his  faith  or  his  worship</a:t>
            </a:r>
            <a:r>
              <a:rPr lang="en-US" sz="2600" i="1" dirty="0">
                <a:solidFill>
                  <a:srgbClr val="C0C0C0"/>
                </a:solidFill>
              </a:rPr>
              <a:t>, </a:t>
            </a:r>
            <a:r>
              <a:rPr lang="en-US" sz="2600" i="1" dirty="0" smtClean="0">
                <a:solidFill>
                  <a:srgbClr val="C0C0C0"/>
                </a:solidFill>
              </a:rPr>
              <a:t> that  the  legitimate  powers  of  government  reach  actions  only</a:t>
            </a:r>
            <a:r>
              <a:rPr lang="en-US" sz="2600" i="1" dirty="0">
                <a:solidFill>
                  <a:srgbClr val="C0C0C0"/>
                </a:solidFill>
              </a:rPr>
              <a:t>, </a:t>
            </a:r>
            <a:r>
              <a:rPr lang="en-US" sz="2600" i="1" dirty="0" smtClean="0">
                <a:solidFill>
                  <a:srgbClr val="C0C0C0"/>
                </a:solidFill>
              </a:rPr>
              <a:t>and  not  opinions… </a:t>
            </a:r>
            <a:r>
              <a:rPr lang="en-US" sz="2600" i="1" dirty="0">
                <a:solidFill>
                  <a:srgbClr val="C0C0C0"/>
                </a:solidFill>
              </a:rPr>
              <a:t>I </a:t>
            </a:r>
            <a:r>
              <a:rPr lang="en-US" sz="2600" i="1" dirty="0" smtClean="0">
                <a:solidFill>
                  <a:srgbClr val="C0C0C0"/>
                </a:solidFill>
              </a:rPr>
              <a:t> contemplate…  that  act  of  the  whole  American  people  which  declared  that  their  legislature  should  "</a:t>
            </a:r>
            <a:r>
              <a:rPr lang="en-US" sz="2600" i="1" dirty="0">
                <a:solidFill>
                  <a:srgbClr val="C0C0C0"/>
                </a:solidFill>
              </a:rPr>
              <a:t>make </a:t>
            </a:r>
            <a:r>
              <a:rPr lang="en-US" sz="2600" i="1" dirty="0" smtClean="0">
                <a:solidFill>
                  <a:srgbClr val="C0C0C0"/>
                </a:solidFill>
              </a:rPr>
              <a:t> no  law  respecting  an  establishment  of  religion</a:t>
            </a:r>
            <a:r>
              <a:rPr lang="en-US" sz="2600" i="1" dirty="0">
                <a:solidFill>
                  <a:srgbClr val="C0C0C0"/>
                </a:solidFill>
              </a:rPr>
              <a:t>, </a:t>
            </a:r>
            <a:r>
              <a:rPr lang="en-US" sz="2600" i="1" dirty="0" smtClean="0">
                <a:solidFill>
                  <a:srgbClr val="C0C0C0"/>
                </a:solidFill>
              </a:rPr>
              <a:t> or  prohibiting  the  free  exercise  thereof</a:t>
            </a:r>
            <a:r>
              <a:rPr lang="en-US" sz="2600" i="1" dirty="0">
                <a:solidFill>
                  <a:srgbClr val="C0C0C0"/>
                </a:solidFill>
              </a:rPr>
              <a:t>," </a:t>
            </a:r>
            <a:r>
              <a:rPr lang="en-US" sz="2600" i="1" dirty="0" smtClean="0">
                <a:solidFill>
                  <a:srgbClr val="C0C0C0"/>
                </a:solidFill>
              </a:rPr>
              <a:t> thus</a:t>
            </a:r>
            <a:r>
              <a:rPr lang="en-US" sz="2600" i="1" dirty="0" smtClean="0">
                <a:solidFill>
                  <a:srgbClr val="0C0000"/>
                </a:solidFill>
              </a:rPr>
              <a:t>  </a:t>
            </a:r>
            <a:r>
              <a:rPr lang="en-US" b="1" i="1" u="sng" dirty="0" smtClean="0">
                <a:solidFill>
                  <a:srgbClr val="0C0000"/>
                </a:solidFill>
                <a:effectLst/>
              </a:rPr>
              <a:t>building  a  wall  of  separation  between  Church  and  </a:t>
            </a:r>
            <a:r>
              <a:rPr lang="en-US" b="1" i="1" u="sng" dirty="0">
                <a:solidFill>
                  <a:srgbClr val="0C0000"/>
                </a:solidFill>
                <a:effectLst/>
              </a:rPr>
              <a:t>State</a:t>
            </a:r>
            <a:r>
              <a:rPr lang="en-US" sz="2600" b="1" i="1" dirty="0">
                <a:solidFill>
                  <a:srgbClr val="0C0000"/>
                </a:solidFill>
                <a:effectLst/>
              </a:rPr>
              <a:t>. </a:t>
            </a:r>
          </a:p>
        </p:txBody>
      </p:sp>
    </p:spTree>
    <p:extLst>
      <p:ext uri="{BB962C8B-B14F-4D97-AF65-F5344CB8AC3E}">
        <p14:creationId xmlns:p14="http://schemas.microsoft.com/office/powerpoint/2010/main" val="67260984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366" y="50018"/>
            <a:ext cx="6324600" cy="1143000"/>
          </a:xfrm>
        </p:spPr>
        <p:txBody>
          <a:bodyPr/>
          <a:lstStyle/>
          <a:p>
            <a:r>
              <a:rPr lang="en-US" dirty="0" smtClean="0"/>
              <a:t>The  “Separation  of  </a:t>
            </a:r>
            <a:r>
              <a:rPr lang="en-US" u="sng" dirty="0" smtClean="0"/>
              <a:t>Church  and  State</a:t>
            </a:r>
            <a:r>
              <a:rPr lang="en-US" dirty="0" smtClean="0"/>
              <a:t>”</a:t>
            </a:r>
            <a:endParaRPr lang="en-US" u="sng" dirty="0"/>
          </a:p>
        </p:txBody>
      </p:sp>
      <p:sp>
        <p:nvSpPr>
          <p:cNvPr id="3" name="Content Placeholder 2"/>
          <p:cNvSpPr>
            <a:spLocks noGrp="1"/>
          </p:cNvSpPr>
          <p:nvPr>
            <p:ph idx="1"/>
          </p:nvPr>
        </p:nvSpPr>
        <p:spPr>
          <a:xfrm>
            <a:off x="446568" y="1339702"/>
            <a:ext cx="8389088" cy="5121977"/>
          </a:xfrm>
        </p:spPr>
        <p:txBody>
          <a:bodyPr/>
          <a:lstStyle/>
          <a:p>
            <a:r>
              <a:rPr lang="en-US" sz="2600" i="1" dirty="0" smtClean="0">
                <a:hlinkClick r:id="rId2" tooltip="Reynolds v. United States"/>
              </a:rPr>
              <a:t>Reynolds </a:t>
            </a:r>
            <a:r>
              <a:rPr lang="en-US" sz="2600" i="1" dirty="0">
                <a:hlinkClick r:id="rId2" tooltip="Reynolds v. United States"/>
              </a:rPr>
              <a:t>v. United States</a:t>
            </a:r>
            <a:r>
              <a:rPr lang="en-US" sz="2600" dirty="0"/>
              <a:t> (1878) </a:t>
            </a:r>
            <a:r>
              <a:rPr lang="en-US" sz="2600" dirty="0" smtClean="0"/>
              <a:t> is  credited  with  first  introducing  this  principle.</a:t>
            </a:r>
          </a:p>
          <a:p>
            <a:r>
              <a:rPr lang="en-US" sz="2800" dirty="0"/>
              <a:t>In </a:t>
            </a:r>
            <a:r>
              <a:rPr lang="en-US" sz="2800" i="1" dirty="0">
                <a:hlinkClick r:id="rId3" tooltip="Everson v. Board of Education"/>
              </a:rPr>
              <a:t>Everson v. Board of Education</a:t>
            </a:r>
            <a:r>
              <a:rPr lang="en-US" sz="2800" dirty="0"/>
              <a:t> (1947), Justice  </a:t>
            </a:r>
            <a:r>
              <a:rPr lang="en-US" sz="2800" dirty="0">
                <a:hlinkClick r:id="rId4" tooltip="Hugo Black"/>
              </a:rPr>
              <a:t>Hugo  Black</a:t>
            </a:r>
            <a:r>
              <a:rPr lang="en-US" sz="2800" dirty="0"/>
              <a:t> </a:t>
            </a:r>
            <a:r>
              <a:rPr lang="en-US" sz="2800" dirty="0" smtClean="0"/>
              <a:t> of  the </a:t>
            </a:r>
            <a:r>
              <a:rPr lang="en-US" sz="2800" dirty="0"/>
              <a:t>U.S. Supreme </a:t>
            </a:r>
            <a:r>
              <a:rPr lang="en-US" sz="2800" dirty="0" smtClean="0"/>
              <a:t>Court  wrote:</a:t>
            </a:r>
          </a:p>
          <a:p>
            <a:pPr marL="0" indent="0">
              <a:buNone/>
            </a:pPr>
            <a:endParaRPr lang="en-US" sz="2800" dirty="0"/>
          </a:p>
          <a:p>
            <a:pPr marL="0" indent="0">
              <a:buNone/>
            </a:pPr>
            <a:r>
              <a:rPr lang="en-US" sz="2400" i="1" dirty="0" smtClean="0">
                <a:solidFill>
                  <a:srgbClr val="C0C0C0"/>
                </a:solidFill>
              </a:rPr>
              <a:t>“The  ‘establishment  of  religion’  clause  of  the  First  Amendment  means  at  least  this</a:t>
            </a:r>
            <a:r>
              <a:rPr lang="en-US" sz="2400" i="1" dirty="0">
                <a:solidFill>
                  <a:srgbClr val="C0C0C0"/>
                </a:solidFill>
              </a:rPr>
              <a:t>: </a:t>
            </a:r>
            <a:r>
              <a:rPr lang="en-US" sz="2400" i="1" dirty="0" smtClean="0">
                <a:solidFill>
                  <a:srgbClr val="C0C0C0"/>
                </a:solidFill>
              </a:rPr>
              <a:t> Neither  a  state  nor  the  Federal  Government  can  set  up  a  church</a:t>
            </a:r>
            <a:r>
              <a:rPr lang="en-US" sz="2400" i="1" dirty="0">
                <a:solidFill>
                  <a:srgbClr val="C0C0C0"/>
                </a:solidFill>
              </a:rPr>
              <a:t>. </a:t>
            </a:r>
            <a:r>
              <a:rPr lang="en-US" sz="2400" i="1" dirty="0" smtClean="0">
                <a:solidFill>
                  <a:srgbClr val="C0C0C0"/>
                </a:solidFill>
              </a:rPr>
              <a:t> Neither  can  pass  laws  which  aid  one  religion</a:t>
            </a:r>
            <a:r>
              <a:rPr lang="en-US" sz="2400" i="1" dirty="0">
                <a:solidFill>
                  <a:srgbClr val="C0C0C0"/>
                </a:solidFill>
              </a:rPr>
              <a:t>, </a:t>
            </a:r>
            <a:r>
              <a:rPr lang="en-US" sz="2400" i="1" dirty="0" smtClean="0">
                <a:solidFill>
                  <a:srgbClr val="C0C0C0"/>
                </a:solidFill>
              </a:rPr>
              <a:t> aid  all  religions</a:t>
            </a:r>
            <a:r>
              <a:rPr lang="en-US" sz="2400" i="1" dirty="0">
                <a:solidFill>
                  <a:srgbClr val="C0C0C0"/>
                </a:solidFill>
              </a:rPr>
              <a:t>, </a:t>
            </a:r>
            <a:r>
              <a:rPr lang="en-US" sz="2400" i="1" dirty="0" smtClean="0">
                <a:solidFill>
                  <a:srgbClr val="C0C0C0"/>
                </a:solidFill>
              </a:rPr>
              <a:t> or  prefer  one  religion  to  another </a:t>
            </a:r>
            <a:r>
              <a:rPr lang="en-US" sz="2400" i="1" dirty="0">
                <a:solidFill>
                  <a:srgbClr val="C0C0C0"/>
                </a:solidFill>
              </a:rPr>
              <a:t>. </a:t>
            </a:r>
            <a:r>
              <a:rPr lang="en-US" sz="2400" i="1" dirty="0"/>
              <a:t>. . </a:t>
            </a:r>
            <a:r>
              <a:rPr lang="en-US" sz="2400" b="1" i="1" u="sng" dirty="0"/>
              <a:t>in </a:t>
            </a:r>
            <a:r>
              <a:rPr lang="en-US" sz="2400" b="1" i="1" u="sng" dirty="0" smtClean="0"/>
              <a:t> the  words  of  Jefferson</a:t>
            </a:r>
            <a:r>
              <a:rPr lang="en-US" sz="2400" b="1" i="1" u="sng" dirty="0"/>
              <a:t>, </a:t>
            </a:r>
            <a:r>
              <a:rPr lang="en-US" sz="2400" b="1" i="1" u="sng" dirty="0" smtClean="0"/>
              <a:t> the  [</a:t>
            </a:r>
            <a:r>
              <a:rPr lang="en-US" sz="2400" b="1" i="1" u="sng" dirty="0"/>
              <a:t>First </a:t>
            </a:r>
            <a:r>
              <a:rPr lang="en-US" sz="2400" b="1" i="1" u="sng" dirty="0" smtClean="0"/>
              <a:t> Amendment</a:t>
            </a:r>
            <a:r>
              <a:rPr lang="en-US" sz="2400" b="1" i="1" u="sng" dirty="0"/>
              <a:t>] </a:t>
            </a:r>
            <a:r>
              <a:rPr lang="en-US" sz="2400" b="1" i="1" u="sng" dirty="0" smtClean="0"/>
              <a:t> … was  intended  to  erect  'a  wall  of  separation  between  church  and  State</a:t>
            </a:r>
            <a:r>
              <a:rPr lang="en-US" sz="2400" b="1" i="1" u="sng" dirty="0"/>
              <a:t>' </a:t>
            </a:r>
            <a:r>
              <a:rPr lang="en-US" sz="2400" i="1" dirty="0"/>
              <a:t>. . . </a:t>
            </a:r>
            <a:r>
              <a:rPr lang="en-US" sz="2400" b="1" i="1" u="sng" dirty="0"/>
              <a:t>That </a:t>
            </a:r>
            <a:r>
              <a:rPr lang="en-US" sz="2400" b="1" i="1" u="sng" dirty="0" smtClean="0"/>
              <a:t> wall  must  be  kept  high  and  impregnable</a:t>
            </a:r>
            <a:r>
              <a:rPr lang="en-US" sz="2400" b="1" i="1" u="sng" dirty="0"/>
              <a:t>. </a:t>
            </a:r>
            <a:r>
              <a:rPr lang="en-US" sz="2400" b="1" i="1" u="sng" dirty="0" smtClean="0"/>
              <a:t> </a:t>
            </a:r>
            <a:r>
              <a:rPr lang="en-US" sz="2400" i="1" dirty="0" smtClean="0">
                <a:solidFill>
                  <a:srgbClr val="C0C0C0"/>
                </a:solidFill>
              </a:rPr>
              <a:t>We  could  not  approve  the  slightest  breach.</a:t>
            </a:r>
            <a:r>
              <a:rPr lang="en-US" sz="2400" i="1" baseline="30000" dirty="0" smtClean="0">
                <a:solidFill>
                  <a:srgbClr val="C0C0C0"/>
                </a:solidFill>
              </a:rPr>
              <a:t>”</a:t>
            </a:r>
            <a:endParaRPr lang="en-US" sz="2400" i="1" dirty="0">
              <a:solidFill>
                <a:srgbClr val="C0C0C0"/>
              </a:solidFill>
            </a:endParaRPr>
          </a:p>
        </p:txBody>
      </p:sp>
    </p:spTree>
    <p:extLst>
      <p:ext uri="{BB962C8B-B14F-4D97-AF65-F5344CB8AC3E}">
        <p14:creationId xmlns:p14="http://schemas.microsoft.com/office/powerpoint/2010/main" val="28093861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211283" y="2089317"/>
            <a:ext cx="71726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r>
              <a:rPr lang="en-US" kern="0" dirty="0" smtClean="0"/>
              <a:t>If  my  prayer  for  you  offends  you…</a:t>
            </a:r>
            <a:endParaRPr lang="en-US" kern="0"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1386" y="3705101"/>
            <a:ext cx="4798643" cy="3152899"/>
          </a:xfrm>
        </p:spPr>
      </p:pic>
      <p:sp>
        <p:nvSpPr>
          <p:cNvPr id="8" name="Title 1"/>
          <p:cNvSpPr>
            <a:spLocks noGrp="1"/>
          </p:cNvSpPr>
          <p:nvPr>
            <p:ph type="title"/>
          </p:nvPr>
        </p:nvSpPr>
        <p:spPr>
          <a:xfrm>
            <a:off x="1073888" y="209514"/>
            <a:ext cx="7070652" cy="1143000"/>
          </a:xfrm>
        </p:spPr>
        <p:txBody>
          <a:bodyPr/>
          <a:lstStyle/>
          <a:p>
            <a:r>
              <a:rPr lang="en-US" dirty="0" smtClean="0"/>
              <a:t>My  Prayer  For  You:  May  You  Have  A  Blessed  and  </a:t>
            </a:r>
            <a:r>
              <a:rPr lang="en-US" u="sng" dirty="0" smtClean="0"/>
              <a:t>Merry  Christmas</a:t>
            </a:r>
            <a:endParaRPr lang="en-US" u="sng" dirty="0"/>
          </a:p>
        </p:txBody>
      </p:sp>
    </p:spTree>
    <p:extLst>
      <p:ext uri="{BB962C8B-B14F-4D97-AF65-F5344CB8AC3E}">
        <p14:creationId xmlns:p14="http://schemas.microsoft.com/office/powerpoint/2010/main" val="26558085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794" y="1193248"/>
            <a:ext cx="8438707" cy="5005672"/>
          </a:xfrm>
        </p:spPr>
        <p:txBody>
          <a:bodyPr/>
          <a:lstStyle/>
          <a:p>
            <a:pPr marL="0" indent="0">
              <a:buNone/>
            </a:pPr>
            <a:r>
              <a:rPr lang="en-US" sz="2400" b="1" i="1" dirty="0">
                <a:solidFill>
                  <a:srgbClr val="0C0000"/>
                </a:solidFill>
                <a:effectLst/>
              </a:rPr>
              <a:t>"</a:t>
            </a:r>
            <a:r>
              <a:rPr lang="en-US" sz="2400" b="1" i="1" dirty="0" smtClean="0">
                <a:solidFill>
                  <a:srgbClr val="0C0000"/>
                </a:solidFill>
                <a:effectLst/>
              </a:rPr>
              <a:t>Of  all  the  dispositions  and  habits  which  lead  to  political  prosperity,  religion  and  morality  are   indispensable  supports.  </a:t>
            </a:r>
            <a:r>
              <a:rPr lang="en-US" sz="2400" i="1" dirty="0" smtClean="0">
                <a:solidFill>
                  <a:srgbClr val="C0C0C0"/>
                </a:solidFill>
                <a:effectLst/>
              </a:rPr>
              <a:t>In  vain  would  that  man  claim  the  tribute  of  patriotism,  who  should  labor  to subvert  these  great  pillars  of  human  happiness… </a:t>
            </a:r>
          </a:p>
          <a:p>
            <a:pPr marL="0" indent="0">
              <a:buNone/>
            </a:pPr>
            <a:r>
              <a:rPr lang="en-US" sz="2400" i="1" dirty="0" smtClean="0">
                <a:solidFill>
                  <a:srgbClr val="C0C0C0"/>
                </a:solidFill>
                <a:effectLst/>
              </a:rPr>
              <a:t>Let  it  simply  be  asked:  Where  is  the  security  for  property,  for  reputation,  for  life,  if  the  sense  of  religious  obligation  desert  the  oaths  which  are  the instruments  of  investigation  in  courts  of  justice ? …  </a:t>
            </a:r>
          </a:p>
          <a:p>
            <a:pPr marL="0" indent="0">
              <a:buNone/>
            </a:pPr>
            <a:r>
              <a:rPr lang="en-US" sz="2400" b="1" i="1" dirty="0" smtClean="0">
                <a:solidFill>
                  <a:srgbClr val="0C0000"/>
                </a:solidFill>
                <a:effectLst/>
              </a:rPr>
              <a:t>Whatever  may  be  conceded  to  the  influence  of  refined  education  on  minds  of  peculiar  structure,  reason  and  experience  both  </a:t>
            </a:r>
            <a:r>
              <a:rPr lang="en-US" sz="2400" b="1" i="1" u="sng" dirty="0" smtClean="0">
                <a:solidFill>
                  <a:srgbClr val="0C0000"/>
                </a:solidFill>
                <a:effectLst/>
              </a:rPr>
              <a:t>forbid  us  to  expect  that  national  morality  can  prevail  in  exclusion  of  religious  principle.”</a:t>
            </a:r>
          </a:p>
          <a:p>
            <a:pPr marL="0" indent="0">
              <a:buNone/>
            </a:pPr>
            <a:endParaRPr lang="en-US" sz="2400" b="1" i="1" u="sng" dirty="0">
              <a:solidFill>
                <a:srgbClr val="0C0000"/>
              </a:solidFill>
              <a:effectLst/>
            </a:endParaRPr>
          </a:p>
          <a:p>
            <a:pPr marL="0" indent="0">
              <a:buNone/>
            </a:pPr>
            <a:r>
              <a:rPr lang="en-US" sz="2400" dirty="0" smtClean="0">
                <a:solidFill>
                  <a:srgbClr val="0C0000"/>
                </a:solidFill>
                <a:effectLst/>
              </a:rPr>
              <a:t>					</a:t>
            </a:r>
            <a:r>
              <a:rPr lang="en-US" sz="2400" dirty="0">
                <a:solidFill>
                  <a:srgbClr val="0C0000"/>
                </a:solidFill>
                <a:effectLst/>
              </a:rPr>
              <a:t> George  Washington</a:t>
            </a:r>
            <a:endParaRPr lang="en-US" sz="2400" dirty="0">
              <a:solidFill>
                <a:srgbClr val="0C0000"/>
              </a:solidFill>
            </a:endParaRPr>
          </a:p>
        </p:txBody>
      </p:sp>
      <p:sp>
        <p:nvSpPr>
          <p:cNvPr id="7" name="Title 1"/>
          <p:cNvSpPr>
            <a:spLocks noGrp="1"/>
          </p:cNvSpPr>
          <p:nvPr>
            <p:ph type="title"/>
          </p:nvPr>
        </p:nvSpPr>
        <p:spPr>
          <a:xfrm>
            <a:off x="839973" y="50018"/>
            <a:ext cx="7123814" cy="1143000"/>
          </a:xfrm>
        </p:spPr>
        <p:txBody>
          <a:bodyPr/>
          <a:lstStyle/>
          <a:p>
            <a:r>
              <a:rPr lang="en-US" sz="3600" dirty="0"/>
              <a:t>H</a:t>
            </a:r>
            <a:r>
              <a:rPr lang="en-US" sz="3600" dirty="0" smtClean="0"/>
              <a:t>ow’s  This  For  The  “Separation  </a:t>
            </a:r>
            <a:r>
              <a:rPr lang="en-US" sz="3600" u="sng" dirty="0" smtClean="0"/>
              <a:t>of  Church  and  State</a:t>
            </a:r>
            <a:r>
              <a:rPr lang="en-US" sz="3600" dirty="0" smtClean="0"/>
              <a:t>”</a:t>
            </a:r>
            <a:endParaRPr lang="en-US" sz="3600" u="sng" dirty="0"/>
          </a:p>
        </p:txBody>
      </p:sp>
    </p:spTree>
    <p:extLst>
      <p:ext uri="{BB962C8B-B14F-4D97-AF65-F5344CB8AC3E}">
        <p14:creationId xmlns:p14="http://schemas.microsoft.com/office/powerpoint/2010/main" val="22749023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73" y="50018"/>
            <a:ext cx="7123814" cy="1143000"/>
          </a:xfrm>
        </p:spPr>
        <p:txBody>
          <a:bodyPr/>
          <a:lstStyle/>
          <a:p>
            <a:r>
              <a:rPr lang="en-US" sz="3600" dirty="0"/>
              <a:t>H</a:t>
            </a:r>
            <a:r>
              <a:rPr lang="en-US" sz="3600" dirty="0" smtClean="0"/>
              <a:t>ow’s  This  For  The  “Separation  </a:t>
            </a:r>
            <a:r>
              <a:rPr lang="en-US" sz="3600" u="sng" dirty="0" smtClean="0"/>
              <a:t>of  Church  and  State</a:t>
            </a:r>
            <a:r>
              <a:rPr lang="en-US" sz="3600" dirty="0" smtClean="0"/>
              <a:t>”</a:t>
            </a:r>
            <a:endParaRPr lang="en-US" sz="3600" u="sng" dirty="0"/>
          </a:p>
        </p:txBody>
      </p:sp>
      <p:sp>
        <p:nvSpPr>
          <p:cNvPr id="3" name="Content Placeholder 2"/>
          <p:cNvSpPr>
            <a:spLocks noGrp="1"/>
          </p:cNvSpPr>
          <p:nvPr>
            <p:ph idx="1"/>
          </p:nvPr>
        </p:nvSpPr>
        <p:spPr>
          <a:xfrm>
            <a:off x="202019" y="1339702"/>
            <a:ext cx="8633637" cy="5121977"/>
          </a:xfrm>
        </p:spPr>
        <p:txBody>
          <a:bodyPr/>
          <a:lstStyle/>
          <a:p>
            <a:pPr marL="0" indent="0">
              <a:buNone/>
            </a:pPr>
            <a:r>
              <a:rPr lang="en-US" sz="2600" i="1" dirty="0" smtClean="0">
                <a:effectLst/>
              </a:rPr>
              <a:t>“ …</a:t>
            </a:r>
            <a:r>
              <a:rPr lang="en-US" sz="2600" b="1" i="1" u="sng" dirty="0" smtClean="0">
                <a:effectLst/>
              </a:rPr>
              <a:t>we  have  grown  in  numbers,  wealth  and  power  as  no  nation  has  ever  grown.  But  we  have  forgotten   God</a:t>
            </a:r>
            <a:r>
              <a:rPr lang="en-US" sz="2600" b="1" i="1" dirty="0" smtClean="0">
                <a:effectLst/>
              </a:rPr>
              <a:t>.”</a:t>
            </a:r>
            <a:r>
              <a:rPr lang="en-US" sz="2600" b="1" i="1" dirty="0" smtClean="0"/>
              <a:t>  </a:t>
            </a:r>
          </a:p>
          <a:p>
            <a:pPr marL="0" indent="0">
              <a:buNone/>
            </a:pPr>
            <a:r>
              <a:rPr lang="en-US" sz="2600" b="1" i="1" dirty="0">
                <a:effectLst/>
              </a:rPr>
              <a:t>	</a:t>
            </a:r>
            <a:r>
              <a:rPr lang="en-US" sz="2600" b="1" i="1" dirty="0" smtClean="0">
                <a:effectLst/>
              </a:rPr>
              <a:t>		</a:t>
            </a:r>
            <a:r>
              <a:rPr lang="en-US" sz="2400" dirty="0">
                <a:effectLst/>
              </a:rPr>
              <a:t>President  Abraham   Lincoln  </a:t>
            </a:r>
            <a:r>
              <a:rPr lang="en-US" sz="2000" i="1" dirty="0">
                <a:effectLst/>
              </a:rPr>
              <a:t>(March, 1862</a:t>
            </a:r>
            <a:r>
              <a:rPr lang="en-US" sz="2000" i="1" dirty="0" smtClean="0">
                <a:effectLst/>
              </a:rPr>
              <a:t>)</a:t>
            </a:r>
          </a:p>
          <a:p>
            <a:pPr marL="0" indent="0">
              <a:buNone/>
            </a:pPr>
            <a:endParaRPr lang="en-US" sz="2000" i="1" dirty="0">
              <a:effectLst/>
              <a:hlinkClick r:id="rId2" tooltip="Reynolds v. United States"/>
            </a:endParaRPr>
          </a:p>
          <a:p>
            <a:pPr marL="0" indent="0">
              <a:buNone/>
            </a:pPr>
            <a:r>
              <a:rPr lang="en-US" sz="2600" b="1" i="1" dirty="0" smtClean="0">
                <a:effectLst/>
              </a:rPr>
              <a:t>“</a:t>
            </a:r>
            <a:r>
              <a:rPr lang="en-US" sz="2600" b="1" i="1" u="sng" dirty="0">
                <a:effectLst/>
              </a:rPr>
              <a:t>I </a:t>
            </a:r>
            <a:r>
              <a:rPr lang="en-US" sz="2600" b="1" i="1" u="sng" dirty="0" smtClean="0">
                <a:effectLst/>
              </a:rPr>
              <a:t> do  therefore  invite  my  fellow  citizens  </a:t>
            </a:r>
            <a:r>
              <a:rPr lang="en-US" sz="2600" b="1" i="1" dirty="0" smtClean="0">
                <a:solidFill>
                  <a:srgbClr val="C0C0C0"/>
                </a:solidFill>
                <a:effectLst/>
              </a:rPr>
              <a:t>in  every  part  of  the  United  States</a:t>
            </a:r>
            <a:r>
              <a:rPr lang="en-US" sz="2600" b="1" i="1" dirty="0">
                <a:solidFill>
                  <a:srgbClr val="C0C0C0"/>
                </a:solidFill>
                <a:effectLst/>
              </a:rPr>
              <a:t>, </a:t>
            </a:r>
            <a:r>
              <a:rPr lang="en-US" sz="2600" b="1" i="1" dirty="0" smtClean="0">
                <a:solidFill>
                  <a:srgbClr val="C0C0C0"/>
                </a:solidFill>
                <a:effectLst/>
              </a:rPr>
              <a:t> and  also  those  who  are  at  sea </a:t>
            </a:r>
            <a:r>
              <a:rPr lang="en-US" sz="2600" b="1" i="1" dirty="0">
                <a:solidFill>
                  <a:srgbClr val="C0C0C0"/>
                </a:solidFill>
                <a:effectLst/>
              </a:rPr>
              <a:t>and </a:t>
            </a:r>
            <a:r>
              <a:rPr lang="en-US" sz="2600" b="1" i="1" dirty="0" smtClean="0">
                <a:solidFill>
                  <a:srgbClr val="C0C0C0"/>
                </a:solidFill>
                <a:effectLst/>
              </a:rPr>
              <a:t> those  who  are  sojourning  in  foreign  lands</a:t>
            </a:r>
            <a:r>
              <a:rPr lang="en-US" sz="2600" b="1" i="1" dirty="0">
                <a:solidFill>
                  <a:srgbClr val="C0C0C0"/>
                </a:solidFill>
                <a:effectLst/>
              </a:rPr>
              <a:t>, </a:t>
            </a:r>
            <a:r>
              <a:rPr lang="en-US" sz="2600" b="1" i="1" dirty="0" smtClean="0">
                <a:effectLst/>
              </a:rPr>
              <a:t> </a:t>
            </a:r>
            <a:r>
              <a:rPr lang="en-US" sz="2600" b="1" i="1" u="sng" dirty="0" smtClean="0">
                <a:effectLst/>
              </a:rPr>
              <a:t>to  set  apart  and  observe  the  last  Thursday  of  November  next</a:t>
            </a:r>
            <a:r>
              <a:rPr lang="en-US" sz="2600" b="1" i="1" u="sng" dirty="0">
                <a:effectLst/>
              </a:rPr>
              <a:t>, </a:t>
            </a:r>
            <a:r>
              <a:rPr lang="en-US" sz="2600" b="1" i="1" u="sng" dirty="0" smtClean="0">
                <a:effectLst/>
              </a:rPr>
              <a:t> as  a  day  of  Thanksgiving  and  Praise  to  our  beneficent  Father  who  dwelleth  in  the  Heavens</a:t>
            </a:r>
            <a:r>
              <a:rPr lang="en-US" sz="2600" b="1" i="1" dirty="0" smtClean="0">
                <a:effectLst/>
              </a:rPr>
              <a:t>.”   </a:t>
            </a:r>
          </a:p>
          <a:p>
            <a:pPr marL="0" indent="0">
              <a:buNone/>
            </a:pPr>
            <a:r>
              <a:rPr lang="en-US" sz="2600" b="1" i="1" dirty="0">
                <a:effectLst/>
              </a:rPr>
              <a:t>	 </a:t>
            </a:r>
            <a:r>
              <a:rPr lang="en-US" sz="2600" b="1" i="1" dirty="0" smtClean="0">
                <a:effectLst/>
              </a:rPr>
              <a:t>     	</a:t>
            </a:r>
            <a:endParaRPr lang="en-US" sz="2400" b="1" i="1" dirty="0">
              <a:effectLst/>
            </a:endParaRPr>
          </a:p>
        </p:txBody>
      </p:sp>
      <p:sp>
        <p:nvSpPr>
          <p:cNvPr id="5" name="TextBox 4"/>
          <p:cNvSpPr txBox="1"/>
          <p:nvPr/>
        </p:nvSpPr>
        <p:spPr>
          <a:xfrm>
            <a:off x="2968831" y="6014391"/>
            <a:ext cx="6175169" cy="830997"/>
          </a:xfrm>
          <a:prstGeom prst="rect">
            <a:avLst/>
          </a:prstGeom>
          <a:noFill/>
        </p:spPr>
        <p:txBody>
          <a:bodyPr wrap="square" rtlCol="0">
            <a:spAutoFit/>
          </a:bodyPr>
          <a:lstStyle/>
          <a:p>
            <a:r>
              <a:rPr lang="en-US" dirty="0">
                <a:latin typeface="+mn-lt"/>
              </a:rPr>
              <a:t>President  Abraham   Lincoln  </a:t>
            </a:r>
            <a:r>
              <a:rPr lang="en-US" sz="1800" i="1" dirty="0">
                <a:latin typeface="+mn-lt"/>
              </a:rPr>
              <a:t>(November, 1863)</a:t>
            </a:r>
            <a:endParaRPr lang="en-US" sz="1800" i="1" dirty="0">
              <a:latin typeface="+mn-lt"/>
              <a:hlinkClick r:id="rId2" tooltip="Reynolds v. United States"/>
            </a:endParaRPr>
          </a:p>
          <a:p>
            <a:endParaRPr lang="en-US" dirty="0"/>
          </a:p>
        </p:txBody>
      </p:sp>
    </p:spTree>
    <p:extLst>
      <p:ext uri="{BB962C8B-B14F-4D97-AF65-F5344CB8AC3E}">
        <p14:creationId xmlns:p14="http://schemas.microsoft.com/office/powerpoint/2010/main" val="397762867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172" y="0"/>
            <a:ext cx="6324600" cy="1143000"/>
          </a:xfrm>
        </p:spPr>
        <p:txBody>
          <a:bodyPr/>
          <a:lstStyle/>
          <a:p>
            <a:r>
              <a:rPr lang="en-US" u="sng" dirty="0"/>
              <a:t>Obergefell  v.  Hodges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838" y="5418562"/>
            <a:ext cx="3029268" cy="1696390"/>
          </a:xfrm>
          <a:prstGeom prst="rect">
            <a:avLst/>
          </a:prstGeom>
        </p:spPr>
      </p:pic>
      <p:sp>
        <p:nvSpPr>
          <p:cNvPr id="13" name="TextBox 12"/>
          <p:cNvSpPr txBox="1"/>
          <p:nvPr/>
        </p:nvSpPr>
        <p:spPr>
          <a:xfrm>
            <a:off x="2006930" y="2018805"/>
            <a:ext cx="7137070" cy="646331"/>
          </a:xfrm>
          <a:prstGeom prst="rect">
            <a:avLst/>
          </a:prstGeom>
          <a:noFill/>
        </p:spPr>
        <p:txBody>
          <a:bodyPr wrap="square" rtlCol="0">
            <a:spAutoFit/>
          </a:bodyPr>
          <a:lstStyle/>
          <a:p>
            <a:r>
              <a:rPr lang="en-US" sz="3600" b="1" u="sng" dirty="0"/>
              <a:t>O</a:t>
            </a:r>
            <a:r>
              <a:rPr lang="en-US" sz="3600" b="1" u="sng" dirty="0" smtClean="0"/>
              <a:t>ur  </a:t>
            </a:r>
            <a:r>
              <a:rPr lang="en-US" sz="3600" b="1" u="sng" dirty="0" smtClean="0">
                <a:latin typeface="+mj-lt"/>
              </a:rPr>
              <a:t>Supreme</a:t>
            </a:r>
            <a:r>
              <a:rPr lang="en-US" sz="3600" b="1" u="sng" dirty="0" smtClean="0"/>
              <a:t>  Court</a:t>
            </a:r>
            <a:endParaRPr lang="en-US" sz="3600" b="1" u="sng"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51" y="923454"/>
            <a:ext cx="6982691" cy="4495108"/>
          </a:xfrm>
          <a:prstGeom prst="rect">
            <a:avLst/>
          </a:prstGeom>
        </p:spPr>
      </p:pic>
    </p:spTree>
    <p:extLst>
      <p:ext uri="{BB962C8B-B14F-4D97-AF65-F5344CB8AC3E}">
        <p14:creationId xmlns:p14="http://schemas.microsoft.com/office/powerpoint/2010/main" val="2996981935"/>
      </p:ext>
    </p:extLst>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
        <p:nvSpPr>
          <p:cNvPr id="3" name="Content Placeholder 2"/>
          <p:cNvSpPr>
            <a:spLocks noGrp="1"/>
          </p:cNvSpPr>
          <p:nvPr>
            <p:ph idx="1"/>
          </p:nvPr>
        </p:nvSpPr>
        <p:spPr>
          <a:xfrm>
            <a:off x="340242" y="1724875"/>
            <a:ext cx="8165804" cy="4343400"/>
          </a:xfrm>
        </p:spPr>
        <p:txBody>
          <a:bodyPr/>
          <a:lstStyle/>
          <a:p>
            <a:pPr marL="0" indent="0">
              <a:buNone/>
            </a:pPr>
            <a:r>
              <a:rPr lang="en-US" b="1" dirty="0" smtClean="0">
                <a:solidFill>
                  <a:schemeClr val="accent6"/>
                </a:solidFill>
                <a:effectLst/>
              </a:rPr>
              <a:t>The  States  lost  the  right  to  define  marriage.   The  majority  said:</a:t>
            </a:r>
          </a:p>
          <a:p>
            <a:pPr marL="0" indent="0">
              <a:buNone/>
            </a:pPr>
            <a:endParaRPr lang="en-US" b="1" dirty="0" smtClean="0">
              <a:solidFill>
                <a:schemeClr val="accent6"/>
              </a:solidFill>
              <a:effectLst/>
            </a:endParaRPr>
          </a:p>
          <a:p>
            <a:pPr marL="0" indent="0">
              <a:buNone/>
            </a:pPr>
            <a:r>
              <a:rPr lang="en-US" i="1" dirty="0" smtClean="0"/>
              <a:t>	</a:t>
            </a:r>
            <a:r>
              <a:rPr lang="en-US" sz="2800" i="1" dirty="0" smtClean="0"/>
              <a:t>“</a:t>
            </a:r>
            <a:r>
              <a:rPr lang="en-US" sz="2800" i="1" dirty="0" smtClean="0">
                <a:solidFill>
                  <a:srgbClr val="C0C0C0"/>
                </a:solidFill>
              </a:rPr>
              <a:t>These  considerations lead  to  the conclusion  that  </a:t>
            </a:r>
            <a:r>
              <a:rPr lang="en-US" b="1" i="1" u="sng" dirty="0" smtClean="0"/>
              <a:t>the  right  to  marry  is  a  fundamental  right </a:t>
            </a:r>
            <a:r>
              <a:rPr lang="en-US" i="1" dirty="0" smtClean="0"/>
              <a:t> </a:t>
            </a:r>
            <a:r>
              <a:rPr lang="en-US" sz="2800" i="1" dirty="0" smtClean="0">
                <a:solidFill>
                  <a:srgbClr val="C0C0C0"/>
                </a:solidFill>
              </a:rPr>
              <a:t>inherent  in  the  liberty  of  the  person,  and  under  the  Due  Process  and  Equal  Protection  Clauses  of  the  Fourteenth  Amendment </a:t>
            </a:r>
            <a:r>
              <a:rPr lang="en-US" sz="2800" i="1" dirty="0" smtClean="0"/>
              <a:t> </a:t>
            </a:r>
            <a:r>
              <a:rPr lang="en-US" b="1" i="1" u="sng" dirty="0" smtClean="0"/>
              <a:t>couples  of  the  same-sex  may  not  be  deprived  of  that  right  and  liberty</a:t>
            </a:r>
            <a:r>
              <a:rPr lang="en-US" sz="2800" i="1" dirty="0" smtClean="0"/>
              <a:t>.”</a:t>
            </a:r>
            <a:r>
              <a:rPr lang="en-US" sz="2800" dirty="0" smtClean="0"/>
              <a:t> </a:t>
            </a:r>
            <a:r>
              <a:rPr lang="en-US" dirty="0" smtClean="0"/>
              <a:t> </a:t>
            </a:r>
          </a:p>
          <a:p>
            <a:endParaRPr lang="en-US" dirty="0"/>
          </a:p>
        </p:txBody>
      </p:sp>
    </p:spTree>
    <p:extLst>
      <p:ext uri="{BB962C8B-B14F-4D97-AF65-F5344CB8AC3E}">
        <p14:creationId xmlns:p14="http://schemas.microsoft.com/office/powerpoint/2010/main" val="1814691765"/>
      </p:ext>
    </p:extLst>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019" y="1100732"/>
            <a:ext cx="8782493" cy="4343400"/>
          </a:xfrm>
        </p:spPr>
        <p:txBody>
          <a:bodyPr/>
          <a:lstStyle/>
          <a:p>
            <a:r>
              <a:rPr lang="en-US" sz="3300" b="1" dirty="0" smtClean="0">
                <a:solidFill>
                  <a:schemeClr val="accent6"/>
                </a:solidFill>
                <a:effectLst/>
              </a:rPr>
              <a:t>The  Majority  did  </a:t>
            </a:r>
            <a:r>
              <a:rPr lang="en-US" sz="3300" b="1" u="sng" dirty="0" smtClean="0">
                <a:solidFill>
                  <a:schemeClr val="accent6"/>
                </a:solidFill>
                <a:effectLst/>
              </a:rPr>
              <a:t>not</a:t>
            </a:r>
            <a:r>
              <a:rPr lang="en-US" sz="3300" b="1" dirty="0" smtClean="0">
                <a:solidFill>
                  <a:schemeClr val="accent6"/>
                </a:solidFill>
                <a:effectLst/>
              </a:rPr>
              <a:t>  affirm  the  “free  exercise”  part  of  the  1st  Amendment</a:t>
            </a:r>
          </a:p>
          <a:p>
            <a:r>
              <a:rPr lang="en-US" sz="3300" b="1" dirty="0" smtClean="0">
                <a:solidFill>
                  <a:schemeClr val="accent6"/>
                </a:solidFill>
                <a:effectLst/>
              </a:rPr>
              <a:t>They  merely  made  a  casual  reference  to  the  “free  speech”  part of  the  1st  Amendment:</a:t>
            </a:r>
          </a:p>
          <a:p>
            <a:pPr marL="0" indent="0">
              <a:buNone/>
              <a:tabLst>
                <a:tab pos="7091363" algn="l"/>
              </a:tabLst>
            </a:pPr>
            <a:r>
              <a:rPr lang="en-US" sz="2400" i="1" dirty="0" smtClean="0">
                <a:solidFill>
                  <a:srgbClr val="C0C0C0"/>
                </a:solidFill>
              </a:rPr>
              <a:t>“Finally, it  must  be  emphasized  that  </a:t>
            </a:r>
            <a:r>
              <a:rPr lang="en-US" sz="3400" i="1" u="sng" dirty="0" smtClean="0">
                <a:solidFill>
                  <a:srgbClr val="0C0000"/>
                </a:solidFill>
              </a:rPr>
              <a:t>religions,</a:t>
            </a:r>
            <a:r>
              <a:rPr lang="en-US" sz="2400" i="1" dirty="0" smtClean="0">
                <a:solidFill>
                  <a:srgbClr val="0C0000"/>
                </a:solidFill>
              </a:rPr>
              <a:t> </a:t>
            </a:r>
            <a:r>
              <a:rPr lang="en-US" sz="2400" i="1" dirty="0" smtClean="0">
                <a:solidFill>
                  <a:srgbClr val="C0C0C0"/>
                </a:solidFill>
              </a:rPr>
              <a:t>and  those  who  adhere  to  religious  doctrines</a:t>
            </a:r>
            <a:r>
              <a:rPr lang="en-US" sz="2800" i="1" dirty="0" smtClean="0">
                <a:solidFill>
                  <a:srgbClr val="C0C0C0"/>
                </a:solidFill>
              </a:rPr>
              <a:t>,</a:t>
            </a:r>
            <a:r>
              <a:rPr lang="en-US" sz="2800" i="1" dirty="0" smtClean="0">
                <a:solidFill>
                  <a:srgbClr val="0C0000"/>
                </a:solidFill>
              </a:rPr>
              <a:t> </a:t>
            </a:r>
            <a:r>
              <a:rPr lang="en-US" sz="3400" i="1" u="sng" dirty="0" smtClean="0">
                <a:solidFill>
                  <a:srgbClr val="0C0000"/>
                </a:solidFill>
              </a:rPr>
              <a:t>may  continue  to  advocat</a:t>
            </a:r>
            <a:r>
              <a:rPr lang="en-US" sz="3400" i="1" dirty="0" smtClean="0">
                <a:solidFill>
                  <a:srgbClr val="0C0000"/>
                </a:solidFill>
              </a:rPr>
              <a:t>e  </a:t>
            </a:r>
            <a:r>
              <a:rPr lang="en-US" sz="2400" i="1" dirty="0" smtClean="0">
                <a:solidFill>
                  <a:srgbClr val="C0C0C0"/>
                </a:solidFill>
              </a:rPr>
              <a:t>with  utmost,  sincere  conviction  that,  by  divine  precepts,  same-sex marriage  should  not  be  condoned.  The  First  Amendment  ensures  that  religious  organizations  and  persons  are  given  proper  protection</a:t>
            </a:r>
            <a:r>
              <a:rPr lang="en-US" sz="2800" i="1" dirty="0" smtClean="0">
                <a:solidFill>
                  <a:srgbClr val="C0C0C0"/>
                </a:solidFill>
              </a:rPr>
              <a:t>  </a:t>
            </a:r>
            <a:r>
              <a:rPr lang="en-US" sz="3400" i="1" u="sng" dirty="0" smtClean="0">
                <a:solidFill>
                  <a:srgbClr val="0C0000"/>
                </a:solidFill>
              </a:rPr>
              <a:t>as  they  seek  to  teach</a:t>
            </a:r>
            <a:r>
              <a:rPr lang="en-US" sz="3400" i="1" dirty="0" smtClean="0">
                <a:solidFill>
                  <a:srgbClr val="0C0000"/>
                </a:solidFill>
              </a:rPr>
              <a:t>  </a:t>
            </a:r>
            <a:r>
              <a:rPr lang="en-US" sz="2400" i="1" dirty="0" smtClean="0">
                <a:solidFill>
                  <a:srgbClr val="C0C0C0"/>
                </a:solidFill>
              </a:rPr>
              <a:t>the  principles that  are  so  fulfilling  and  so  central  to  their  lives  and  faiths…”</a:t>
            </a:r>
            <a:r>
              <a:rPr lang="en-US" sz="2400" dirty="0" smtClean="0">
                <a:solidFill>
                  <a:srgbClr val="C0C0C0"/>
                </a:solidFill>
              </a:rPr>
              <a:t>  </a:t>
            </a:r>
          </a:p>
          <a:p>
            <a:endParaRPr lang="en-US" sz="2800" dirty="0"/>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83289672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75" y="1235778"/>
            <a:ext cx="8276343" cy="4343400"/>
          </a:xfrm>
        </p:spPr>
        <p:txBody>
          <a:bodyPr/>
          <a:lstStyle/>
          <a:p>
            <a:pPr lvl="1"/>
            <a:r>
              <a:rPr lang="en-US" b="1" u="sng" dirty="0" smtClean="0">
                <a:effectLst/>
              </a:rPr>
              <a:t>Chief  Justice  Roberts’  dissent</a:t>
            </a:r>
            <a:r>
              <a:rPr lang="en-US" b="1" dirty="0" smtClean="0">
                <a:effectLst/>
              </a:rPr>
              <a:t>:</a:t>
            </a:r>
            <a:r>
              <a:rPr lang="en-US" dirty="0" smtClean="0"/>
              <a:t> </a:t>
            </a:r>
          </a:p>
          <a:p>
            <a:pPr marL="457200" lvl="1" indent="0">
              <a:buNone/>
            </a:pPr>
            <a:endParaRPr lang="en-US" i="1" dirty="0" smtClean="0">
              <a:solidFill>
                <a:srgbClr val="0C0000"/>
              </a:solidFill>
            </a:endParaRPr>
          </a:p>
          <a:p>
            <a:pPr marL="457200" lvl="1" indent="0">
              <a:buNone/>
            </a:pPr>
            <a:r>
              <a:rPr lang="en-US" b="1" i="1" dirty="0" smtClean="0">
                <a:solidFill>
                  <a:srgbClr val="0C0000"/>
                </a:solidFill>
                <a:effectLst/>
              </a:rPr>
              <a:t>“</a:t>
            </a:r>
            <a:r>
              <a:rPr lang="en-US" sz="2600" b="1" i="1" dirty="0" smtClean="0">
                <a:solidFill>
                  <a:srgbClr val="0C0000"/>
                </a:solidFill>
                <a:effectLst/>
              </a:rPr>
              <a:t>If  you  are  among  the  many  Americans -  of  whatever  sexual  orientation -  who  favor  expanding  same-sex  marriage,  by  all  means  celebrate  today’s  decisions.  Celebrate  the  achievement  of  a  desired  goal.  Celebrate  the  opportunity  for  a  new  expression  of  commitment  to  a  partner.  Celebrate  the  availability  of  new  benefits.  </a:t>
            </a:r>
            <a:r>
              <a:rPr lang="en-US" sz="2600" b="1" i="1" u="sng" dirty="0" smtClean="0">
                <a:solidFill>
                  <a:srgbClr val="0C0000"/>
                </a:solidFill>
                <a:effectLst/>
              </a:rPr>
              <a:t>But  do  not  celebrate  the  Constitution.  It  had  nothing  to  do  with  it. </a:t>
            </a:r>
          </a:p>
          <a:p>
            <a:pPr marL="457200" lvl="1" indent="0">
              <a:buNone/>
            </a:pPr>
            <a:endParaRPr lang="en-US" dirty="0"/>
          </a:p>
          <a:p>
            <a:pPr marL="457200" lvl="1" indent="0">
              <a:buNone/>
            </a:pPr>
            <a:r>
              <a:rPr lang="en-US" dirty="0" smtClean="0">
                <a:solidFill>
                  <a:srgbClr val="0C0000"/>
                </a:solidFill>
              </a:rPr>
              <a:t>I respectfully dissent”</a:t>
            </a:r>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2046403924"/>
      </p:ext>
    </p:extLst>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7" y="998277"/>
            <a:ext cx="8870867" cy="4343400"/>
          </a:xfrm>
        </p:spPr>
        <p:txBody>
          <a:bodyPr/>
          <a:lstStyle/>
          <a:p>
            <a:pPr lvl="1"/>
            <a:r>
              <a:rPr lang="en-US" b="1" u="sng" dirty="0" smtClean="0">
                <a:effectLst/>
              </a:rPr>
              <a:t>Chief  Justice  Roberts’  dissent</a:t>
            </a:r>
            <a:r>
              <a:rPr lang="en-US" dirty="0" smtClean="0"/>
              <a:t>: </a:t>
            </a:r>
          </a:p>
          <a:p>
            <a:pPr marL="971550" lvl="1" indent="-514350">
              <a:buAutoNum type="alphaLcParenBoth"/>
            </a:pPr>
            <a:r>
              <a:rPr lang="en-US" b="1" dirty="0" smtClean="0">
                <a:solidFill>
                  <a:srgbClr val="0C0000"/>
                </a:solidFill>
                <a:effectLst/>
              </a:rPr>
              <a:t>“</a:t>
            </a:r>
            <a:r>
              <a:rPr lang="en-US" sz="2600" b="1" i="1" u="sng" dirty="0" smtClean="0">
                <a:solidFill>
                  <a:srgbClr val="0C0000"/>
                </a:solidFill>
                <a:effectLst/>
              </a:rPr>
              <a:t>The  Constitution  itself  says  nothing  about  marriage</a:t>
            </a:r>
            <a:r>
              <a:rPr lang="en-US" sz="2600" b="1" i="1" dirty="0" smtClean="0">
                <a:solidFill>
                  <a:srgbClr val="0C0000"/>
                </a:solidFill>
                <a:effectLst/>
              </a:rPr>
              <a:t>,  and  the  Framers  thereby  entrusted  the  States  with  ‘the  whole  subject  of  the  domestic  relations  of  husband  and  wife</a:t>
            </a:r>
            <a:r>
              <a:rPr lang="en-US" sz="2600" b="1" i="1" dirty="0" smtClean="0">
                <a:effectLst/>
              </a:rPr>
              <a:t>’</a:t>
            </a:r>
            <a:r>
              <a:rPr lang="en-US" sz="2600" b="1" dirty="0" smtClean="0">
                <a:effectLst/>
              </a:rPr>
              <a:t>”  In re Burrus, 136 U.S. 586, 593-594 (1890)</a:t>
            </a:r>
          </a:p>
          <a:p>
            <a:pPr marL="971550" lvl="1" indent="-514350">
              <a:buAutoNum type="alphaLcParenBoth"/>
            </a:pPr>
            <a:endParaRPr lang="en-US" sz="2600" b="1" dirty="0" smtClean="0">
              <a:effectLst/>
            </a:endParaRPr>
          </a:p>
          <a:p>
            <a:pPr marL="1033463" lvl="1" indent="-576263">
              <a:buNone/>
            </a:pPr>
            <a:r>
              <a:rPr lang="en-US" sz="2600" b="1" dirty="0" smtClean="0">
                <a:effectLst/>
              </a:rPr>
              <a:t>(b) </a:t>
            </a:r>
            <a:r>
              <a:rPr lang="en-US" sz="2600" b="1" i="1" dirty="0" smtClean="0">
                <a:solidFill>
                  <a:srgbClr val="0C0000"/>
                </a:solidFill>
                <a:effectLst/>
              </a:rPr>
              <a:t>“</a:t>
            </a:r>
            <a:r>
              <a:rPr lang="en-US" sz="2600" b="1" i="1" u="sng" dirty="0" smtClean="0">
                <a:solidFill>
                  <a:srgbClr val="0C0000"/>
                </a:solidFill>
                <a:effectLst/>
              </a:rPr>
              <a:t>Those  who  founded  our  country  would  not  recognize  the  majority’s  conception  of  the  judicial  role.</a:t>
            </a:r>
            <a:r>
              <a:rPr lang="en-US" sz="2600" b="1" i="1" dirty="0" smtClean="0">
                <a:solidFill>
                  <a:srgbClr val="0C0000"/>
                </a:solidFill>
                <a:effectLst/>
              </a:rPr>
              <a:t>”</a:t>
            </a:r>
          </a:p>
          <a:p>
            <a:pPr marL="457200" lvl="1" indent="0">
              <a:buNone/>
            </a:pPr>
            <a:endParaRPr lang="en-US" sz="2600" b="1" i="1" dirty="0" smtClean="0">
              <a:solidFill>
                <a:srgbClr val="0C0000"/>
              </a:solidFill>
              <a:effectLst/>
            </a:endParaRPr>
          </a:p>
          <a:p>
            <a:pPr marL="973138" lvl="1" indent="-515938">
              <a:buNone/>
            </a:pPr>
            <a:r>
              <a:rPr lang="en-US" sz="2600" b="1" dirty="0" smtClean="0">
                <a:effectLst/>
              </a:rPr>
              <a:t>(c) </a:t>
            </a:r>
            <a:r>
              <a:rPr lang="en-US" sz="2600" b="1" i="1" dirty="0" smtClean="0">
                <a:solidFill>
                  <a:srgbClr val="0C0000"/>
                </a:solidFill>
                <a:effectLst/>
              </a:rPr>
              <a:t>“</a:t>
            </a:r>
            <a:r>
              <a:rPr lang="en-US" sz="2600" b="1" i="1" u="sng" dirty="0" smtClean="0">
                <a:solidFill>
                  <a:srgbClr val="0C0000"/>
                </a:solidFill>
                <a:effectLst/>
              </a:rPr>
              <a:t>Indeed,  the  Solicitor  General  candidly  acknowledged   that  the  tax  exemptions  of  some  religious  institutions  would  be  in  question  if  they  opposed  same-sex  marriage”</a:t>
            </a:r>
            <a:endParaRPr lang="en-US" sz="2600" b="1" i="1" u="sng" dirty="0">
              <a:solidFill>
                <a:srgbClr val="0C0000"/>
              </a:solidFill>
              <a:effectLst/>
            </a:endParaRPr>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48491909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814" y="1235778"/>
            <a:ext cx="8165804" cy="4343400"/>
          </a:xfrm>
        </p:spPr>
        <p:txBody>
          <a:bodyPr/>
          <a:lstStyle/>
          <a:p>
            <a:pPr lvl="1"/>
            <a:r>
              <a:rPr lang="en-US" b="1" u="sng" dirty="0" smtClean="0">
                <a:effectLst/>
              </a:rPr>
              <a:t>Justice  Scalia’s  dissent:</a:t>
            </a:r>
            <a:r>
              <a:rPr lang="en-US" b="1" dirty="0" smtClean="0">
                <a:effectLst/>
              </a:rPr>
              <a:t> </a:t>
            </a:r>
          </a:p>
          <a:p>
            <a:pPr marL="457200" lvl="1" indent="0">
              <a:buNone/>
            </a:pPr>
            <a:endParaRPr lang="en-US" b="1" i="1" dirty="0" smtClean="0">
              <a:solidFill>
                <a:srgbClr val="0C0000"/>
              </a:solidFill>
              <a:effectLst/>
            </a:endParaRPr>
          </a:p>
          <a:p>
            <a:pPr marL="457200" lvl="1" indent="0">
              <a:buNone/>
            </a:pPr>
            <a:r>
              <a:rPr lang="en-US" b="1" i="1" dirty="0" smtClean="0">
                <a:solidFill>
                  <a:srgbClr val="0C0000"/>
                </a:solidFill>
                <a:effectLst/>
              </a:rPr>
              <a:t>“With  each  decision  of  ours  that  takes  from  the  People  a  question  properly  left  to  them –  with  each  decision  that  is  unabashedly  based  not  on  law,  but  on  ‘reasoned judgment’  of  a  bare  majority  of  this  Court –  </a:t>
            </a:r>
            <a:r>
              <a:rPr lang="en-US" b="1" i="1" u="sng" dirty="0" smtClean="0">
                <a:solidFill>
                  <a:srgbClr val="0C0000"/>
                </a:solidFill>
                <a:effectLst/>
              </a:rPr>
              <a:t>we  move  one  step  closer  to  being  reminded  of  our  </a:t>
            </a:r>
            <a:r>
              <a:rPr lang="en-US" sz="4000" b="1" i="1" u="sng" dirty="0" smtClean="0">
                <a:solidFill>
                  <a:srgbClr val="0C0000"/>
                </a:solidFill>
                <a:effectLst/>
              </a:rPr>
              <a:t>impotence</a:t>
            </a:r>
            <a:r>
              <a:rPr lang="en-US" b="1" i="1" dirty="0" smtClean="0">
                <a:solidFill>
                  <a:srgbClr val="0C0000"/>
                </a:solidFill>
                <a:effectLst/>
              </a:rPr>
              <a:t>.”</a:t>
            </a:r>
          </a:p>
          <a:p>
            <a:pPr marL="0" indent="0">
              <a:buNone/>
            </a:pPr>
            <a:endParaRPr lang="en-US" b="1" dirty="0">
              <a:effectLst/>
            </a:endParaRPr>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2826995713"/>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23" y="1235778"/>
            <a:ext cx="8420986" cy="4343400"/>
          </a:xfrm>
        </p:spPr>
        <p:txBody>
          <a:bodyPr/>
          <a:lstStyle/>
          <a:p>
            <a:pPr lvl="1"/>
            <a:r>
              <a:rPr lang="en-US" b="1" u="sng" dirty="0" smtClean="0">
                <a:solidFill>
                  <a:schemeClr val="tx1">
                    <a:lumMod val="90000"/>
                    <a:lumOff val="10000"/>
                  </a:schemeClr>
                </a:solidFill>
                <a:effectLst/>
              </a:rPr>
              <a:t>Justice Thomas’ dissent:</a:t>
            </a:r>
          </a:p>
          <a:p>
            <a:pPr marL="457200" lvl="1" indent="0">
              <a:buNone/>
            </a:pPr>
            <a:r>
              <a:rPr lang="en-US" sz="2600" b="1" i="1" dirty="0" smtClean="0">
                <a:solidFill>
                  <a:srgbClr val="0C0000"/>
                </a:solidFill>
                <a:effectLst/>
              </a:rPr>
              <a:t>“ Numerous  amici… have  cautioned  the  Court  that  its  decision  here  will  have  ‘unavoidable  and  wide-ranging  implications  for  religious  liberty.’  </a:t>
            </a:r>
            <a:r>
              <a:rPr lang="en-US" sz="2600" b="1" i="1" u="sng" dirty="0" smtClean="0">
                <a:solidFill>
                  <a:srgbClr val="0C0000"/>
                </a:solidFill>
                <a:effectLst/>
              </a:rPr>
              <a:t>In  our  society,  marriage  is  not  simply  a  governmental  institution;  it  is  a  religious  institution  as  well.</a:t>
            </a:r>
            <a:r>
              <a:rPr lang="en-US" sz="2600" b="1" i="1" dirty="0" smtClean="0">
                <a:solidFill>
                  <a:srgbClr val="0C0000"/>
                </a:solidFill>
                <a:effectLst/>
              </a:rPr>
              <a:t>  Today’s  decision  might  change  the  former,  but  it  cannot  change  the  later.</a:t>
            </a:r>
          </a:p>
          <a:p>
            <a:pPr marL="457200" lvl="1" indent="0">
              <a:buNone/>
            </a:pPr>
            <a:endParaRPr lang="en-US" sz="2600" b="1" i="1" dirty="0" smtClean="0">
              <a:solidFill>
                <a:srgbClr val="0C0000"/>
              </a:solidFill>
              <a:effectLst/>
            </a:endParaRPr>
          </a:p>
          <a:p>
            <a:pPr marL="457200" lvl="1" indent="0">
              <a:buNone/>
            </a:pPr>
            <a:r>
              <a:rPr lang="en-US" sz="2600" b="1" i="1" dirty="0" smtClean="0">
                <a:solidFill>
                  <a:srgbClr val="0C0000"/>
                </a:solidFill>
                <a:effectLst/>
              </a:rPr>
              <a:t>It  appears  all  but  inevitable  that  the  two  will  come  into  conflict,  particularly  as  individuals  and  churches  are  confronted  with  demands  to  participate  in  and  endorse  civil  marriages  between  same-sex  couples.”</a:t>
            </a:r>
            <a:endParaRPr lang="en-US" sz="2600" b="1" i="1" dirty="0">
              <a:solidFill>
                <a:srgbClr val="0C0000"/>
              </a:solidFill>
              <a:effectLst/>
            </a:endParaRPr>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273281267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23" y="1149518"/>
            <a:ext cx="8420986" cy="4343400"/>
          </a:xfrm>
        </p:spPr>
        <p:txBody>
          <a:bodyPr/>
          <a:lstStyle/>
          <a:p>
            <a:pPr lvl="1"/>
            <a:r>
              <a:rPr lang="en-US" b="1" u="sng" dirty="0" smtClean="0">
                <a:solidFill>
                  <a:schemeClr val="accent6"/>
                </a:solidFill>
                <a:effectLst/>
              </a:rPr>
              <a:t>Justice Thomas’ dissent</a:t>
            </a:r>
            <a:r>
              <a:rPr lang="en-US" b="1" dirty="0" smtClean="0">
                <a:solidFill>
                  <a:schemeClr val="accent6"/>
                </a:solidFill>
                <a:effectLst/>
              </a:rPr>
              <a:t>:</a:t>
            </a:r>
          </a:p>
          <a:p>
            <a:pPr marL="457200" lvl="1" indent="0">
              <a:buNone/>
            </a:pPr>
            <a:endParaRPr lang="en-US" sz="2600" b="1" i="1" dirty="0" smtClean="0">
              <a:solidFill>
                <a:srgbClr val="0C0000"/>
              </a:solidFill>
              <a:effectLst/>
            </a:endParaRPr>
          </a:p>
          <a:p>
            <a:pPr marL="457200" lvl="1" indent="0">
              <a:buNone/>
            </a:pPr>
            <a:r>
              <a:rPr lang="en-US" sz="2600" b="1" i="1" dirty="0" smtClean="0">
                <a:solidFill>
                  <a:srgbClr val="0C0000"/>
                </a:solidFill>
                <a:effectLst/>
              </a:rPr>
              <a:t>“ Religious  liberty  is  about  more  than  just  the  protection  for  ‘religious  organizations  and  persons …as  they  seek  to  teach  the  principles  that  are  so  fulfilling  and  so  central  to  their  lives  and  faith.’  </a:t>
            </a:r>
          </a:p>
          <a:p>
            <a:pPr marL="457200" lvl="1" indent="0">
              <a:buNone/>
            </a:pPr>
            <a:endParaRPr lang="en-US" sz="2600" b="1" i="1" dirty="0" smtClean="0">
              <a:solidFill>
                <a:srgbClr val="0C0000"/>
              </a:solidFill>
              <a:effectLst/>
            </a:endParaRPr>
          </a:p>
          <a:p>
            <a:pPr marL="457200" lvl="1" indent="0">
              <a:buNone/>
            </a:pPr>
            <a:r>
              <a:rPr lang="en-US" sz="2600" b="1" i="1" dirty="0" smtClean="0">
                <a:solidFill>
                  <a:srgbClr val="0C0000"/>
                </a:solidFill>
                <a:effectLst/>
              </a:rPr>
              <a:t>Religious  liberty  is  about  </a:t>
            </a:r>
            <a:r>
              <a:rPr lang="en-US" sz="2600" b="1" i="1" u="sng" dirty="0" smtClean="0">
                <a:solidFill>
                  <a:srgbClr val="0C0000"/>
                </a:solidFill>
                <a:effectLst/>
              </a:rPr>
              <a:t>freedom  of  action  </a:t>
            </a:r>
            <a:r>
              <a:rPr lang="en-US" sz="2600" b="1" i="1" dirty="0" smtClean="0">
                <a:solidFill>
                  <a:srgbClr val="0C0000"/>
                </a:solidFill>
                <a:effectLst/>
              </a:rPr>
              <a:t>in  matters  of  religion  generally,  and  the  scope  of  that  liberty  is  directly  correlated  to  the civil  restraints  placed  upon  religious  practice”</a:t>
            </a:r>
            <a:endParaRPr lang="en-US" sz="2600" b="1" i="1" dirty="0">
              <a:solidFill>
                <a:srgbClr val="0C0000"/>
              </a:solidFill>
              <a:effectLst/>
            </a:endParaRPr>
          </a:p>
        </p:txBody>
      </p:sp>
      <p:sp>
        <p:nvSpPr>
          <p:cNvPr id="6" name="Title 1"/>
          <p:cNvSpPr>
            <a:spLocks noGrp="1"/>
          </p:cNvSpPr>
          <p:nvPr>
            <p:ph type="title"/>
          </p:nvPr>
        </p:nvSpPr>
        <p:spPr>
          <a:xfrm>
            <a:off x="878774" y="210201"/>
            <a:ext cx="7374577" cy="1143000"/>
          </a:xfrm>
        </p:spPr>
        <p:txBody>
          <a:bodyPr/>
          <a:lstStyle/>
          <a:p>
            <a:r>
              <a:rPr lang="en-US" sz="4300" dirty="0" smtClean="0"/>
              <a:t>What  Might  </a:t>
            </a:r>
            <a:br>
              <a:rPr lang="en-US" sz="4300" dirty="0" smtClean="0"/>
            </a:br>
            <a:r>
              <a:rPr lang="en-US" sz="4300" u="sng" dirty="0" smtClean="0"/>
              <a:t>Obergefell  v.  Hodges   Mean </a:t>
            </a:r>
            <a:br>
              <a:rPr lang="en-US" sz="4300" u="sng" dirty="0" smtClean="0"/>
            </a:br>
            <a:r>
              <a:rPr lang="en-US" sz="4300" dirty="0" smtClean="0"/>
              <a:t> </a:t>
            </a:r>
            <a:endParaRPr lang="en-US" sz="4300" b="1" i="1" u="sng" dirty="0"/>
          </a:p>
        </p:txBody>
      </p:sp>
    </p:spTree>
    <p:extLst>
      <p:ext uri="{BB962C8B-B14F-4D97-AF65-F5344CB8AC3E}">
        <p14:creationId xmlns:p14="http://schemas.microsoft.com/office/powerpoint/2010/main" val="25798828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938" y="466214"/>
            <a:ext cx="6324600" cy="1143000"/>
          </a:xfrm>
        </p:spPr>
        <p:txBody>
          <a:bodyPr/>
          <a:lstStyle/>
          <a:p>
            <a:r>
              <a:rPr lang="en-US" dirty="0" smtClean="0"/>
              <a:t>The  Provision  Of  The  U.S.  Constitution  That  Guarantees  Your  Right  </a:t>
            </a:r>
            <a:r>
              <a:rPr lang="en-US" u="sng" dirty="0" smtClean="0"/>
              <a:t>Not  To  Be  Offended</a:t>
            </a:r>
            <a:endParaRPr lang="en-US" u="sng" dirty="0"/>
          </a:p>
        </p:txBody>
      </p:sp>
      <p:sp>
        <p:nvSpPr>
          <p:cNvPr id="3" name="Rectangle 2"/>
          <p:cNvSpPr/>
          <p:nvPr/>
        </p:nvSpPr>
        <p:spPr bwMode="auto">
          <a:xfrm>
            <a:off x="1448790" y="2766951"/>
            <a:ext cx="6495802" cy="345571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6312990"/>
      </p:ext>
    </p:extLst>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948" y="0"/>
            <a:ext cx="6953693" cy="1143000"/>
          </a:xfrm>
        </p:spPr>
        <p:txBody>
          <a:bodyPr/>
          <a:lstStyle/>
          <a:p>
            <a:r>
              <a:rPr lang="en-US" dirty="0" smtClean="0"/>
              <a:t>Some  Possible  </a:t>
            </a:r>
            <a:r>
              <a:rPr lang="en-US" dirty="0"/>
              <a:t>Next  </a:t>
            </a:r>
            <a:r>
              <a:rPr lang="en-US" dirty="0" smtClean="0"/>
              <a:t/>
            </a:r>
            <a:br>
              <a:rPr lang="en-US" dirty="0" smtClean="0"/>
            </a:br>
            <a:r>
              <a:rPr lang="en-US" u="sng" dirty="0" smtClean="0"/>
              <a:t>Battle  Grounds</a:t>
            </a:r>
            <a:endParaRPr lang="en-US" b="1" i="1" u="sng" dirty="0"/>
          </a:p>
        </p:txBody>
      </p:sp>
      <p:sp>
        <p:nvSpPr>
          <p:cNvPr id="3" name="Content Placeholder 2"/>
          <p:cNvSpPr>
            <a:spLocks noGrp="1"/>
          </p:cNvSpPr>
          <p:nvPr>
            <p:ph idx="1"/>
          </p:nvPr>
        </p:nvSpPr>
        <p:spPr>
          <a:xfrm>
            <a:off x="12018" y="552805"/>
            <a:ext cx="8941982" cy="4343400"/>
          </a:xfrm>
        </p:spPr>
        <p:txBody>
          <a:bodyPr/>
          <a:lstStyle/>
          <a:p>
            <a:pPr marL="0" indent="0">
              <a:buNone/>
            </a:pPr>
            <a:endParaRPr lang="en-US" b="1" dirty="0" smtClean="0">
              <a:effectLst/>
            </a:endParaRPr>
          </a:p>
          <a:p>
            <a:pPr lvl="1"/>
            <a:r>
              <a:rPr lang="en-US" b="1" dirty="0" smtClean="0">
                <a:effectLst/>
              </a:rPr>
              <a:t>Can  a  Christian  church  deny:</a:t>
            </a:r>
          </a:p>
          <a:p>
            <a:pPr marL="1371600" lvl="2" indent="-457200">
              <a:buFont typeface="+mj-lt"/>
              <a:buAutoNum type="arabicPeriod"/>
            </a:pPr>
            <a:r>
              <a:rPr lang="en-US" b="1" dirty="0" smtClean="0">
                <a:effectLst/>
              </a:rPr>
              <a:t>a  </a:t>
            </a:r>
            <a:r>
              <a:rPr lang="en-US" b="1" dirty="0" smtClean="0"/>
              <a:t>ceremony  </a:t>
            </a:r>
            <a:r>
              <a:rPr lang="en-US" b="1" dirty="0"/>
              <a:t>inconsistent  with  its  core   </a:t>
            </a:r>
            <a:r>
              <a:rPr lang="en-US" b="1" dirty="0" smtClean="0"/>
              <a:t>beliefs  	</a:t>
            </a:r>
            <a:r>
              <a:rPr lang="en-US" b="1" dirty="0" smtClean="0">
                <a:effectLst/>
              </a:rPr>
              <a:t>in  its  sanctuary? </a:t>
            </a:r>
          </a:p>
          <a:p>
            <a:pPr marL="1371600" lvl="2" indent="-514350">
              <a:buFont typeface="+mj-lt"/>
              <a:buAutoNum type="arabicPeriod"/>
            </a:pPr>
            <a:r>
              <a:rPr lang="en-US" b="1" dirty="0" smtClean="0">
                <a:effectLst/>
              </a:rPr>
              <a:t>a  ceremony  </a:t>
            </a:r>
            <a:r>
              <a:rPr lang="en-US" b="1" dirty="0" smtClean="0"/>
              <a:t>inconsistent  </a:t>
            </a:r>
            <a:r>
              <a:rPr lang="en-US" b="1" dirty="0"/>
              <a:t>with  its  core  	beliefs </a:t>
            </a:r>
            <a:r>
              <a:rPr lang="en-US" b="1" dirty="0" smtClean="0"/>
              <a:t> </a:t>
            </a:r>
            <a:r>
              <a:rPr lang="en-US" b="1" dirty="0" smtClean="0">
                <a:effectLst/>
              </a:rPr>
              <a:t>in  its  rental  hall? </a:t>
            </a:r>
          </a:p>
          <a:p>
            <a:pPr marL="1371600" lvl="2" indent="-514350">
              <a:buFont typeface="+mj-lt"/>
              <a:buAutoNum type="arabicPeriod"/>
            </a:pPr>
            <a:r>
              <a:rPr lang="en-US" b="1" dirty="0" smtClean="0">
                <a:effectLst/>
              </a:rPr>
              <a:t>a  </a:t>
            </a:r>
            <a:r>
              <a:rPr lang="en-US" b="1" dirty="0"/>
              <a:t>reception/banquet  inconsistent  with  its  core  </a:t>
            </a:r>
            <a:r>
              <a:rPr lang="en-US" b="1" dirty="0" smtClean="0"/>
              <a:t>	beliefs  in  </a:t>
            </a:r>
            <a:r>
              <a:rPr lang="en-US" b="1" dirty="0" smtClean="0">
                <a:effectLst/>
              </a:rPr>
              <a:t>its  rental  hall?</a:t>
            </a:r>
          </a:p>
          <a:p>
            <a:pPr marL="1371600" lvl="2" indent="-514350">
              <a:buFont typeface="+mj-lt"/>
              <a:buAutoNum type="arabicPeriod"/>
            </a:pPr>
            <a:r>
              <a:rPr lang="en-US" b="1" dirty="0"/>
              <a:t>e</a:t>
            </a:r>
            <a:r>
              <a:rPr lang="en-US" b="1" dirty="0" smtClean="0">
                <a:effectLst/>
              </a:rPr>
              <a:t>mployment  to  individuals  who  publicly  	express  views  completely  contrary  to  its  	core  beliefs?</a:t>
            </a:r>
          </a:p>
          <a:p>
            <a:pPr marL="1371600" lvl="2" indent="-514350">
              <a:buFont typeface="+mj-lt"/>
              <a:buAutoNum type="arabicPeriod"/>
            </a:pPr>
            <a:r>
              <a:rPr lang="en-US" b="1" dirty="0"/>
              <a:t>i</a:t>
            </a:r>
            <a:r>
              <a:rPr lang="en-US" b="1" dirty="0" smtClean="0"/>
              <a:t>nsurance  or  benefits  completely  </a:t>
            </a:r>
            <a:r>
              <a:rPr lang="en-US" b="1" dirty="0"/>
              <a:t>contrary  to  </a:t>
            </a:r>
            <a:r>
              <a:rPr lang="en-US" b="1" dirty="0" smtClean="0"/>
              <a:t>	its  core  beliefs</a:t>
            </a:r>
          </a:p>
          <a:p>
            <a:pPr marL="1371600" lvl="2" indent="-514350">
              <a:buFont typeface="+mj-lt"/>
              <a:buAutoNum type="arabicPeriod"/>
            </a:pPr>
            <a:r>
              <a:rPr lang="en-US" b="1" dirty="0" smtClean="0">
                <a:effectLst/>
              </a:rPr>
              <a:t>participation  in  sacraments  to  those  living  	inconsistently   with  its  core  beliefs</a:t>
            </a:r>
          </a:p>
        </p:txBody>
      </p:sp>
    </p:spTree>
    <p:extLst>
      <p:ext uri="{BB962C8B-B14F-4D97-AF65-F5344CB8AC3E}">
        <p14:creationId xmlns:p14="http://schemas.microsoft.com/office/powerpoint/2010/main" val="75016267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95" y="789210"/>
            <a:ext cx="8811485" cy="4343400"/>
          </a:xfrm>
        </p:spPr>
        <p:txBody>
          <a:bodyPr/>
          <a:lstStyle/>
          <a:p>
            <a:pPr marL="0" indent="0">
              <a:buNone/>
            </a:pPr>
            <a:endParaRPr lang="en-US" b="1" dirty="0" smtClean="0">
              <a:effectLst/>
            </a:endParaRPr>
          </a:p>
          <a:p>
            <a:pPr lvl="1"/>
            <a:r>
              <a:rPr lang="en-US" b="1" dirty="0" smtClean="0">
                <a:effectLst/>
              </a:rPr>
              <a:t>What  does  it  take  to  eliminate  a  church’s: </a:t>
            </a:r>
          </a:p>
          <a:p>
            <a:pPr marL="1371600" lvl="2" indent="-457200">
              <a:buFont typeface="+mj-lt"/>
              <a:buAutoNum type="arabicPeriod"/>
            </a:pPr>
            <a:r>
              <a:rPr lang="en-US" b="1" dirty="0" smtClean="0">
                <a:effectLst/>
              </a:rPr>
              <a:t>FEDERAL  tax  exemption</a:t>
            </a:r>
          </a:p>
          <a:p>
            <a:pPr marL="1371600" lvl="2" indent="-457200">
              <a:buFont typeface="+mj-lt"/>
              <a:buAutoNum type="arabicPeriod"/>
            </a:pPr>
            <a:r>
              <a:rPr lang="en-US" b="1" dirty="0" smtClean="0"/>
              <a:t>STATE  tax  exemption</a:t>
            </a:r>
          </a:p>
          <a:p>
            <a:pPr marL="1371600" lvl="2" indent="-457200">
              <a:buFont typeface="+mj-lt"/>
              <a:buAutoNum type="arabicPeriod"/>
            </a:pPr>
            <a:r>
              <a:rPr lang="en-US" b="1" dirty="0"/>
              <a:t>f</a:t>
            </a:r>
            <a:r>
              <a:rPr lang="en-US" b="1" dirty="0" smtClean="0">
                <a:effectLst/>
              </a:rPr>
              <a:t>avorable  tax  treatment  for  clergy</a:t>
            </a:r>
          </a:p>
          <a:p>
            <a:pPr marL="1371600" lvl="2" indent="-457200">
              <a:buFont typeface="+mj-lt"/>
              <a:buAutoNum type="arabicPeriod"/>
            </a:pPr>
            <a:r>
              <a:rPr lang="en-US" b="1" dirty="0" smtClean="0"/>
              <a:t>special  zoning  and  licenses</a:t>
            </a:r>
          </a:p>
          <a:p>
            <a:pPr lvl="1"/>
            <a:r>
              <a:rPr lang="en-US" b="1" dirty="0" smtClean="0">
                <a:effectLst/>
              </a:rPr>
              <a:t>Can  a  government  subpoena/obtain</a:t>
            </a:r>
          </a:p>
          <a:p>
            <a:pPr marL="1371600" lvl="2" indent="-457200">
              <a:buFont typeface="+mj-lt"/>
              <a:buAutoNum type="arabicPeriod"/>
            </a:pPr>
            <a:r>
              <a:rPr lang="en-US" b="1" dirty="0" smtClean="0"/>
              <a:t>what  is  disclosed  in  confession</a:t>
            </a:r>
          </a:p>
          <a:p>
            <a:pPr marL="1371600" lvl="2" indent="-457200">
              <a:buFont typeface="+mj-lt"/>
              <a:buAutoNum type="arabicPeriod"/>
            </a:pPr>
            <a:r>
              <a:rPr lang="en-US" b="1" dirty="0"/>
              <a:t>d</a:t>
            </a:r>
            <a:r>
              <a:rPr lang="en-US" b="1" dirty="0" smtClean="0"/>
              <a:t>iscussions  of  the  Holy  Synod</a:t>
            </a:r>
          </a:p>
          <a:p>
            <a:pPr marL="1371600" lvl="2" indent="-457200">
              <a:buFont typeface="+mj-lt"/>
              <a:buAutoNum type="arabicPeriod"/>
            </a:pPr>
            <a:r>
              <a:rPr lang="en-US" b="1" dirty="0" smtClean="0">
                <a:effectLst/>
              </a:rPr>
              <a:t>the  Sunday  school  teaching  curriculum</a:t>
            </a:r>
          </a:p>
          <a:p>
            <a:pPr marL="1371600" lvl="2" indent="-457200">
              <a:buFont typeface="+mj-lt"/>
              <a:buAutoNum type="arabicPeriod"/>
            </a:pPr>
            <a:r>
              <a:rPr lang="en-US" b="1" dirty="0"/>
              <a:t>t</a:t>
            </a:r>
            <a:r>
              <a:rPr lang="en-US" b="1" dirty="0" smtClean="0"/>
              <a:t>he  church’s  financial   records</a:t>
            </a:r>
          </a:p>
          <a:p>
            <a:pPr marL="1371600" lvl="2" indent="-457200">
              <a:buFont typeface="+mj-lt"/>
              <a:buAutoNum type="arabicPeriod"/>
            </a:pPr>
            <a:r>
              <a:rPr lang="en-US" b="1" dirty="0" smtClean="0"/>
              <a:t>the  </a:t>
            </a:r>
            <a:r>
              <a:rPr lang="en-US" b="1" dirty="0"/>
              <a:t>sermons  of  clergy  (outside  of  </a:t>
            </a:r>
            <a:r>
              <a:rPr lang="en-US" b="1" dirty="0" smtClean="0"/>
              <a:t>Houston)</a:t>
            </a:r>
          </a:p>
          <a:p>
            <a:pPr marL="1371600" lvl="2" indent="-457200">
              <a:buFont typeface="+mj-lt"/>
              <a:buAutoNum type="arabicPeriod"/>
            </a:pPr>
            <a:endParaRPr lang="en-US" b="1" dirty="0">
              <a:effectLst/>
            </a:endParaRPr>
          </a:p>
        </p:txBody>
      </p:sp>
      <p:sp>
        <p:nvSpPr>
          <p:cNvPr id="5" name="Title 1"/>
          <p:cNvSpPr>
            <a:spLocks noGrp="1"/>
          </p:cNvSpPr>
          <p:nvPr>
            <p:ph type="title"/>
          </p:nvPr>
        </p:nvSpPr>
        <p:spPr>
          <a:xfrm>
            <a:off x="1158948" y="0"/>
            <a:ext cx="6953693" cy="1143000"/>
          </a:xfrm>
        </p:spPr>
        <p:txBody>
          <a:bodyPr/>
          <a:lstStyle/>
          <a:p>
            <a:r>
              <a:rPr lang="en-US" dirty="0" smtClean="0"/>
              <a:t>Some  Possible  </a:t>
            </a:r>
            <a:r>
              <a:rPr lang="en-US" dirty="0"/>
              <a:t>Next  </a:t>
            </a:r>
            <a:r>
              <a:rPr lang="en-US" dirty="0" smtClean="0"/>
              <a:t/>
            </a:r>
            <a:br>
              <a:rPr lang="en-US" dirty="0" smtClean="0"/>
            </a:br>
            <a:r>
              <a:rPr lang="en-US" u="sng" dirty="0" smtClean="0"/>
              <a:t>Battle  Grounds</a:t>
            </a:r>
            <a:endParaRPr lang="en-US" b="1" i="1" u="sng" dirty="0"/>
          </a:p>
        </p:txBody>
      </p:sp>
    </p:spTree>
    <p:extLst>
      <p:ext uri="{BB962C8B-B14F-4D97-AF65-F5344CB8AC3E}">
        <p14:creationId xmlns:p14="http://schemas.microsoft.com/office/powerpoint/2010/main" val="127529171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7" y="91313"/>
            <a:ext cx="7445828" cy="1143000"/>
          </a:xfrm>
        </p:spPr>
        <p:txBody>
          <a:bodyPr/>
          <a:lstStyle/>
          <a:p>
            <a:r>
              <a:rPr lang="en-US" dirty="0" smtClean="0"/>
              <a:t>“V.O.L.F.” </a:t>
            </a:r>
            <a:br>
              <a:rPr lang="en-US" dirty="0" smtClean="0"/>
            </a:br>
            <a:r>
              <a:rPr lang="en-US" u="sng" dirty="0" smtClean="0"/>
              <a:t>Virtual  Orthodox  Law  Firm</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773" y="1059002"/>
            <a:ext cx="7659584" cy="14456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07" y="2600697"/>
            <a:ext cx="7492475" cy="4981699"/>
          </a:xfrm>
          <a:prstGeom prst="rect">
            <a:avLst/>
          </a:prstGeom>
        </p:spPr>
      </p:pic>
    </p:spTree>
    <p:extLst>
      <p:ext uri="{BB962C8B-B14F-4D97-AF65-F5344CB8AC3E}">
        <p14:creationId xmlns:p14="http://schemas.microsoft.com/office/powerpoint/2010/main" val="1109377732"/>
      </p:ext>
    </p:extLst>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365" y="85390"/>
            <a:ext cx="7198241" cy="4010025"/>
          </a:xfrm>
        </p:spPr>
        <p:txBody>
          <a:bodyPr/>
          <a:lstStyle/>
          <a:p>
            <a:pPr marL="0" indent="0" algn="ctr">
              <a:buFontTx/>
              <a:buNone/>
              <a:defRPr/>
            </a:pPr>
            <a:r>
              <a:rPr lang="en-US" sz="4400" b="1" u="sng" dirty="0" smtClean="0"/>
              <a:t>Part  3</a:t>
            </a:r>
          </a:p>
          <a:p>
            <a:pPr marL="0" indent="0" algn="ctr">
              <a:buFontTx/>
              <a:buNone/>
              <a:defRPr/>
            </a:pPr>
            <a:endParaRPr lang="en-US" sz="4400" b="1" dirty="0"/>
          </a:p>
          <a:p>
            <a:pPr marL="0" indent="0" algn="ctr">
              <a:buFontTx/>
              <a:buNone/>
              <a:defRPr/>
            </a:pPr>
            <a:r>
              <a:rPr lang="en-US" sz="4400" b="1" dirty="0" smtClean="0"/>
              <a:t>What  Can  You  Do  To  Become  A  Disciple  Of  Jesus  Christ  </a:t>
            </a:r>
          </a:p>
          <a:p>
            <a:pPr marL="0" indent="0" algn="ctr">
              <a:buFontTx/>
              <a:buNone/>
              <a:defRPr/>
            </a:pPr>
            <a:r>
              <a:rPr lang="en-US" sz="4400" b="1" dirty="0" smtClean="0"/>
              <a:t>In  Your  Jerusalem?</a:t>
            </a:r>
            <a:endParaRPr lang="en-US" sz="2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859" y="4515963"/>
            <a:ext cx="4481676" cy="2342037"/>
          </a:xfrm>
          <a:prstGeom prst="rect">
            <a:avLst/>
          </a:prstGeom>
        </p:spPr>
      </p:pic>
    </p:spTree>
    <p:extLst>
      <p:ext uri="{BB962C8B-B14F-4D97-AF65-F5344CB8AC3E}">
        <p14:creationId xmlns:p14="http://schemas.microsoft.com/office/powerpoint/2010/main" val="4016855445"/>
      </p:ext>
    </p:extLst>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32" y="1486945"/>
            <a:ext cx="8626475" cy="4010025"/>
          </a:xfrm>
        </p:spPr>
        <p:txBody>
          <a:bodyPr/>
          <a:lstStyle/>
          <a:p>
            <a:pPr marL="0" indent="0" algn="ctr">
              <a:buFontTx/>
              <a:buNone/>
              <a:defRPr/>
            </a:pPr>
            <a:r>
              <a:rPr lang="en-US" sz="4400" b="1" dirty="0" smtClean="0"/>
              <a:t>What  Did  Jesus  Christ  </a:t>
            </a:r>
          </a:p>
          <a:p>
            <a:pPr marL="0" indent="0" algn="ctr">
              <a:buFontTx/>
              <a:buNone/>
              <a:defRPr/>
            </a:pPr>
            <a:r>
              <a:rPr lang="en-US" sz="4400" b="1" dirty="0" smtClean="0"/>
              <a:t>Call  His  Followers?</a:t>
            </a:r>
            <a:endParaRPr lang="en-US" sz="2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199" y="3681351"/>
            <a:ext cx="5361744" cy="3176649"/>
          </a:xfrm>
          <a:prstGeom prst="rect">
            <a:avLst/>
          </a:prstGeom>
        </p:spPr>
      </p:pic>
    </p:spTree>
    <p:extLst>
      <p:ext uri="{BB962C8B-B14F-4D97-AF65-F5344CB8AC3E}">
        <p14:creationId xmlns:p14="http://schemas.microsoft.com/office/powerpoint/2010/main" val="564516238"/>
      </p:ext>
    </p:extLst>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61" y="0"/>
            <a:ext cx="10342692" cy="6858000"/>
          </a:xfrm>
          <a:prstGeom prst="rect">
            <a:avLst/>
          </a:prstGeom>
        </p:spPr>
      </p:pic>
    </p:spTree>
    <p:extLst>
      <p:ext uri="{BB962C8B-B14F-4D97-AF65-F5344CB8AC3E}">
        <p14:creationId xmlns:p14="http://schemas.microsoft.com/office/powerpoint/2010/main" val="3449337232"/>
      </p:ext>
    </p:extLst>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669" y="3173241"/>
            <a:ext cx="8626475" cy="4010025"/>
          </a:xfrm>
        </p:spPr>
        <p:txBody>
          <a:bodyPr/>
          <a:lstStyle/>
          <a:p>
            <a:pPr marL="0" indent="0" algn="ctr">
              <a:buFontTx/>
              <a:buNone/>
              <a:defRPr/>
            </a:pPr>
            <a:r>
              <a:rPr lang="en-US" sz="4400" b="1" dirty="0" smtClean="0"/>
              <a:t>What  Instructions  Did  Jesus  Christ  Give  His  Followers?</a:t>
            </a: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454" y="0"/>
            <a:ext cx="3896906" cy="2074976"/>
          </a:xfrm>
          <a:prstGeom prst="rect">
            <a:avLst/>
          </a:prstGeom>
        </p:spPr>
      </p:pic>
    </p:spTree>
    <p:extLst>
      <p:ext uri="{BB962C8B-B14F-4D97-AF65-F5344CB8AC3E}">
        <p14:creationId xmlns:p14="http://schemas.microsoft.com/office/powerpoint/2010/main" val="4046529297"/>
      </p:ext>
    </p:extLst>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a:xfrm>
            <a:off x="581334" y="91287"/>
            <a:ext cx="8112125" cy="1143000"/>
          </a:xfrm>
        </p:spPr>
        <p:txBody>
          <a:bodyPr/>
          <a:lstStyle/>
          <a:p>
            <a:r>
              <a:rPr lang="en-US" dirty="0" smtClean="0"/>
              <a:t>The  Great  Commission  </a:t>
            </a:r>
            <a:br>
              <a:rPr lang="en-US" dirty="0" smtClean="0"/>
            </a:br>
            <a:r>
              <a:rPr lang="en-US" sz="2800" u="sng" dirty="0" smtClean="0"/>
              <a:t>Matthew 28:18-20</a:t>
            </a:r>
          </a:p>
        </p:txBody>
      </p:sp>
      <p:sp>
        <p:nvSpPr>
          <p:cNvPr id="3" name="Content Placeholder 2"/>
          <p:cNvSpPr>
            <a:spLocks noGrp="1"/>
          </p:cNvSpPr>
          <p:nvPr>
            <p:ph idx="1"/>
          </p:nvPr>
        </p:nvSpPr>
        <p:spPr>
          <a:xfrm>
            <a:off x="328613" y="1784350"/>
            <a:ext cx="8626475" cy="4010025"/>
          </a:xfrm>
        </p:spPr>
        <p:txBody>
          <a:bodyPr/>
          <a:lstStyle/>
          <a:p>
            <a:pPr marL="287338" indent="0">
              <a:buFontTx/>
              <a:buNone/>
              <a:defRPr/>
            </a:pPr>
            <a:r>
              <a:rPr lang="en-US" sz="2800" i="1" dirty="0" smtClean="0">
                <a:solidFill>
                  <a:srgbClr val="C0C0C0"/>
                </a:solidFill>
                <a:latin typeface="+mj-lt"/>
              </a:rPr>
              <a:t>“And  Jesus  came  up  and  spoke  to  them, saying, ‘All  authority  has  been  given  to  Me  in  heaven  and  on  earth.</a:t>
            </a:r>
          </a:p>
          <a:p>
            <a:pPr marL="287338" indent="0">
              <a:buFontTx/>
              <a:buNone/>
              <a:defRPr/>
            </a:pPr>
            <a:endParaRPr lang="en-US" sz="2800" i="1" dirty="0" smtClean="0">
              <a:latin typeface="+mj-lt"/>
            </a:endParaRPr>
          </a:p>
          <a:p>
            <a:pPr marL="0" indent="0">
              <a:buFontTx/>
              <a:buNone/>
              <a:defRPr/>
            </a:pPr>
            <a:r>
              <a:rPr lang="en-US" sz="4000" i="1" dirty="0" smtClean="0">
                <a:latin typeface="+mj-lt"/>
              </a:rPr>
              <a:t>	</a:t>
            </a:r>
            <a:r>
              <a:rPr lang="en-US" sz="3600" b="1" i="1" u="sng" dirty="0" smtClean="0">
                <a:latin typeface="+mj-lt"/>
              </a:rPr>
              <a:t>‘Go  therefore  and  make </a:t>
            </a:r>
            <a:r>
              <a:rPr lang="en-US" sz="3600" b="1" i="1" dirty="0" smtClean="0">
                <a:latin typeface="+mj-lt"/>
              </a:rPr>
              <a:t>	</a:t>
            </a:r>
            <a:r>
              <a:rPr lang="en-US" sz="3600" b="1" i="1" u="sng" dirty="0" smtClean="0">
                <a:latin typeface="+mj-lt"/>
              </a:rPr>
              <a:t>disciples  of  all  the  nations</a:t>
            </a:r>
          </a:p>
          <a:p>
            <a:pPr marL="0" indent="0">
              <a:buFontTx/>
              <a:buNone/>
              <a:defRPr/>
            </a:pPr>
            <a:endParaRPr lang="en-US" sz="3600" i="1" u="sng" dirty="0" smtClean="0">
              <a:latin typeface="+mj-lt"/>
            </a:endParaRPr>
          </a:p>
          <a:p>
            <a:pPr marL="0" indent="0">
              <a:buFontTx/>
              <a:buNone/>
              <a:defRPr/>
            </a:pPr>
            <a:r>
              <a:rPr lang="en-US" sz="2800" i="1" dirty="0">
                <a:solidFill>
                  <a:srgbClr val="C0C0C0"/>
                </a:solidFill>
                <a:latin typeface="+mj-lt"/>
              </a:rPr>
              <a:t>…</a:t>
            </a:r>
            <a:r>
              <a:rPr lang="en-US" sz="2800" i="1" dirty="0" smtClean="0">
                <a:solidFill>
                  <a:srgbClr val="C0C0C0"/>
                </a:solidFill>
                <a:latin typeface="+mj-lt"/>
              </a:rPr>
              <a:t>baptizing  them  in  the  name  of  the  Father  and  the  Son  and  the  Holy  Spirit,  teaching  them  to  observe  all  that  I  commanded  you… "</a:t>
            </a:r>
            <a:endParaRPr lang="en-US" sz="2800" i="1" dirty="0">
              <a:solidFill>
                <a:srgbClr val="C0C0C0"/>
              </a:solidFill>
              <a:latin typeface="+mj-lt"/>
            </a:endParaRPr>
          </a:p>
          <a:p>
            <a:pPr marL="0" indent="0">
              <a:buFontTx/>
              <a:buNone/>
              <a:defRPr/>
            </a:pPr>
            <a:endParaRPr lang="en-US" sz="3600" b="1" u="sng" dirty="0" smtClean="0"/>
          </a:p>
          <a:p>
            <a:pPr marL="339725" indent="0">
              <a:buFontTx/>
              <a:buNone/>
              <a:defRPr/>
            </a:pPr>
            <a:endParaRPr lang="en-US" sz="2800" dirty="0" smtClean="0"/>
          </a:p>
        </p:txBody>
      </p:sp>
    </p:spTree>
    <p:extLst>
      <p:ext uri="{BB962C8B-B14F-4D97-AF65-F5344CB8AC3E}">
        <p14:creationId xmlns:p14="http://schemas.microsoft.com/office/powerpoint/2010/main" val="3332353544"/>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381" y="1178006"/>
            <a:ext cx="4070474" cy="4956397"/>
          </a:xfrm>
        </p:spPr>
        <p:txBody>
          <a:bodyPr/>
          <a:lstStyle/>
          <a:p>
            <a:pPr marL="0" indent="0" algn="ctr">
              <a:buNone/>
              <a:defRPr/>
            </a:pPr>
            <a:r>
              <a:rPr lang="en-US" sz="3800" b="1" dirty="0" smtClean="0">
                <a:effectLst/>
              </a:rPr>
              <a:t>Christ  modeled  perfect  leadership  by  picking  and  training  the  Apostles,  and  teaching  them  to  “train  the  trainers” </a:t>
            </a:r>
          </a:p>
          <a:p>
            <a:pPr marL="0" indent="0" algn="ctr">
              <a:buNone/>
              <a:defRPr/>
            </a:pPr>
            <a:r>
              <a:rPr lang="en-US" b="1" dirty="0" smtClean="0">
                <a:effectLst/>
              </a:rPr>
              <a:t> </a:t>
            </a:r>
            <a:r>
              <a:rPr lang="en-US" sz="2200" b="1" dirty="0" smtClean="0">
                <a:effectLst/>
              </a:rPr>
              <a:t>(i.e.,  the  70  Disciples  in  Luke  10:1)</a:t>
            </a:r>
          </a:p>
        </p:txBody>
      </p:sp>
      <p:pic>
        <p:nvPicPr>
          <p:cNvPr id="4" name="Picture 3" descr="70 Apos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815" y="881121"/>
            <a:ext cx="4955185" cy="60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39847"/>
      </p:ext>
    </p:extLst>
  </p:cSld>
  <p:clrMapOvr>
    <a:masterClrMapping/>
  </p:clrMapOvr>
  <p:transition>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200" y="0"/>
            <a:ext cx="7538742" cy="1143000"/>
          </a:xfrm>
        </p:spPr>
        <p:txBody>
          <a:bodyPr/>
          <a:lstStyle/>
          <a:p>
            <a:r>
              <a:rPr lang="en-US" sz="3800" b="1" u="sng" dirty="0" smtClean="0">
                <a:effectLst/>
                <a:latin typeface="+mn-lt"/>
              </a:rPr>
              <a:t>The  Disciple  Multiplier  Effect</a:t>
            </a:r>
            <a:endParaRPr lang="en-US" sz="3800" b="1" u="sng" dirty="0">
              <a:effectLst/>
              <a:latin typeface="+mn-lt"/>
            </a:endParaRPr>
          </a:p>
        </p:txBody>
      </p:sp>
      <p:sp>
        <p:nvSpPr>
          <p:cNvPr id="3" name="Content Placeholder 2"/>
          <p:cNvSpPr>
            <a:spLocks noGrp="1"/>
          </p:cNvSpPr>
          <p:nvPr>
            <p:ph idx="1"/>
          </p:nvPr>
        </p:nvSpPr>
        <p:spPr>
          <a:xfrm>
            <a:off x="308757" y="1170464"/>
            <a:ext cx="8672577" cy="4343400"/>
          </a:xfrm>
        </p:spPr>
        <p:txBody>
          <a:bodyPr/>
          <a:lstStyle/>
          <a:p>
            <a:pPr lvl="0"/>
            <a:r>
              <a:rPr lang="en-US" sz="2600" b="1" dirty="0" smtClean="0">
                <a:solidFill>
                  <a:srgbClr val="5D0100"/>
                </a:solidFill>
                <a:effectLst/>
              </a:rPr>
              <a:t>You  can  only  do  =  x</a:t>
            </a:r>
          </a:p>
          <a:p>
            <a:pPr lvl="0"/>
            <a:endParaRPr lang="en-US" sz="2600" b="1" dirty="0" smtClean="0">
              <a:solidFill>
                <a:srgbClr val="5D0100"/>
              </a:solidFill>
              <a:effectLst/>
            </a:endParaRPr>
          </a:p>
          <a:p>
            <a:pPr lvl="0"/>
            <a:r>
              <a:rPr lang="en-US" sz="2600" b="1" dirty="0" smtClean="0">
                <a:solidFill>
                  <a:srgbClr val="5D0100"/>
                </a:solidFill>
                <a:effectLst/>
              </a:rPr>
              <a:t>Each  disciple  your  recruit  can  only  do  =  X</a:t>
            </a:r>
          </a:p>
          <a:p>
            <a:pPr lvl="0"/>
            <a:endParaRPr lang="en-US" sz="2600" b="1" dirty="0" smtClean="0">
              <a:solidFill>
                <a:srgbClr val="5D0100"/>
              </a:solidFill>
              <a:effectLst/>
            </a:endParaRPr>
          </a:p>
          <a:p>
            <a:pPr lvl="0"/>
            <a:r>
              <a:rPr lang="en-US" sz="2600" b="1" dirty="0" smtClean="0">
                <a:solidFill>
                  <a:srgbClr val="5D0100"/>
                </a:solidFill>
                <a:effectLst/>
              </a:rPr>
              <a:t>If  you  do  it  all  yourself,  you  can  only  do  = 1x</a:t>
            </a:r>
          </a:p>
          <a:p>
            <a:pPr lvl="0"/>
            <a:endParaRPr lang="en-US" sz="2600" b="1" dirty="0" smtClean="0">
              <a:solidFill>
                <a:srgbClr val="5D0100"/>
              </a:solidFill>
              <a:effectLst/>
            </a:endParaRPr>
          </a:p>
          <a:p>
            <a:pPr lvl="0"/>
            <a:r>
              <a:rPr lang="en-US" sz="2600" b="1" dirty="0" smtClean="0">
                <a:solidFill>
                  <a:srgbClr val="5D0100"/>
                </a:solidFill>
                <a:effectLst/>
              </a:rPr>
              <a:t>If  you  recruit  10  disciples,  you  can  do = 11x</a:t>
            </a:r>
          </a:p>
          <a:p>
            <a:pPr lvl="0"/>
            <a:endParaRPr lang="en-US" sz="2600" b="1" dirty="0" smtClean="0">
              <a:solidFill>
                <a:srgbClr val="5D0100"/>
              </a:solidFill>
              <a:effectLst/>
            </a:endParaRPr>
          </a:p>
          <a:p>
            <a:pPr lvl="0"/>
            <a:r>
              <a:rPr lang="en-US" sz="2600" b="1" dirty="0" smtClean="0">
                <a:solidFill>
                  <a:srgbClr val="5D0100"/>
                </a:solidFill>
                <a:effectLst/>
              </a:rPr>
              <a:t>Your  leadership  reach  is  100%  correlated with  	the  number  of  disciples  you  recruit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848" y="5534025"/>
            <a:ext cx="3448050" cy="1323975"/>
          </a:xfrm>
          <a:prstGeom prst="rect">
            <a:avLst/>
          </a:prstGeom>
        </p:spPr>
      </p:pic>
    </p:spTree>
    <p:extLst>
      <p:ext uri="{BB962C8B-B14F-4D97-AF65-F5344CB8AC3E}">
        <p14:creationId xmlns:p14="http://schemas.microsoft.com/office/powerpoint/2010/main" val="387118613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78" y="3384460"/>
            <a:ext cx="9037122" cy="3139321"/>
          </a:xfrm>
          <a:prstGeom prst="rect">
            <a:avLst/>
          </a:prstGeom>
        </p:spPr>
        <p:txBody>
          <a:bodyPr wrap="square">
            <a:spAutoFit/>
          </a:bodyPr>
          <a:lstStyle/>
          <a:p>
            <a:pPr algn="ctr" eaLnBrk="1" hangingPunct="1">
              <a:spcBef>
                <a:spcPct val="50000"/>
              </a:spcBef>
            </a:pPr>
            <a:r>
              <a:rPr lang="en-US" b="1" i="1" dirty="0" smtClean="0"/>
              <a:t>This  entire  presentation  and  other  resources  and  content  in  the  areas  of  personal  and  church  calling,  stewardship  and  strategic  planning  is  available  to  download  at  the  always  free  resource: </a:t>
            </a:r>
            <a:endParaRPr lang="en-US" dirty="0"/>
          </a:p>
          <a:p>
            <a:pPr algn="ctr" eaLnBrk="1" hangingPunct="1">
              <a:spcBef>
                <a:spcPct val="50000"/>
              </a:spcBef>
            </a:pPr>
            <a:r>
              <a:rPr lang="en-US" sz="4400" b="1" dirty="0" smtClean="0">
                <a:solidFill>
                  <a:srgbClr val="FF0000"/>
                </a:solidFill>
                <a:hlinkClick r:id="rId2"/>
              </a:rPr>
              <a:t>www.stewardshipcalling.com</a:t>
            </a:r>
            <a:endParaRPr lang="en-US" sz="4400" b="1" dirty="0" smtClean="0">
              <a:solidFill>
                <a:srgbClr val="FF0000"/>
              </a:solidFill>
            </a:endParaRPr>
          </a:p>
          <a:p>
            <a:pPr algn="ctr" eaLnBrk="1" hangingPunct="1">
              <a:spcBef>
                <a:spcPct val="50000"/>
              </a:spcBef>
            </a:pPr>
            <a:r>
              <a:rPr lang="en-US" b="1" i="1" dirty="0" smtClean="0"/>
              <a:t>This  presentation  is  under  the  Spiritual - Leadership Retreats tab</a:t>
            </a:r>
          </a:p>
          <a:p>
            <a:pPr algn="ctr" eaLnBrk="1" hangingPunct="1">
              <a:spcBef>
                <a:spcPct val="50000"/>
              </a:spcBef>
            </a:pPr>
            <a:r>
              <a:rPr lang="en-US" sz="1600" b="1" dirty="0" smtClean="0"/>
              <a:t>Bill  Marianes:  </a:t>
            </a:r>
            <a:r>
              <a:rPr lang="en-US" sz="1600" b="1" dirty="0" smtClean="0">
                <a:hlinkClick r:id="rId3"/>
              </a:rPr>
              <a:t>Bill@stewardshipcalling.com</a:t>
            </a:r>
            <a:r>
              <a:rPr lang="en-US" sz="1600" b="1" dirty="0" smtClean="0"/>
              <a:t>    (</a:t>
            </a:r>
            <a:r>
              <a:rPr lang="en-US" sz="1600" b="1" dirty="0"/>
              <a:t>404</a:t>
            </a:r>
            <a:r>
              <a:rPr lang="en-US" sz="1600" b="1" dirty="0" smtClean="0"/>
              <a:t>) 443-5700 </a:t>
            </a:r>
            <a:endParaRPr lang="en-US" sz="1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49" y="1"/>
            <a:ext cx="7350826" cy="3479470"/>
          </a:xfrm>
          <a:prstGeom prst="rect">
            <a:avLst/>
          </a:prstGeom>
        </p:spPr>
      </p:pic>
    </p:spTree>
    <p:extLst>
      <p:ext uri="{BB962C8B-B14F-4D97-AF65-F5344CB8AC3E}">
        <p14:creationId xmlns:p14="http://schemas.microsoft.com/office/powerpoint/2010/main" val="2268366093"/>
      </p:ext>
    </p:extLst>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201" y="0"/>
            <a:ext cx="7538742" cy="1143000"/>
          </a:xfrm>
        </p:spPr>
        <p:txBody>
          <a:bodyPr/>
          <a:lstStyle/>
          <a:p>
            <a:r>
              <a:rPr lang="en-US" sz="3800" b="1" u="sng" dirty="0" smtClean="0">
                <a:effectLst/>
                <a:latin typeface="+mn-lt"/>
              </a:rPr>
              <a:t>The  Disciple  Multiplier  Effect</a:t>
            </a:r>
            <a:endParaRPr lang="en-US" sz="3800" b="1" u="sng" dirty="0">
              <a:effectLst/>
              <a:latin typeface="+mn-lt"/>
            </a:endParaRPr>
          </a:p>
        </p:txBody>
      </p:sp>
      <p:sp>
        <p:nvSpPr>
          <p:cNvPr id="3" name="Content Placeholder 2"/>
          <p:cNvSpPr>
            <a:spLocks noGrp="1"/>
          </p:cNvSpPr>
          <p:nvPr>
            <p:ph idx="1"/>
          </p:nvPr>
        </p:nvSpPr>
        <p:spPr>
          <a:xfrm>
            <a:off x="617516" y="1586100"/>
            <a:ext cx="7481455" cy="4343400"/>
          </a:xfrm>
        </p:spPr>
        <p:txBody>
          <a:bodyPr/>
          <a:lstStyle/>
          <a:p>
            <a:pPr marL="0" lvl="0" indent="0">
              <a:buNone/>
            </a:pPr>
            <a:r>
              <a:rPr lang="en-US" sz="3600" b="1" dirty="0" smtClean="0">
                <a:solidFill>
                  <a:srgbClr val="5D0100"/>
                </a:solidFill>
                <a:effectLst/>
              </a:rPr>
              <a:t>“None  of  us  can  do  as  much  as  all  of  us  can   do  together.”</a:t>
            </a:r>
          </a:p>
          <a:p>
            <a:pPr marL="0" lvl="0" indent="0">
              <a:buNone/>
            </a:pPr>
            <a:r>
              <a:rPr lang="en-US" sz="3600" b="1" dirty="0" smtClean="0">
                <a:solidFill>
                  <a:srgbClr val="5D0100"/>
                </a:solidFill>
                <a:effectLst/>
              </a:rPr>
              <a:t>  </a:t>
            </a:r>
          </a:p>
          <a:p>
            <a:pPr marL="0" lvl="0" indent="0">
              <a:buNone/>
            </a:pPr>
            <a:r>
              <a:rPr lang="en-US" sz="3600" b="1" dirty="0" smtClean="0">
                <a:solidFill>
                  <a:srgbClr val="5D0100"/>
                </a:solidFill>
                <a:effectLst/>
              </a:rPr>
              <a:t>“None  of  us  is  as  smart  as  all  of  us  are.”</a:t>
            </a:r>
            <a:endParaRPr lang="en-US" sz="3600" b="1"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225" y="5724525"/>
            <a:ext cx="4019550" cy="1133475"/>
          </a:xfrm>
          <a:prstGeom prst="rect">
            <a:avLst/>
          </a:prstGeom>
        </p:spPr>
      </p:pic>
    </p:spTree>
    <p:extLst>
      <p:ext uri="{BB962C8B-B14F-4D97-AF65-F5344CB8AC3E}">
        <p14:creationId xmlns:p14="http://schemas.microsoft.com/office/powerpoint/2010/main" val="165248897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926272" y="-95000"/>
            <a:ext cx="7279574" cy="1143000"/>
          </a:xfrm>
        </p:spPr>
        <p:txBody>
          <a:bodyPr/>
          <a:lstStyle/>
          <a:p>
            <a:pPr eaLnBrk="1" hangingPunct="1"/>
            <a:r>
              <a:rPr lang="en-US" sz="4000" b="1" u="sng" dirty="0" smtClean="0"/>
              <a:t>Christ’s  Holy  Commission</a:t>
            </a:r>
          </a:p>
        </p:txBody>
      </p:sp>
      <p:sp>
        <p:nvSpPr>
          <p:cNvPr id="698371" name="Rectangle 3"/>
          <p:cNvSpPr>
            <a:spLocks noGrp="1" noChangeArrowheads="1"/>
          </p:cNvSpPr>
          <p:nvPr>
            <p:ph idx="1"/>
          </p:nvPr>
        </p:nvSpPr>
        <p:spPr>
          <a:xfrm>
            <a:off x="92694" y="2050181"/>
            <a:ext cx="8505050" cy="2768600"/>
          </a:xfrm>
        </p:spPr>
        <p:txBody>
          <a:bodyPr/>
          <a:lstStyle/>
          <a:p>
            <a:pPr eaLnBrk="1" hangingPunct="1">
              <a:buFontTx/>
              <a:buNone/>
              <a:defRPr/>
            </a:pPr>
            <a:r>
              <a:rPr lang="en-US" b="1" dirty="0" smtClean="0"/>
              <a:t>  “… </a:t>
            </a:r>
            <a:r>
              <a:rPr lang="en-US" sz="4000" b="1" dirty="0" smtClean="0"/>
              <a:t>and  you  shall  be  witnesses  to  Me  in  Jerusalem,  and  in  all  of  Judea  and  Samaria,  and  to  the  end  of  the  earth.”</a:t>
            </a:r>
          </a:p>
          <a:p>
            <a:pPr eaLnBrk="1" hangingPunct="1">
              <a:buFontTx/>
              <a:buNone/>
              <a:defRPr/>
            </a:pPr>
            <a:endParaRPr lang="en-US" sz="4000" b="1" dirty="0"/>
          </a:p>
          <a:p>
            <a:pPr eaLnBrk="1" hangingPunct="1">
              <a:buFontTx/>
              <a:buNone/>
              <a:defRPr/>
            </a:pPr>
            <a:r>
              <a:rPr lang="en-US" sz="4000" dirty="0" smtClean="0"/>
              <a:t>								</a:t>
            </a:r>
            <a:r>
              <a:rPr lang="en-US" dirty="0" smtClean="0">
                <a:effectLst/>
              </a:rPr>
              <a:t>Acts </a:t>
            </a:r>
            <a:r>
              <a:rPr lang="en-US" dirty="0">
                <a:effectLst/>
              </a:rPr>
              <a:t>1:8</a:t>
            </a:r>
            <a:endParaRPr lang="en-US" dirty="0" smtClean="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413" y="5087625"/>
            <a:ext cx="3182587" cy="1782249"/>
          </a:xfrm>
          <a:prstGeom prst="rect">
            <a:avLst/>
          </a:prstGeom>
        </p:spPr>
      </p:pic>
    </p:spTree>
    <p:extLst>
      <p:ext uri="{BB962C8B-B14F-4D97-AF65-F5344CB8AC3E}">
        <p14:creationId xmlns:p14="http://schemas.microsoft.com/office/powerpoint/2010/main" val="2292249069"/>
      </p:ext>
    </p:extLst>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7" name="Oval 5"/>
          <p:cNvSpPr>
            <a:spLocks noChangeArrowheads="1"/>
          </p:cNvSpPr>
          <p:nvPr/>
        </p:nvSpPr>
        <p:spPr bwMode="auto">
          <a:xfrm>
            <a:off x="615370" y="1000125"/>
            <a:ext cx="8328025" cy="58578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9403" name="Oval 11"/>
          <p:cNvSpPr>
            <a:spLocks noChangeArrowheads="1"/>
          </p:cNvSpPr>
          <p:nvPr/>
        </p:nvSpPr>
        <p:spPr bwMode="auto">
          <a:xfrm>
            <a:off x="3452813" y="2971800"/>
            <a:ext cx="2490787" cy="17494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9404" name="WordArt 12"/>
          <p:cNvSpPr>
            <a:spLocks noChangeArrowheads="1" noChangeShapeType="1" noTextEdit="1"/>
          </p:cNvSpPr>
          <p:nvPr/>
        </p:nvSpPr>
        <p:spPr bwMode="auto">
          <a:xfrm>
            <a:off x="3722688" y="3427413"/>
            <a:ext cx="1968500" cy="881062"/>
          </a:xfrm>
          <a:prstGeom prst="rect">
            <a:avLst/>
          </a:prstGeom>
        </p:spPr>
        <p:txBody>
          <a:bodyPr spcFirstLastPara="1" wrap="none" fromWordArt="1">
            <a:prstTxWarp prst="textArchUp">
              <a:avLst>
                <a:gd name="adj" fmla="val 10800000"/>
              </a:avLst>
            </a:prstTxWarp>
          </a:bodyPr>
          <a:lstStyle/>
          <a:p>
            <a:pPr algn="ctr"/>
            <a:r>
              <a:rPr lang="en-US" sz="1600" kern="10" dirty="0">
                <a:ln w="9525">
                  <a:solidFill>
                    <a:srgbClr val="000000"/>
                  </a:solidFill>
                  <a:round/>
                  <a:headEnd/>
                  <a:tailEnd/>
                </a:ln>
                <a:solidFill>
                  <a:srgbClr val="000000"/>
                </a:solidFill>
                <a:latin typeface="Arial Black"/>
              </a:rPr>
              <a:t>Jerusalem</a:t>
            </a:r>
          </a:p>
        </p:txBody>
      </p:sp>
      <p:sp>
        <p:nvSpPr>
          <p:cNvPr id="699405" name="WordArt 13"/>
          <p:cNvSpPr>
            <a:spLocks noChangeArrowheads="1" noChangeShapeType="1" noTextEdit="1"/>
          </p:cNvSpPr>
          <p:nvPr/>
        </p:nvSpPr>
        <p:spPr bwMode="auto">
          <a:xfrm rot="-412813">
            <a:off x="3657600" y="2733675"/>
            <a:ext cx="1357313" cy="280988"/>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rgbClr val="000000"/>
                  </a:solidFill>
                  <a:round/>
                  <a:headEnd/>
                  <a:tailEnd/>
                </a:ln>
                <a:solidFill>
                  <a:srgbClr val="000000"/>
                </a:solidFill>
                <a:latin typeface="Arial Black"/>
              </a:rPr>
              <a:t>Judea</a:t>
            </a:r>
          </a:p>
        </p:txBody>
      </p:sp>
      <p:sp>
        <p:nvSpPr>
          <p:cNvPr id="699407" name="WordArt 15"/>
          <p:cNvSpPr>
            <a:spLocks noChangeArrowheads="1" noChangeShapeType="1" noTextEdit="1"/>
          </p:cNvSpPr>
          <p:nvPr/>
        </p:nvSpPr>
        <p:spPr bwMode="auto">
          <a:xfrm>
            <a:off x="2640744" y="1331489"/>
            <a:ext cx="4270375" cy="962025"/>
          </a:xfrm>
          <a:prstGeom prst="rect">
            <a:avLst/>
          </a:prstGeom>
        </p:spPr>
        <p:txBody>
          <a:bodyPr spcFirstLastPara="1" wrap="none" fromWordArt="1">
            <a:prstTxWarp prst="textArchUp">
              <a:avLst>
                <a:gd name="adj" fmla="val 10800000"/>
              </a:avLst>
            </a:prstTxWarp>
          </a:bodyPr>
          <a:lstStyle/>
          <a:p>
            <a:pPr algn="ctr"/>
            <a:r>
              <a:rPr lang="en-US" sz="1400" kern="10" dirty="0" smtClean="0">
                <a:ln w="9525">
                  <a:solidFill>
                    <a:srgbClr val="000000"/>
                  </a:solidFill>
                  <a:round/>
                  <a:headEnd/>
                  <a:tailEnd/>
                </a:ln>
                <a:solidFill>
                  <a:srgbClr val="000000"/>
                </a:solidFill>
                <a:latin typeface="Arial Black"/>
              </a:rPr>
              <a:t>The  Ends  of  the  Earth</a:t>
            </a:r>
            <a:endParaRPr lang="en-US" sz="1400" kern="10" dirty="0">
              <a:ln w="9525">
                <a:solidFill>
                  <a:srgbClr val="000000"/>
                </a:solidFill>
                <a:round/>
                <a:headEnd/>
                <a:tailEnd/>
              </a:ln>
              <a:solidFill>
                <a:srgbClr val="000000"/>
              </a:solidFill>
              <a:latin typeface="Arial Black"/>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403" y="1812502"/>
            <a:ext cx="5221833" cy="44990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631" y="0"/>
            <a:ext cx="3762375" cy="1000125"/>
          </a:xfrm>
          <a:prstGeom prst="rect">
            <a:avLst/>
          </a:prstGeom>
        </p:spPr>
      </p:pic>
    </p:spTree>
    <p:extLst>
      <p:ext uri="{BB962C8B-B14F-4D97-AF65-F5344CB8AC3E}">
        <p14:creationId xmlns:p14="http://schemas.microsoft.com/office/powerpoint/2010/main" val="292674457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0" y="4176712"/>
            <a:ext cx="2118176" cy="1143000"/>
          </a:xfrm>
        </p:spPr>
        <p:txBody>
          <a:bodyPr/>
          <a:lstStyle/>
          <a:p>
            <a:r>
              <a:rPr lang="en-US" sz="2800" b="1" dirty="0" smtClean="0"/>
              <a:t>Your  Jerusalem</a:t>
            </a:r>
          </a:p>
        </p:txBody>
      </p:sp>
      <p:grpSp>
        <p:nvGrpSpPr>
          <p:cNvPr id="2" name="Group 1"/>
          <p:cNvGrpSpPr/>
          <p:nvPr/>
        </p:nvGrpSpPr>
        <p:grpSpPr>
          <a:xfrm>
            <a:off x="2118177" y="3306307"/>
            <a:ext cx="4818063" cy="3508375"/>
            <a:chOff x="3333750" y="3178175"/>
            <a:chExt cx="4818063" cy="3508375"/>
          </a:xfrm>
        </p:grpSpPr>
        <p:sp>
          <p:nvSpPr>
            <p:cNvPr id="207875" name="Oval 5"/>
            <p:cNvSpPr>
              <a:spLocks noChangeArrowheads="1"/>
            </p:cNvSpPr>
            <p:nvPr/>
          </p:nvSpPr>
          <p:spPr bwMode="auto">
            <a:xfrm>
              <a:off x="3333750" y="3178175"/>
              <a:ext cx="4818063" cy="35083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7877" name="TextBox 1"/>
            <p:cNvSpPr txBox="1">
              <a:spLocks noChangeArrowheads="1"/>
            </p:cNvSpPr>
            <p:nvPr/>
          </p:nvSpPr>
          <p:spPr bwMode="auto">
            <a:xfrm>
              <a:off x="5084763" y="4518025"/>
              <a:ext cx="1357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1" dirty="0" smtClean="0"/>
                <a:t>          Your</a:t>
              </a:r>
            </a:p>
            <a:p>
              <a:pPr algn="r"/>
              <a:r>
                <a:rPr lang="en-US" sz="1600" b="1" dirty="0" smtClean="0"/>
                <a:t>   Church</a:t>
              </a:r>
              <a:endParaRPr lang="en-US" sz="1600" b="1" dirty="0"/>
            </a:p>
          </p:txBody>
        </p:sp>
        <p:pic>
          <p:nvPicPr>
            <p:cNvPr id="207878" name="Picture 11" descr="C:\Program Files (x86)\Microsoft Office\MEDIA\CAGCAT10\j01494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0325" y="4508500"/>
              <a:ext cx="5905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879" name="Straight Arrow Connector 3"/>
            <p:cNvCxnSpPr>
              <a:cxnSpLocks noChangeShapeType="1"/>
            </p:cNvCxnSpPr>
            <p:nvPr/>
          </p:nvCxnSpPr>
          <p:spPr bwMode="auto">
            <a:xfrm flipV="1">
              <a:off x="5730875" y="3222625"/>
              <a:ext cx="0" cy="1295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80" name="Rectangle 4"/>
            <p:cNvSpPr>
              <a:spLocks noChangeArrowheads="1"/>
            </p:cNvSpPr>
            <p:nvPr/>
          </p:nvSpPr>
          <p:spPr bwMode="auto">
            <a:xfrm>
              <a:off x="5157788" y="4518025"/>
              <a:ext cx="1169987" cy="830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cxnSp>
          <p:nvCxnSpPr>
            <p:cNvPr id="207881" name="Straight Arrow Connector 17"/>
            <p:cNvCxnSpPr>
              <a:cxnSpLocks noChangeShapeType="1"/>
              <a:stCxn id="207880" idx="3"/>
            </p:cNvCxnSpPr>
            <p:nvPr/>
          </p:nvCxnSpPr>
          <p:spPr bwMode="auto">
            <a:xfrm flipV="1">
              <a:off x="6327775" y="4932363"/>
              <a:ext cx="17573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882" name="Straight Arrow Connector 20"/>
            <p:cNvCxnSpPr>
              <a:cxnSpLocks noChangeShapeType="1"/>
              <a:stCxn id="207877" idx="1"/>
            </p:cNvCxnSpPr>
            <p:nvPr/>
          </p:nvCxnSpPr>
          <p:spPr bwMode="auto">
            <a:xfrm flipH="1" flipV="1">
              <a:off x="3367089" y="4932365"/>
              <a:ext cx="1717674" cy="79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883" name="Straight Arrow Connector 24"/>
            <p:cNvCxnSpPr>
              <a:cxnSpLocks noChangeShapeType="1"/>
            </p:cNvCxnSpPr>
            <p:nvPr/>
          </p:nvCxnSpPr>
          <p:spPr bwMode="auto">
            <a:xfrm flipH="1">
              <a:off x="5743575" y="5348288"/>
              <a:ext cx="6350" cy="12525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84" name="TextBox 21"/>
            <p:cNvSpPr txBox="1">
              <a:spLocks noChangeArrowheads="1"/>
            </p:cNvSpPr>
            <p:nvPr/>
          </p:nvSpPr>
          <p:spPr bwMode="auto">
            <a:xfrm>
              <a:off x="3757613" y="4518025"/>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25 min</a:t>
              </a:r>
              <a:endParaRPr lang="en-US" dirty="0"/>
            </a:p>
          </p:txBody>
        </p:sp>
        <p:sp>
          <p:nvSpPr>
            <p:cNvPr id="207885" name="TextBox 32"/>
            <p:cNvSpPr txBox="1">
              <a:spLocks noChangeArrowheads="1"/>
            </p:cNvSpPr>
            <p:nvPr/>
          </p:nvSpPr>
          <p:spPr bwMode="auto">
            <a:xfrm>
              <a:off x="6497638" y="4438650"/>
              <a:ext cx="1047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25 min</a:t>
              </a:r>
              <a:endParaRPr lang="en-US" dirty="0"/>
            </a:p>
          </p:txBody>
        </p:sp>
        <p:sp>
          <p:nvSpPr>
            <p:cNvPr id="207886" name="TextBox 33"/>
            <p:cNvSpPr txBox="1">
              <a:spLocks noChangeArrowheads="1"/>
            </p:cNvSpPr>
            <p:nvPr/>
          </p:nvSpPr>
          <p:spPr bwMode="auto">
            <a:xfrm>
              <a:off x="4575175" y="3638550"/>
              <a:ext cx="1312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25 min</a:t>
              </a:r>
              <a:endParaRPr lang="en-US" dirty="0"/>
            </a:p>
          </p:txBody>
        </p:sp>
        <p:sp>
          <p:nvSpPr>
            <p:cNvPr id="207887" name="TextBox 34"/>
            <p:cNvSpPr txBox="1">
              <a:spLocks noChangeArrowheads="1"/>
            </p:cNvSpPr>
            <p:nvPr/>
          </p:nvSpPr>
          <p:spPr bwMode="auto">
            <a:xfrm>
              <a:off x="5749925" y="5743575"/>
              <a:ext cx="1312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25 min</a:t>
              </a:r>
              <a:endParaRPr lang="en-US" dirty="0"/>
            </a:p>
          </p:txBody>
        </p:sp>
      </p:grpSp>
      <p:sp>
        <p:nvSpPr>
          <p:cNvPr id="17" name="TextBox 16"/>
          <p:cNvSpPr txBox="1"/>
          <p:nvPr/>
        </p:nvSpPr>
        <p:spPr>
          <a:xfrm>
            <a:off x="189572" y="902393"/>
            <a:ext cx="9120684" cy="2893100"/>
          </a:xfrm>
          <a:prstGeom prst="rect">
            <a:avLst/>
          </a:prstGeom>
          <a:noFill/>
        </p:spPr>
        <p:txBody>
          <a:bodyPr wrap="square">
            <a:spAutoFit/>
          </a:bodyPr>
          <a:lstStyle/>
          <a:p>
            <a:pPr marL="342900" indent="-342900">
              <a:buFont typeface="Wingdings" panose="05000000000000000000" pitchFamily="2" charset="2"/>
              <a:buChar char="Ø"/>
              <a:tabLst>
                <a:tab pos="457200" algn="l"/>
              </a:tabLst>
              <a:defRPr/>
            </a:pPr>
            <a:r>
              <a:rPr lang="en-US" sz="2600" b="1" dirty="0" smtClean="0"/>
              <a:t>83%  of  U.S.  Christians  are  willing  to  travel  				25  minutes   or  less  to  attend  church  services</a:t>
            </a:r>
            <a:r>
              <a:rPr lang="en-US" sz="2600" b="1" dirty="0" smtClean="0">
                <a:latin typeface="Calibri"/>
                <a:cs typeface="Calibri"/>
              </a:rPr>
              <a:t>¹</a:t>
            </a:r>
            <a:r>
              <a:rPr lang="en-US" sz="2600" b="1" dirty="0" smtClean="0"/>
              <a:t> </a:t>
            </a:r>
            <a:endParaRPr lang="en-US" sz="2600" b="1" dirty="0"/>
          </a:p>
          <a:p>
            <a:pPr marL="342900" indent="-342900">
              <a:buFont typeface="Wingdings" panose="05000000000000000000" pitchFamily="2" charset="2"/>
              <a:buChar char="Ø"/>
              <a:tabLst>
                <a:tab pos="457200" algn="l"/>
              </a:tabLst>
              <a:defRPr/>
            </a:pPr>
            <a:r>
              <a:rPr lang="en-US" sz="2600" b="1" dirty="0" smtClean="0"/>
              <a:t>Your  Jerusalem  is  a  25-minute  radius  around  your  			church</a:t>
            </a:r>
            <a:endParaRPr lang="en-US" sz="2600" b="1" dirty="0"/>
          </a:p>
          <a:p>
            <a:pPr marL="342900" indent="-342900">
              <a:buFont typeface="Wingdings" panose="05000000000000000000" pitchFamily="2" charset="2"/>
              <a:buChar char="Ø"/>
              <a:tabLst>
                <a:tab pos="457200" algn="l"/>
              </a:tabLst>
              <a:defRPr/>
            </a:pPr>
            <a:r>
              <a:rPr lang="en-US" sz="2600" b="1" dirty="0" smtClean="0"/>
              <a:t>How  well  are  you  doing  at  making  Disciples of  			everyone  in  your  Jerusalem</a:t>
            </a:r>
            <a:r>
              <a:rPr lang="en-US" sz="2600" b="1" dirty="0"/>
              <a:t>?</a:t>
            </a:r>
          </a:p>
          <a:p>
            <a:pPr>
              <a:defRPr/>
            </a:pPr>
            <a:endParaRPr lang="en-US" sz="2600" b="1" dirty="0"/>
          </a:p>
        </p:txBody>
      </p:sp>
      <p:sp>
        <p:nvSpPr>
          <p:cNvPr id="18" name="TextBox 17"/>
          <p:cNvSpPr txBox="1"/>
          <p:nvPr/>
        </p:nvSpPr>
        <p:spPr>
          <a:xfrm>
            <a:off x="7073727" y="5897950"/>
            <a:ext cx="2236528" cy="954107"/>
          </a:xfrm>
          <a:prstGeom prst="rect">
            <a:avLst/>
          </a:prstGeom>
          <a:noFill/>
        </p:spPr>
        <p:txBody>
          <a:bodyPr wrap="square" rtlCol="0">
            <a:spAutoFit/>
          </a:bodyPr>
          <a:lstStyle/>
          <a:p>
            <a:r>
              <a:rPr lang="en-US" sz="1400" u="sng" dirty="0" smtClean="0">
                <a:latin typeface="Calibri"/>
                <a:cs typeface="Calibri"/>
              </a:rPr>
              <a:t>¹</a:t>
            </a:r>
            <a:r>
              <a:rPr lang="en-US" sz="1400" u="sng" dirty="0" smtClean="0"/>
              <a:t>The  Nuts  and  Bolts  of  Church  Planning, </a:t>
            </a:r>
            <a:r>
              <a:rPr lang="en-US" sz="1400" dirty="0" smtClean="0"/>
              <a:t>Aubrey Malphurs summarizing research from Dr. Win Arn</a:t>
            </a:r>
            <a:endParaRPr lang="en-US" sz="1400" dirty="0"/>
          </a:p>
        </p:txBody>
      </p:sp>
      <p:sp>
        <p:nvSpPr>
          <p:cNvPr id="19" name="Title 1"/>
          <p:cNvSpPr txBox="1">
            <a:spLocks/>
          </p:cNvSpPr>
          <p:nvPr/>
        </p:nvSpPr>
        <p:spPr bwMode="auto">
          <a:xfrm>
            <a:off x="133598" y="0"/>
            <a:ext cx="884414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r>
              <a:rPr lang="en-US" sz="3200" b="1" u="sng" kern="0" dirty="0" smtClean="0">
                <a:effectLst/>
                <a:latin typeface="+mn-lt"/>
              </a:rPr>
              <a:t>Your  Church’s  Jerusalem</a:t>
            </a:r>
          </a:p>
        </p:txBody>
      </p:sp>
    </p:spTree>
    <p:extLst>
      <p:ext uri="{BB962C8B-B14F-4D97-AF65-F5344CB8AC3E}">
        <p14:creationId xmlns:p14="http://schemas.microsoft.com/office/powerpoint/2010/main" val="31852521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subTnLst>
                                    <p:animClr clrSpc="rgb" dir="cw">
                                      <p:cBhvr override="childStyle">
                                        <p:cTn dur="1" fill="hold" display="0" masterRel="nextClick" afterEffect="1"/>
                                        <p:tgtEl>
                                          <p:spTgt spid="17">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dissolve">
                                      <p:cBhvr>
                                        <p:cTn id="15" dur="500"/>
                                        <p:tgtEl>
                                          <p:spTgt spid="17">
                                            <p:txEl>
                                              <p:pRg st="1" end="1"/>
                                            </p:txEl>
                                          </p:spTgt>
                                        </p:tgtEl>
                                      </p:cBhvr>
                                    </p:animEffect>
                                  </p:childTnLst>
                                  <p:subTnLst>
                                    <p:animClr clrSpc="rgb" dir="cw">
                                      <p:cBhvr override="childStyle">
                                        <p:cTn dur="1" fill="hold" display="0" masterRel="nextClick" afterEffect="1"/>
                                        <p:tgtEl>
                                          <p:spTgt spid="17">
                                            <p:txEl>
                                              <p:pRg st="1" end="1"/>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dissolve">
                                      <p:cBhvr>
                                        <p:cTn id="20" dur="500"/>
                                        <p:tgtEl>
                                          <p:spTgt spid="17">
                                            <p:txEl>
                                              <p:pRg st="2" end="2"/>
                                            </p:tx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07874"/>
                                        </p:tgtEl>
                                        <p:attrNameLst>
                                          <p:attrName>style.visibility</p:attrName>
                                        </p:attrNameLst>
                                      </p:cBhvr>
                                      <p:to>
                                        <p:strVal val="visible"/>
                                      </p:to>
                                    </p:set>
                                    <p:anim calcmode="lin" valueType="num">
                                      <p:cBhvr>
                                        <p:cTn id="24" dur="500" fill="hold"/>
                                        <p:tgtEl>
                                          <p:spTgt spid="207874"/>
                                        </p:tgtEl>
                                        <p:attrNameLst>
                                          <p:attrName>ppt_w</p:attrName>
                                        </p:attrNameLst>
                                      </p:cBhvr>
                                      <p:tavLst>
                                        <p:tav tm="0">
                                          <p:val>
                                            <p:fltVal val="0"/>
                                          </p:val>
                                        </p:tav>
                                        <p:tav tm="100000">
                                          <p:val>
                                            <p:strVal val="#ppt_w"/>
                                          </p:val>
                                        </p:tav>
                                      </p:tavLst>
                                    </p:anim>
                                    <p:anim calcmode="lin" valueType="num">
                                      <p:cBhvr>
                                        <p:cTn id="25" dur="500" fill="hold"/>
                                        <p:tgtEl>
                                          <p:spTgt spid="207874"/>
                                        </p:tgtEl>
                                        <p:attrNameLst>
                                          <p:attrName>ppt_h</p:attrName>
                                        </p:attrNameLst>
                                      </p:cBhvr>
                                      <p:tavLst>
                                        <p:tav tm="0">
                                          <p:val>
                                            <p:fltVal val="0"/>
                                          </p:val>
                                        </p:tav>
                                        <p:tav tm="100000">
                                          <p:val>
                                            <p:strVal val="#ppt_h"/>
                                          </p:val>
                                        </p:tav>
                                      </p:tavLst>
                                    </p:anim>
                                    <p:animEffect transition="in" filter="fade">
                                      <p:cBhvr>
                                        <p:cTn id="26" dur="500"/>
                                        <p:tgtEl>
                                          <p:spTgt spid="20787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133598" y="0"/>
            <a:ext cx="8844147" cy="1143000"/>
          </a:xfrm>
        </p:spPr>
        <p:txBody>
          <a:bodyPr/>
          <a:lstStyle/>
          <a:p>
            <a:r>
              <a:rPr lang="en-US" sz="3200" b="1" dirty="0" smtClean="0">
                <a:effectLst/>
                <a:latin typeface="+mn-lt"/>
              </a:rPr>
              <a:t>A  Provocative  Thought  About  </a:t>
            </a:r>
            <a:r>
              <a:rPr lang="en-US" sz="3200" b="1" u="sng" dirty="0" smtClean="0">
                <a:effectLst/>
                <a:latin typeface="+mn-lt"/>
              </a:rPr>
              <a:t/>
            </a:r>
            <a:br>
              <a:rPr lang="en-US" sz="3200" b="1" u="sng" dirty="0" smtClean="0">
                <a:effectLst/>
                <a:latin typeface="+mn-lt"/>
              </a:rPr>
            </a:br>
            <a:r>
              <a:rPr lang="en-US" sz="3200" b="1" u="sng" dirty="0" smtClean="0">
                <a:effectLst/>
                <a:latin typeface="+mn-lt"/>
              </a:rPr>
              <a:t>Your  Personal  Jerusalem</a:t>
            </a:r>
          </a:p>
        </p:txBody>
      </p:sp>
      <p:sp>
        <p:nvSpPr>
          <p:cNvPr id="11" name="TextBox 10"/>
          <p:cNvSpPr txBox="1"/>
          <p:nvPr/>
        </p:nvSpPr>
        <p:spPr>
          <a:xfrm>
            <a:off x="305570" y="1151135"/>
            <a:ext cx="8810372" cy="1692771"/>
          </a:xfrm>
          <a:prstGeom prst="rect">
            <a:avLst/>
          </a:prstGeom>
          <a:noFill/>
        </p:spPr>
        <p:txBody>
          <a:bodyPr wrap="square">
            <a:spAutoFit/>
          </a:bodyPr>
          <a:lstStyle/>
          <a:p>
            <a:pPr marL="342900" indent="-342900">
              <a:buFont typeface="Wingdings" panose="05000000000000000000" pitchFamily="2" charset="2"/>
              <a:buChar char="Ø"/>
              <a:tabLst>
                <a:tab pos="457200" algn="l"/>
              </a:tabLst>
              <a:defRPr/>
            </a:pPr>
            <a:r>
              <a:rPr lang="en-US" sz="2600" b="1" dirty="0" smtClean="0">
                <a:latin typeface="+mn-lt"/>
              </a:rPr>
              <a:t>What  if  </a:t>
            </a:r>
            <a:r>
              <a:rPr lang="en-US" sz="2600" b="1" u="sng" dirty="0" smtClean="0">
                <a:latin typeface="+mn-lt"/>
              </a:rPr>
              <a:t>YOUR</a:t>
            </a:r>
            <a:r>
              <a:rPr lang="en-US" sz="2600" b="1" dirty="0" smtClean="0">
                <a:latin typeface="+mn-lt"/>
              </a:rPr>
              <a:t>  Jerusalem  is  wherever  </a:t>
            </a:r>
            <a:r>
              <a:rPr lang="en-US" sz="2600" b="1" u="sng" dirty="0" smtClean="0">
                <a:latin typeface="+mn-lt"/>
              </a:rPr>
              <a:t>YOU</a:t>
            </a:r>
            <a:r>
              <a:rPr lang="en-US" sz="2600" b="1" dirty="0" smtClean="0">
                <a:latin typeface="+mn-lt"/>
              </a:rPr>
              <a:t>  are ?</a:t>
            </a:r>
            <a:endParaRPr lang="en-US" sz="2600" b="1" dirty="0">
              <a:latin typeface="+mn-lt"/>
            </a:endParaRPr>
          </a:p>
          <a:p>
            <a:pPr marL="342900" indent="-342900">
              <a:buFont typeface="Wingdings" panose="05000000000000000000" pitchFamily="2" charset="2"/>
              <a:buChar char="Ø"/>
              <a:tabLst>
                <a:tab pos="457200" algn="l"/>
              </a:tabLst>
              <a:defRPr/>
            </a:pPr>
            <a:r>
              <a:rPr lang="en-US" sz="2600" b="1" dirty="0" smtClean="0">
                <a:latin typeface="+mn-lt"/>
              </a:rPr>
              <a:t>How  are  YOU  doing  to  make  Disciples of  	everyone   in  YOUR  Jerusalem</a:t>
            </a:r>
            <a:r>
              <a:rPr lang="en-US" sz="2600" b="1" dirty="0">
                <a:latin typeface="+mn-lt"/>
              </a:rPr>
              <a:t>?</a:t>
            </a:r>
          </a:p>
          <a:p>
            <a:pPr>
              <a:defRPr/>
            </a:pPr>
            <a:endParaRPr lang="en-US" sz="2600" b="1" dirty="0">
              <a:latin typeface="+mn-lt"/>
            </a:endParaRPr>
          </a:p>
        </p:txBody>
      </p:sp>
      <p:grpSp>
        <p:nvGrpSpPr>
          <p:cNvPr id="15" name="Group 14"/>
          <p:cNvGrpSpPr/>
          <p:nvPr/>
        </p:nvGrpSpPr>
        <p:grpSpPr>
          <a:xfrm>
            <a:off x="1204339" y="2196790"/>
            <a:ext cx="6824547" cy="4917688"/>
            <a:chOff x="1538869" y="2152186"/>
            <a:chExt cx="6824547" cy="4917688"/>
          </a:xfrm>
          <a:scene3d>
            <a:camera prst="orthographicFront">
              <a:rot lat="0" lon="0" rev="0"/>
            </a:camera>
            <a:lightRig rig="soft" dir="t">
              <a:rot lat="0" lon="0" rev="0"/>
            </a:lightRig>
          </a:scene3d>
        </p:grpSpPr>
        <p:graphicFrame>
          <p:nvGraphicFramePr>
            <p:cNvPr id="13" name="Diagram 12"/>
            <p:cNvGraphicFramePr/>
            <p:nvPr>
              <p:extLst>
                <p:ext uri="{D42A27DB-BD31-4B8C-83A1-F6EECF244321}">
                  <p14:modId xmlns:p14="http://schemas.microsoft.com/office/powerpoint/2010/main" val="3335420832"/>
                </p:ext>
              </p:extLst>
            </p:nvPr>
          </p:nvGraphicFramePr>
          <p:xfrm>
            <a:off x="1538869" y="2152186"/>
            <a:ext cx="6824547" cy="491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3352801" y="3532964"/>
              <a:ext cx="1427356" cy="584775"/>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3200" b="1" dirty="0" smtClean="0"/>
                <a:t>Work</a:t>
              </a:r>
              <a:endParaRPr lang="en-US" sz="3200" b="1" dirty="0"/>
            </a:p>
          </p:txBody>
        </p:sp>
        <p:sp>
          <p:nvSpPr>
            <p:cNvPr id="28" name="TextBox 27"/>
            <p:cNvSpPr txBox="1"/>
            <p:nvPr/>
          </p:nvSpPr>
          <p:spPr>
            <a:xfrm>
              <a:off x="5183459" y="3532964"/>
              <a:ext cx="1754458" cy="615553"/>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3400" b="1" dirty="0" smtClean="0"/>
                <a:t>Friends</a:t>
              </a:r>
              <a:endParaRPr lang="en-US" sz="3400" b="1" dirty="0"/>
            </a:p>
          </p:txBody>
        </p:sp>
        <p:sp>
          <p:nvSpPr>
            <p:cNvPr id="29" name="TextBox 28"/>
            <p:cNvSpPr txBox="1"/>
            <p:nvPr/>
          </p:nvSpPr>
          <p:spPr>
            <a:xfrm>
              <a:off x="5006898" y="5104010"/>
              <a:ext cx="2107580" cy="523220"/>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2800" b="1" dirty="0" smtClean="0"/>
                <a:t>Community</a:t>
              </a:r>
              <a:endParaRPr lang="en-US" sz="2800" b="1" dirty="0"/>
            </a:p>
          </p:txBody>
        </p:sp>
        <p:sp>
          <p:nvSpPr>
            <p:cNvPr id="30" name="TextBox 29"/>
            <p:cNvSpPr txBox="1"/>
            <p:nvPr/>
          </p:nvSpPr>
          <p:spPr>
            <a:xfrm>
              <a:off x="3230137" y="5119795"/>
              <a:ext cx="1427356" cy="584775"/>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r>
                <a:rPr lang="en-US" sz="3200" b="1" dirty="0" smtClean="0"/>
                <a:t>Family</a:t>
              </a:r>
              <a:endParaRPr lang="en-US" sz="3200" b="1" dirty="0"/>
            </a:p>
          </p:txBody>
        </p: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98" y="4992500"/>
            <a:ext cx="2096429" cy="1308578"/>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92" y="2984280"/>
            <a:ext cx="2286220" cy="1388062"/>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9151" y="2865861"/>
            <a:ext cx="2108666" cy="1313932"/>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9156" y="5062655"/>
            <a:ext cx="2279669" cy="1443424"/>
          </a:xfrm>
          <a:prstGeom prst="rect">
            <a:avLst/>
          </a:prstGeom>
        </p:spPr>
      </p:pic>
    </p:spTree>
    <p:extLst>
      <p:ext uri="{BB962C8B-B14F-4D97-AF65-F5344CB8AC3E}">
        <p14:creationId xmlns:p14="http://schemas.microsoft.com/office/powerpoint/2010/main" val="14681556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8151" y="-48835"/>
            <a:ext cx="7315200" cy="677108"/>
          </a:xfrm>
        </p:spPr>
        <p:txBody>
          <a:bodyPr/>
          <a:lstStyle/>
          <a:p>
            <a:r>
              <a:rPr lang="en-US" sz="3800" u="sng" dirty="0" smtClean="0">
                <a:latin typeface="Georgia" panose="02040502050405020303" pitchFamily="18" charset="0"/>
              </a:rPr>
              <a:t>My  4  Questions  For  You</a:t>
            </a:r>
            <a:endParaRPr lang="en-US" sz="3800" u="sng" dirty="0">
              <a:latin typeface="Georgia" panose="02040502050405020303" pitchFamily="18" charset="0"/>
            </a:endParaRPr>
          </a:p>
        </p:txBody>
      </p:sp>
      <p:sp>
        <p:nvSpPr>
          <p:cNvPr id="3" name="Content Placeholder 2"/>
          <p:cNvSpPr>
            <a:spLocks noGrp="1"/>
          </p:cNvSpPr>
          <p:nvPr>
            <p:ph type="subTitle" sz="quarter" idx="1"/>
          </p:nvPr>
        </p:nvSpPr>
        <p:spPr>
          <a:xfrm>
            <a:off x="166256" y="797629"/>
            <a:ext cx="8811491" cy="1752600"/>
          </a:xfrm>
        </p:spPr>
        <p:txBody>
          <a:bodyPr/>
          <a:lstStyle/>
          <a:p>
            <a:r>
              <a:rPr lang="en-US" sz="3100" b="1" dirty="0" smtClean="0">
                <a:latin typeface="Georgia" panose="02040502050405020303" pitchFamily="18" charset="0"/>
              </a:rPr>
              <a:t>What  are  you   willing  to  die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go  to  jail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advocate  for?</a:t>
            </a:r>
          </a:p>
          <a:p>
            <a:endParaRPr lang="en-US" sz="3100" b="1" dirty="0">
              <a:latin typeface="Georgia" panose="02040502050405020303" pitchFamily="18" charset="0"/>
            </a:endParaRPr>
          </a:p>
          <a:p>
            <a:r>
              <a:rPr lang="en-US" sz="3100" b="1" dirty="0" smtClean="0">
                <a:latin typeface="Georgia" panose="02040502050405020303" pitchFamily="18" charset="0"/>
              </a:rPr>
              <a:t>What  are  you  willing  to  do?</a:t>
            </a:r>
            <a:endParaRPr lang="en-US" sz="3100" b="1"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588" y="4482502"/>
            <a:ext cx="3455270" cy="2375498"/>
          </a:xfrm>
          <a:prstGeom prst="rect">
            <a:avLst/>
          </a:prstGeom>
        </p:spPr>
      </p:pic>
    </p:spTree>
    <p:extLst>
      <p:ext uri="{BB962C8B-B14F-4D97-AF65-F5344CB8AC3E}">
        <p14:creationId xmlns:p14="http://schemas.microsoft.com/office/powerpoint/2010/main" val="264947919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5700" y="831432"/>
            <a:ext cx="2908300" cy="4119562"/>
          </a:xfrm>
        </p:spPr>
        <p:txBody>
          <a:bodyPr/>
          <a:lstStyle/>
          <a:p>
            <a:pPr marL="0" indent="0" algn="ctr">
              <a:buNone/>
              <a:defRPr/>
            </a:pPr>
            <a:r>
              <a:rPr lang="en-US" sz="3400" b="1" dirty="0" smtClean="0">
                <a:solidFill>
                  <a:schemeClr val="bg2"/>
                </a:solidFill>
              </a:rPr>
              <a:t>So  how  are  you  doing  at  creating  for  yourself:</a:t>
            </a:r>
          </a:p>
          <a:p>
            <a:pPr marL="0" indent="0" algn="ctr">
              <a:buNone/>
              <a:defRPr/>
            </a:pPr>
            <a:r>
              <a:rPr lang="en-US" sz="3400" b="1" dirty="0" smtClean="0">
                <a:solidFill>
                  <a:schemeClr val="bg2"/>
                </a:solidFill>
              </a:rPr>
              <a:t>   </a:t>
            </a:r>
          </a:p>
          <a:p>
            <a:pPr marL="0" indent="0" algn="ctr">
              <a:buNone/>
              <a:defRPr/>
            </a:pPr>
            <a:r>
              <a:rPr lang="en-US" sz="3400" b="1" dirty="0" smtClean="0">
                <a:solidFill>
                  <a:schemeClr val="bg2"/>
                </a:solidFill>
              </a:rPr>
              <a:t>“a  good  account  before  the  awesome  judgment  seat  of  Christ”?</a:t>
            </a:r>
            <a:endParaRPr lang="en-US" sz="3400" b="1" dirty="0">
              <a:solidFill>
                <a:schemeClr val="bg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59" y="0"/>
            <a:ext cx="6311969" cy="6858000"/>
          </a:xfrm>
          <a:prstGeom prst="rect">
            <a:avLst/>
          </a:prstGeom>
        </p:spPr>
      </p:pic>
    </p:spTree>
    <p:extLst>
      <p:ext uri="{BB962C8B-B14F-4D97-AF65-F5344CB8AC3E}">
        <p14:creationId xmlns:p14="http://schemas.microsoft.com/office/powerpoint/2010/main" val="2200663740"/>
      </p:ext>
    </p:extLst>
  </p:cSld>
  <p:clrMapOvr>
    <a:masterClrMapping/>
  </p:clrMapOvr>
  <p:transition>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a:t>
            </a:r>
            <a:endParaRPr lang="en-US" dirty="0"/>
          </a:p>
        </p:txBody>
      </p:sp>
      <p:pic>
        <p:nvPicPr>
          <p:cNvPr id="2027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0"/>
            <a:ext cx="9263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TextBox 3"/>
          <p:cNvSpPr txBox="1">
            <a:spLocks noChangeArrowheads="1"/>
          </p:cNvSpPr>
          <p:nvPr/>
        </p:nvSpPr>
        <p:spPr bwMode="auto">
          <a:xfrm>
            <a:off x="5997575" y="2921000"/>
            <a:ext cx="248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FFFFFF"/>
                </a:solidFill>
              </a:rPr>
              <a:t>C</a:t>
            </a:r>
            <a:r>
              <a:rPr lang="en-US" dirty="0" smtClean="0">
                <a:solidFill>
                  <a:srgbClr val="FFFFFF"/>
                </a:solidFill>
              </a:rPr>
              <a:t>. S.  Lewis</a:t>
            </a:r>
            <a:endParaRPr lang="en-US" dirty="0">
              <a:solidFill>
                <a:srgbClr val="FFFFFF"/>
              </a:solidFill>
            </a:endParaRPr>
          </a:p>
        </p:txBody>
      </p:sp>
    </p:spTree>
    <p:extLst>
      <p:ext uri="{BB962C8B-B14F-4D97-AF65-F5344CB8AC3E}">
        <p14:creationId xmlns:p14="http://schemas.microsoft.com/office/powerpoint/2010/main" val="920869352"/>
      </p:ext>
    </p:extLst>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5" y="1967619"/>
            <a:ext cx="7588333" cy="1143000"/>
          </a:xfrm>
        </p:spPr>
        <p:txBody>
          <a:bodyPr/>
          <a:lstStyle/>
          <a:p>
            <a:r>
              <a:rPr lang="en-US" dirty="0" smtClean="0"/>
              <a:t>“And  whoever  does  not  bear  his  cross  and  come  after  Me  cannot  be  My  disciple.”</a:t>
            </a:r>
            <a:br>
              <a:rPr lang="en-US" dirty="0" smtClean="0"/>
            </a:br>
            <a:r>
              <a:rPr lang="en-US" dirty="0"/>
              <a:t/>
            </a:r>
            <a:br>
              <a:rPr lang="en-US" dirty="0"/>
            </a:br>
            <a:r>
              <a:rPr lang="en-US" dirty="0" smtClean="0"/>
              <a:t>				       </a:t>
            </a:r>
            <a:r>
              <a:rPr lang="en-US" sz="3200" dirty="0" smtClean="0"/>
              <a:t>Luke 14:27</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07" y="4238625"/>
            <a:ext cx="3810000" cy="2619375"/>
          </a:xfrm>
          <a:prstGeom prst="rect">
            <a:avLst/>
          </a:prstGeom>
        </p:spPr>
      </p:pic>
    </p:spTree>
    <p:extLst>
      <p:ext uri="{BB962C8B-B14F-4D97-AF65-F5344CB8AC3E}">
        <p14:creationId xmlns:p14="http://schemas.microsoft.com/office/powerpoint/2010/main" val="194286875"/>
      </p:ext>
    </p:extLst>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73188" y="836613"/>
            <a:ext cx="6324600" cy="1143000"/>
          </a:xfrm>
        </p:spPr>
        <p:txBody>
          <a:bodyPr/>
          <a:lstStyle/>
          <a:p>
            <a:r>
              <a:rPr lang="en-US" dirty="0" smtClean="0"/>
              <a:t>Today’s  Goal</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813" y="2924175"/>
            <a:ext cx="26638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graphicsfuel.com/wp-content/uploads/2012/08/alarmclock-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244725"/>
            <a:ext cx="3335338"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0.tqn.com/d/chemistry/1/0/w/h/redimportant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2366963"/>
            <a:ext cx="370998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74165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373188" y="836613"/>
            <a:ext cx="6324600" cy="1143000"/>
          </a:xfrm>
        </p:spPr>
        <p:txBody>
          <a:bodyPr/>
          <a:lstStyle/>
          <a:p>
            <a:r>
              <a:rPr lang="en-US" dirty="0" smtClean="0"/>
              <a:t>Today’s  Goal</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7813" y="2924175"/>
            <a:ext cx="26638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graphicsfuel.com/wp-content/uploads/2012/08/alarmclock-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244725"/>
            <a:ext cx="3335338"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0.tqn.com/d/chemistry/1/0/w/h/redimportant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2366963"/>
            <a:ext cx="370998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816985"/>
      </p:ext>
    </p:extLst>
  </p:cSld>
  <p:clrMapOvr>
    <a:masterClrMapping/>
  </p:clrMapOvr>
  <p:transition>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1049144" y="0"/>
            <a:ext cx="7148512" cy="1143000"/>
          </a:xfrm>
        </p:spPr>
        <p:txBody>
          <a:bodyPr/>
          <a:lstStyle/>
          <a:p>
            <a:r>
              <a:rPr lang="en-US" b="1" u="sng" dirty="0" smtClean="0">
                <a:effectLst/>
                <a:latin typeface="+mn-lt"/>
              </a:rPr>
              <a:t>It’s Time To Get Busy</a:t>
            </a:r>
          </a:p>
        </p:txBody>
      </p:sp>
      <p:sp>
        <p:nvSpPr>
          <p:cNvPr id="3" name="Content Placeholder 2"/>
          <p:cNvSpPr>
            <a:spLocks noGrp="1"/>
          </p:cNvSpPr>
          <p:nvPr>
            <p:ph idx="1"/>
          </p:nvPr>
        </p:nvSpPr>
        <p:spPr>
          <a:xfrm>
            <a:off x="560387" y="2259206"/>
            <a:ext cx="8150225" cy="2828925"/>
          </a:xfrm>
        </p:spPr>
        <p:txBody>
          <a:bodyPr/>
          <a:lstStyle/>
          <a:p>
            <a:pPr marL="0" indent="0">
              <a:buFontTx/>
              <a:buNone/>
              <a:defRPr/>
            </a:pPr>
            <a:r>
              <a:rPr lang="en-US" sz="3400" b="1" dirty="0" smtClean="0">
                <a:effectLst/>
              </a:rPr>
              <a:t>“Then  he  said  to  his  disciples, ‘The harvest  is  plentiful  but  the  workers are  few. </a:t>
            </a:r>
            <a:r>
              <a:rPr lang="en-US" sz="3400" b="1" baseline="30000" dirty="0" smtClean="0">
                <a:effectLst/>
              </a:rPr>
              <a:t> </a:t>
            </a:r>
            <a:r>
              <a:rPr lang="en-US" sz="3400" b="1" dirty="0" smtClean="0">
                <a:effectLst/>
              </a:rPr>
              <a:t>Ask  the  Lord  of  the  harvest,  therefore,  </a:t>
            </a:r>
            <a:r>
              <a:rPr lang="en-US" sz="4400" b="1" u="sng" dirty="0" smtClean="0">
                <a:effectLst/>
              </a:rPr>
              <a:t>to  send  out  workers</a:t>
            </a:r>
            <a:r>
              <a:rPr lang="en-US" sz="4400" b="1" dirty="0" smtClean="0">
                <a:effectLst/>
              </a:rPr>
              <a:t> </a:t>
            </a:r>
            <a:r>
              <a:rPr lang="en-US" sz="3400" b="1" dirty="0" smtClean="0">
                <a:effectLst/>
              </a:rPr>
              <a:t> into  his  harvest  field.’ ”</a:t>
            </a:r>
            <a:endParaRPr lang="en-US" sz="3400" b="1" dirty="0">
              <a:effectLst/>
            </a:endParaRPr>
          </a:p>
          <a:p>
            <a:pPr>
              <a:defRPr/>
            </a:pPr>
            <a:endParaRPr lang="en-US" sz="3400" b="1" dirty="0"/>
          </a:p>
        </p:txBody>
      </p:sp>
      <p:sp>
        <p:nvSpPr>
          <p:cNvPr id="2" name="TextBox 1"/>
          <p:cNvSpPr txBox="1"/>
          <p:nvPr/>
        </p:nvSpPr>
        <p:spPr>
          <a:xfrm>
            <a:off x="3044282" y="5820936"/>
            <a:ext cx="3158237" cy="1077218"/>
          </a:xfrm>
          <a:prstGeom prst="rect">
            <a:avLst/>
          </a:prstGeom>
          <a:noFill/>
        </p:spPr>
        <p:txBody>
          <a:bodyPr wrap="none" rtlCol="0">
            <a:spAutoFit/>
          </a:bodyPr>
          <a:lstStyle/>
          <a:p>
            <a:r>
              <a:rPr lang="en-US" sz="3200" b="1" kern="0" dirty="0" smtClean="0"/>
              <a:t>Matthew 9:37-38</a:t>
            </a:r>
            <a:endParaRPr lang="en-US" sz="3200" kern="0" dirty="0"/>
          </a:p>
          <a:p>
            <a:endParaRPr lang="en-US" sz="3200" dirty="0"/>
          </a:p>
        </p:txBody>
      </p:sp>
    </p:spTree>
    <p:extLst>
      <p:ext uri="{BB962C8B-B14F-4D97-AF65-F5344CB8AC3E}">
        <p14:creationId xmlns:p14="http://schemas.microsoft.com/office/powerpoint/2010/main" val="257061346"/>
      </p:ext>
    </p:extLst>
  </p:cSld>
  <p:clrMapOvr>
    <a:masterClrMapping/>
  </p:clrMapOvr>
  <p:transition>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0.tqn.com/d/chemistry/1/0/w/h/redimportant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2095500"/>
            <a:ext cx="571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19175" y="1101725"/>
            <a:ext cx="7173913" cy="1143000"/>
          </a:xfrm>
          <a:prstGeom prst="rect">
            <a:avLst/>
          </a:prstGeom>
        </p:spPr>
        <p:txBody>
          <a:bodyPr/>
          <a:lst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a:defRPr/>
            </a:pPr>
            <a:r>
              <a:rPr lang="en-US" u="sng" dirty="0" smtClean="0"/>
              <a:t>Make  Something  Happen!</a:t>
            </a:r>
            <a:endParaRPr lang="en-US" u="sng" dirty="0"/>
          </a:p>
        </p:txBody>
      </p:sp>
    </p:spTree>
    <p:extLst>
      <p:ext uri="{BB962C8B-B14F-4D97-AF65-F5344CB8AC3E}">
        <p14:creationId xmlns:p14="http://schemas.microsoft.com/office/powerpoint/2010/main" val="2209121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60" y="1773044"/>
            <a:ext cx="6143451" cy="3120483"/>
          </a:xfrm>
          <a:prstGeom prst="rect">
            <a:avLst/>
          </a:prstGeom>
        </p:spPr>
      </p:pic>
    </p:spTree>
    <p:extLst>
      <p:ext uri="{BB962C8B-B14F-4D97-AF65-F5344CB8AC3E}">
        <p14:creationId xmlns:p14="http://schemas.microsoft.com/office/powerpoint/2010/main" val="1046208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Box 1"/>
          <p:cNvSpPr txBox="1">
            <a:spLocks noChangeArrowheads="1"/>
          </p:cNvSpPr>
          <p:nvPr/>
        </p:nvSpPr>
        <p:spPr bwMode="auto">
          <a:xfrm>
            <a:off x="676275" y="1877044"/>
            <a:ext cx="8337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b="1" dirty="0">
                <a:latin typeface="Arial" pitchFamily="34" charset="0"/>
                <a:cs typeface="Arial" pitchFamily="34" charset="0"/>
              </a:rPr>
              <a:t>“</a:t>
            </a:r>
            <a:r>
              <a:rPr lang="en-US" sz="3200" b="1" dirty="0" smtClean="0">
                <a:latin typeface="Arial" pitchFamily="34" charset="0"/>
                <a:cs typeface="Arial" pitchFamily="34" charset="0"/>
              </a:rPr>
              <a:t>A  dream  is  just  a  dream.  </a:t>
            </a:r>
            <a:endParaRPr lang="en-US" sz="3200" b="1" dirty="0">
              <a:latin typeface="Arial" pitchFamily="34" charset="0"/>
              <a:cs typeface="Arial" pitchFamily="34" charset="0"/>
            </a:endParaRPr>
          </a:p>
          <a:p>
            <a:endParaRPr lang="en-US" sz="3200" b="1" dirty="0">
              <a:latin typeface="Arial" pitchFamily="34" charset="0"/>
              <a:cs typeface="Arial" pitchFamily="34" charset="0"/>
            </a:endParaRPr>
          </a:p>
          <a:p>
            <a:r>
              <a:rPr lang="en-US" sz="3200" b="1" dirty="0" smtClean="0">
                <a:latin typeface="Arial" pitchFamily="34" charset="0"/>
                <a:cs typeface="Arial" pitchFamily="34" charset="0"/>
              </a:rPr>
              <a:t>A  goal  is  a  dream  with  a  plan  and  a  deadline</a:t>
            </a:r>
            <a:r>
              <a:rPr lang="en-US" sz="3200" b="1" dirty="0">
                <a:latin typeface="Arial" pitchFamily="34" charset="0"/>
                <a:cs typeface="Arial" pitchFamily="34" charset="0"/>
              </a:rPr>
              <a:t>.”</a:t>
            </a:r>
          </a:p>
          <a:p>
            <a:endParaRPr lang="en-US" sz="3200" b="1" dirty="0">
              <a:latin typeface="Arial" pitchFamily="34" charset="0"/>
              <a:cs typeface="Arial" pitchFamily="34" charset="0"/>
            </a:endParaRPr>
          </a:p>
          <a:p>
            <a:r>
              <a:rPr lang="en-US" b="1" dirty="0">
                <a:latin typeface="Arial" pitchFamily="34" charset="0"/>
                <a:cs typeface="Arial" pitchFamily="34" charset="0"/>
              </a:rPr>
              <a:t>						</a:t>
            </a:r>
            <a:r>
              <a:rPr lang="en-US" b="1" dirty="0" smtClean="0">
                <a:latin typeface="Arial" pitchFamily="34" charset="0"/>
                <a:cs typeface="Arial" pitchFamily="34" charset="0"/>
              </a:rPr>
              <a:t>Harvey  Mackay</a:t>
            </a:r>
            <a:endParaRPr lang="en-US" b="1"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216" y="5040816"/>
            <a:ext cx="1333500" cy="1638300"/>
          </a:xfrm>
          <a:prstGeom prst="rect">
            <a:avLst/>
          </a:prstGeom>
        </p:spPr>
      </p:pic>
    </p:spTree>
    <p:extLst>
      <p:ext uri="{BB962C8B-B14F-4D97-AF65-F5344CB8AC3E}">
        <p14:creationId xmlns:p14="http://schemas.microsoft.com/office/powerpoint/2010/main" val="756064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1"/>
          <p:cNvSpPr txBox="1">
            <a:spLocks noChangeArrowheads="1"/>
          </p:cNvSpPr>
          <p:nvPr/>
        </p:nvSpPr>
        <p:spPr bwMode="auto">
          <a:xfrm>
            <a:off x="432194" y="762019"/>
            <a:ext cx="8337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b="1" dirty="0">
                <a:solidFill>
                  <a:schemeClr val="bg2"/>
                </a:solidFill>
                <a:latin typeface="Georgia" panose="02040502050405020303" pitchFamily="18" charset="0"/>
                <a:cs typeface="Arial" pitchFamily="34" charset="0"/>
              </a:rPr>
              <a:t>“</a:t>
            </a:r>
            <a:r>
              <a:rPr lang="en-US" sz="3200" b="1" dirty="0" smtClean="0">
                <a:solidFill>
                  <a:schemeClr val="bg2"/>
                </a:solidFill>
                <a:latin typeface="Georgia" panose="02040502050405020303" pitchFamily="18" charset="0"/>
                <a:cs typeface="Arial" pitchFamily="34" charset="0"/>
              </a:rPr>
              <a:t>Logic  will  get  you  from  A  to  B. </a:t>
            </a:r>
          </a:p>
          <a:p>
            <a:pPr algn="ctr"/>
            <a:endParaRPr lang="en-US" sz="3200" b="1" dirty="0">
              <a:solidFill>
                <a:schemeClr val="bg2"/>
              </a:solidFill>
              <a:latin typeface="Georgia" panose="02040502050405020303" pitchFamily="18" charset="0"/>
              <a:cs typeface="Arial" pitchFamily="34" charset="0"/>
            </a:endParaRPr>
          </a:p>
          <a:p>
            <a:pPr algn="ctr"/>
            <a:r>
              <a:rPr lang="en-US" sz="3200" b="1" dirty="0" smtClean="0">
                <a:solidFill>
                  <a:schemeClr val="bg2"/>
                </a:solidFill>
                <a:latin typeface="Georgia" panose="02040502050405020303" pitchFamily="18" charset="0"/>
                <a:cs typeface="Arial" pitchFamily="34" charset="0"/>
              </a:rPr>
              <a:t>Imagination  will  take  you  everywhere</a:t>
            </a:r>
            <a:r>
              <a:rPr lang="en-US" sz="3200" b="1" dirty="0">
                <a:solidFill>
                  <a:schemeClr val="bg2"/>
                </a:solidFill>
                <a:latin typeface="Georgia" panose="02040502050405020303" pitchFamily="18" charset="0"/>
                <a:cs typeface="Arial" pitchFamily="34" charset="0"/>
              </a:rPr>
              <a:t>.</a:t>
            </a:r>
          </a:p>
          <a:p>
            <a:pPr algn="ctr"/>
            <a:endParaRPr lang="en-US" sz="3200" b="1" dirty="0" smtClean="0">
              <a:solidFill>
                <a:schemeClr val="bg2"/>
              </a:solidFill>
              <a:latin typeface="Georgia" panose="02040502050405020303" pitchFamily="18" charset="0"/>
              <a:cs typeface="Arial" pitchFamily="34" charset="0"/>
            </a:endParaRPr>
          </a:p>
          <a:p>
            <a:pPr algn="ctr"/>
            <a:r>
              <a:rPr lang="en-US" sz="3200" b="1" dirty="0" smtClean="0">
                <a:solidFill>
                  <a:schemeClr val="bg2"/>
                </a:solidFill>
                <a:latin typeface="Georgia" panose="02040502050405020303" pitchFamily="18" charset="0"/>
                <a:cs typeface="Arial" pitchFamily="34" charset="0"/>
              </a:rPr>
              <a:t>Imagination  is  more  important  than knowledge.”</a:t>
            </a:r>
            <a:endParaRPr lang="en-US" sz="3200" b="1" dirty="0">
              <a:solidFill>
                <a:schemeClr val="bg2"/>
              </a:solidFill>
              <a:latin typeface="Georgia" panose="02040502050405020303" pitchFamily="18" charset="0"/>
              <a:cs typeface="Arial" pitchFamily="34" charset="0"/>
            </a:endParaRPr>
          </a:p>
          <a:p>
            <a:endParaRPr lang="en-US" sz="3200" b="1" dirty="0">
              <a:solidFill>
                <a:schemeClr val="bg2"/>
              </a:solidFill>
              <a:latin typeface="Georgia" panose="02040502050405020303" pitchFamily="18" charset="0"/>
              <a:cs typeface="Arial" pitchFamily="34" charset="0"/>
            </a:endParaRPr>
          </a:p>
          <a:p>
            <a:r>
              <a:rPr lang="en-US" b="1" dirty="0">
                <a:solidFill>
                  <a:schemeClr val="bg2"/>
                </a:solidFill>
                <a:latin typeface="Georgia" panose="02040502050405020303" pitchFamily="18" charset="0"/>
                <a:cs typeface="Arial" pitchFamily="34" charset="0"/>
              </a:rPr>
              <a:t>						</a:t>
            </a:r>
            <a:r>
              <a:rPr lang="en-US" b="1" dirty="0" smtClean="0">
                <a:solidFill>
                  <a:schemeClr val="bg2"/>
                </a:solidFill>
                <a:latin typeface="Georgia" panose="02040502050405020303" pitchFamily="18" charset="0"/>
                <a:cs typeface="Arial" pitchFamily="34" charset="0"/>
              </a:rPr>
              <a:t>Albert  Einstein</a:t>
            </a:r>
            <a:endParaRPr lang="en-US" b="1" dirty="0">
              <a:solidFill>
                <a:schemeClr val="bg2"/>
              </a:solidFill>
              <a:latin typeface="Georgia" panose="02040502050405020303" pitchFamily="18"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156" y="4408227"/>
            <a:ext cx="2504948" cy="2449773"/>
          </a:xfrm>
          <a:prstGeom prst="rect">
            <a:avLst/>
          </a:prstGeom>
        </p:spPr>
      </p:pic>
    </p:spTree>
    <p:extLst>
      <p:ext uri="{BB962C8B-B14F-4D97-AF65-F5344CB8AC3E}">
        <p14:creationId xmlns:p14="http://schemas.microsoft.com/office/powerpoint/2010/main" val="3607057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647" y="1094654"/>
            <a:ext cx="7686303" cy="4343400"/>
          </a:xfrm>
        </p:spPr>
        <p:txBody>
          <a:bodyPr/>
          <a:lstStyle/>
          <a:p>
            <a:pPr marL="0" indent="0">
              <a:buNone/>
            </a:pPr>
            <a:r>
              <a:rPr lang="en-US" b="1" dirty="0" smtClean="0">
                <a:effectLst/>
                <a:latin typeface="Arial" panose="020B0604020202020204" pitchFamily="34" charset="0"/>
                <a:cs typeface="Arial" panose="020B0604020202020204" pitchFamily="34" charset="0"/>
              </a:rPr>
              <a:t>“</a:t>
            </a:r>
            <a:r>
              <a:rPr lang="en-US" b="1" dirty="0">
                <a:effectLst/>
                <a:latin typeface="Arial" panose="020B0604020202020204" pitchFamily="34" charset="0"/>
                <a:cs typeface="Arial" panose="020B0604020202020204" pitchFamily="34" charset="0"/>
              </a:rPr>
              <a:t>Christianity, </a:t>
            </a:r>
            <a:r>
              <a:rPr lang="en-US" b="1" dirty="0" smtClean="0">
                <a:effectLst/>
                <a:latin typeface="Arial" panose="020B0604020202020204" pitchFamily="34" charset="0"/>
                <a:cs typeface="Arial" panose="020B0604020202020204" pitchFamily="34" charset="0"/>
              </a:rPr>
              <a:t> if  false</a:t>
            </a:r>
            <a:r>
              <a:rPr lang="en-US" b="1" dirty="0">
                <a:effectLst/>
                <a:latin typeface="Arial" panose="020B0604020202020204" pitchFamily="34" charset="0"/>
                <a:cs typeface="Arial" panose="020B0604020202020204" pitchFamily="34" charset="0"/>
              </a:rPr>
              <a:t>, </a:t>
            </a:r>
            <a:r>
              <a:rPr lang="en-US" b="1" dirty="0" smtClean="0">
                <a:effectLst/>
                <a:latin typeface="Arial" panose="020B0604020202020204" pitchFamily="34" charset="0"/>
                <a:cs typeface="Arial" panose="020B0604020202020204" pitchFamily="34" charset="0"/>
              </a:rPr>
              <a:t> is  of  no  importance</a:t>
            </a:r>
            <a:r>
              <a:rPr lang="en-US" b="1" dirty="0">
                <a:effectLst/>
                <a:latin typeface="Arial" panose="020B0604020202020204" pitchFamily="34" charset="0"/>
                <a:cs typeface="Arial" panose="020B0604020202020204" pitchFamily="34" charset="0"/>
              </a:rPr>
              <a:t>, </a:t>
            </a:r>
            <a:r>
              <a:rPr lang="en-US" b="1" dirty="0" smtClean="0">
                <a:effectLst/>
                <a:latin typeface="Arial" panose="020B0604020202020204" pitchFamily="34" charset="0"/>
                <a:cs typeface="Arial" panose="020B0604020202020204" pitchFamily="34" charset="0"/>
              </a:rPr>
              <a:t> and  if  true</a:t>
            </a:r>
            <a:r>
              <a:rPr lang="en-US" b="1" dirty="0">
                <a:effectLst/>
                <a:latin typeface="Arial" panose="020B0604020202020204" pitchFamily="34" charset="0"/>
                <a:cs typeface="Arial" panose="020B0604020202020204" pitchFamily="34" charset="0"/>
              </a:rPr>
              <a:t>, </a:t>
            </a:r>
            <a:r>
              <a:rPr lang="en-US" b="1" dirty="0" smtClean="0">
                <a:effectLst/>
                <a:latin typeface="Arial" panose="020B0604020202020204" pitchFamily="34" charset="0"/>
                <a:cs typeface="Arial" panose="020B0604020202020204" pitchFamily="34" charset="0"/>
              </a:rPr>
              <a:t> of  infinite  importance.   The  only  thing  it  cannot  be  is  moderately  important</a:t>
            </a:r>
            <a:r>
              <a:rPr lang="en-US" b="1" dirty="0">
                <a:effectLst/>
                <a:latin typeface="Arial" panose="020B0604020202020204" pitchFamily="34" charset="0"/>
                <a:cs typeface="Arial" panose="020B0604020202020204" pitchFamily="34" charset="0"/>
              </a:rPr>
              <a:t>.” </a:t>
            </a:r>
            <a:endParaRPr lang="en-US" b="1" dirty="0" smtClean="0">
              <a:effectLst/>
              <a:latin typeface="Arial" panose="020B0604020202020204" pitchFamily="34" charset="0"/>
              <a:cs typeface="Arial" panose="020B0604020202020204" pitchFamily="34" charset="0"/>
            </a:endParaRPr>
          </a:p>
          <a:p>
            <a:endParaRPr lang="en-US" b="1" dirty="0">
              <a:effectLst/>
              <a:latin typeface="Arial" panose="020B0604020202020204" pitchFamily="34" charset="0"/>
              <a:cs typeface="Arial" panose="020B0604020202020204" pitchFamily="34" charset="0"/>
            </a:endParaRPr>
          </a:p>
          <a:p>
            <a:endParaRPr lang="en-US" b="1" dirty="0" smtClean="0">
              <a:effectLst/>
              <a:latin typeface="Arial" panose="020B0604020202020204" pitchFamily="34" charset="0"/>
              <a:cs typeface="Arial" panose="020B0604020202020204" pitchFamily="34" charset="0"/>
            </a:endParaRPr>
          </a:p>
          <a:p>
            <a:pPr marL="0" indent="0">
              <a:buNone/>
            </a:pPr>
            <a:r>
              <a:rPr lang="en-US" sz="2400" b="1" dirty="0" smtClean="0">
                <a:effectLst/>
                <a:latin typeface="Arial" panose="020B0604020202020204" pitchFamily="34" charset="0"/>
                <a:cs typeface="Arial" panose="020B0604020202020204" pitchFamily="34" charset="0"/>
              </a:rPr>
              <a:t>					C. S</a:t>
            </a:r>
            <a:r>
              <a:rPr lang="en-US" sz="2400" b="1" dirty="0">
                <a:effectLst/>
                <a:latin typeface="Arial" panose="020B0604020202020204" pitchFamily="34" charset="0"/>
                <a:cs typeface="Arial" panose="020B0604020202020204" pitchFamily="34" charset="0"/>
              </a:rPr>
              <a:t>. Lewis</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15" y="3972172"/>
            <a:ext cx="1914525" cy="2381250"/>
          </a:xfrm>
          <a:prstGeom prst="rect">
            <a:avLst/>
          </a:prstGeom>
        </p:spPr>
      </p:pic>
    </p:spTree>
    <p:extLst>
      <p:ext uri="{BB962C8B-B14F-4D97-AF65-F5344CB8AC3E}">
        <p14:creationId xmlns:p14="http://schemas.microsoft.com/office/powerpoint/2010/main" val="116278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3" name="Rectangle 3"/>
          <p:cNvSpPr>
            <a:spLocks noGrp="1" noChangeArrowheads="1"/>
          </p:cNvSpPr>
          <p:nvPr>
            <p:ph type="body" idx="1"/>
          </p:nvPr>
        </p:nvSpPr>
        <p:spPr>
          <a:xfrm>
            <a:off x="1945758" y="1266863"/>
            <a:ext cx="7084654" cy="4876800"/>
          </a:xfrm>
        </p:spPr>
        <p:txBody>
          <a:bodyPr/>
          <a:lstStyle/>
          <a:p>
            <a:pPr>
              <a:lnSpc>
                <a:spcPct val="80000"/>
              </a:lnSpc>
              <a:spcBef>
                <a:spcPct val="0"/>
              </a:spcBef>
              <a:buFontTx/>
              <a:buNone/>
              <a:tabLst>
                <a:tab pos="746125" algn="l"/>
              </a:tabLst>
            </a:pPr>
            <a:r>
              <a:rPr lang="en-US" sz="4000" b="1" dirty="0" smtClean="0">
                <a:effectLst/>
              </a:rPr>
              <a:t>The  2  most  important  </a:t>
            </a:r>
            <a:r>
              <a:rPr lang="en-US" sz="4000" b="1" u="sng" dirty="0" smtClean="0">
                <a:effectLst/>
              </a:rPr>
              <a:t>days  of  your  life  are:</a:t>
            </a:r>
          </a:p>
          <a:p>
            <a:pPr>
              <a:lnSpc>
                <a:spcPct val="80000"/>
              </a:lnSpc>
              <a:spcBef>
                <a:spcPct val="0"/>
              </a:spcBef>
              <a:buFontTx/>
              <a:buNone/>
              <a:tabLst>
                <a:tab pos="746125" algn="l"/>
              </a:tabLst>
            </a:pPr>
            <a:endParaRPr lang="en-US" sz="4000" b="1" dirty="0" smtClean="0">
              <a:effectLst/>
            </a:endParaRPr>
          </a:p>
          <a:p>
            <a:pPr>
              <a:lnSpc>
                <a:spcPct val="80000"/>
              </a:lnSpc>
              <a:spcBef>
                <a:spcPct val="0"/>
              </a:spcBef>
              <a:buFontTx/>
              <a:buNone/>
              <a:tabLst>
                <a:tab pos="746125" algn="l"/>
              </a:tabLst>
            </a:pPr>
            <a:endParaRPr lang="en-US" sz="4000" b="1" dirty="0" smtClean="0">
              <a:effectLst/>
            </a:endParaRPr>
          </a:p>
          <a:p>
            <a:pPr>
              <a:lnSpc>
                <a:spcPct val="80000"/>
              </a:lnSpc>
              <a:spcBef>
                <a:spcPct val="0"/>
              </a:spcBef>
              <a:buFontTx/>
              <a:buNone/>
              <a:tabLst>
                <a:tab pos="746125" algn="l"/>
              </a:tabLst>
            </a:pPr>
            <a:r>
              <a:rPr lang="en-US" sz="4000" b="1" dirty="0" smtClean="0">
                <a:effectLst/>
              </a:rPr>
              <a:t>First,  the  day  you  were  born,  and</a:t>
            </a:r>
          </a:p>
          <a:p>
            <a:pPr>
              <a:lnSpc>
                <a:spcPct val="80000"/>
              </a:lnSpc>
              <a:spcBef>
                <a:spcPct val="0"/>
              </a:spcBef>
              <a:buFontTx/>
              <a:buNone/>
              <a:tabLst>
                <a:tab pos="746125" algn="l"/>
                <a:tab pos="1371600" algn="l"/>
              </a:tabLst>
            </a:pPr>
            <a:endParaRPr lang="en-US" sz="4000" b="1" dirty="0" smtClean="0">
              <a:effectLst/>
            </a:endParaRPr>
          </a:p>
          <a:p>
            <a:pPr>
              <a:lnSpc>
                <a:spcPct val="80000"/>
              </a:lnSpc>
              <a:spcBef>
                <a:spcPct val="0"/>
              </a:spcBef>
              <a:buFontTx/>
              <a:buNone/>
              <a:tabLst>
                <a:tab pos="746125" algn="l"/>
                <a:tab pos="1371600" algn="l"/>
              </a:tabLst>
            </a:pPr>
            <a:r>
              <a:rPr lang="en-US" sz="4000" b="1" dirty="0" smtClean="0">
                <a:effectLst/>
              </a:rPr>
              <a:t>Second,  the  day  you  figure  out  				why</a:t>
            </a:r>
            <a:endParaRPr lang="en-US" sz="4000" dirty="0">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29" y="2761610"/>
            <a:ext cx="1722474" cy="1722474"/>
          </a:xfrm>
          <a:prstGeom prst="rect">
            <a:avLst/>
          </a:prstGeom>
        </p:spPr>
      </p:pic>
    </p:spTree>
    <p:extLst>
      <p:ext uri="{BB962C8B-B14F-4D97-AF65-F5344CB8AC3E}">
        <p14:creationId xmlns:p14="http://schemas.microsoft.com/office/powerpoint/2010/main" val="3770686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16483">
                                            <p:txEl>
                                              <p:pRg st="3" end="3"/>
                                            </p:txEl>
                                          </p:spTgt>
                                        </p:tgtEl>
                                        <p:attrNameLst>
                                          <p:attrName>style.visibility</p:attrName>
                                        </p:attrNameLst>
                                      </p:cBhvr>
                                      <p:to>
                                        <p:strVal val="visible"/>
                                      </p:to>
                                    </p:set>
                                    <p:animEffect transition="in" filter="dissolve">
                                      <p:cBhvr>
                                        <p:cTn id="7" dur="500"/>
                                        <p:tgtEl>
                                          <p:spTgt spid="91648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16483">
                                            <p:txEl>
                                              <p:pRg st="5" end="5"/>
                                            </p:txEl>
                                          </p:spTgt>
                                        </p:tgtEl>
                                        <p:attrNameLst>
                                          <p:attrName>style.visibility</p:attrName>
                                        </p:attrNameLst>
                                      </p:cBhvr>
                                      <p:to>
                                        <p:strVal val="visible"/>
                                      </p:to>
                                    </p:set>
                                    <p:animEffect transition="in" filter="dissolve">
                                      <p:cBhvr>
                                        <p:cTn id="12" dur="500"/>
                                        <p:tgtEl>
                                          <p:spTgt spid="91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1"/>
          <p:cNvSpPr txBox="1">
            <a:spLocks noChangeArrowheads="1"/>
          </p:cNvSpPr>
          <p:nvPr/>
        </p:nvSpPr>
        <p:spPr bwMode="auto">
          <a:xfrm>
            <a:off x="564763" y="1865893"/>
            <a:ext cx="83375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b="1" dirty="0">
                <a:latin typeface="Arial" pitchFamily="34" charset="0"/>
                <a:cs typeface="Arial" pitchFamily="34" charset="0"/>
              </a:rPr>
              <a:t>“</a:t>
            </a:r>
            <a:r>
              <a:rPr lang="en-US" sz="3200" b="1" dirty="0" smtClean="0">
                <a:latin typeface="Arial" pitchFamily="34" charset="0"/>
                <a:cs typeface="Arial" pitchFamily="34" charset="0"/>
              </a:rPr>
              <a:t>You  must  be  the  change  you  wish  to  see  in  the  world</a:t>
            </a:r>
            <a:r>
              <a:rPr lang="en-US" sz="3200" b="1" dirty="0">
                <a:latin typeface="Arial" pitchFamily="34" charset="0"/>
                <a:cs typeface="Arial" pitchFamily="34" charset="0"/>
              </a:rPr>
              <a:t>.”</a:t>
            </a:r>
          </a:p>
          <a:p>
            <a:endParaRPr lang="en-US" sz="3200" b="1" dirty="0">
              <a:latin typeface="Arial" pitchFamily="34" charset="0"/>
              <a:cs typeface="Arial" pitchFamily="34" charset="0"/>
            </a:endParaRPr>
          </a:p>
          <a:p>
            <a:r>
              <a:rPr lang="en-US" b="1" dirty="0">
                <a:latin typeface="Arial" pitchFamily="34" charset="0"/>
                <a:cs typeface="Arial" pitchFamily="34" charset="0"/>
              </a:rPr>
              <a:t>						</a:t>
            </a:r>
            <a:r>
              <a:rPr lang="en-US" b="1" dirty="0" smtClean="0">
                <a:latin typeface="Arial" pitchFamily="34" charset="0"/>
                <a:cs typeface="Arial" pitchFamily="34" charset="0"/>
              </a:rPr>
              <a:t>Mahatma  Gandhi</a:t>
            </a:r>
            <a:endParaRPr lang="en-US" b="1"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712" y="4419600"/>
            <a:ext cx="2314575" cy="1981200"/>
          </a:xfrm>
          <a:prstGeom prst="rect">
            <a:avLst/>
          </a:prstGeom>
        </p:spPr>
      </p:pic>
    </p:spTree>
    <p:extLst>
      <p:ext uri="{BB962C8B-B14F-4D97-AF65-F5344CB8AC3E}">
        <p14:creationId xmlns:p14="http://schemas.microsoft.com/office/powerpoint/2010/main" val="2959157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3"/>
          <p:cNvSpPr txBox="1">
            <a:spLocks noChangeArrowheads="1"/>
          </p:cNvSpPr>
          <p:nvPr/>
        </p:nvSpPr>
        <p:spPr bwMode="auto">
          <a:xfrm>
            <a:off x="83125" y="1437462"/>
            <a:ext cx="426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i="1" dirty="0">
                <a:solidFill>
                  <a:srgbClr val="5D0100"/>
                </a:solidFill>
                <a:latin typeface="Georgia" pitchFamily="18" charset="0"/>
              </a:rPr>
              <a:t>“</a:t>
            </a:r>
            <a:r>
              <a:rPr lang="en-US" sz="3200" b="1" i="1" dirty="0" smtClean="0">
                <a:solidFill>
                  <a:srgbClr val="5D0100"/>
                </a:solidFill>
                <a:latin typeface="Georgia" pitchFamily="18" charset="0"/>
              </a:rPr>
              <a:t>The  best  time  to plant  a  tree  was  20  years  ago</a:t>
            </a:r>
            <a:r>
              <a:rPr lang="en-US" sz="3200" b="1" i="1" dirty="0">
                <a:solidFill>
                  <a:srgbClr val="5D0100"/>
                </a:solidFill>
                <a:latin typeface="Georgia" pitchFamily="18" charset="0"/>
              </a:rPr>
              <a:t>.</a:t>
            </a:r>
          </a:p>
          <a:p>
            <a:pPr eaLnBrk="1" hangingPunct="1">
              <a:spcBef>
                <a:spcPct val="50000"/>
              </a:spcBef>
            </a:pPr>
            <a:endParaRPr lang="en-US" sz="3200" b="1" i="1" dirty="0">
              <a:solidFill>
                <a:srgbClr val="5D0100"/>
              </a:solidFill>
              <a:latin typeface="Georgia" pitchFamily="18" charset="0"/>
            </a:endParaRPr>
          </a:p>
          <a:p>
            <a:pPr eaLnBrk="1" hangingPunct="1">
              <a:spcBef>
                <a:spcPct val="50000"/>
              </a:spcBef>
            </a:pPr>
            <a:r>
              <a:rPr lang="en-US" sz="3200" b="1" i="1" dirty="0" smtClean="0">
                <a:solidFill>
                  <a:srgbClr val="5D0100"/>
                </a:solidFill>
                <a:latin typeface="Georgia" pitchFamily="18" charset="0"/>
              </a:rPr>
              <a:t>The  second  best  time  is  today</a:t>
            </a:r>
            <a:r>
              <a:rPr lang="en-US" sz="3200" b="1" i="1" dirty="0">
                <a:solidFill>
                  <a:srgbClr val="5D0100"/>
                </a:solidFill>
                <a:latin typeface="Georgia" pitchFamily="18" charset="0"/>
              </a:rPr>
              <a:t>.”</a:t>
            </a:r>
          </a:p>
        </p:txBody>
      </p:sp>
      <p:sp>
        <p:nvSpPr>
          <p:cNvPr id="216067" name="Text Box 4"/>
          <p:cNvSpPr txBox="1">
            <a:spLocks noChangeArrowheads="1"/>
          </p:cNvSpPr>
          <p:nvPr/>
        </p:nvSpPr>
        <p:spPr bwMode="auto">
          <a:xfrm>
            <a:off x="762000" y="6338888"/>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i="1" dirty="0" smtClean="0">
                <a:solidFill>
                  <a:srgbClr val="5D0100"/>
                </a:solidFill>
              </a:rPr>
              <a:t>Old   Chinese  Proverb</a:t>
            </a:r>
            <a:endParaRPr lang="en-US" sz="1800" b="1" i="1" dirty="0">
              <a:solidFill>
                <a:srgbClr val="5D0100"/>
              </a:solidFill>
            </a:endParaRPr>
          </a:p>
        </p:txBody>
      </p:sp>
      <p:pic>
        <p:nvPicPr>
          <p:cNvPr id="216068" name="Picture 5" descr="Tre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37462"/>
            <a:ext cx="4953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21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066">
                                            <p:txEl>
                                              <p:pRg st="2" end="2"/>
                                            </p:txEl>
                                          </p:spTgt>
                                        </p:tgtEl>
                                        <p:attrNameLst>
                                          <p:attrName>style.visibility</p:attrName>
                                        </p:attrNameLst>
                                      </p:cBhvr>
                                      <p:to>
                                        <p:strVal val="visible"/>
                                      </p:to>
                                    </p:set>
                                    <p:animEffect transition="in" filter="fade">
                                      <p:cBhvr>
                                        <p:cTn id="7" dur="500"/>
                                        <p:tgtEl>
                                          <p:spTgt spid="216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1"/>
          <p:cNvSpPr txBox="1">
            <a:spLocks noChangeArrowheads="1"/>
          </p:cNvSpPr>
          <p:nvPr/>
        </p:nvSpPr>
        <p:spPr bwMode="auto">
          <a:xfrm>
            <a:off x="1140134" y="1298047"/>
            <a:ext cx="76835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400" b="1" dirty="0">
                <a:latin typeface="Arial" pitchFamily="34" charset="0"/>
                <a:cs typeface="Arial" pitchFamily="34" charset="0"/>
              </a:rPr>
              <a:t>“</a:t>
            </a:r>
            <a:r>
              <a:rPr lang="en-US" sz="4400" b="1" dirty="0" smtClean="0">
                <a:latin typeface="Arial" pitchFamily="34" charset="0"/>
                <a:cs typeface="Arial" pitchFamily="34" charset="0"/>
              </a:rPr>
              <a:t>Either  lead,  follow  </a:t>
            </a:r>
            <a:endParaRPr lang="en-US" sz="4400" b="1" dirty="0">
              <a:latin typeface="Arial" pitchFamily="34" charset="0"/>
              <a:cs typeface="Arial" pitchFamily="34" charset="0"/>
            </a:endParaRPr>
          </a:p>
          <a:p>
            <a:r>
              <a:rPr lang="en-US" sz="4400" b="1" dirty="0" smtClean="0">
                <a:latin typeface="Arial" pitchFamily="34" charset="0"/>
                <a:cs typeface="Arial" pitchFamily="34" charset="0"/>
              </a:rPr>
              <a:t>or  get  out  of  the  way</a:t>
            </a:r>
            <a:r>
              <a:rPr lang="en-US" sz="4400" b="1" dirty="0">
                <a:latin typeface="Arial" pitchFamily="34" charset="0"/>
                <a:cs typeface="Arial" pitchFamily="34" charset="0"/>
              </a:rPr>
              <a:t>.”</a:t>
            </a:r>
          </a:p>
          <a:p>
            <a:endParaRPr lang="en-US" sz="3200" b="1" dirty="0">
              <a:latin typeface="Arial" pitchFamily="34" charset="0"/>
              <a:cs typeface="Arial" pitchFamily="34" charset="0"/>
            </a:endParaRPr>
          </a:p>
          <a:p>
            <a:r>
              <a:rPr lang="en-US" b="1" dirty="0">
                <a:latin typeface="Arial" pitchFamily="34" charset="0"/>
                <a:cs typeface="Arial" pitchFamily="34" charset="0"/>
              </a:rPr>
              <a:t>													</a:t>
            </a:r>
            <a:endParaRPr lang="en-US" b="1" dirty="0" smtClean="0">
              <a:latin typeface="Arial" pitchFamily="34" charset="0"/>
              <a:cs typeface="Arial" pitchFamily="34" charset="0"/>
            </a:endParaRPr>
          </a:p>
          <a:p>
            <a:r>
              <a:rPr lang="en-US" sz="1800" b="1" dirty="0">
                <a:latin typeface="Arial" pitchFamily="34" charset="0"/>
                <a:cs typeface="Arial" pitchFamily="34" charset="0"/>
              </a:rPr>
              <a:t>	</a:t>
            </a:r>
            <a:r>
              <a:rPr lang="en-US" sz="1800" b="1" dirty="0" smtClean="0">
                <a:latin typeface="Arial" pitchFamily="34" charset="0"/>
                <a:cs typeface="Arial" pitchFamily="34" charset="0"/>
              </a:rPr>
              <a:t>				- Ted Turner</a:t>
            </a:r>
            <a:endParaRPr lang="en-US" sz="1800" b="1" dirty="0">
              <a:latin typeface="Arial" pitchFamily="34" charset="0"/>
              <a:cs typeface="Arial" pitchFamily="34" charset="0"/>
            </a:endParaRPr>
          </a:p>
          <a:p>
            <a:r>
              <a:rPr lang="en-US" sz="1800" b="1" dirty="0">
                <a:latin typeface="Arial" pitchFamily="34" charset="0"/>
                <a:cs typeface="Arial" pitchFamily="34" charset="0"/>
              </a:rPr>
              <a:t>					</a:t>
            </a:r>
            <a:r>
              <a:rPr lang="en-US" sz="1800" b="1" dirty="0" smtClean="0">
                <a:latin typeface="Arial" pitchFamily="34" charset="0"/>
                <a:cs typeface="Arial" pitchFamily="34" charset="0"/>
              </a:rPr>
              <a:t>- General George S. Patton </a:t>
            </a:r>
            <a:r>
              <a:rPr lang="en-US" sz="1800" b="1" dirty="0">
                <a:latin typeface="Arial" pitchFamily="34" charset="0"/>
                <a:cs typeface="Arial" pitchFamily="34" charset="0"/>
              </a:rPr>
              <a:t>					</a:t>
            </a:r>
            <a:r>
              <a:rPr lang="en-US" sz="1800" b="1" dirty="0" smtClean="0">
                <a:latin typeface="Arial" pitchFamily="34" charset="0"/>
                <a:cs typeface="Arial" pitchFamily="34" charset="0"/>
              </a:rPr>
              <a:t>- Lee A. Iacocca </a:t>
            </a:r>
            <a:endParaRPr lang="en-US" sz="1800" b="1" dirty="0">
              <a:latin typeface="Arial" pitchFamily="34" charset="0"/>
              <a:cs typeface="Arial" pitchFamily="34" charset="0"/>
            </a:endParaRPr>
          </a:p>
          <a:p>
            <a:r>
              <a:rPr lang="en-US" sz="1800" b="1" dirty="0">
                <a:latin typeface="Arial" pitchFamily="34" charset="0"/>
                <a:cs typeface="Arial" pitchFamily="34" charset="0"/>
              </a:rPr>
              <a:t>					</a:t>
            </a:r>
            <a:r>
              <a:rPr lang="en-US" sz="1800" b="1" dirty="0" smtClean="0">
                <a:latin typeface="Arial" pitchFamily="34" charset="0"/>
                <a:cs typeface="Arial" pitchFamily="34" charset="0"/>
              </a:rPr>
              <a:t>- Thomas Paine</a:t>
            </a:r>
            <a:endParaRPr lang="en-US" sz="1800" b="1" dirty="0">
              <a:latin typeface="Arial" pitchFamily="34" charset="0"/>
              <a:cs typeface="Arial" pitchFamily="34" charset="0"/>
            </a:endParaRPr>
          </a:p>
          <a:p>
            <a:r>
              <a:rPr lang="en-US" sz="1800" b="1" dirty="0">
                <a:latin typeface="Arial" pitchFamily="34" charset="0"/>
                <a:cs typeface="Arial" pitchFamily="34" charset="0"/>
              </a:rPr>
              <a:t>					</a:t>
            </a:r>
            <a:r>
              <a:rPr lang="en-US" sz="1800" b="1" dirty="0" smtClean="0">
                <a:latin typeface="Arial" pitchFamily="34" charset="0"/>
                <a:cs typeface="Arial" pitchFamily="34" charset="0"/>
              </a:rPr>
              <a:t>- Bill Marianes</a:t>
            </a:r>
            <a:endParaRPr lang="en-US" sz="1800" b="1"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3" y="5171572"/>
            <a:ext cx="1206225" cy="15888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00" y="5428181"/>
            <a:ext cx="1332279" cy="13322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6409" y="4125951"/>
            <a:ext cx="1999850" cy="11877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1" y="3738679"/>
            <a:ext cx="1999850" cy="133080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0517" y="5620214"/>
            <a:ext cx="1537692" cy="1106793"/>
          </a:xfrm>
          <a:prstGeom prst="rect">
            <a:avLst/>
          </a:prstGeom>
        </p:spPr>
      </p:pic>
    </p:spTree>
    <p:extLst>
      <p:ext uri="{BB962C8B-B14F-4D97-AF65-F5344CB8AC3E}">
        <p14:creationId xmlns:p14="http://schemas.microsoft.com/office/powerpoint/2010/main" val="1541779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graphicsfuel.com/wp-content/uploads/2012/08/alarmclock-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1916113"/>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1370013" y="773113"/>
            <a:ext cx="6324600" cy="1143000"/>
          </a:xfrm>
        </p:spPr>
        <p:txBody>
          <a:bodyPr/>
          <a:lstStyle/>
          <a:p>
            <a:r>
              <a:rPr lang="en-US" dirty="0" smtClean="0"/>
              <a:t>Awaken</a:t>
            </a:r>
          </a:p>
        </p:txBody>
      </p:sp>
    </p:spTree>
    <p:extLst>
      <p:ext uri="{BB962C8B-B14F-4D97-AF65-F5344CB8AC3E}">
        <p14:creationId xmlns:p14="http://schemas.microsoft.com/office/powerpoint/2010/main" val="558043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78" y="3384460"/>
            <a:ext cx="9037122" cy="3139321"/>
          </a:xfrm>
          <a:prstGeom prst="rect">
            <a:avLst/>
          </a:prstGeom>
        </p:spPr>
        <p:txBody>
          <a:bodyPr wrap="square">
            <a:spAutoFit/>
          </a:bodyPr>
          <a:lstStyle/>
          <a:p>
            <a:pPr algn="ctr" eaLnBrk="1" hangingPunct="1">
              <a:spcBef>
                <a:spcPct val="50000"/>
              </a:spcBef>
            </a:pPr>
            <a:r>
              <a:rPr lang="en-US" b="1" i="1" dirty="0" smtClean="0"/>
              <a:t>This  entire  presentation  and  other  resources  and  content  in  the  areas  of  personal  and  church  calling,  stewardship  and  strategic  planning  is  available  to  download  at  the  always  free  resource: </a:t>
            </a:r>
            <a:endParaRPr lang="en-US" dirty="0"/>
          </a:p>
          <a:p>
            <a:pPr algn="ctr" eaLnBrk="1" hangingPunct="1">
              <a:spcBef>
                <a:spcPct val="50000"/>
              </a:spcBef>
            </a:pPr>
            <a:r>
              <a:rPr lang="en-US" sz="4400" b="1" dirty="0" smtClean="0">
                <a:solidFill>
                  <a:srgbClr val="FF0000"/>
                </a:solidFill>
                <a:hlinkClick r:id="rId2"/>
              </a:rPr>
              <a:t>www.stewardshipcalling.com</a:t>
            </a:r>
            <a:endParaRPr lang="en-US" sz="4400" b="1" dirty="0" smtClean="0">
              <a:solidFill>
                <a:srgbClr val="FF0000"/>
              </a:solidFill>
            </a:endParaRPr>
          </a:p>
          <a:p>
            <a:pPr algn="ctr" eaLnBrk="1" hangingPunct="1">
              <a:spcBef>
                <a:spcPct val="50000"/>
              </a:spcBef>
            </a:pPr>
            <a:r>
              <a:rPr lang="en-US" b="1" i="1" dirty="0" smtClean="0"/>
              <a:t>This  presentation  is  under  the  Spiritual - Leadership Retreats tab</a:t>
            </a:r>
          </a:p>
          <a:p>
            <a:pPr algn="ctr" eaLnBrk="1" hangingPunct="1">
              <a:spcBef>
                <a:spcPct val="50000"/>
              </a:spcBef>
            </a:pPr>
            <a:r>
              <a:rPr lang="en-US" sz="1600" b="1" dirty="0" smtClean="0"/>
              <a:t>Bill  Marianes:  </a:t>
            </a:r>
            <a:r>
              <a:rPr lang="en-US" sz="1600" b="1" dirty="0" smtClean="0">
                <a:hlinkClick r:id="rId3"/>
              </a:rPr>
              <a:t>Bill@stewardshipcalling.com</a:t>
            </a:r>
            <a:r>
              <a:rPr lang="en-US" sz="1600" b="1" dirty="0" smtClean="0"/>
              <a:t>    (</a:t>
            </a:r>
            <a:r>
              <a:rPr lang="en-US" sz="1600" b="1" dirty="0"/>
              <a:t>404</a:t>
            </a:r>
            <a:r>
              <a:rPr lang="en-US" sz="1600" b="1" dirty="0" smtClean="0"/>
              <a:t>) 443-5700 </a:t>
            </a:r>
            <a:endParaRPr lang="en-US" sz="1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49" y="1"/>
            <a:ext cx="7350826" cy="3479470"/>
          </a:xfrm>
          <a:prstGeom prst="rect">
            <a:avLst/>
          </a:prstGeom>
        </p:spPr>
      </p:pic>
    </p:spTree>
    <p:extLst>
      <p:ext uri="{BB962C8B-B14F-4D97-AF65-F5344CB8AC3E}">
        <p14:creationId xmlns:p14="http://schemas.microsoft.com/office/powerpoint/2010/main" val="3738080398"/>
      </p:ext>
    </p:extLst>
  </p:cSld>
  <p:clrMapOvr>
    <a:masterClrMapping/>
  </p:clrMapOvr>
  <p:transition>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Text Box 2"/>
          <p:cNvSpPr txBox="1">
            <a:spLocks noChangeArrowheads="1"/>
          </p:cNvSpPr>
          <p:nvPr/>
        </p:nvSpPr>
        <p:spPr bwMode="auto">
          <a:xfrm>
            <a:off x="762000" y="2341563"/>
            <a:ext cx="80010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a:defRPr>
            </a:lvl1pPr>
            <a:lvl2pPr marL="914400" indent="-457200">
              <a:defRPr sz="2400">
                <a:solidFill>
                  <a:schemeClr val="tx1"/>
                </a:solidFill>
                <a:latin typeface="Times"/>
              </a:defRPr>
            </a:lvl2pPr>
            <a:lvl3pPr marL="1371600" indent="-457200">
              <a:defRPr sz="2400">
                <a:solidFill>
                  <a:schemeClr val="tx1"/>
                </a:solidFill>
                <a:latin typeface="Times"/>
              </a:defRPr>
            </a:lvl3pPr>
            <a:lvl4pPr marL="1828800" indent="-457200">
              <a:defRPr sz="2400">
                <a:solidFill>
                  <a:schemeClr val="tx1"/>
                </a:solidFill>
                <a:latin typeface="Times"/>
              </a:defRPr>
            </a:lvl4pPr>
            <a:lvl5pPr marL="2286000" indent="-457200">
              <a:defRPr sz="2400">
                <a:solidFill>
                  <a:schemeClr val="tx1"/>
                </a:solidFill>
                <a:latin typeface="Times"/>
              </a:defRPr>
            </a:lvl5pPr>
            <a:lvl6pPr marL="2743200" indent="-457200" eaLnBrk="0" fontAlgn="base" hangingPunct="0">
              <a:spcBef>
                <a:spcPct val="0"/>
              </a:spcBef>
              <a:spcAft>
                <a:spcPct val="0"/>
              </a:spcAft>
              <a:defRPr sz="2400">
                <a:solidFill>
                  <a:schemeClr val="tx1"/>
                </a:solidFill>
                <a:latin typeface="Times"/>
              </a:defRPr>
            </a:lvl6pPr>
            <a:lvl7pPr marL="3200400" indent="-457200" eaLnBrk="0" fontAlgn="base" hangingPunct="0">
              <a:spcBef>
                <a:spcPct val="0"/>
              </a:spcBef>
              <a:spcAft>
                <a:spcPct val="0"/>
              </a:spcAft>
              <a:defRPr sz="2400">
                <a:solidFill>
                  <a:schemeClr val="tx1"/>
                </a:solidFill>
                <a:latin typeface="Times"/>
              </a:defRPr>
            </a:lvl7pPr>
            <a:lvl8pPr marL="3657600" indent="-457200" eaLnBrk="0" fontAlgn="base" hangingPunct="0">
              <a:spcBef>
                <a:spcPct val="0"/>
              </a:spcBef>
              <a:spcAft>
                <a:spcPct val="0"/>
              </a:spcAft>
              <a:defRPr sz="2400">
                <a:solidFill>
                  <a:schemeClr val="tx1"/>
                </a:solidFill>
                <a:latin typeface="Times"/>
              </a:defRPr>
            </a:lvl8pPr>
            <a:lvl9pPr marL="4114800" indent="-457200" eaLnBrk="0" fontAlgn="base" hangingPunct="0">
              <a:spcBef>
                <a:spcPct val="0"/>
              </a:spcBef>
              <a:spcAft>
                <a:spcPct val="0"/>
              </a:spcAft>
              <a:defRPr sz="2400">
                <a:solidFill>
                  <a:schemeClr val="tx1"/>
                </a:solidFill>
                <a:latin typeface="Times"/>
              </a:defRPr>
            </a:lvl9pPr>
          </a:lstStyle>
          <a:p>
            <a:pPr>
              <a:spcBef>
                <a:spcPct val="50000"/>
              </a:spcBef>
              <a:buFont typeface="Wingdings" pitchFamily="2" charset="2"/>
              <a:buChar char="v"/>
            </a:pPr>
            <a:r>
              <a:rPr lang="en-US" sz="3600" b="1" dirty="0" smtClean="0">
                <a:latin typeface="Arial" panose="020B0604020202020204" pitchFamily="34" charset="0"/>
                <a:cs typeface="Arial" panose="020B0604020202020204" pitchFamily="34" charset="0"/>
              </a:rPr>
              <a:t>What  was  Albert  Einstein’s  greatest  contribution</a:t>
            </a:r>
            <a:r>
              <a:rPr lang="en-US" sz="3600" b="1" dirty="0">
                <a:latin typeface="Arial" panose="020B0604020202020204" pitchFamily="34" charset="0"/>
                <a:cs typeface="Arial" panose="020B0604020202020204" pitchFamily="34" charset="0"/>
              </a:rPr>
              <a:t>?</a:t>
            </a:r>
          </a:p>
          <a:p>
            <a:pPr>
              <a:spcBef>
                <a:spcPct val="50000"/>
              </a:spcBef>
              <a:buFont typeface="Wingdings" pitchFamily="2" charset="2"/>
              <a:buChar char="v"/>
            </a:pPr>
            <a:r>
              <a:rPr lang="en-US" sz="3600" b="1" dirty="0">
                <a:latin typeface="Arial" panose="020B0604020202020204" pitchFamily="34" charset="0"/>
                <a:cs typeface="Arial" panose="020B0604020202020204" pitchFamily="34" charset="0"/>
              </a:rPr>
              <a:t>E=mc</a:t>
            </a:r>
            <a:r>
              <a:rPr lang="en-US" sz="3600" b="1" baseline="30000" dirty="0">
                <a:latin typeface="Arial" panose="020B0604020202020204" pitchFamily="34" charset="0"/>
                <a:cs typeface="Arial" panose="020B0604020202020204" pitchFamily="34" charset="0"/>
              </a:rPr>
              <a:t>2</a:t>
            </a:r>
          </a:p>
          <a:p>
            <a:pPr>
              <a:spcBef>
                <a:spcPct val="50000"/>
              </a:spcBef>
              <a:buFont typeface="Wingdings" pitchFamily="2" charset="2"/>
              <a:buNone/>
            </a:pPr>
            <a:endParaRPr lang="en-US" sz="3600" b="1" dirty="0">
              <a:latin typeface="Arial" panose="020B0604020202020204" pitchFamily="34" charset="0"/>
              <a:cs typeface="Arial" panose="020B0604020202020204" pitchFamily="34" charset="0"/>
            </a:endParaRPr>
          </a:p>
          <a:p>
            <a:pPr>
              <a:spcBef>
                <a:spcPct val="50000"/>
              </a:spcBef>
              <a:buFont typeface="Wingdings" pitchFamily="2" charset="2"/>
              <a:buNone/>
            </a:pP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NOTHING   HAPPENS   UNTIL SOMETHING   MOVES</a:t>
            </a:r>
            <a:r>
              <a:rPr lang="en-US" sz="3600" b="1" dirty="0">
                <a:latin typeface="Arial" panose="020B0604020202020204" pitchFamily="34" charset="0"/>
                <a:cs typeface="Arial" panose="020B0604020202020204" pitchFamily="34" charset="0"/>
              </a:rPr>
              <a:t>”</a:t>
            </a:r>
          </a:p>
        </p:txBody>
      </p:sp>
      <p:pic>
        <p:nvPicPr>
          <p:cNvPr id="760835" name="Picture 3" descr="Einst05">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7543800" y="0"/>
            <a:ext cx="1600200" cy="1828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60836" name="Group 4"/>
          <p:cNvGrpSpPr>
            <a:grpSpLocks/>
          </p:cNvGrpSpPr>
          <p:nvPr/>
        </p:nvGrpSpPr>
        <p:grpSpPr bwMode="auto">
          <a:xfrm>
            <a:off x="1143000" y="3581400"/>
            <a:ext cx="2057400" cy="990600"/>
            <a:chOff x="1440" y="2256"/>
            <a:chExt cx="1440" cy="816"/>
          </a:xfrm>
        </p:grpSpPr>
        <p:sp>
          <p:nvSpPr>
            <p:cNvPr id="760837" name="Oval 5"/>
            <p:cNvSpPr>
              <a:spLocks noChangeArrowheads="1"/>
            </p:cNvSpPr>
            <p:nvPr/>
          </p:nvSpPr>
          <p:spPr bwMode="auto">
            <a:xfrm>
              <a:off x="1440" y="2256"/>
              <a:ext cx="1440" cy="81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0838" name="Line 6"/>
            <p:cNvSpPr>
              <a:spLocks noChangeShapeType="1"/>
            </p:cNvSpPr>
            <p:nvPr/>
          </p:nvSpPr>
          <p:spPr bwMode="auto">
            <a:xfrm flipH="1">
              <a:off x="1584" y="2400"/>
              <a:ext cx="1056" cy="48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0839" name="WordArt 7"/>
          <p:cNvSpPr>
            <a:spLocks noChangeArrowheads="1" noChangeShapeType="1" noTextEdit="1"/>
          </p:cNvSpPr>
          <p:nvPr/>
        </p:nvSpPr>
        <p:spPr bwMode="auto">
          <a:xfrm>
            <a:off x="1371600" y="0"/>
            <a:ext cx="5715000" cy="2133600"/>
          </a:xfrm>
          <a:prstGeom prst="rect">
            <a:avLst/>
          </a:prstGeom>
        </p:spPr>
        <p:txBody>
          <a:bodyPr wrap="none" fromWordArt="1">
            <a:prstTxWarp prst="textCurveUp">
              <a:avLst>
                <a:gd name="adj" fmla="val 40356"/>
              </a:avLst>
            </a:prstTxWarp>
          </a:bodyPr>
          <a:lstStyle/>
          <a:p>
            <a:pPr algn="ctr"/>
            <a:r>
              <a:rPr lang="en-US" sz="3600" kern="10" dirty="0" smtClean="0">
                <a:ln w="12700">
                  <a:solidFill>
                    <a:srgbClr val="000000"/>
                  </a:solidFill>
                  <a:round/>
                  <a:headEnd/>
                  <a:tailEnd/>
                </a:ln>
                <a:solidFill>
                  <a:schemeClr val="accent2"/>
                </a:solidFill>
                <a:effectLst>
                  <a:outerShdw dist="45791" dir="2021404" algn="ctr" rotWithShape="0">
                    <a:srgbClr val="808080">
                      <a:alpha val="80000"/>
                    </a:srgbClr>
                  </a:outerShdw>
                </a:effectLst>
                <a:latin typeface="Arial Black"/>
              </a:rPr>
              <a:t>Albert's  Insight</a:t>
            </a:r>
            <a:endParaRPr lang="en-US" sz="3600" kern="10" dirty="0">
              <a:ln w="12700">
                <a:solidFill>
                  <a:srgbClr val="000000"/>
                </a:solidFill>
                <a:round/>
                <a:headEnd/>
                <a:tailEnd/>
              </a:ln>
              <a:solidFill>
                <a:schemeClr val="accent2"/>
              </a:solidFill>
              <a:effectLst>
                <a:outerShdw dist="45791" dir="2021404" algn="ctr" rotWithShape="0">
                  <a:srgbClr val="808080">
                    <a:alpha val="80000"/>
                  </a:srgbClr>
                </a:outerShdw>
              </a:effectLst>
              <a:latin typeface="Arial Black"/>
            </a:endParaRPr>
          </a:p>
        </p:txBody>
      </p:sp>
    </p:spTree>
    <p:extLst>
      <p:ext uri="{BB962C8B-B14F-4D97-AF65-F5344CB8AC3E}">
        <p14:creationId xmlns:p14="http://schemas.microsoft.com/office/powerpoint/2010/main" val="37875217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0834">
                                            <p:txEl>
                                              <p:pRg st="0" end="0"/>
                                            </p:txEl>
                                          </p:spTgt>
                                        </p:tgtEl>
                                        <p:attrNameLst>
                                          <p:attrName>style.visibility</p:attrName>
                                        </p:attrNameLst>
                                      </p:cBhvr>
                                      <p:to>
                                        <p:strVal val="visible"/>
                                      </p:to>
                                    </p:set>
                                    <p:animEffect transition="in" filter="dissolve">
                                      <p:cBhvr>
                                        <p:cTn id="7" dur="500"/>
                                        <p:tgtEl>
                                          <p:spTgt spid="760834">
                                            <p:txEl>
                                              <p:pRg st="0" end="0"/>
                                            </p:txEl>
                                          </p:spTgt>
                                        </p:tgtEl>
                                      </p:cBhvr>
                                    </p:animEffect>
                                  </p:childTnLst>
                                  <p:subTnLst>
                                    <p:animClr clrSpc="rgb" dir="cw">
                                      <p:cBhvr override="childStyle">
                                        <p:cTn dur="1" fill="hold" display="0" masterRel="nextClick" afterEffect="1"/>
                                        <p:tgtEl>
                                          <p:spTgt spid="760834">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0834">
                                            <p:txEl>
                                              <p:pRg st="1" end="1"/>
                                            </p:txEl>
                                          </p:spTgt>
                                        </p:tgtEl>
                                        <p:attrNameLst>
                                          <p:attrName>style.visibility</p:attrName>
                                        </p:attrNameLst>
                                      </p:cBhvr>
                                      <p:to>
                                        <p:strVal val="visible"/>
                                      </p:to>
                                    </p:set>
                                    <p:animEffect transition="in" filter="dissolve">
                                      <p:cBhvr>
                                        <p:cTn id="12" dur="500"/>
                                        <p:tgtEl>
                                          <p:spTgt spid="7608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60836"/>
                                        </p:tgtEl>
                                        <p:attrNameLst>
                                          <p:attrName>style.visibility</p:attrName>
                                        </p:attrNameLst>
                                      </p:cBhvr>
                                      <p:to>
                                        <p:strVal val="visible"/>
                                      </p:to>
                                    </p:set>
                                    <p:animEffect transition="in" filter="dissolve">
                                      <p:cBhvr>
                                        <p:cTn id="17" dur="500"/>
                                        <p:tgtEl>
                                          <p:spTgt spid="760836"/>
                                        </p:tgtEl>
                                      </p:cBhvr>
                                    </p:animEffect>
                                  </p:childTnLst>
                                </p:cTn>
                              </p:par>
                              <p:par>
                                <p:cTn id="18" presetID="25" presetClass="entr" presetSubtype="0" fill="hold" nodeType="withEffect">
                                  <p:stCondLst>
                                    <p:cond delay="0"/>
                                  </p:stCondLst>
                                  <p:childTnLst>
                                    <p:set>
                                      <p:cBhvr>
                                        <p:cTn id="19" dur="1" fill="hold">
                                          <p:stCondLst>
                                            <p:cond delay="0"/>
                                          </p:stCondLst>
                                        </p:cTn>
                                        <p:tgtEl>
                                          <p:spTgt spid="760834">
                                            <p:txEl>
                                              <p:pRg st="3" end="3"/>
                                            </p:txEl>
                                          </p:spTgt>
                                        </p:tgtEl>
                                        <p:attrNameLst>
                                          <p:attrName>style.visibility</p:attrName>
                                        </p:attrNameLst>
                                      </p:cBhvr>
                                      <p:to>
                                        <p:strVal val="visible"/>
                                      </p:to>
                                    </p:set>
                                    <p:anim calcmode="lin" valueType="num">
                                      <p:cBhvr>
                                        <p:cTn id="20" dur="500" decel="50000" fill="hold">
                                          <p:stCondLst>
                                            <p:cond delay="0"/>
                                          </p:stCondLst>
                                        </p:cTn>
                                        <p:tgtEl>
                                          <p:spTgt spid="760834">
                                            <p:txEl>
                                              <p:pRg st="3" end="3"/>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60834">
                                            <p:txEl>
                                              <p:pRg st="3" end="3"/>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60834">
                                            <p:txEl>
                                              <p:pRg st="3" end="3"/>
                                            </p:txEl>
                                          </p:spTgt>
                                        </p:tgtEl>
                                        <p:attrNameLst>
                                          <p:attrName>ppt_w</p:attrName>
                                        </p:attrNameLst>
                                      </p:cBhvr>
                                      <p:tavLst>
                                        <p:tav tm="0">
                                          <p:val>
                                            <p:strVal val="#ppt_w*.05"/>
                                          </p:val>
                                        </p:tav>
                                        <p:tav tm="100000">
                                          <p:val>
                                            <p:strVal val="#ppt_w"/>
                                          </p:val>
                                        </p:tav>
                                      </p:tavLst>
                                    </p:anim>
                                    <p:anim calcmode="lin" valueType="num">
                                      <p:cBhvr>
                                        <p:cTn id="23" dur="1000" fill="hold"/>
                                        <p:tgtEl>
                                          <p:spTgt spid="760834">
                                            <p:txEl>
                                              <p:pRg st="3" end="3"/>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60834">
                                            <p:txEl>
                                              <p:pRg st="3" end="3"/>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60834">
                                            <p:txEl>
                                              <p:pRg st="3" end="3"/>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60834">
                                            <p:txEl>
                                              <p:pRg st="3" end="3"/>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608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685800" y="1676400"/>
            <a:ext cx="8001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a:defRPr>
            </a:lvl1pPr>
            <a:lvl2pPr marL="914400" indent="-457200">
              <a:defRPr sz="2400">
                <a:solidFill>
                  <a:schemeClr val="tx1"/>
                </a:solidFill>
                <a:latin typeface="Times"/>
              </a:defRPr>
            </a:lvl2pPr>
            <a:lvl3pPr marL="1371600" indent="-457200">
              <a:defRPr sz="2400">
                <a:solidFill>
                  <a:schemeClr val="tx1"/>
                </a:solidFill>
                <a:latin typeface="Times"/>
              </a:defRPr>
            </a:lvl3pPr>
            <a:lvl4pPr marL="1828800" indent="-457200">
              <a:defRPr sz="2400">
                <a:solidFill>
                  <a:schemeClr val="tx1"/>
                </a:solidFill>
                <a:latin typeface="Times"/>
              </a:defRPr>
            </a:lvl4pPr>
            <a:lvl5pPr marL="2286000" indent="-457200">
              <a:defRPr sz="2400">
                <a:solidFill>
                  <a:schemeClr val="tx1"/>
                </a:solidFill>
                <a:latin typeface="Times"/>
              </a:defRPr>
            </a:lvl5pPr>
            <a:lvl6pPr marL="2743200" indent="-457200" eaLnBrk="0" fontAlgn="base" hangingPunct="0">
              <a:spcBef>
                <a:spcPct val="0"/>
              </a:spcBef>
              <a:spcAft>
                <a:spcPct val="0"/>
              </a:spcAft>
              <a:defRPr sz="2400">
                <a:solidFill>
                  <a:schemeClr val="tx1"/>
                </a:solidFill>
                <a:latin typeface="Times"/>
              </a:defRPr>
            </a:lvl6pPr>
            <a:lvl7pPr marL="3200400" indent="-457200" eaLnBrk="0" fontAlgn="base" hangingPunct="0">
              <a:spcBef>
                <a:spcPct val="0"/>
              </a:spcBef>
              <a:spcAft>
                <a:spcPct val="0"/>
              </a:spcAft>
              <a:defRPr sz="2400">
                <a:solidFill>
                  <a:schemeClr val="tx1"/>
                </a:solidFill>
                <a:latin typeface="Times"/>
              </a:defRPr>
            </a:lvl7pPr>
            <a:lvl8pPr marL="3657600" indent="-457200" eaLnBrk="0" fontAlgn="base" hangingPunct="0">
              <a:spcBef>
                <a:spcPct val="0"/>
              </a:spcBef>
              <a:spcAft>
                <a:spcPct val="0"/>
              </a:spcAft>
              <a:defRPr sz="2400">
                <a:solidFill>
                  <a:schemeClr val="tx1"/>
                </a:solidFill>
                <a:latin typeface="Times"/>
              </a:defRPr>
            </a:lvl8pPr>
            <a:lvl9pPr marL="4114800" indent="-457200" eaLnBrk="0" fontAlgn="base" hangingPunct="0">
              <a:spcBef>
                <a:spcPct val="0"/>
              </a:spcBef>
              <a:spcAft>
                <a:spcPct val="0"/>
              </a:spcAft>
              <a:defRPr sz="2400">
                <a:solidFill>
                  <a:schemeClr val="tx1"/>
                </a:solidFill>
                <a:latin typeface="Times"/>
              </a:defRPr>
            </a:lvl9pPr>
          </a:lstStyle>
          <a:p>
            <a:pPr>
              <a:spcBef>
                <a:spcPct val="50000"/>
              </a:spcBef>
              <a:buFont typeface="Wingdings" pitchFamily="2" charset="2"/>
              <a:buChar char="v"/>
            </a:pPr>
            <a:endParaRPr lang="en-US" sz="3600" b="1" dirty="0">
              <a:latin typeface="Arial" panose="020B0604020202020204" pitchFamily="34" charset="0"/>
              <a:cs typeface="Arial" panose="020B0604020202020204" pitchFamily="34" charset="0"/>
            </a:endParaRPr>
          </a:p>
          <a:p>
            <a:pPr>
              <a:spcBef>
                <a:spcPct val="50000"/>
              </a:spcBef>
              <a:buFont typeface="Wingdings" pitchFamily="2" charset="2"/>
              <a:buNone/>
            </a:pPr>
            <a:endParaRPr lang="en-US" sz="3600" b="1" dirty="0">
              <a:latin typeface="Arial" panose="020B0604020202020204" pitchFamily="34" charset="0"/>
              <a:cs typeface="Arial" panose="020B0604020202020204" pitchFamily="34" charset="0"/>
            </a:endParaRPr>
          </a:p>
          <a:p>
            <a:pPr>
              <a:spcBef>
                <a:spcPct val="50000"/>
              </a:spcBef>
              <a:buFont typeface="Wingdings" pitchFamily="2" charset="2"/>
              <a:buNone/>
            </a:pP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NOTHING   HAPPENS  UNTIL   SOMEBODY   MOVES</a:t>
            </a:r>
            <a:r>
              <a:rPr lang="en-US" sz="3600" b="1" dirty="0">
                <a:latin typeface="Arial" panose="020B0604020202020204" pitchFamily="34" charset="0"/>
                <a:cs typeface="Arial" panose="020B0604020202020204" pitchFamily="34" charset="0"/>
              </a:rPr>
              <a:t>”</a:t>
            </a:r>
          </a:p>
        </p:txBody>
      </p:sp>
      <p:sp>
        <p:nvSpPr>
          <p:cNvPr id="762883" name="WordArt 3"/>
          <p:cNvSpPr>
            <a:spLocks noChangeArrowheads="1" noChangeShapeType="1" noTextEdit="1"/>
          </p:cNvSpPr>
          <p:nvPr/>
        </p:nvSpPr>
        <p:spPr bwMode="auto">
          <a:xfrm>
            <a:off x="228600" y="685800"/>
            <a:ext cx="6477000" cy="1981200"/>
          </a:xfrm>
          <a:prstGeom prst="rect">
            <a:avLst/>
          </a:prstGeom>
        </p:spPr>
        <p:txBody>
          <a:bodyPr wrap="none" fromWordArt="1">
            <a:prstTxWarp prst="textCurveUp">
              <a:avLst>
                <a:gd name="adj" fmla="val 40356"/>
              </a:avLst>
            </a:prstTxWarp>
          </a:bodyPr>
          <a:lstStyle/>
          <a:p>
            <a:pPr algn="ctr"/>
            <a:r>
              <a:rPr lang="en-US" sz="3600" kern="10" dirty="0" smtClean="0">
                <a:ln w="12700">
                  <a:solidFill>
                    <a:srgbClr val="000000"/>
                  </a:solidFill>
                  <a:round/>
                  <a:headEnd/>
                  <a:tailEnd/>
                </a:ln>
                <a:solidFill>
                  <a:schemeClr val="accent2"/>
                </a:solidFill>
                <a:effectLst>
                  <a:outerShdw dist="45791" dir="2021404" algn="ctr" rotWithShape="0">
                    <a:srgbClr val="808080">
                      <a:alpha val="80000"/>
                    </a:srgbClr>
                  </a:outerShdw>
                </a:effectLst>
                <a:latin typeface="Arial Black"/>
              </a:rPr>
              <a:t>The  Marianes  Corollary</a:t>
            </a:r>
            <a:endParaRPr lang="en-US" sz="3600" kern="10" dirty="0">
              <a:ln w="12700">
                <a:solidFill>
                  <a:srgbClr val="000000"/>
                </a:solidFill>
                <a:round/>
                <a:headEnd/>
                <a:tailEnd/>
              </a:ln>
              <a:solidFill>
                <a:schemeClr val="accent2"/>
              </a:solidFill>
              <a:effectLst>
                <a:outerShdw dist="45791" dir="2021404" algn="ctr" rotWithShape="0">
                  <a:srgbClr val="808080">
                    <a:alpha val="80000"/>
                  </a:srgbClr>
                </a:outerShdw>
              </a:effectLst>
              <a:latin typeface="Arial Black"/>
            </a:endParaRPr>
          </a:p>
        </p:txBody>
      </p:sp>
      <p:pic>
        <p:nvPicPr>
          <p:cNvPr id="762884" name="Picture 4" descr="AAM_Banquet_06_0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73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3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762882">
                                            <p:txEl>
                                              <p:pRg st="2" end="2"/>
                                            </p:txEl>
                                          </p:spTgt>
                                        </p:tgtEl>
                                        <p:attrNameLst>
                                          <p:attrName>style.visibility</p:attrName>
                                        </p:attrNameLst>
                                      </p:cBhvr>
                                      <p:to>
                                        <p:strVal val="visible"/>
                                      </p:to>
                                    </p:set>
                                    <p:anim calcmode="lin" valueType="num">
                                      <p:cBhvr>
                                        <p:cTn id="7" dur="500" decel="50000" fill="hold">
                                          <p:stCondLst>
                                            <p:cond delay="0"/>
                                          </p:stCondLst>
                                        </p:cTn>
                                        <p:tgtEl>
                                          <p:spTgt spid="762882">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62882">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62882">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762882">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62882">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62882">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62882">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628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6"/>
          <p:cNvSpPr txBox="1">
            <a:spLocks noChangeArrowheads="1"/>
          </p:cNvSpPr>
          <p:nvPr/>
        </p:nvSpPr>
        <p:spPr bwMode="auto">
          <a:xfrm>
            <a:off x="0" y="1143000"/>
            <a:ext cx="32766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sz="4800" b="1" i="1" dirty="0" smtClean="0">
                <a:solidFill>
                  <a:schemeClr val="bg2"/>
                </a:solidFill>
                <a:latin typeface="Arial" panose="020B0604020202020204" pitchFamily="34" charset="0"/>
                <a:cs typeface="Arial" panose="020B0604020202020204" pitchFamily="34" charset="0"/>
              </a:rPr>
              <a:t>You  have  now  been  called  as  one  of  the  70  Disciples</a:t>
            </a:r>
            <a:endParaRPr lang="en-US" sz="2000" b="1" i="1" dirty="0">
              <a:solidFill>
                <a:schemeClr val="bg2"/>
              </a:solidFill>
              <a:latin typeface="Arial" panose="020B0604020202020204" pitchFamily="34" charset="0"/>
              <a:cs typeface="Arial" panose="020B0604020202020204" pitchFamily="34" charset="0"/>
            </a:endParaRPr>
          </a:p>
          <a:p>
            <a:pPr algn="ctr">
              <a:spcBef>
                <a:spcPct val="50000"/>
              </a:spcBef>
            </a:pPr>
            <a:endParaRPr lang="en-US" sz="2000" b="1" i="1" dirty="0">
              <a:solidFill>
                <a:schemeClr val="bg2"/>
              </a:solidFill>
              <a:latin typeface="Arial" panose="020B0604020202020204" pitchFamily="34" charset="0"/>
              <a:cs typeface="Arial" panose="020B0604020202020204" pitchFamily="34" charset="0"/>
            </a:endParaRPr>
          </a:p>
          <a:p>
            <a:pPr algn="ctr">
              <a:spcBef>
                <a:spcPct val="50000"/>
              </a:spcBef>
            </a:pPr>
            <a:r>
              <a:rPr lang="en-US" sz="2000" b="1" i="1" dirty="0" smtClean="0">
                <a:solidFill>
                  <a:schemeClr val="bg2"/>
                </a:solidFill>
                <a:latin typeface="Arial" panose="020B0604020202020204" pitchFamily="34" charset="0"/>
                <a:cs typeface="Arial" panose="020B0604020202020204" pitchFamily="34" charset="0"/>
              </a:rPr>
              <a:t>Luke  10:1</a:t>
            </a:r>
            <a:endParaRPr lang="en-US" sz="2000" b="1" i="1" dirty="0">
              <a:solidFill>
                <a:schemeClr val="bg2"/>
              </a:solidFill>
              <a:latin typeface="Arial" panose="020B0604020202020204" pitchFamily="34" charset="0"/>
              <a:cs typeface="Arial" panose="020B0604020202020204" pitchFamily="34" charset="0"/>
            </a:endParaRPr>
          </a:p>
        </p:txBody>
      </p:sp>
      <p:pic>
        <p:nvPicPr>
          <p:cNvPr id="766979" name="Picture 3" descr="70 Apos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91200"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349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12191998" cy="6857999"/>
          </a:xfrm>
          <a:prstGeom prst="rect">
            <a:avLst/>
          </a:prstGeom>
        </p:spPr>
      </p:pic>
    </p:spTree>
    <p:extLst>
      <p:ext uri="{BB962C8B-B14F-4D97-AF65-F5344CB8AC3E}">
        <p14:creationId xmlns:p14="http://schemas.microsoft.com/office/powerpoint/2010/main" val="210086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3096</Words>
  <Application>Microsoft Office PowerPoint</Application>
  <PresentationFormat>On-screen Show (4:3)</PresentationFormat>
  <Paragraphs>383</Paragraphs>
  <Slides>94</Slides>
  <Notes>3</Notes>
  <HiddenSlides>0</HiddenSlides>
  <MMClips>0</MMClips>
  <ScaleCrop>false</ScaleCrop>
  <HeadingPairs>
    <vt:vector size="4" baseType="variant">
      <vt:variant>
        <vt:lpstr>Theme</vt:lpstr>
      </vt:variant>
      <vt:variant>
        <vt:i4>4</vt:i4>
      </vt:variant>
      <vt:variant>
        <vt:lpstr>Slide Titles</vt:lpstr>
      </vt:variant>
      <vt:variant>
        <vt:i4>94</vt:i4>
      </vt:variant>
    </vt:vector>
  </HeadingPairs>
  <TitlesOfParts>
    <vt:vector size="98" baseType="lpstr">
      <vt:lpstr>GOA_template_04</vt:lpstr>
      <vt:lpstr>1_GOA_template_04</vt:lpstr>
      <vt:lpstr>1_Orbit</vt:lpstr>
      <vt:lpstr>Orbit</vt:lpstr>
      <vt:lpstr>PowerPoint Presentation</vt:lpstr>
      <vt:lpstr>My  4  Questions  For  You</vt:lpstr>
      <vt:lpstr>PowerPoint Presentation</vt:lpstr>
      <vt:lpstr>My  Prayer  For  You:  May  You  Have  A  Blessed  and  Merry  Christmas</vt:lpstr>
      <vt:lpstr>My  Prayer  For  You:  May  You  Have  A  Blessed  and  Merry  Christmas</vt:lpstr>
      <vt:lpstr>The  Provision  Of  The  U.S.  Constitution  That  Guarantees  Your  Right  Not  To  Be  Offended</vt:lpstr>
      <vt:lpstr>PowerPoint Presentation</vt:lpstr>
      <vt:lpstr>Today’s  Goal</vt:lpstr>
      <vt:lpstr>Awaken</vt:lpstr>
      <vt:lpstr>PowerPoint Presentation</vt:lpstr>
      <vt:lpstr>PowerPoint Presentation</vt:lpstr>
      <vt:lpstr>  Brief  review  of  how   our  world  is  changing?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  Klux  Klan</vt:lpstr>
      <vt:lpstr>Klan  Anti  Mask   Statutes</vt:lpstr>
      <vt:lpstr>Georgia  Ku-Klux-Klan  Anti-Mask  Statute  Constitutionality</vt:lpstr>
      <vt:lpstr>PowerPoint Presentation</vt:lpstr>
      <vt:lpstr>Cyprus</vt:lpstr>
      <vt:lpstr>Cyprus</vt:lpstr>
      <vt:lpstr>PowerPoint Presentation</vt:lpstr>
      <vt:lpstr>PowerPoint Presentation</vt:lpstr>
      <vt:lpstr>PowerPoint Presentation</vt:lpstr>
      <vt:lpstr>Cyprus</vt:lpstr>
      <vt:lpstr>PowerPoint Presentation</vt:lpstr>
      <vt:lpstr>PowerPoint Presentation</vt:lpstr>
      <vt:lpstr>PowerPoint Presentation</vt:lpstr>
      <vt:lpstr>Metropolitan   Chrysostomos  of   Zakynthos</vt:lpstr>
      <vt:lpstr>My  4  Questions  For  You</vt:lpstr>
      <vt:lpstr>PowerPoint Presentation</vt:lpstr>
      <vt:lpstr>Some   Battlegrounds</vt:lpstr>
      <vt:lpstr>One   Front  Line</vt:lpstr>
      <vt:lpstr>Episcopal  Cases  Greek  Orthodox  Amicus  Briefs</vt:lpstr>
      <vt:lpstr>Episcopal  Cases  Greek  Orthodox  Amicus  Briefs</vt:lpstr>
      <vt:lpstr>First  Amendment  to  the  United  States  Constitution</vt:lpstr>
      <vt:lpstr>First  Amendment  to  the  United  States  Constitution</vt:lpstr>
      <vt:lpstr>The  “Separation  of  Church  and  State”</vt:lpstr>
      <vt:lpstr>The  “Separation  of  Church  and  State”</vt:lpstr>
      <vt:lpstr>How’s  This  For  The  “Separation  of  Church  and  State”</vt:lpstr>
      <vt:lpstr>How’s  This  For  The  “Separation  of  Church  and  State”</vt:lpstr>
      <vt:lpstr>Obergefell  v.  Hodges</vt:lpstr>
      <vt:lpstr>What  Might   Obergefell  v.  Hodges   Mean   </vt:lpstr>
      <vt:lpstr>What  Might   Obergefell  v.  Hodges   Mean   </vt:lpstr>
      <vt:lpstr>What  Might   Obergefell  v.  Hodges   Mean   </vt:lpstr>
      <vt:lpstr>What  Might   Obergefell  v.  Hodges   Mean   </vt:lpstr>
      <vt:lpstr>What  Might   Obergefell  v.  Hodges   Mean   </vt:lpstr>
      <vt:lpstr>What  Might   Obergefell  v.  Hodges   Mean   </vt:lpstr>
      <vt:lpstr>What  Might   Obergefell  v.  Hodges   Mean   </vt:lpstr>
      <vt:lpstr>Some  Possible  Next   Battle  Grounds</vt:lpstr>
      <vt:lpstr>Some  Possible  Next   Battle  Grounds</vt:lpstr>
      <vt:lpstr>“V.O.L.F.”  Virtual  Orthodox  Law  Firm</vt:lpstr>
      <vt:lpstr>PowerPoint Presentation</vt:lpstr>
      <vt:lpstr>PowerPoint Presentation</vt:lpstr>
      <vt:lpstr>PowerPoint Presentation</vt:lpstr>
      <vt:lpstr>PowerPoint Presentation</vt:lpstr>
      <vt:lpstr>The  Great  Commission   Matthew 28:18-20</vt:lpstr>
      <vt:lpstr>PowerPoint Presentation</vt:lpstr>
      <vt:lpstr>The  Disciple  Multiplier  Effect</vt:lpstr>
      <vt:lpstr>The  Disciple  Multiplier  Effect</vt:lpstr>
      <vt:lpstr>Christ’s  Holy  Commission</vt:lpstr>
      <vt:lpstr>PowerPoint Presentation</vt:lpstr>
      <vt:lpstr>Your  Jerusalem</vt:lpstr>
      <vt:lpstr>A  Provocative  Thought  About   Your  Personal  Jerusalem</vt:lpstr>
      <vt:lpstr>My  4  Questions  For  You</vt:lpstr>
      <vt:lpstr>PowerPoint Presentation</vt:lpstr>
      <vt:lpstr>j</vt:lpstr>
      <vt:lpstr>“And  whoever  does  not  bear  his  cross  and  come  after  Me  cannot  be  My  disciple.”             Luke 14:27</vt:lpstr>
      <vt:lpstr>Today’s  Goal</vt:lpstr>
      <vt:lpstr>It’s Time To Get Busy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2013-02-20T19:27:11Z</dcterms:created>
  <dcterms:modified xsi:type="dcterms:W3CDTF">2015-12-07T02:40:07Z</dcterms:modified>
</cp:coreProperties>
</file>