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media/image44.jpg" ContentType="image/png"/>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media/image57.jpg" ContentType="image/pn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61" r:id="rId1"/>
    <p:sldMasterId id="2147485074" r:id="rId2"/>
    <p:sldMasterId id="2147483780" r:id="rId3"/>
    <p:sldMasterId id="2147485088" r:id="rId4"/>
    <p:sldMasterId id="2147487258" r:id="rId5"/>
    <p:sldMasterId id="2147487160" r:id="rId6"/>
    <p:sldMasterId id="2147487271" r:id="rId7"/>
    <p:sldMasterId id="2147487306" r:id="rId8"/>
    <p:sldMasterId id="2147487349" r:id="rId9"/>
    <p:sldMasterId id="2147487366" r:id="rId10"/>
    <p:sldMasterId id="2147487373" r:id="rId11"/>
    <p:sldMasterId id="2147487388" r:id="rId12"/>
    <p:sldMasterId id="2147487400" r:id="rId13"/>
  </p:sldMasterIdLst>
  <p:notesMasterIdLst>
    <p:notesMasterId r:id="rId84"/>
  </p:notesMasterIdLst>
  <p:handoutMasterIdLst>
    <p:handoutMasterId r:id="rId85"/>
  </p:handoutMasterIdLst>
  <p:sldIdLst>
    <p:sldId id="3399" r:id="rId14"/>
    <p:sldId id="3402" r:id="rId15"/>
    <p:sldId id="2615" r:id="rId16"/>
    <p:sldId id="2994" r:id="rId17"/>
    <p:sldId id="2996" r:id="rId18"/>
    <p:sldId id="2130" r:id="rId19"/>
    <p:sldId id="2131" r:id="rId20"/>
    <p:sldId id="2132" r:id="rId21"/>
    <p:sldId id="2133" r:id="rId22"/>
    <p:sldId id="2524" r:id="rId23"/>
    <p:sldId id="3001" r:id="rId24"/>
    <p:sldId id="2135" r:id="rId25"/>
    <p:sldId id="2136" r:id="rId26"/>
    <p:sldId id="2137" r:id="rId27"/>
    <p:sldId id="2138" r:id="rId28"/>
    <p:sldId id="3403" r:id="rId29"/>
    <p:sldId id="3404" r:id="rId30"/>
    <p:sldId id="2139" r:id="rId31"/>
    <p:sldId id="2140" r:id="rId32"/>
    <p:sldId id="2141" r:id="rId33"/>
    <p:sldId id="2142" r:id="rId34"/>
    <p:sldId id="2143" r:id="rId35"/>
    <p:sldId id="2144" r:id="rId36"/>
    <p:sldId id="1029" r:id="rId37"/>
    <p:sldId id="2126" r:id="rId38"/>
    <p:sldId id="2159" r:id="rId39"/>
    <p:sldId id="1482" r:id="rId40"/>
    <p:sldId id="3388" r:id="rId41"/>
    <p:sldId id="3389" r:id="rId42"/>
    <p:sldId id="3390" r:id="rId43"/>
    <p:sldId id="3191" r:id="rId44"/>
    <p:sldId id="3391" r:id="rId45"/>
    <p:sldId id="2152" r:id="rId46"/>
    <p:sldId id="2153" r:id="rId47"/>
    <p:sldId id="2154" r:id="rId48"/>
    <p:sldId id="2155" r:id="rId49"/>
    <p:sldId id="2156" r:id="rId50"/>
    <p:sldId id="2157" r:id="rId51"/>
    <p:sldId id="2158" r:id="rId52"/>
    <p:sldId id="2163" r:id="rId53"/>
    <p:sldId id="2164" r:id="rId54"/>
    <p:sldId id="2817" r:id="rId55"/>
    <p:sldId id="2167" r:id="rId56"/>
    <p:sldId id="2165" r:id="rId57"/>
    <p:sldId id="2168" r:id="rId58"/>
    <p:sldId id="2169" r:id="rId59"/>
    <p:sldId id="2170" r:id="rId60"/>
    <p:sldId id="2171" r:id="rId61"/>
    <p:sldId id="2172" r:id="rId62"/>
    <p:sldId id="2173" r:id="rId63"/>
    <p:sldId id="2174" r:id="rId64"/>
    <p:sldId id="2175" r:id="rId65"/>
    <p:sldId id="1493" r:id="rId66"/>
    <p:sldId id="1494" r:id="rId67"/>
    <p:sldId id="1495" r:id="rId68"/>
    <p:sldId id="1496" r:id="rId69"/>
    <p:sldId id="1497" r:id="rId70"/>
    <p:sldId id="1498" r:id="rId71"/>
    <p:sldId id="1499" r:id="rId72"/>
    <p:sldId id="1500" r:id="rId73"/>
    <p:sldId id="3401" r:id="rId74"/>
    <p:sldId id="2649" r:id="rId75"/>
    <p:sldId id="3300" r:id="rId76"/>
    <p:sldId id="3400" r:id="rId77"/>
    <p:sldId id="3332" r:id="rId78"/>
    <p:sldId id="3334" r:id="rId79"/>
    <p:sldId id="1544" r:id="rId80"/>
    <p:sldId id="2609" r:id="rId81"/>
    <p:sldId id="2754" r:id="rId82"/>
    <p:sldId id="3405" r:id="rId8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4">
          <p15:clr>
            <a:srgbClr val="A4A3A4"/>
          </p15:clr>
        </p15:guide>
        <p15:guide id="2" orient="horz" pos="1121">
          <p15:clr>
            <a:srgbClr val="A4A3A4"/>
          </p15:clr>
        </p15:guide>
        <p15:guide id="3" pos="206">
          <p15:clr>
            <a:srgbClr val="A4A3A4"/>
          </p15:clr>
        </p15:guide>
        <p15:guide id="4" pos="41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0066"/>
    <a:srgbClr val="0000FF"/>
    <a:srgbClr val="990099"/>
    <a:srgbClr val="777777"/>
    <a:srgbClr val="80001E"/>
    <a:srgbClr val="800028"/>
    <a:srgbClr val="870528"/>
    <a:srgbClr val="800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11" autoAdjust="0"/>
    <p:restoredTop sz="93861" autoAdjust="0"/>
  </p:normalViewPr>
  <p:slideViewPr>
    <p:cSldViewPr snapToGrid="0">
      <p:cViewPr varScale="1">
        <p:scale>
          <a:sx n="111" d="100"/>
          <a:sy n="111" d="100"/>
        </p:scale>
        <p:origin x="1824" y="78"/>
      </p:cViewPr>
      <p:guideLst>
        <p:guide orient="horz" pos="44"/>
        <p:guide orient="horz" pos="1121"/>
        <p:guide pos="206"/>
        <p:guide pos="41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736"/>
    </p:cViewPr>
  </p:sorterViewPr>
  <p:notesViewPr>
    <p:cSldViewPr snapToGrid="0">
      <p:cViewPr varScale="1">
        <p:scale>
          <a:sx n="79" d="100"/>
          <a:sy n="79" d="100"/>
        </p:scale>
        <p:origin x="-201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400" dirty="0">
                <a:solidFill>
                  <a:srgbClr val="0000FF"/>
                </a:solidFill>
                <a:latin typeface="Georgia" panose="02040502050405020303" pitchFamily="18" charset="0"/>
              </a:rPr>
              <a:t>Cradle Orthodox Adults Who  </a:t>
            </a:r>
            <a:r>
              <a:rPr lang="en-US" sz="2400" u="sng" dirty="0">
                <a:solidFill>
                  <a:srgbClr val="0000FF"/>
                </a:solidFill>
                <a:latin typeface="Georgia" panose="02040502050405020303" pitchFamily="18" charset="0"/>
              </a:rPr>
              <a:t>Are  Still in the Church</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Ramained in the Church</c:v>
                </c:pt>
              </c:strCache>
            </c:strRef>
          </c:tx>
          <c:dPt>
            <c:idx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E21-4E56-8DDB-B7EF545E6D8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47A-4A53-AC54-5E816C988AB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47A-4A53-AC54-5E816C988AB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C47A-4A53-AC54-5E816C988ABF}"/>
              </c:ext>
            </c:extLst>
          </c:dPt>
          <c:cat>
            <c:strRef>
              <c:f>Sheet1!$A$2:$A$5</c:f>
              <c:strCache>
                <c:ptCount val="2"/>
                <c:pt idx="0">
                  <c:v>YES</c:v>
                </c:pt>
                <c:pt idx="1">
                  <c:v>NO</c:v>
                </c:pt>
              </c:strCache>
            </c:strRef>
          </c:cat>
          <c:val>
            <c:numRef>
              <c:f>Sheet1!$B$2:$B$5</c:f>
              <c:numCache>
                <c:formatCode>0%</c:formatCode>
                <c:ptCount val="4"/>
                <c:pt idx="0">
                  <c:v>0.53</c:v>
                </c:pt>
                <c:pt idx="1">
                  <c:v>0.47</c:v>
                </c:pt>
              </c:numCache>
            </c:numRef>
          </c:val>
          <c:extLst>
            <c:ext xmlns:c16="http://schemas.microsoft.com/office/drawing/2014/chart" uri="{C3380CC4-5D6E-409C-BE32-E72D297353CC}">
              <c16:uniqueId val="{00000000-6E21-4E56-8DDB-B7EF545E6D8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2400" u="sng" dirty="0">
                <a:solidFill>
                  <a:srgbClr val="0000FF"/>
                </a:solidFill>
                <a:latin typeface="Georgia" panose="02040502050405020303" pitchFamily="18" charset="0"/>
              </a:rPr>
              <a:t>Attend  church  Weekly</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Weekly Church  Attendance</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AE8-48BE-B20C-71790D2F09D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5AE8-48BE-B20C-71790D2F09D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C1A-4593-9257-2D1529CE33F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C1A-4593-9257-2D1529CE33FF}"/>
              </c:ext>
            </c:extLst>
          </c:dPt>
          <c:dLbls>
            <c:dLbl>
              <c:idx val="0"/>
              <c:layout>
                <c:manualLayout>
                  <c:x val="-0.13953458087935303"/>
                  <c:y val="0.21452419946652473"/>
                </c:manualLayout>
              </c:layout>
              <c:tx>
                <c:rich>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fld id="{9563BA3C-6A1B-462D-A9BD-84E5CE1BA500}" type="PERCENTAGE">
                      <a:rPr lang="en-US" sz="2800" u="sng" smtClean="0">
                        <a:solidFill>
                          <a:schemeClr val="tx2">
                            <a:lumMod val="20000"/>
                            <a:lumOff val="80000"/>
                          </a:schemeClr>
                        </a:solidFill>
                        <a:latin typeface="Georgia" panose="02040502050405020303" pitchFamily="18" charset="0"/>
                      </a:rPr>
                      <a:pPr>
                        <a:defRPr>
                          <a:solidFill>
                            <a:srgbClr val="FFFF00"/>
                          </a:solidFill>
                        </a:defRPr>
                      </a:pPr>
                      <a:t>[PERCENTAGE]</a:t>
                    </a:fld>
                    <a:endParaRPr lang="en-US" sz="2800" u="sng" dirty="0">
                      <a:solidFill>
                        <a:schemeClr val="tx2">
                          <a:lumMod val="20000"/>
                          <a:lumOff val="80000"/>
                        </a:schemeClr>
                      </a:solidFill>
                      <a:latin typeface="Georgia" panose="02040502050405020303" pitchFamily="18" charset="0"/>
                    </a:endParaRPr>
                  </a:p>
                  <a:p>
                    <a:pPr>
                      <a:defRPr>
                        <a:solidFill>
                          <a:srgbClr val="FFFF00"/>
                        </a:solidFill>
                      </a:defRPr>
                    </a:pPr>
                    <a:r>
                      <a:rPr lang="en-US" sz="1800" dirty="0">
                        <a:solidFill>
                          <a:schemeClr val="tx2">
                            <a:lumMod val="20000"/>
                            <a:lumOff val="80000"/>
                          </a:schemeClr>
                        </a:solidFill>
                        <a:latin typeface="Georgia" panose="02040502050405020303" pitchFamily="18" charset="0"/>
                      </a:rPr>
                      <a:t>Attend weekly</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E8-48BE-B20C-71790D2F09DE}"/>
                </c:ext>
              </c:extLst>
            </c:dLbl>
            <c:dLbl>
              <c:idx val="1"/>
              <c:layout>
                <c:manualLayout>
                  <c:x val="0.13004492961201081"/>
                  <c:y val="-0.20015181489429829"/>
                </c:manualLayout>
              </c:layout>
              <c:tx>
                <c:rich>
                  <a:bodyPr rot="0" spcFirstLastPara="1" vertOverflow="ellipsis" vert="horz" wrap="square" lIns="38100" tIns="19050" rIns="38100" bIns="19050" anchor="ctr" anchorCtr="1">
                    <a:noAutofit/>
                  </a:bodyPr>
                  <a:lstStyle/>
                  <a:p>
                    <a:pPr>
                      <a:defRPr sz="1197" b="1" i="0" u="none" strike="noStrike" kern="1200" baseline="0">
                        <a:solidFill>
                          <a:srgbClr val="FFFF00"/>
                        </a:solidFill>
                        <a:latin typeface="+mn-lt"/>
                        <a:ea typeface="+mn-ea"/>
                        <a:cs typeface="+mn-cs"/>
                      </a:defRPr>
                    </a:pPr>
                    <a:fld id="{EF94CD53-E1F7-4DDA-A2B6-14182B090733}" type="PERCENTAGE">
                      <a:rPr lang="en-US" sz="2800" u="sng" smtClean="0">
                        <a:solidFill>
                          <a:schemeClr val="tx2">
                            <a:lumMod val="20000"/>
                            <a:lumOff val="80000"/>
                          </a:schemeClr>
                        </a:solidFill>
                        <a:latin typeface="Georgia" panose="02040502050405020303" pitchFamily="18" charset="0"/>
                      </a:rPr>
                      <a:pPr>
                        <a:defRPr>
                          <a:solidFill>
                            <a:srgbClr val="FFFF00"/>
                          </a:solidFill>
                        </a:defRPr>
                      </a:pPr>
                      <a:t>[PERCENTAGE]</a:t>
                    </a:fld>
                    <a:r>
                      <a:rPr lang="en-US" sz="2800" baseline="0" dirty="0">
                        <a:solidFill>
                          <a:schemeClr val="tx2">
                            <a:lumMod val="20000"/>
                            <a:lumOff val="80000"/>
                          </a:schemeClr>
                        </a:solidFill>
                        <a:latin typeface="Georgia" panose="02040502050405020303" pitchFamily="18" charset="0"/>
                      </a:rPr>
                      <a:t>  </a:t>
                    </a:r>
                    <a:r>
                      <a:rPr lang="en-US" sz="1800" baseline="0" dirty="0">
                        <a:solidFill>
                          <a:schemeClr val="tx2">
                            <a:lumMod val="20000"/>
                            <a:lumOff val="80000"/>
                          </a:schemeClr>
                        </a:solidFill>
                        <a:latin typeface="Georgia" panose="02040502050405020303" pitchFamily="18" charset="0"/>
                      </a:rPr>
                      <a:t>Do N</a:t>
                    </a:r>
                    <a:r>
                      <a:rPr lang="en-US" sz="1800" dirty="0">
                        <a:solidFill>
                          <a:schemeClr val="tx2">
                            <a:lumMod val="20000"/>
                            <a:lumOff val="80000"/>
                          </a:schemeClr>
                        </a:solidFill>
                        <a:latin typeface="Georgia" panose="02040502050405020303" pitchFamily="18" charset="0"/>
                      </a:rPr>
                      <a:t>ot attend weekly</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FFFF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3762675376314418"/>
                      <c:h val="0.31643819807366197"/>
                    </c:manualLayout>
                  </c15:layout>
                  <c15:dlblFieldTable/>
                  <c15:showDataLabelsRange val="0"/>
                </c:ext>
                <c:ext xmlns:c16="http://schemas.microsoft.com/office/drawing/2014/chart" uri="{C3380CC4-5D6E-409C-BE32-E72D297353CC}">
                  <c16:uniqueId val="{00000002-5AE8-48BE-B20C-71790D2F09D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0.26</c:v>
                </c:pt>
                <c:pt idx="1">
                  <c:v>0.74</c:v>
                </c:pt>
              </c:numCache>
            </c:numRef>
          </c:val>
          <c:extLst>
            <c:ext xmlns:c16="http://schemas.microsoft.com/office/drawing/2014/chart" uri="{C3380CC4-5D6E-409C-BE32-E72D297353CC}">
              <c16:uniqueId val="{00000000-5AE8-48BE-B20C-71790D2F09D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rgbClr val="0000FF"/>
                </a:solidFill>
                <a:latin typeface="+mn-lt"/>
                <a:ea typeface="+mn-ea"/>
                <a:cs typeface="+mn-cs"/>
              </a:defRPr>
            </a:pPr>
            <a:r>
              <a:rPr lang="en-US" sz="2800" u="sng" dirty="0">
                <a:solidFill>
                  <a:srgbClr val="0000FF"/>
                </a:solidFill>
              </a:rPr>
              <a:t>% of Time Distracted</a:t>
            </a:r>
          </a:p>
        </c:rich>
      </c:tx>
      <c:layout>
        <c:manualLayout>
          <c:xMode val="edge"/>
          <c:yMode val="edge"/>
          <c:x val="0.24045308398950133"/>
          <c:y val="1.8749999999999999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rgbClr val="0000FF"/>
              </a:solidFill>
              <a:latin typeface="+mn-lt"/>
              <a:ea typeface="+mn-ea"/>
              <a:cs typeface="+mn-cs"/>
            </a:defRPr>
          </a:pPr>
          <a:endParaRPr lang="en-US"/>
        </a:p>
      </c:txPr>
    </c:title>
    <c:autoTitleDeleted val="0"/>
    <c:plotArea>
      <c:layout>
        <c:manualLayout>
          <c:layoutTarget val="inner"/>
          <c:xMode val="edge"/>
          <c:yMode val="edge"/>
          <c:x val="0.19607152230971128"/>
          <c:y val="0.19920574443080818"/>
          <c:w val="0.60369045275590549"/>
          <c:h val="0.76641080744040324"/>
        </c:manualLayout>
      </c:layout>
      <c:pieChart>
        <c:varyColors val="1"/>
        <c:ser>
          <c:idx val="0"/>
          <c:order val="0"/>
          <c:tx>
            <c:strRef>
              <c:f>Sheet1!$B$1</c:f>
              <c:strCache>
                <c:ptCount val="1"/>
                <c:pt idx="0">
                  <c:v>% of Time Distracted</c:v>
                </c:pt>
              </c:strCache>
            </c:strRef>
          </c:tx>
          <c:explosion val="1"/>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F1F0-4828-82B5-A41E48C4D2AF}"/>
              </c:ext>
            </c:extLst>
          </c:dPt>
          <c:dPt>
            <c:idx val="1"/>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1F0-4828-82B5-A41E48C4D2AF}"/>
              </c:ext>
            </c:extLst>
          </c:dPt>
          <c:dLbls>
            <c:dLbl>
              <c:idx val="0"/>
              <c:layout>
                <c:manualLayout>
                  <c:x val="-0.19204511154855644"/>
                  <c:y val="-0.25837151576026063"/>
                </c:manualLayout>
              </c:layout>
              <c:tx>
                <c:rich>
                  <a:bodyPr/>
                  <a:lstStyle/>
                  <a:p>
                    <a:fld id="{9375402D-BDED-426A-AFEB-EF421B775518}" type="PERCENTAGE">
                      <a:rPr lang="en-US" sz="3200" u="sng" smtClean="0">
                        <a:solidFill>
                          <a:schemeClr val="tx2">
                            <a:lumMod val="20000"/>
                            <a:lumOff val="80000"/>
                          </a:schemeClr>
                        </a:solidFill>
                        <a:latin typeface="Georgia" panose="02040502050405020303" pitchFamily="18" charset="0"/>
                      </a:rPr>
                      <a:pPr/>
                      <a:t>[PERCENTAGE]</a:t>
                    </a:fld>
                    <a:endParaRPr lang="en-US" sz="3200" u="sng" dirty="0">
                      <a:solidFill>
                        <a:schemeClr val="tx2">
                          <a:lumMod val="20000"/>
                          <a:lumOff val="80000"/>
                        </a:schemeClr>
                      </a:solidFill>
                      <a:latin typeface="Georgia" panose="02040502050405020303" pitchFamily="18" charset="0"/>
                    </a:endParaRPr>
                  </a:p>
                  <a:p>
                    <a:r>
                      <a:rPr lang="en-US" sz="1600" dirty="0">
                        <a:solidFill>
                          <a:schemeClr val="tx2">
                            <a:lumMod val="20000"/>
                            <a:lumOff val="80000"/>
                          </a:schemeClr>
                        </a:solidFill>
                        <a:latin typeface="Georgia" panose="02040502050405020303" pitchFamily="18" charset="0"/>
                      </a:rPr>
                      <a:t>of  time Distracted</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F0-4828-82B5-A41E48C4D2AF}"/>
                </c:ext>
              </c:extLst>
            </c:dLbl>
            <c:dLbl>
              <c:idx val="1"/>
              <c:layout>
                <c:manualLayout>
                  <c:x val="0.19933661417322834"/>
                  <c:y val="0.20764707879182681"/>
                </c:manualLayout>
              </c:layout>
              <c:tx>
                <c:rich>
                  <a:bodyPr/>
                  <a:lstStyle/>
                  <a:p>
                    <a:fld id="{7F20CEBB-B8DF-414B-94E6-B98F8BB671E6}" type="PERCENTAGE">
                      <a:rPr lang="en-US" sz="2800" u="sng" smtClean="0">
                        <a:solidFill>
                          <a:schemeClr val="tx2">
                            <a:lumMod val="20000"/>
                            <a:lumOff val="80000"/>
                          </a:schemeClr>
                        </a:solidFill>
                        <a:latin typeface="Georgia" panose="02040502050405020303" pitchFamily="18" charset="0"/>
                      </a:rPr>
                      <a:pPr/>
                      <a:t>[PERCENTAGE]</a:t>
                    </a:fld>
                    <a:r>
                      <a:rPr lang="en-US" sz="2800" dirty="0">
                        <a:solidFill>
                          <a:schemeClr val="tx2">
                            <a:lumMod val="20000"/>
                            <a:lumOff val="80000"/>
                          </a:schemeClr>
                        </a:solidFill>
                        <a:latin typeface="Georgia" panose="02040502050405020303" pitchFamily="18" charset="0"/>
                      </a:rPr>
                      <a:t> </a:t>
                    </a:r>
                  </a:p>
                  <a:p>
                    <a:r>
                      <a:rPr lang="en-US" sz="1800" dirty="0">
                        <a:solidFill>
                          <a:schemeClr val="tx2">
                            <a:lumMod val="20000"/>
                            <a:lumOff val="80000"/>
                          </a:schemeClr>
                        </a:solidFill>
                        <a:latin typeface="Georgia" panose="02040502050405020303" pitchFamily="18" charset="0"/>
                      </a:rPr>
                      <a:t>of time </a:t>
                    </a:r>
                  </a:p>
                  <a:p>
                    <a:r>
                      <a:rPr lang="en-US" sz="1800" dirty="0">
                        <a:solidFill>
                          <a:schemeClr val="tx2">
                            <a:lumMod val="20000"/>
                            <a:lumOff val="80000"/>
                          </a:schemeClr>
                        </a:solidFill>
                        <a:latin typeface="Georgia" panose="02040502050405020303" pitchFamily="18" charset="0"/>
                      </a:rPr>
                      <a:t>Attentive</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21184366797900261"/>
                      <c:h val="0.20025724067309922"/>
                    </c:manualLayout>
                  </c15:layout>
                  <c15:dlblFieldTable/>
                  <c15:showDataLabelsRange val="0"/>
                </c:ext>
                <c:ext xmlns:c16="http://schemas.microsoft.com/office/drawing/2014/chart" uri="{C3380CC4-5D6E-409C-BE32-E72D297353CC}">
                  <c16:uniqueId val="{00000001-F1F0-4828-82B5-A41E48C4D2A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Distracted</c:v>
                </c:pt>
                <c:pt idx="1">
                  <c:v>Attentive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0-F1F0-4828-82B5-A41E48C4D2A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0.54018</cdr:x>
      <cdr:y>0.43738</cdr:y>
    </cdr:from>
    <cdr:to>
      <cdr:x>0.69584</cdr:x>
      <cdr:y>0.65363</cdr:y>
    </cdr:to>
    <cdr:sp macro="" textlink="">
      <cdr:nvSpPr>
        <cdr:cNvPr id="2" name="TextBox 1">
          <a:extLst xmlns:a="http://schemas.openxmlformats.org/drawingml/2006/main">
            <a:ext uri="{FF2B5EF4-FFF2-40B4-BE49-F238E27FC236}">
              <a16:creationId xmlns:a16="http://schemas.microsoft.com/office/drawing/2014/main" id="{D031A317-4180-4C41-9243-4B62370A5FC1}"/>
            </a:ext>
          </a:extLst>
        </cdr:cNvPr>
        <cdr:cNvSpPr txBox="1"/>
      </cdr:nvSpPr>
      <cdr:spPr>
        <a:xfrm xmlns:a="http://schemas.openxmlformats.org/drawingml/2006/main">
          <a:off x="3292937" y="1845216"/>
          <a:ext cx="948904" cy="9123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u="sng" dirty="0">
              <a:solidFill>
                <a:srgbClr val="FFFFFF"/>
              </a:solidFill>
              <a:latin typeface="Georgia" panose="02040502050405020303" pitchFamily="18" charset="0"/>
            </a:rPr>
            <a:t>53%</a:t>
          </a:r>
        </a:p>
        <a:p xmlns:a="http://schemas.openxmlformats.org/drawingml/2006/main">
          <a:r>
            <a:rPr lang="en-US" sz="1600" b="1" dirty="0">
              <a:solidFill>
                <a:srgbClr val="FFFFFF"/>
              </a:solidFill>
              <a:latin typeface="Georgia" panose="02040502050405020303" pitchFamily="18" charset="0"/>
            </a:rPr>
            <a:t>Stayed</a:t>
          </a:r>
        </a:p>
      </cdr:txBody>
    </cdr:sp>
  </cdr:relSizeAnchor>
  <cdr:relSizeAnchor xmlns:cdr="http://schemas.openxmlformats.org/drawingml/2006/chartDrawing">
    <cdr:from>
      <cdr:x>0.29567</cdr:x>
      <cdr:y>0.44783</cdr:y>
    </cdr:from>
    <cdr:to>
      <cdr:x>0.49661</cdr:x>
      <cdr:y>0.66529</cdr:y>
    </cdr:to>
    <cdr:sp macro="" textlink="">
      <cdr:nvSpPr>
        <cdr:cNvPr id="3" name="TextBox 2">
          <a:extLst xmlns:a="http://schemas.openxmlformats.org/drawingml/2006/main">
            <a:ext uri="{FF2B5EF4-FFF2-40B4-BE49-F238E27FC236}">
              <a16:creationId xmlns:a16="http://schemas.microsoft.com/office/drawing/2014/main" id="{6C4368D8-AAE8-42A8-BF01-4D6F750A0F69}"/>
            </a:ext>
          </a:extLst>
        </cdr:cNvPr>
        <cdr:cNvSpPr txBox="1"/>
      </cdr:nvSpPr>
      <cdr:spPr>
        <a:xfrm xmlns:a="http://schemas.openxmlformats.org/drawingml/2006/main">
          <a:off x="1802431" y="1889296"/>
          <a:ext cx="1224930" cy="917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u="sng" dirty="0">
              <a:solidFill>
                <a:schemeClr val="tx2">
                  <a:lumMod val="20000"/>
                  <a:lumOff val="80000"/>
                </a:schemeClr>
              </a:solidFill>
              <a:latin typeface="Georgia" panose="02040502050405020303" pitchFamily="18" charset="0"/>
            </a:rPr>
            <a:t>47%</a:t>
          </a:r>
        </a:p>
        <a:p xmlns:a="http://schemas.openxmlformats.org/drawingml/2006/main">
          <a:r>
            <a:rPr lang="en-US" sz="1600" b="1" dirty="0">
              <a:solidFill>
                <a:schemeClr val="tx2">
                  <a:lumMod val="20000"/>
                  <a:lumOff val="80000"/>
                </a:schemeClr>
              </a:solidFill>
              <a:latin typeface="Georgia" panose="02040502050405020303" pitchFamily="18" charset="0"/>
            </a:rPr>
            <a:t>Gone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7"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algn="r" defTabSz="930275">
              <a:defRPr sz="1200">
                <a:latin typeface="Times"/>
              </a:defRPr>
            </a:lvl1pPr>
          </a:lstStyle>
          <a:p>
            <a:pPr>
              <a:defRPr/>
            </a:pPr>
            <a:fld id="{5F56F6DB-651A-4106-B9C2-29F60F1013A5}" type="slidenum">
              <a:rPr lang="en-US"/>
              <a:pPr>
                <a:defRPr/>
              </a:pPr>
              <a:t>‹#›</a:t>
            </a:fld>
            <a:endParaRPr lang="en-US" dirty="0"/>
          </a:p>
        </p:txBody>
      </p:sp>
    </p:spTree>
    <p:extLst>
      <p:ext uri="{BB962C8B-B14F-4D97-AF65-F5344CB8AC3E}">
        <p14:creationId xmlns:p14="http://schemas.microsoft.com/office/powerpoint/2010/main" val="2341139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4"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33450" y="4416425"/>
            <a:ext cx="51435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3" name="Rectangle 7"/>
          <p:cNvSpPr>
            <a:spLocks noGrp="1" noChangeArrowheads="1"/>
          </p:cNvSpPr>
          <p:nvPr>
            <p:ph type="sldNum" sz="quarter" idx="5"/>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algn="r" defTabSz="930275">
              <a:defRPr sz="1200">
                <a:latin typeface="Times"/>
              </a:defRPr>
            </a:lvl1pPr>
          </a:lstStyle>
          <a:p>
            <a:pPr>
              <a:defRPr/>
            </a:pPr>
            <a:fld id="{5AD99DFC-0259-48DB-B7B5-D1D8362AA354}" type="slidenum">
              <a:rPr lang="en-US"/>
              <a:pPr>
                <a:defRPr/>
              </a:pPr>
              <a:t>‹#›</a:t>
            </a:fld>
            <a:endParaRPr lang="en-US" dirty="0"/>
          </a:p>
        </p:txBody>
      </p:sp>
    </p:spTree>
    <p:extLst>
      <p:ext uri="{BB962C8B-B14F-4D97-AF65-F5344CB8AC3E}">
        <p14:creationId xmlns:p14="http://schemas.microsoft.com/office/powerpoint/2010/main" val="3042369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BD2F7BC-9C21-4B49-AD99-7E1D548759CC}" type="slidenum">
              <a:rPr kumimoji="0" lang="en-US"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a:ea typeface="+mn-ea"/>
              <a:cs typeface="+mn-cs"/>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6231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BD2F7BC-9C21-4B49-AD99-7E1D548759CC}" type="slidenum">
              <a:rPr kumimoji="0" lang="en-US"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a:ea typeface="+mn-ea"/>
              <a:cs typeface="+mn-cs"/>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9315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p:spPr>
        <p:txBody>
          <a:bodyPr/>
          <a:lstStyle/>
          <a:p>
            <a:endParaRPr lang="en-US" altLang="en-US" dirty="0"/>
          </a:p>
        </p:txBody>
      </p:sp>
      <p:sp>
        <p:nvSpPr>
          <p:cNvPr id="397316"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30275"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97317"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30275"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97318" name="Slide Number Placeholder 5"/>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146AE74-AFA4-47FC-92F5-F198F21C6A58}" type="slidenum">
              <a:rPr kumimoji="0" lang="en-US" altLang="en-US" sz="1200" b="0" i="0" u="none" strike="noStrike" kern="1200" cap="none" spc="0" normalizeH="0" baseline="0" noProof="0">
                <a:ln>
                  <a:noFill/>
                </a:ln>
                <a:solidFill>
                  <a:prstClr val="black"/>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56405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p:spPr>
        <p:txBody>
          <a:bodyPr/>
          <a:lstStyle/>
          <a:p>
            <a:endParaRPr lang="en-US" altLang="en-US" dirty="0"/>
          </a:p>
        </p:txBody>
      </p:sp>
      <p:sp>
        <p:nvSpPr>
          <p:cNvPr id="397316"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30275"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97317"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30275"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97318" name="Slide Number Placeholder 5"/>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146AE74-AFA4-47FC-92F5-F198F21C6A58}" type="slidenum">
              <a:rPr kumimoji="0" lang="en-US" altLang="en-US" sz="1200" b="0" i="0" u="none" strike="noStrike" kern="1200" cap="none" spc="0" normalizeH="0" baseline="0" noProof="0">
                <a:ln>
                  <a:noFill/>
                </a:ln>
                <a:solidFill>
                  <a:prstClr val="black"/>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21984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p:spPr>
        <p:txBody>
          <a:bodyPr/>
          <a:lstStyle/>
          <a:p>
            <a:endParaRPr lang="en-US" altLang="en-US" dirty="0"/>
          </a:p>
        </p:txBody>
      </p:sp>
      <p:sp>
        <p:nvSpPr>
          <p:cNvPr id="397316"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30275"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97317"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30275"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97318" name="Slide Number Placeholder 5"/>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146AE74-AFA4-47FC-92F5-F198F21C6A58}" type="slidenum">
              <a:rPr kumimoji="0" lang="en-US" altLang="en-US" sz="1200" b="0" i="0" u="none" strike="noStrike" kern="1200" cap="none" spc="0" normalizeH="0" baseline="0" noProof="0">
                <a:ln>
                  <a:noFill/>
                </a:ln>
                <a:solidFill>
                  <a:prstClr val="black"/>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45106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BD2F7BC-9C21-4B49-AD99-7E1D548759CC}" type="slidenum">
              <a:rPr kumimoji="0" lang="en-US"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dirty="0">
              <a:ln>
                <a:noFill/>
              </a:ln>
              <a:solidFill>
                <a:srgbClr val="000000"/>
              </a:solidFill>
              <a:effectLst/>
              <a:uLnTx/>
              <a:uFillTx/>
              <a:latin typeface="Times"/>
              <a:ea typeface="+mn-ea"/>
              <a:cs typeface="+mn-cs"/>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70212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3.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5B589A-82C9-4CC5-AEE9-10CB376C1C01}"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19CB9A-F0C1-4D16-B527-F1FE64AE50E3}" type="slidenum">
              <a:rPr lang="en-US"/>
              <a:pPr>
                <a:defRPr/>
              </a:pPr>
              <a:t>‹#›</a:t>
            </a:fld>
            <a:endParaRPr lang="en-US" dirty="0"/>
          </a:p>
        </p:txBody>
      </p:sp>
    </p:spTree>
    <p:extLst>
      <p:ext uri="{BB962C8B-B14F-4D97-AF65-F5344CB8AC3E}">
        <p14:creationId xmlns:p14="http://schemas.microsoft.com/office/powerpoint/2010/main" val="137471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B20E27-4162-4D28-953E-862961C7FB29}"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B6A21A-F9CE-4FF5-A1DD-5056CCB3B3BA}" type="slidenum">
              <a:rPr lang="en-US"/>
              <a:pPr>
                <a:defRPr/>
              </a:pPr>
              <a:t>‹#›</a:t>
            </a:fld>
            <a:endParaRPr lang="en-US" dirty="0"/>
          </a:p>
        </p:txBody>
      </p:sp>
    </p:spTree>
    <p:extLst>
      <p:ext uri="{BB962C8B-B14F-4D97-AF65-F5344CB8AC3E}">
        <p14:creationId xmlns:p14="http://schemas.microsoft.com/office/powerpoint/2010/main" val="40140346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192035478"/>
      </p:ext>
    </p:extLst>
  </p:cSld>
  <p:clrMapOvr>
    <a:masterClrMapping/>
  </p:clrMapOvr>
  <p:transition>
    <p:strips dir="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578571983"/>
      </p:ext>
    </p:extLst>
  </p:cSld>
  <p:clrMapOvr>
    <a:masterClrMapping/>
  </p:clrMapOvr>
  <p:transition>
    <p:strips dir="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039146"/>
      </p:ext>
    </p:extLst>
  </p:cSld>
  <p:clrMapOvr>
    <a:masterClrMapping/>
  </p:clrMapOvr>
  <p:transition>
    <p:strips dir="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593094528"/>
      </p:ext>
    </p:extLst>
  </p:cSld>
  <p:clrMapOvr>
    <a:masterClrMapping/>
  </p:clrMapOvr>
  <p:transition>
    <p:strips dir="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304374054"/>
      </p:ext>
    </p:extLst>
  </p:cSld>
  <p:clrMapOvr>
    <a:masterClrMapping/>
  </p:clrMapOvr>
  <p:transition>
    <p:strips dir="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342687567"/>
      </p:ext>
    </p:extLst>
  </p:cSld>
  <p:clrMapOvr>
    <a:masterClrMapping/>
  </p:clrMapOvr>
  <p:transition>
    <p:strips dir="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286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481975737"/>
      </p:ext>
    </p:extLst>
  </p:cSld>
  <p:clrMapOvr>
    <a:masterClrMapping/>
  </p:clrMapOvr>
  <p:transition>
    <p:strips dir="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2004337784"/>
      </p:ext>
    </p:extLst>
  </p:cSld>
  <p:clrMapOvr>
    <a:masterClrMapping/>
  </p:clrMapOvr>
  <p:transition>
    <p:strips dir="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SmartArt Placeholder 2"/>
          <p:cNvSpPr>
            <a:spLocks noGrp="1"/>
          </p:cNvSpPr>
          <p:nvPr>
            <p:ph type="dgm"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1103556337"/>
      </p:ext>
    </p:extLst>
  </p:cSld>
  <p:clrMapOvr>
    <a:masterClrMapping/>
  </p:clrMapOvr>
  <p:transition>
    <p:strips dir="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able Placeholder 2"/>
          <p:cNvSpPr>
            <a:spLocks noGrp="1"/>
          </p:cNvSpPr>
          <p:nvPr>
            <p:ph type="tbl"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2829096441"/>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2EE0A1-8330-48AB-8B92-BEFF35AE13BA}"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17080A-E238-4282-864D-263780DAA0C0}" type="slidenum">
              <a:rPr lang="en-US"/>
              <a:pPr>
                <a:defRPr/>
              </a:pPr>
              <a:t>‹#›</a:t>
            </a:fld>
            <a:endParaRPr lang="en-US" dirty="0"/>
          </a:p>
        </p:txBody>
      </p:sp>
    </p:spTree>
    <p:extLst>
      <p:ext uri="{BB962C8B-B14F-4D97-AF65-F5344CB8AC3E}">
        <p14:creationId xmlns:p14="http://schemas.microsoft.com/office/powerpoint/2010/main" val="20583461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55393487"/>
      </p:ext>
    </p:extLst>
  </p:cSld>
  <p:clrMapOvr>
    <a:masterClrMapping/>
  </p:clrMapOvr>
  <p:transition>
    <p:strips dir="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34309"/>
      </p:ext>
    </p:extLst>
  </p:cSld>
  <p:clrMapOvr>
    <a:masterClrMapping/>
  </p:clrMapOvr>
  <p:transition>
    <p:strips dir="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2630062330"/>
      </p:ext>
    </p:extLst>
  </p:cSld>
  <p:clrMapOvr>
    <a:masterClrMapping/>
  </p:clrMapOvr>
  <p:transition>
    <p:strips dir="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wbmarian\Pictures\Church Pictures\Icons- Logos-  Clip Art pics\Archdiocese sea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9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wbmarian\Pictures\Church Pictures\Icons- Logos-  Clip Art pics\Archdiocese sea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4025" y="0"/>
            <a:ext cx="1069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443294"/>
      </p:ext>
    </p:extLst>
  </p:cSld>
  <p:clrMapOvr>
    <a:masterClrMapping/>
  </p:clrMapOvr>
  <p:transition>
    <p:strips dir="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8545348"/>
      </p:ext>
    </p:extLst>
  </p:cSld>
  <p:clrMapOvr>
    <a:masterClrMapping/>
  </p:clrMapOvr>
  <p:transition>
    <p:strips dir="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089159"/>
      </p:ext>
    </p:extLst>
  </p:cSld>
  <p:clrMapOvr>
    <a:masterClrMapping/>
  </p:clrMapOvr>
  <p:transition>
    <p:strips dir="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508796"/>
      </p:ext>
    </p:extLst>
  </p:cSld>
  <p:clrMapOvr>
    <a:masterClrMapping/>
  </p:clrMapOvr>
  <p:transition>
    <p:strips dir="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725092"/>
      </p:ext>
    </p:extLst>
  </p:cSld>
  <p:clrMapOvr>
    <a:masterClrMapping/>
  </p:clrMapOvr>
  <p:transition>
    <p:strips dir="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295161"/>
      </p:ext>
    </p:extLst>
  </p:cSld>
  <p:clrMapOvr>
    <a:masterClrMapping/>
  </p:clrMapOvr>
  <p:transition>
    <p:strips dir="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688335"/>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4A6CC25-FDB6-4B33-A9CE-194EDBC18512}" type="datetimeFigureOut">
              <a:rPr lang="en-US"/>
              <a:pPr>
                <a:defRPr/>
              </a:pPr>
              <a:t>5/17/2020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BDAEDA2-2E48-4C20-9342-E23FD3DB5874}" type="slidenum">
              <a:rPr lang="en-US"/>
              <a:pPr>
                <a:defRPr/>
              </a:pPr>
              <a:t>‹#›</a:t>
            </a:fld>
            <a:endParaRPr lang="en-US" dirty="0"/>
          </a:p>
        </p:txBody>
      </p:sp>
    </p:spTree>
    <p:extLst>
      <p:ext uri="{BB962C8B-B14F-4D97-AF65-F5344CB8AC3E}">
        <p14:creationId xmlns:p14="http://schemas.microsoft.com/office/powerpoint/2010/main" val="33602911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12568931"/>
      </p:ext>
    </p:extLst>
  </p:cSld>
  <p:clrMapOvr>
    <a:masterClrMapping/>
  </p:clrMapOvr>
  <p:transition>
    <p:strips dir="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905456"/>
      </p:ext>
    </p:extLst>
  </p:cSld>
  <p:clrMapOvr>
    <a:masterClrMapping/>
  </p:clrMapOvr>
  <p:transition>
    <p:strips dir="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53744"/>
      </p:ext>
    </p:extLst>
  </p:cSld>
  <p:clrMapOvr>
    <a:masterClrMapping/>
  </p:clrMapOvr>
  <p:transition>
    <p:strips dir="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327293"/>
      </p:ext>
    </p:extLst>
  </p:cSld>
  <p:clrMapOvr>
    <a:masterClrMapping/>
  </p:clrMapOvr>
  <p:transition>
    <p:strips dir="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268132"/>
      </p:ext>
    </p:extLst>
  </p:cSld>
  <p:clrMapOvr>
    <a:masterClrMapping/>
  </p:clrMapOvr>
  <p:transition>
    <p:strips dir="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9082589"/>
      </p:ext>
    </p:extLst>
  </p:cSld>
  <p:clrMapOvr>
    <a:masterClrMapping/>
  </p:clrMapOvr>
  <p:transition>
    <p:strips dir="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5035493"/>
      </p:ext>
    </p:extLst>
  </p:cSld>
  <p:clrMapOvr>
    <a:masterClrMapping/>
  </p:clrMapOvr>
  <p:transition>
    <p:strips dir="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561752"/>
      </p:ext>
    </p:extLst>
  </p:cSld>
  <p:clrMapOvr>
    <a:masterClrMapping/>
  </p:clrMapOvr>
  <p:transition>
    <p:strips dir="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017588"/>
            <a:ext cx="1847850" cy="5667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017588"/>
            <a:ext cx="5391150" cy="5667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95303"/>
      </p:ext>
    </p:extLst>
  </p:cSld>
  <p:clrMapOvr>
    <a:masterClrMapping/>
  </p:clrMapOvr>
  <p:transition>
    <p:strips dir="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17588"/>
            <a:ext cx="7391400" cy="566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856274"/>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B9A6CF-DD2C-4AEF-ABC7-66C862F9EB24}"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A1A567-62DF-48D1-903D-557E11D5246B}" type="slidenum">
              <a:rPr lang="en-US"/>
              <a:pPr>
                <a:defRPr/>
              </a:pPr>
              <a:t>‹#›</a:t>
            </a:fld>
            <a:endParaRPr lang="en-US" dirty="0"/>
          </a:p>
        </p:txBody>
      </p:sp>
    </p:spTree>
    <p:extLst>
      <p:ext uri="{BB962C8B-B14F-4D97-AF65-F5344CB8AC3E}">
        <p14:creationId xmlns:p14="http://schemas.microsoft.com/office/powerpoint/2010/main" val="3383496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a:p>
        </p:txBody>
      </p:sp>
      <p:sp>
        <p:nvSpPr>
          <p:cNvPr id="4" name="Text Placeholder 3"/>
          <p:cNvSpPr>
            <a:spLocks noGrp="1"/>
          </p:cNvSpPr>
          <p:nvPr>
            <p:ph type="body" sz="half" idx="2"/>
          </p:nvPr>
        </p:nvSpPr>
        <p:spPr>
          <a:xfrm>
            <a:off x="4838700" y="2341563"/>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193640"/>
      </p:ext>
    </p:extLst>
  </p:cSld>
  <p:clrMapOvr>
    <a:masterClrMapping/>
  </p:clrMapOvr>
  <p:transition>
    <p:strips dir="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22336"/>
      </p:ext>
    </p:extLst>
  </p:cSld>
  <p:clrMapOvr>
    <a:masterClrMapping/>
  </p:clrMapOvr>
  <p:transition>
    <p:strips dir="r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dirty="0">
                <a:solidFill>
                  <a:srgbClr val="FFFFFF"/>
                </a:solidFill>
                <a:latin typeface="Times New Roman" pitchFamily="18"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dirty="0">
                <a:solidFill>
                  <a:srgbClr val="FFFFFF"/>
                </a:solidFill>
                <a:latin typeface="Times New Roman" pitchFamily="18"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dirty="0">
                <a:solidFill>
                  <a:srgbClr val="FFFFFF"/>
                </a:solidFill>
                <a:latin typeface="Times New Roman" pitchFamily="18" charset="0"/>
              </a:endParaRPr>
            </a:p>
          </p:txBody>
        </p:sp>
      </p:grpSp>
      <p:sp>
        <p:nvSpPr>
          <p:cNvPr id="71169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7116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2" name="Rectangle 12"/>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mn-lt"/>
              </a:defRPr>
            </a:lvl1pPr>
          </a:lstStyle>
          <a:p>
            <a:pPr>
              <a:defRPr/>
            </a:pPr>
            <a:endParaRPr lang="en-US" dirty="0"/>
          </a:p>
        </p:txBody>
      </p:sp>
      <p:sp>
        <p:nvSpPr>
          <p:cNvPr id="13" name="Rectangle 13"/>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mn-lt"/>
              </a:defRPr>
            </a:lvl1pPr>
          </a:lstStyle>
          <a:p>
            <a:pPr>
              <a:defRPr/>
            </a:pPr>
            <a:endParaRPr lang="en-US" dirty="0"/>
          </a:p>
        </p:txBody>
      </p:sp>
    </p:spTree>
    <p:extLst>
      <p:ext uri="{BB962C8B-B14F-4D97-AF65-F5344CB8AC3E}">
        <p14:creationId xmlns:p14="http://schemas.microsoft.com/office/powerpoint/2010/main" val="25921841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7663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65265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8459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4838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78929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2035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709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402149-EEED-41F2-A405-40BE1206EB77}"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A3ECC9-3B76-43B6-BC36-8A4A8360B256}" type="slidenum">
              <a:rPr lang="en-US"/>
              <a:pPr>
                <a:defRPr/>
              </a:pPr>
              <a:t>‹#›</a:t>
            </a:fld>
            <a:endParaRPr lang="en-US" dirty="0"/>
          </a:p>
        </p:txBody>
      </p:sp>
    </p:spTree>
    <p:extLst>
      <p:ext uri="{BB962C8B-B14F-4D97-AF65-F5344CB8AC3E}">
        <p14:creationId xmlns:p14="http://schemas.microsoft.com/office/powerpoint/2010/main" val="20394166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11216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8204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1490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FFFFFF"/>
                </a:solidFill>
              </a:endParaRPr>
            </a:p>
          </p:txBody>
        </p:sp>
      </p:grpSp>
      <p:sp>
        <p:nvSpPr>
          <p:cNvPr id="71169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7116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2" name="Rectangle 12"/>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mn-lt"/>
              </a:defRPr>
            </a:lvl1pPr>
          </a:lstStyle>
          <a:p>
            <a:pPr>
              <a:defRPr/>
            </a:pPr>
            <a:endParaRPr lang="en-US" dirty="0"/>
          </a:p>
        </p:txBody>
      </p:sp>
      <p:sp>
        <p:nvSpPr>
          <p:cNvPr id="13" name="Rectangle 13"/>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mn-lt"/>
              </a:defRPr>
            </a:lvl1pPr>
          </a:lstStyle>
          <a:p>
            <a:pPr>
              <a:defRPr/>
            </a:pPr>
            <a:endParaRPr lang="en-US" dirty="0"/>
          </a:p>
        </p:txBody>
      </p:sp>
    </p:spTree>
    <p:extLst>
      <p:ext uri="{BB962C8B-B14F-4D97-AF65-F5344CB8AC3E}">
        <p14:creationId xmlns:p14="http://schemas.microsoft.com/office/powerpoint/2010/main" val="39053376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1941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4059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4336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5951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1517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98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B66AED-2334-430C-A779-BE663BAC2793}"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801EE1-10C0-4CDF-928F-AE38440A1E09}" type="slidenum">
              <a:rPr lang="en-US"/>
              <a:pPr>
                <a:defRPr/>
              </a:pPr>
              <a:t>‹#›</a:t>
            </a:fld>
            <a:endParaRPr lang="en-US" dirty="0"/>
          </a:p>
        </p:txBody>
      </p:sp>
    </p:spTree>
    <p:extLst>
      <p:ext uri="{BB962C8B-B14F-4D97-AF65-F5344CB8AC3E}">
        <p14:creationId xmlns:p14="http://schemas.microsoft.com/office/powerpoint/2010/main" val="25710558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2730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73509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2177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23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E2D4E-4778-4234-8E33-A0F8066FB775}" type="datetimeFigureOut">
              <a:rPr lang="en-US"/>
              <a:pPr>
                <a:defRPr/>
              </a:pPr>
              <a:t>5/17/2020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9D3DB1-D98C-4D81-8C63-8E169F480187}" type="slidenum">
              <a:rPr lang="en-US"/>
              <a:pPr>
                <a:defRPr/>
              </a:pPr>
              <a:t>‹#›</a:t>
            </a:fld>
            <a:endParaRPr lang="en-US" dirty="0"/>
          </a:p>
        </p:txBody>
      </p:sp>
    </p:spTree>
    <p:extLst>
      <p:ext uri="{BB962C8B-B14F-4D97-AF65-F5344CB8AC3E}">
        <p14:creationId xmlns:p14="http://schemas.microsoft.com/office/powerpoint/2010/main" val="214338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11C3D36-A965-48D3-85A0-0E3927A22A14}" type="datetimeFigureOut">
              <a:rPr lang="en-US"/>
              <a:pPr>
                <a:defRPr/>
              </a:pPr>
              <a:t>5/17/2020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50A6757-9A9B-4B96-9C1A-9E489E4B5E20}" type="slidenum">
              <a:rPr lang="en-US"/>
              <a:pPr>
                <a:defRPr/>
              </a:pPr>
              <a:t>‹#›</a:t>
            </a:fld>
            <a:endParaRPr lang="en-US" dirty="0"/>
          </a:p>
        </p:txBody>
      </p:sp>
    </p:spTree>
    <p:extLst>
      <p:ext uri="{BB962C8B-B14F-4D97-AF65-F5344CB8AC3E}">
        <p14:creationId xmlns:p14="http://schemas.microsoft.com/office/powerpoint/2010/main" val="1524923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F83778-923E-457F-A7C8-EEE91C3987CD}" type="datetimeFigureOut">
              <a:rPr lang="en-US"/>
              <a:pPr>
                <a:defRPr/>
              </a:pPr>
              <a:t>5/17/2020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2AEE79-F162-4487-81A5-460B411C073C}" type="slidenum">
              <a:rPr lang="en-US"/>
              <a:pPr>
                <a:defRPr/>
              </a:pPr>
              <a:t>‹#›</a:t>
            </a:fld>
            <a:endParaRPr lang="en-US" dirty="0"/>
          </a:p>
        </p:txBody>
      </p:sp>
    </p:spTree>
    <p:extLst>
      <p:ext uri="{BB962C8B-B14F-4D97-AF65-F5344CB8AC3E}">
        <p14:creationId xmlns:p14="http://schemas.microsoft.com/office/powerpoint/2010/main" val="2381129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2CB14F-4978-406F-BB1C-3C80C17E9A70}" type="datetimeFigureOut">
              <a:rPr lang="en-US"/>
              <a:pPr>
                <a:defRPr/>
              </a:pPr>
              <a:t>5/17/2020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7353777-7039-4672-94E7-656B7AB67CFC}" type="slidenum">
              <a:rPr lang="en-US"/>
              <a:pPr>
                <a:defRPr/>
              </a:pPr>
              <a:t>‹#›</a:t>
            </a:fld>
            <a:endParaRPr lang="en-US" dirty="0"/>
          </a:p>
        </p:txBody>
      </p:sp>
    </p:spTree>
    <p:extLst>
      <p:ext uri="{BB962C8B-B14F-4D97-AF65-F5344CB8AC3E}">
        <p14:creationId xmlns:p14="http://schemas.microsoft.com/office/powerpoint/2010/main" val="164570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7DBD8B-2125-4098-8715-185E34DC425B}"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FB95F4-DB32-4E3B-A7D5-E856C1B156A7}" type="slidenum">
              <a:rPr lang="en-US"/>
              <a:pPr>
                <a:defRPr/>
              </a:pPr>
              <a:t>‹#›</a:t>
            </a:fld>
            <a:endParaRPr lang="en-US" dirty="0"/>
          </a:p>
        </p:txBody>
      </p:sp>
    </p:spTree>
    <p:extLst>
      <p:ext uri="{BB962C8B-B14F-4D97-AF65-F5344CB8AC3E}">
        <p14:creationId xmlns:p14="http://schemas.microsoft.com/office/powerpoint/2010/main" val="3428690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7BCB16-30B6-4202-8609-0A1A368B9B1C}" type="datetimeFigureOut">
              <a:rPr lang="en-US"/>
              <a:pPr>
                <a:defRPr/>
              </a:pPr>
              <a:t>5/17/2020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024C55-F90B-48B7-895C-83FBE2E8C7E1}" type="slidenum">
              <a:rPr lang="en-US"/>
              <a:pPr>
                <a:defRPr/>
              </a:pPr>
              <a:t>‹#›</a:t>
            </a:fld>
            <a:endParaRPr lang="en-US" dirty="0"/>
          </a:p>
        </p:txBody>
      </p:sp>
    </p:spTree>
    <p:extLst>
      <p:ext uri="{BB962C8B-B14F-4D97-AF65-F5344CB8AC3E}">
        <p14:creationId xmlns:p14="http://schemas.microsoft.com/office/powerpoint/2010/main" val="3238718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983BBE-8A8E-488D-A478-23841CF785E1}" type="datetimeFigureOut">
              <a:rPr lang="en-US"/>
              <a:pPr>
                <a:defRPr/>
              </a:pPr>
              <a:t>5/17/2020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B6962D-FA01-430A-BEF1-80E694558CBF}" type="slidenum">
              <a:rPr lang="en-US"/>
              <a:pPr>
                <a:defRPr/>
              </a:pPr>
              <a:t>‹#›</a:t>
            </a:fld>
            <a:endParaRPr lang="en-US" dirty="0"/>
          </a:p>
        </p:txBody>
      </p:sp>
    </p:spTree>
    <p:extLst>
      <p:ext uri="{BB962C8B-B14F-4D97-AF65-F5344CB8AC3E}">
        <p14:creationId xmlns:p14="http://schemas.microsoft.com/office/powerpoint/2010/main" val="393544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6B893D-D215-4860-B73D-E84F760D8D62}"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3FF791-CA74-42B6-8B10-B5978003E7A9}" type="slidenum">
              <a:rPr lang="en-US"/>
              <a:pPr>
                <a:defRPr/>
              </a:pPr>
              <a:t>‹#›</a:t>
            </a:fld>
            <a:endParaRPr lang="en-US" dirty="0"/>
          </a:p>
        </p:txBody>
      </p:sp>
    </p:spTree>
    <p:extLst>
      <p:ext uri="{BB962C8B-B14F-4D97-AF65-F5344CB8AC3E}">
        <p14:creationId xmlns:p14="http://schemas.microsoft.com/office/powerpoint/2010/main" val="62215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9B4EA0-F01E-4874-8AB4-822DECFA7E02}"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01FA44-05A8-4C70-83A0-4169E88F237B}" type="slidenum">
              <a:rPr lang="en-US"/>
              <a:pPr>
                <a:defRPr/>
              </a:pPr>
              <a:t>‹#›</a:t>
            </a:fld>
            <a:endParaRPr lang="en-US" dirty="0"/>
          </a:p>
        </p:txBody>
      </p:sp>
    </p:spTree>
    <p:extLst>
      <p:ext uri="{BB962C8B-B14F-4D97-AF65-F5344CB8AC3E}">
        <p14:creationId xmlns:p14="http://schemas.microsoft.com/office/powerpoint/2010/main" val="262698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2734091974"/>
      </p:ext>
    </p:extLst>
  </p:cSld>
  <p:clrMapOvr>
    <a:masterClrMapping/>
  </p:clrMapOvr>
  <p:transition>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02" y="13209"/>
            <a:ext cx="7267795" cy="1143000"/>
          </a:xfrm>
        </p:spPr>
        <p:txBody>
          <a:bodyPr/>
          <a:lstStyle>
            <a:lvl1pPr>
              <a:defRPr sz="3600" b="1" u="sng" baseline="0">
                <a:effectLst/>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609600" y="1576019"/>
            <a:ext cx="7391400" cy="4343400"/>
          </a:xfrm>
        </p:spPr>
        <p:txBody>
          <a:bodyPr/>
          <a:lstStyle>
            <a:lvl1pPr>
              <a:defRPr sz="3000" baseline="0">
                <a:latin typeface="Georgia" panose="02040502050405020303" pitchFamily="18" charset="0"/>
              </a:defRPr>
            </a:lvl1pPr>
            <a:lvl2pPr>
              <a:defRPr baseline="0">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AAD7FE74-8A59-4D20-9B3B-1EE6ABAD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710152" cy="688156"/>
          </a:xfrm>
          <a:prstGeom prst="rect">
            <a:avLst/>
          </a:prstGeom>
        </p:spPr>
      </p:pic>
      <p:pic>
        <p:nvPicPr>
          <p:cNvPr id="7" name="Picture 6">
            <a:extLst>
              <a:ext uri="{FF2B5EF4-FFF2-40B4-BE49-F238E27FC236}">
                <a16:creationId xmlns:a16="http://schemas.microsoft.com/office/drawing/2014/main" id="{0EDC20AB-BFC6-417B-94E9-2FE4BB231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3848" y="1"/>
            <a:ext cx="710152" cy="688156"/>
          </a:xfrm>
          <a:prstGeom prst="rect">
            <a:avLst/>
          </a:prstGeom>
        </p:spPr>
      </p:pic>
    </p:spTree>
    <p:extLst>
      <p:ext uri="{BB962C8B-B14F-4D97-AF65-F5344CB8AC3E}">
        <p14:creationId xmlns:p14="http://schemas.microsoft.com/office/powerpoint/2010/main" val="3273176899"/>
      </p:ext>
    </p:extLst>
  </p:cSld>
  <p:clrMapOvr>
    <a:masterClrMapping/>
  </p:clrMapOvr>
  <p:transition>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B0C49-BFE7-4688-8629-B053E9748B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710152" cy="688156"/>
          </a:xfrm>
          <a:prstGeom prst="rect">
            <a:avLst/>
          </a:prstGeom>
        </p:spPr>
      </p:pic>
      <p:pic>
        <p:nvPicPr>
          <p:cNvPr id="5" name="Picture 4">
            <a:extLst>
              <a:ext uri="{FF2B5EF4-FFF2-40B4-BE49-F238E27FC236}">
                <a16:creationId xmlns:a16="http://schemas.microsoft.com/office/drawing/2014/main" id="{75295081-B7E3-4E65-BA8F-27CFE1A90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3848" y="1"/>
            <a:ext cx="710152" cy="688156"/>
          </a:xfrm>
          <a:prstGeom prst="rect">
            <a:avLst/>
          </a:prstGeom>
        </p:spPr>
      </p:pic>
    </p:spTree>
    <p:extLst>
      <p:ext uri="{BB962C8B-B14F-4D97-AF65-F5344CB8AC3E}">
        <p14:creationId xmlns:p14="http://schemas.microsoft.com/office/powerpoint/2010/main" val="3276064288"/>
      </p:ext>
    </p:extLst>
  </p:cSld>
  <p:clrMapOvr>
    <a:masterClrMapping/>
  </p:clrMapOvr>
  <p:transition>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91263"/>
      </p:ext>
    </p:extLst>
  </p:cSld>
  <p:clrMapOvr>
    <a:masterClrMapping/>
  </p:clrMapOvr>
  <p:transition>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620392"/>
      </p:ext>
    </p:extLst>
  </p:cSld>
  <p:clrMapOvr>
    <a:masterClrMapping/>
  </p:clrMapOvr>
  <p:transition>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6088133"/>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0004F3-6A0C-413C-89B4-F336696C2118}" type="datetimeFigureOut">
              <a:rPr lang="en-US"/>
              <a:pPr>
                <a:defRPr/>
              </a:pPr>
              <a:t>5/17/2020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0F4274-6AB3-4688-8057-A5DE525CAA88}" type="slidenum">
              <a:rPr lang="en-US"/>
              <a:pPr>
                <a:defRPr/>
              </a:pPr>
              <a:t>‹#›</a:t>
            </a:fld>
            <a:endParaRPr lang="en-US" dirty="0"/>
          </a:p>
        </p:txBody>
      </p:sp>
    </p:spTree>
    <p:extLst>
      <p:ext uri="{BB962C8B-B14F-4D97-AF65-F5344CB8AC3E}">
        <p14:creationId xmlns:p14="http://schemas.microsoft.com/office/powerpoint/2010/main" val="3136327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0014367"/>
      </p:ext>
    </p:extLst>
  </p:cSld>
  <p:clrMapOvr>
    <a:masterClrMapping/>
  </p:clrMapOvr>
  <p:transition>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428267"/>
      </p:ext>
    </p:extLst>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7661330"/>
      </p:ext>
    </p:extLst>
  </p:cSld>
  <p:clrMapOvr>
    <a:masterClrMapping/>
  </p:clrMapOvr>
  <p:transition>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2709090"/>
      </p:ext>
    </p:extLst>
  </p:cSld>
  <p:clrMapOvr>
    <a:masterClrMapping/>
  </p:clrMapOvr>
  <p:transition>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31886"/>
      </p:ext>
    </p:extLst>
  </p:cSld>
  <p:clrMapOvr>
    <a:masterClrMapping/>
  </p:clrMapOvr>
  <p:transition>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017588"/>
            <a:ext cx="1847850" cy="5667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017588"/>
            <a:ext cx="5391150" cy="5667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297523"/>
      </p:ext>
    </p:extLst>
  </p:cSld>
  <p:clrMapOvr>
    <a:masterClrMapping/>
  </p:clrMapOvr>
  <p:transition>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17588"/>
            <a:ext cx="7391400" cy="566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896393"/>
      </p:ext>
    </p:extLst>
  </p:cSld>
  <p:clrMapOvr>
    <a:masterClrMapping/>
  </p:clrMapOvr>
  <p:transition>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a:p>
        </p:txBody>
      </p:sp>
      <p:sp>
        <p:nvSpPr>
          <p:cNvPr id="4" name="Text Placeholder 3"/>
          <p:cNvSpPr>
            <a:spLocks noGrp="1"/>
          </p:cNvSpPr>
          <p:nvPr>
            <p:ph type="body" sz="half" idx="2"/>
          </p:nvPr>
        </p:nvSpPr>
        <p:spPr>
          <a:xfrm>
            <a:off x="4838700" y="2341563"/>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678367"/>
      </p:ext>
    </p:extLst>
  </p:cSld>
  <p:clrMapOvr>
    <a:masterClrMapping/>
  </p:clrMapOvr>
  <p:transition>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0549965"/>
      </p:ext>
    </p:extLst>
  </p:cSld>
  <p:clrMapOvr>
    <a:masterClrMapping/>
  </p:clrMapOvr>
  <p:transition>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39246"/>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FB5339-2919-43B5-8898-F44A9D2AD689}" type="datetimeFigureOut">
              <a:rPr lang="en-US"/>
              <a:pPr>
                <a:defRPr/>
              </a:pPr>
              <a:t>5/17/2020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B372BD-AAFD-4165-95B7-86109E9EA9DC}" type="slidenum">
              <a:rPr lang="en-US"/>
              <a:pPr>
                <a:defRPr/>
              </a:pPr>
              <a:t>‹#›</a:t>
            </a:fld>
            <a:endParaRPr lang="en-US" dirty="0"/>
          </a:p>
        </p:txBody>
      </p:sp>
    </p:spTree>
    <p:extLst>
      <p:ext uri="{BB962C8B-B14F-4D97-AF65-F5344CB8AC3E}">
        <p14:creationId xmlns:p14="http://schemas.microsoft.com/office/powerpoint/2010/main" val="551916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1EA4-D519-4DE3-8DCA-D7A3CF0CDE2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96492"/>
      </p:ext>
    </p:extLst>
  </p:cSld>
  <p:clrMapOvr>
    <a:masterClrMapping/>
  </p:clrMapOvr>
  <p:transition>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831850" y="2134393"/>
            <a:ext cx="7315200" cy="579438"/>
          </a:xfrm>
        </p:spPr>
        <p:txBody>
          <a:bodyPr>
            <a:spAutoFit/>
          </a:bodyPr>
          <a:lstStyle>
            <a:lvl1pPr>
              <a:lnSpc>
                <a:spcPct val="100000"/>
              </a:lnSpc>
              <a:defRPr sz="3200">
                <a:latin typeface="Georgia" panose="02040502050405020303" pitchFamily="18" charset="0"/>
                <a:cs typeface="Arial" panose="020B0604020202020204" pitchFamily="34" charset="0"/>
              </a:defRPr>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atin typeface="Georgia" panose="02040502050405020303" pitchFamily="18" charset="0"/>
                <a:cs typeface="Arial" panose="020B0604020202020204" pitchFamily="34" charset="0"/>
              </a:defRPr>
            </a:lvl1pPr>
          </a:lstStyle>
          <a:p>
            <a:pPr lvl="0"/>
            <a:r>
              <a:rPr lang="en-US" noProof="0"/>
              <a:t>Click to edit Master subtitle style</a:t>
            </a:r>
          </a:p>
        </p:txBody>
      </p:sp>
      <p:sp>
        <p:nvSpPr>
          <p:cNvPr id="8" name="Rectangle 5"/>
          <p:cNvSpPr>
            <a:spLocks noGrp="1" noChangeArrowheads="1"/>
          </p:cNvSpPr>
          <p:nvPr>
            <p:ph type="ftr" sz="quarter" idx="10"/>
          </p:nvPr>
        </p:nvSpPr>
        <p:spPr>
          <a:xfrm>
            <a:off x="76200" y="6324600"/>
            <a:ext cx="5638800" cy="457200"/>
          </a:xfrm>
        </p:spPr>
        <p:txBody>
          <a:bodyPr/>
          <a:lstStyle>
            <a:lvl1pPr>
              <a:defRPr/>
            </a:lvl1pPr>
          </a:lstStyle>
          <a:p>
            <a:pPr>
              <a:defRPr/>
            </a:pPr>
            <a:endParaRPr lang="en-US" dirty="0"/>
          </a:p>
        </p:txBody>
      </p:sp>
      <p:sp>
        <p:nvSpPr>
          <p:cNvPr id="9" name="Rectangle 6"/>
          <p:cNvSpPr>
            <a:spLocks noGrp="1" noChangeArrowheads="1"/>
          </p:cNvSpPr>
          <p:nvPr>
            <p:ph type="sldNum" sz="quarter" idx="11"/>
          </p:nvPr>
        </p:nvSpPr>
        <p:spPr bwMode="auto">
          <a:xfrm>
            <a:off x="7162800" y="63246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5D0100"/>
                </a:solidFill>
                <a:latin typeface="RequiemDisplay-HTF-SmallCaps" pitchFamily="18" charset="0"/>
              </a:defRPr>
            </a:lvl1pPr>
          </a:lstStyle>
          <a:p>
            <a:pPr>
              <a:defRPr/>
            </a:pPr>
            <a:fld id="{2938A35B-7314-4ADF-836D-42F98E3FE389}" type="slidenum">
              <a:rPr lang="en-US"/>
              <a:pPr>
                <a:defRPr/>
              </a:pPr>
              <a:t>‹#›</a:t>
            </a:fld>
            <a:endParaRPr lang="en-US" dirty="0">
              <a:latin typeface="Times"/>
            </a:endParaRPr>
          </a:p>
        </p:txBody>
      </p:sp>
      <p:pic>
        <p:nvPicPr>
          <p:cNvPr id="12" name="Picture 11">
            <a:extLst>
              <a:ext uri="{FF2B5EF4-FFF2-40B4-BE49-F238E27FC236}">
                <a16:creationId xmlns:a16="http://schemas.microsoft.com/office/drawing/2014/main" id="{3CF7F12B-8D1E-4F04-A6BF-AE57AABD8A5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067804" cy="1039761"/>
          </a:xfrm>
          <a:prstGeom prst="rect">
            <a:avLst/>
          </a:prstGeom>
        </p:spPr>
      </p:pic>
      <p:pic>
        <p:nvPicPr>
          <p:cNvPr id="13" name="Picture 12">
            <a:extLst>
              <a:ext uri="{FF2B5EF4-FFF2-40B4-BE49-F238E27FC236}">
                <a16:creationId xmlns:a16="http://schemas.microsoft.com/office/drawing/2014/main" id="{B8584100-1994-4B36-8F05-EE741F3EF6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6196" y="-1"/>
            <a:ext cx="1067804" cy="1039761"/>
          </a:xfrm>
          <a:prstGeom prst="rect">
            <a:avLst/>
          </a:prstGeom>
        </p:spPr>
      </p:pic>
    </p:spTree>
    <p:extLst>
      <p:ext uri="{BB962C8B-B14F-4D97-AF65-F5344CB8AC3E}">
        <p14:creationId xmlns:p14="http://schemas.microsoft.com/office/powerpoint/2010/main" val="3048431593"/>
      </p:ext>
    </p:extLst>
  </p:cSld>
  <p:clrMapOvr>
    <a:masterClrMapping/>
  </p:clrMapOvr>
  <p:transition>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99754370"/>
      </p:ext>
    </p:extLst>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27472246"/>
      </p:ext>
    </p:extLst>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1749627"/>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38069968"/>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65567840"/>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57257"/>
      </p:ext>
    </p:extLst>
  </p:cSld>
  <p:clrMapOvr>
    <a:masterClrMapping/>
  </p:clrMapOvr>
  <p:transition>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7721-031E-4C4F-96AA-77FDDB18E17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9EA61CC-EF03-4E2D-AD90-8A61EE3922C4}"/>
              </a:ext>
            </a:extLst>
          </p:cNvPr>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959019651"/>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96525856"/>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A6E830-3B5B-4865-BC8E-324AFCA01806}" type="datetimeFigureOut">
              <a:rPr lang="en-US"/>
              <a:pPr>
                <a:defRPr/>
              </a:pPr>
              <a:t>5/17/2020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F25295C-51D1-43A4-9962-2876C2002517}" type="slidenum">
              <a:rPr lang="en-US"/>
              <a:pPr>
                <a:defRPr/>
              </a:pPr>
              <a:t>‹#›</a:t>
            </a:fld>
            <a:endParaRPr lang="en-US" dirty="0"/>
          </a:p>
        </p:txBody>
      </p:sp>
    </p:spTree>
    <p:extLst>
      <p:ext uri="{BB962C8B-B14F-4D97-AF65-F5344CB8AC3E}">
        <p14:creationId xmlns:p14="http://schemas.microsoft.com/office/powerpoint/2010/main" val="2899621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89023208"/>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66047134"/>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286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95902067"/>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98473196"/>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SmartArt Placeholder 2"/>
          <p:cNvSpPr>
            <a:spLocks noGrp="1"/>
          </p:cNvSpPr>
          <p:nvPr>
            <p:ph type="dgm" idx="1"/>
          </p:nvPr>
        </p:nvSpPr>
        <p:spPr>
          <a:xfrm>
            <a:off x="1066800" y="1752600"/>
            <a:ext cx="7391400" cy="4343400"/>
          </a:xfrm>
        </p:spPr>
        <p:txBody>
          <a:bodyPr/>
          <a:lstStyle/>
          <a:p>
            <a:pPr lvl="0"/>
            <a:endParaRPr lang="en-US" noProof="0" dirty="0"/>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96062020"/>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able Placeholder 2"/>
          <p:cNvSpPr>
            <a:spLocks noGrp="1"/>
          </p:cNvSpPr>
          <p:nvPr>
            <p:ph type="tbl" idx="1"/>
          </p:nvPr>
        </p:nvSpPr>
        <p:spPr>
          <a:xfrm>
            <a:off x="1066800" y="1752600"/>
            <a:ext cx="7391400" cy="4343400"/>
          </a:xfrm>
        </p:spPr>
        <p:txBody>
          <a:bodyPr/>
          <a:lstStyle/>
          <a:p>
            <a:pPr lvl="0"/>
            <a:endParaRPr lang="en-US" noProof="0" dirty="0"/>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05289934"/>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a:p>
        </p:txBody>
      </p:sp>
      <p:sp>
        <p:nvSpPr>
          <p:cNvPr id="4" name="Text Placeholder 3"/>
          <p:cNvSpPr>
            <a:spLocks noGrp="1"/>
          </p:cNvSpPr>
          <p:nvPr>
            <p:ph type="body" sz="half" idx="2"/>
          </p:nvPr>
        </p:nvSpPr>
        <p:spPr>
          <a:xfrm>
            <a:off x="4838700" y="2341563"/>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114133"/>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9C59-5281-40B8-BE27-7CA430A6E2E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FCC0DC-2A64-49BE-92B3-CCDDD555D5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D3164-49A6-4519-BE10-6B0922F87C57}"/>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5" name="Footer Placeholder 4">
            <a:extLst>
              <a:ext uri="{FF2B5EF4-FFF2-40B4-BE49-F238E27FC236}">
                <a16:creationId xmlns:a16="http://schemas.microsoft.com/office/drawing/2014/main" id="{73D736A2-6DC6-467E-8CB0-9BCD1A1BBE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173094-07AE-45DB-86CC-DA0E720DD6EF}"/>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945824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A64A-9915-4DAB-841E-9BB987FCF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2EFA2-6F7B-448B-BBDE-E36C74DBD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5671-065B-4AB9-90AD-EB505036818D}"/>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5" name="Footer Placeholder 4">
            <a:extLst>
              <a:ext uri="{FF2B5EF4-FFF2-40B4-BE49-F238E27FC236}">
                <a16:creationId xmlns:a16="http://schemas.microsoft.com/office/drawing/2014/main" id="{A07FB6CF-D198-407F-A417-92C7346A71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2C0A41-1E9E-4E36-83C6-A2712E0B5138}"/>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3674771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05E8-1F24-41D7-A83C-02F85079300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A9BAE-7D15-45CE-B20A-373263AE30A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2A428-FD20-4A14-B61E-CE599BF901CB}"/>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5" name="Footer Placeholder 4">
            <a:extLst>
              <a:ext uri="{FF2B5EF4-FFF2-40B4-BE49-F238E27FC236}">
                <a16:creationId xmlns:a16="http://schemas.microsoft.com/office/drawing/2014/main" id="{364A580B-4D48-4827-8D8E-7ED44E37C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619912-22DF-45A5-8596-713BB4390D9F}"/>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264614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08C6B3-2F4F-475C-B399-F290C8C099D7}" type="datetimeFigureOut">
              <a:rPr lang="en-US"/>
              <a:pPr>
                <a:defRPr/>
              </a:pPr>
              <a:t>5/17/2020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D5C887D-EE9E-486E-9870-714B937A3D5D}" type="slidenum">
              <a:rPr lang="en-US"/>
              <a:pPr>
                <a:defRPr/>
              </a:pPr>
              <a:t>‹#›</a:t>
            </a:fld>
            <a:endParaRPr lang="en-US" dirty="0"/>
          </a:p>
        </p:txBody>
      </p:sp>
    </p:spTree>
    <p:extLst>
      <p:ext uri="{BB962C8B-B14F-4D97-AF65-F5344CB8AC3E}">
        <p14:creationId xmlns:p14="http://schemas.microsoft.com/office/powerpoint/2010/main" val="1820591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2042-F2FF-4E97-AC60-DB747A5FA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263CD-9A19-4CB5-A6F4-FA2319B5269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51276E-007A-4160-ADC4-FE830BAE00F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79ED2-2933-43A1-9BEE-BA4923F24F6D}"/>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6" name="Footer Placeholder 5">
            <a:extLst>
              <a:ext uri="{FF2B5EF4-FFF2-40B4-BE49-F238E27FC236}">
                <a16:creationId xmlns:a16="http://schemas.microsoft.com/office/drawing/2014/main" id="{5BF92D2C-5A37-41A5-9D40-EC37678EB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31A82-9AB6-44FA-BFCF-26FB6ED4406D}"/>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1143152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213C-F4F3-473A-A920-8E73212F057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C950B5-071F-4BD5-8A55-F292B97CA1C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31E3B-19C8-45A6-8F6F-10DC8EF8D9A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93C46-5C0C-40C5-93AC-96DC70685EF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2BB86-EF1C-418E-9C7C-D895B99D0C7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17F22-3899-4241-9B8C-704FB97B0ACA}"/>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8" name="Footer Placeholder 7">
            <a:extLst>
              <a:ext uri="{FF2B5EF4-FFF2-40B4-BE49-F238E27FC236}">
                <a16:creationId xmlns:a16="http://schemas.microsoft.com/office/drawing/2014/main" id="{3AE66778-7BF2-4E42-998D-6A97929291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51A80C-EE8F-4464-9701-D065BCF4C91A}"/>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645423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FC42-7A0D-4621-A1AE-6C3FE26F29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0A26D-4143-4CF5-8600-2BAAFB4B1ED3}"/>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4" name="Footer Placeholder 3">
            <a:extLst>
              <a:ext uri="{FF2B5EF4-FFF2-40B4-BE49-F238E27FC236}">
                <a16:creationId xmlns:a16="http://schemas.microsoft.com/office/drawing/2014/main" id="{E6F08DAE-E153-40B6-9CCD-F5E5617B2B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9CEF08-30EE-4537-B08B-DE7EFE023929}"/>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1233687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12260-C3FD-48D0-B840-4284C0299D07}"/>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3" name="Footer Placeholder 2">
            <a:extLst>
              <a:ext uri="{FF2B5EF4-FFF2-40B4-BE49-F238E27FC236}">
                <a16:creationId xmlns:a16="http://schemas.microsoft.com/office/drawing/2014/main" id="{F4EE9B56-7993-4683-8D41-FCA28B9734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AA8533-6C6A-4E6D-B830-6C21BCC2DE14}"/>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1687633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4BC0-94C4-4A08-A4AC-1825AA237A7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0FA11-8DA3-4ABA-9081-61C2AEDCBB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768AC-3028-467B-8B14-451F37D197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2442D-860C-4C7F-8F68-931C42A1837A}"/>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6" name="Footer Placeholder 5">
            <a:extLst>
              <a:ext uri="{FF2B5EF4-FFF2-40B4-BE49-F238E27FC236}">
                <a16:creationId xmlns:a16="http://schemas.microsoft.com/office/drawing/2014/main" id="{E20A7982-5E0B-4AC0-9D65-3CE28AEF86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19EE97-9F1B-46C7-A3CC-B7DBC6565E33}"/>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1424826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39B9-C5CB-465B-966C-6FED9767569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092D25-393A-4F56-8A10-6B20073480F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750A0D-0756-4BEA-9C01-D5D26E0247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D5049-5FFA-4CF6-81FE-78214ACCBE4B}"/>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6" name="Footer Placeholder 5">
            <a:extLst>
              <a:ext uri="{FF2B5EF4-FFF2-40B4-BE49-F238E27FC236}">
                <a16:creationId xmlns:a16="http://schemas.microsoft.com/office/drawing/2014/main" id="{CC947A5C-6AE0-48AA-B4FB-10E2A13062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080CCF-DCA5-4511-B854-5EB98D4466C2}"/>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3139028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23B5-B657-41D4-9102-C5E955E1A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C0DEA-6569-45EE-BE21-998B2B724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08F75-E603-47F8-A0C5-DCF5D14F4D83}"/>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5" name="Footer Placeholder 4">
            <a:extLst>
              <a:ext uri="{FF2B5EF4-FFF2-40B4-BE49-F238E27FC236}">
                <a16:creationId xmlns:a16="http://schemas.microsoft.com/office/drawing/2014/main" id="{CE5D8F05-28F4-49AD-91D0-4EBDC98F82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68F8C9-97BC-4392-B58E-60A077CDBA46}"/>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3340137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E21EC5-FC36-460B-85F2-3F13169BA1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973E5-2857-4694-B338-784620E8CD2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C5B56-606C-4D1C-911E-F9858B6CCEFB}"/>
              </a:ext>
            </a:extLst>
          </p:cNvPr>
          <p:cNvSpPr>
            <a:spLocks noGrp="1"/>
          </p:cNvSpPr>
          <p:nvPr>
            <p:ph type="dt" sz="half" idx="10"/>
          </p:nvPr>
        </p:nvSpPr>
        <p:spPr/>
        <p:txBody>
          <a:bodyPr/>
          <a:lstStyle/>
          <a:p>
            <a:fld id="{78F86F5B-407C-4F5A-BB03-E6A60925C892}" type="datetimeFigureOut">
              <a:rPr lang="en-US" smtClean="0"/>
              <a:t>5/17/2020</a:t>
            </a:fld>
            <a:endParaRPr lang="en-US" dirty="0"/>
          </a:p>
        </p:txBody>
      </p:sp>
      <p:sp>
        <p:nvSpPr>
          <p:cNvPr id="5" name="Footer Placeholder 4">
            <a:extLst>
              <a:ext uri="{FF2B5EF4-FFF2-40B4-BE49-F238E27FC236}">
                <a16:creationId xmlns:a16="http://schemas.microsoft.com/office/drawing/2014/main" id="{ACFDF9CD-17E5-4FD8-A631-C73D914648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6F3258-42BD-402A-A379-FF1DCEB52946}"/>
              </a:ext>
            </a:extLst>
          </p:cNvPr>
          <p:cNvSpPr>
            <a:spLocks noGrp="1"/>
          </p:cNvSpPr>
          <p:nvPr>
            <p:ph type="sldNum" sz="quarter" idx="12"/>
          </p:nvPr>
        </p:nvSpPr>
        <p:spPr/>
        <p:txBody>
          <a:bodyPr/>
          <a:lstStyle/>
          <a:p>
            <a:fld id="{2F0741CF-BFDF-477E-AB9A-610B40AE64AD}" type="slidenum">
              <a:rPr lang="en-US" smtClean="0"/>
              <a:t>‹#›</a:t>
            </a:fld>
            <a:endParaRPr lang="en-US" dirty="0"/>
          </a:p>
        </p:txBody>
      </p:sp>
    </p:spTree>
    <p:extLst>
      <p:ext uri="{BB962C8B-B14F-4D97-AF65-F5344CB8AC3E}">
        <p14:creationId xmlns:p14="http://schemas.microsoft.com/office/powerpoint/2010/main" val="818407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294554"/>
      </p:ext>
    </p:extLst>
  </p:cSld>
  <p:clrMapOvr>
    <a:masterClrMapping/>
  </p:clrMapOvr>
  <p:transition>
    <p:strips dir="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1177093016"/>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5C4D49-E82F-4204-B63D-228830880603}" type="datetimeFigureOut">
              <a:rPr lang="en-US"/>
              <a:pPr>
                <a:defRPr/>
              </a:pPr>
              <a:t>5/17/2020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9988063-4D52-42C9-AE80-3D10C833FB62}" type="slidenum">
              <a:rPr lang="en-US"/>
              <a:pPr>
                <a:defRPr/>
              </a:pPr>
              <a:t>‹#›</a:t>
            </a:fld>
            <a:endParaRPr lang="en-US" dirty="0"/>
          </a:p>
        </p:txBody>
      </p:sp>
    </p:spTree>
    <p:extLst>
      <p:ext uri="{BB962C8B-B14F-4D97-AF65-F5344CB8AC3E}">
        <p14:creationId xmlns:p14="http://schemas.microsoft.com/office/powerpoint/2010/main" val="1190499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C:\Users\wbmarian\Pictures\Church Pictures\Icons- Logos-  Clip Art pics\Archdiocese sea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9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wbmarian\Pictures\Church Pictures\Icons- Logos-  Clip Art pics\Archdiocese sea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4025" y="0"/>
            <a:ext cx="1069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343040"/>
      </p:ext>
    </p:extLst>
  </p:cSld>
  <p:clrMapOvr>
    <a:masterClrMapping/>
  </p:clrMapOvr>
  <p:transition>
    <p:strips dir="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216724"/>
      </p:ext>
    </p:extLst>
  </p:cSld>
  <p:clrMapOvr>
    <a:masterClrMapping/>
  </p:clrMapOvr>
  <p:transition>
    <p:strips dir="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a:xfrm>
            <a:off x="914400" y="2041525"/>
            <a:ext cx="7315200" cy="579438"/>
          </a:xfrm>
        </p:spPr>
        <p:txBody>
          <a:bodyPr>
            <a:spAutoFit/>
          </a:bodyPr>
          <a:lstStyle>
            <a:lvl1pPr>
              <a:lnSpc>
                <a:spcPct val="100000"/>
              </a:lnSpc>
              <a:defRPr sz="3200">
                <a:latin typeface="Arial" panose="020B0604020202020204" pitchFamily="34" charset="0"/>
                <a:cs typeface="Arial" panose="020B0604020202020204" pitchFamily="34" charset="0"/>
              </a:defRPr>
            </a:lvl1pPr>
          </a:lstStyle>
          <a:p>
            <a:pPr lvl="0"/>
            <a:r>
              <a:rPr lang="en-US" noProof="0"/>
              <a:t>Click to edit Master title style</a:t>
            </a:r>
          </a:p>
        </p:txBody>
      </p:sp>
      <p:sp>
        <p:nvSpPr>
          <p:cNvPr id="22533" name="Rectangle 5"/>
          <p:cNvSpPr>
            <a:spLocks noGrp="1" noChangeArrowheads="1"/>
          </p:cNvSpPr>
          <p:nvPr>
            <p:ph type="ftr" sz="quarter" idx="3"/>
          </p:nvPr>
        </p:nvSpPr>
        <p:spPr>
          <a:xfrm>
            <a:off x="76200" y="6324600"/>
            <a:ext cx="5638800" cy="457200"/>
          </a:xfrm>
        </p:spPr>
        <p:txBody>
          <a:bodyPr/>
          <a:lstStyle>
            <a:lvl1pPr>
              <a:defRPr/>
            </a:lvl1pPr>
          </a:lstStyle>
          <a:p>
            <a:endParaRPr lang="en-US" dirty="0"/>
          </a:p>
        </p:txBody>
      </p:sp>
      <p:sp>
        <p:nvSpPr>
          <p:cNvPr id="22534" name="Rectangle 6"/>
          <p:cNvSpPr>
            <a:spLocks noGrp="1" noChangeArrowheads="1"/>
          </p:cNvSpPr>
          <p:nvPr>
            <p:ph type="sldNum" sz="quarter" idx="4"/>
          </p:nvPr>
        </p:nvSpPr>
        <p:spPr bwMode="auto">
          <a:xfrm>
            <a:off x="71628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2"/>
                </a:solidFill>
                <a:latin typeface="RequiemDisplay-HTF-SmallCaps" pitchFamily="18" charset="0"/>
              </a:defRPr>
            </a:lvl1pPr>
          </a:lstStyle>
          <a:p>
            <a:fld id="{275E9D09-6B38-451A-A692-C9902794228F}" type="slidenum">
              <a:rPr lang="en-US"/>
              <a:pPr/>
              <a:t>‹#›</a:t>
            </a:fld>
            <a:endParaRPr lang="en-US" dirty="0">
              <a:solidFill>
                <a:schemeClr val="tx1"/>
              </a:solidFill>
              <a:latin typeface="Times"/>
            </a:endParaRP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atin typeface="Arial" panose="020B0604020202020204" pitchFamily="34" charset="0"/>
                <a:cs typeface="Arial" panose="020B0604020202020204" pitchFamily="34" charset="0"/>
              </a:defRPr>
            </a:lvl1pPr>
          </a:lstStyle>
          <a:p>
            <a:pPr lvl="0"/>
            <a:r>
              <a:rPr lang="en-US" noProof="0"/>
              <a:t>Click to edit Master subtitle style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6865" y="0"/>
            <a:ext cx="997135" cy="966250"/>
          </a:xfrm>
          <a:prstGeom prst="rect">
            <a:avLst/>
          </a:prstGeom>
        </p:spPr>
      </p:pic>
    </p:spTree>
    <p:extLst>
      <p:ext uri="{BB962C8B-B14F-4D97-AF65-F5344CB8AC3E}">
        <p14:creationId xmlns:p14="http://schemas.microsoft.com/office/powerpoint/2010/main" val="1000301616"/>
      </p:ext>
    </p:extLst>
  </p:cSld>
  <p:clrMapOvr>
    <a:masterClrMapping/>
  </p:clrMapOvr>
  <p:transition>
    <p:strips dir="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935077195"/>
      </p:ext>
    </p:extLst>
  </p:cSld>
  <p:clrMapOvr>
    <a:masterClrMapping/>
  </p:clrMapOvr>
  <p:transition>
    <p:strips dir="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497871"/>
      </p:ext>
    </p:extLst>
  </p:cSld>
  <p:clrMapOvr>
    <a:masterClrMapping/>
  </p:clrMapOvr>
  <p:transition>
    <p:strips dir="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791" y="0"/>
            <a:ext cx="6324600" cy="1143000"/>
          </a:xfrm>
        </p:spPr>
        <p:txBody>
          <a:bodyPr/>
          <a:lstStyle/>
          <a:p>
            <a:r>
              <a:rPr lang="en-US"/>
              <a:t>Click to edit Master title style</a:t>
            </a:r>
          </a:p>
        </p:txBody>
      </p:sp>
      <p:sp>
        <p:nvSpPr>
          <p:cNvPr id="3" name="Content Placeholder 2"/>
          <p:cNvSpPr>
            <a:spLocks noGrp="1"/>
          </p:cNvSpPr>
          <p:nvPr>
            <p:ph sz="half" idx="1"/>
          </p:nvPr>
        </p:nvSpPr>
        <p:spPr>
          <a:xfrm>
            <a:off x="10668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047326459"/>
      </p:ext>
    </p:extLst>
  </p:cSld>
  <p:clrMapOvr>
    <a:masterClrMapping/>
  </p:clrMapOvr>
  <p:transition>
    <p:strips dir="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269460528"/>
      </p:ext>
    </p:extLst>
  </p:cSld>
  <p:clrMapOvr>
    <a:masterClrMapping/>
  </p:clrMapOvr>
  <p:transition>
    <p:strips dir="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343018578"/>
      </p:ext>
    </p:extLst>
  </p:cSld>
  <p:clrMapOvr>
    <a:masterClrMapping/>
  </p:clrMapOvr>
  <p:transition>
    <p:strips dir="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416583"/>
      </p:ext>
    </p:extLst>
  </p:cSld>
  <p:clrMapOvr>
    <a:masterClrMapping/>
  </p:clrMapOvr>
  <p:transition>
    <p:strips dir="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521075812"/>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CD19FE-33B5-4E72-B0BE-21A0BF1E3940}" type="datetimeFigureOut">
              <a:rPr lang="en-US"/>
              <a:pPr>
                <a:defRPr/>
              </a:pPr>
              <a:t>5/17/2020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14399A-6E3C-436B-8399-A0C9B1D8814B}" type="slidenum">
              <a:rPr lang="en-US"/>
              <a:pPr>
                <a:defRPr/>
              </a:pPr>
              <a:t>‹#›</a:t>
            </a:fld>
            <a:endParaRPr lang="en-US" dirty="0"/>
          </a:p>
        </p:txBody>
      </p:sp>
    </p:spTree>
    <p:extLst>
      <p:ext uri="{BB962C8B-B14F-4D97-AF65-F5344CB8AC3E}">
        <p14:creationId xmlns:p14="http://schemas.microsoft.com/office/powerpoint/2010/main" val="3687241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059006515"/>
      </p:ext>
    </p:extLst>
  </p:cSld>
  <p:clrMapOvr>
    <a:masterClrMapping/>
  </p:clrMapOvr>
  <p:transition>
    <p:strips dir="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523309699"/>
      </p:ext>
    </p:extLst>
  </p:cSld>
  <p:clrMapOvr>
    <a:masterClrMapping/>
  </p:clrMapOvr>
  <p:transition>
    <p:strips dir="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286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422001920"/>
      </p:ext>
    </p:extLst>
  </p:cSld>
  <p:clrMapOvr>
    <a:masterClrMapping/>
  </p:clrMapOvr>
  <p:transition>
    <p:strips dir="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2974004370"/>
      </p:ext>
    </p:extLst>
  </p:cSld>
  <p:clrMapOvr>
    <a:masterClrMapping/>
  </p:clrMapOvr>
  <p:transition>
    <p:strips dir="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SmartArt Placeholder 2"/>
          <p:cNvSpPr>
            <a:spLocks noGrp="1"/>
          </p:cNvSpPr>
          <p:nvPr>
            <p:ph type="dgm"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2519527022"/>
      </p:ext>
    </p:extLst>
  </p:cSld>
  <p:clrMapOvr>
    <a:masterClrMapping/>
  </p:clrMapOvr>
  <p:transition>
    <p:strips dir="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able Placeholder 2"/>
          <p:cNvSpPr>
            <a:spLocks noGrp="1"/>
          </p:cNvSpPr>
          <p:nvPr>
            <p:ph type="tbl"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2746804974"/>
      </p:ext>
    </p:extLst>
  </p:cSld>
  <p:clrMapOvr>
    <a:masterClrMapping/>
  </p:clrMapOvr>
  <p:transition>
    <p:strips dir="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13005"/>
      </p:ext>
    </p:extLst>
  </p:cSld>
  <p:clrMapOvr>
    <a:masterClrMapping/>
  </p:clrMapOvr>
  <p:transition>
    <p:strips dir="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74766741"/>
      </p:ext>
    </p:extLst>
  </p:cSld>
  <p:clrMapOvr>
    <a:masterClrMapping/>
  </p:clrMapOvr>
  <p:transition>
    <p:strips dir="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165880"/>
      </p:ext>
    </p:extLst>
  </p:cSld>
  <p:clrMapOvr>
    <a:masterClrMapping/>
  </p:clrMapOvr>
  <p:transition>
    <p:strips dir="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338898"/>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A41646-828E-4B30-862A-1E9846C0C16C}" type="datetimeFigureOut">
              <a:rPr lang="en-US"/>
              <a:pPr>
                <a:defRPr/>
              </a:pPr>
              <a:t>5/17/2020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5F4B45-D03D-4BFC-9BD2-4926871FD43B}" type="slidenum">
              <a:rPr lang="en-US"/>
              <a:pPr>
                <a:defRPr/>
              </a:pPr>
              <a:t>‹#›</a:t>
            </a:fld>
            <a:endParaRPr lang="en-US" dirty="0"/>
          </a:p>
        </p:txBody>
      </p:sp>
    </p:spTree>
    <p:extLst>
      <p:ext uri="{BB962C8B-B14F-4D97-AF65-F5344CB8AC3E}">
        <p14:creationId xmlns:p14="http://schemas.microsoft.com/office/powerpoint/2010/main" val="1913408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298348"/>
      </p:ext>
    </p:extLst>
  </p:cSld>
  <p:clrMapOvr>
    <a:masterClrMapping/>
  </p:clrMapOvr>
  <p:transition>
    <p:strips dir="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2815163140"/>
      </p:ext>
    </p:extLst>
  </p:cSld>
  <p:clrMapOvr>
    <a:masterClrMapping/>
  </p:clrMapOvr>
  <p:transition>
    <p:strips dir="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C:\Users\wbmarian\Pictures\Church Pictures\Icons- Logos-  Clip Art pics\Archdiocese seal.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069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wbmarian\Pictures\Church Pictures\Icons- Logos-  Clip Art pics\Archdiocese seal.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74025" y="0"/>
            <a:ext cx="1069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647708"/>
      </p:ext>
    </p:extLst>
  </p:cSld>
  <p:clrMapOvr>
    <a:masterClrMapping/>
  </p:clrMapOvr>
  <p:transition>
    <p:strips dir="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63972"/>
      </p:ext>
    </p:extLst>
  </p:cSld>
  <p:clrMapOvr>
    <a:masterClrMapping/>
  </p:clrMapOvr>
  <p:transition>
    <p:strips dir="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0004095"/>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687663"/>
      </p:ext>
    </p:extLst>
  </p:cSld>
  <p:clrMapOvr>
    <a:masterClrMapping/>
  </p:clrMapOvr>
  <p:transition>
    <p:strips dir="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a:xfrm>
            <a:off x="914400" y="2041525"/>
            <a:ext cx="7315200" cy="579438"/>
          </a:xfrm>
        </p:spPr>
        <p:txBody>
          <a:bodyPr>
            <a:spAutoFit/>
          </a:bodyPr>
          <a:lstStyle>
            <a:lvl1pPr>
              <a:lnSpc>
                <a:spcPct val="100000"/>
              </a:lnSpc>
              <a:defRPr sz="3200">
                <a:latin typeface="Arial" panose="020B0604020202020204" pitchFamily="34" charset="0"/>
                <a:cs typeface="Arial" panose="020B0604020202020204" pitchFamily="34" charset="0"/>
              </a:defRPr>
            </a:lvl1pPr>
          </a:lstStyle>
          <a:p>
            <a:pPr lvl="0"/>
            <a:r>
              <a:rPr lang="en-US" noProof="0"/>
              <a:t>Click to edit Master title style</a:t>
            </a:r>
          </a:p>
        </p:txBody>
      </p:sp>
      <p:sp>
        <p:nvSpPr>
          <p:cNvPr id="22533" name="Rectangle 5"/>
          <p:cNvSpPr>
            <a:spLocks noGrp="1" noChangeArrowheads="1"/>
          </p:cNvSpPr>
          <p:nvPr>
            <p:ph type="ftr" sz="quarter" idx="3"/>
          </p:nvPr>
        </p:nvSpPr>
        <p:spPr>
          <a:xfrm>
            <a:off x="76200" y="6324600"/>
            <a:ext cx="5638800" cy="457200"/>
          </a:xfrm>
        </p:spPr>
        <p:txBody>
          <a:bodyPr/>
          <a:lstStyle>
            <a:lvl1pPr>
              <a:defRPr/>
            </a:lvl1pPr>
          </a:lstStyle>
          <a:p>
            <a:endParaRPr lang="en-US" dirty="0"/>
          </a:p>
        </p:txBody>
      </p:sp>
      <p:sp>
        <p:nvSpPr>
          <p:cNvPr id="22534" name="Rectangle 6"/>
          <p:cNvSpPr>
            <a:spLocks noGrp="1" noChangeArrowheads="1"/>
          </p:cNvSpPr>
          <p:nvPr>
            <p:ph type="sldNum" sz="quarter" idx="4"/>
          </p:nvPr>
        </p:nvSpPr>
        <p:spPr bwMode="auto">
          <a:xfrm>
            <a:off x="71628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2"/>
                </a:solidFill>
                <a:latin typeface="RequiemDisplay-HTF-SmallCaps" pitchFamily="18" charset="0"/>
              </a:defRPr>
            </a:lvl1pPr>
          </a:lstStyle>
          <a:p>
            <a:fld id="{275E9D09-6B38-451A-A692-C9902794228F}" type="slidenum">
              <a:rPr lang="en-US"/>
              <a:pPr/>
              <a:t>‹#›</a:t>
            </a:fld>
            <a:endParaRPr lang="en-US" dirty="0">
              <a:solidFill>
                <a:schemeClr val="tx1"/>
              </a:solidFill>
              <a:latin typeface="Times"/>
            </a:endParaRP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atin typeface="Arial" panose="020B0604020202020204" pitchFamily="34" charset="0"/>
                <a:cs typeface="Arial" panose="020B0604020202020204" pitchFamily="34" charset="0"/>
              </a:defRPr>
            </a:lvl1pPr>
          </a:lstStyle>
          <a:p>
            <a:pPr lvl="0"/>
            <a:r>
              <a:rPr lang="en-US" noProof="0"/>
              <a:t>Click to edit Master subtitle style</a:t>
            </a: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25" y="1"/>
            <a:ext cx="997135" cy="966250"/>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46865" y="0"/>
            <a:ext cx="997135" cy="966250"/>
          </a:xfrm>
          <a:prstGeom prst="rect">
            <a:avLst/>
          </a:prstGeom>
        </p:spPr>
      </p:pic>
    </p:spTree>
    <p:extLst>
      <p:ext uri="{BB962C8B-B14F-4D97-AF65-F5344CB8AC3E}">
        <p14:creationId xmlns:p14="http://schemas.microsoft.com/office/powerpoint/2010/main" val="1833661878"/>
      </p:ext>
    </p:extLst>
  </p:cSld>
  <p:clrMapOvr>
    <a:masterClrMapping/>
  </p:clrMapOvr>
  <p:transition>
    <p:strips dir="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273988425"/>
      </p:ext>
    </p:extLst>
  </p:cSld>
  <p:clrMapOvr>
    <a:masterClrMapping/>
  </p:clrMapOvr>
  <p:transition>
    <p:strips dir="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927813"/>
      </p:ext>
    </p:extLst>
  </p:cSld>
  <p:clrMapOvr>
    <a:masterClrMapping/>
  </p:clrMapOvr>
  <p:transition>
    <p:strips dir="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791" y="0"/>
            <a:ext cx="6324600" cy="1143000"/>
          </a:xfrm>
        </p:spPr>
        <p:txBody>
          <a:bodyPr/>
          <a:lstStyle/>
          <a:p>
            <a:r>
              <a:rPr lang="en-US"/>
              <a:t>Click to edit Master title style</a:t>
            </a:r>
          </a:p>
        </p:txBody>
      </p:sp>
      <p:sp>
        <p:nvSpPr>
          <p:cNvPr id="3" name="Content Placeholder 2"/>
          <p:cNvSpPr>
            <a:spLocks noGrp="1"/>
          </p:cNvSpPr>
          <p:nvPr>
            <p:ph sz="half" idx="1"/>
          </p:nvPr>
        </p:nvSpPr>
        <p:spPr>
          <a:xfrm>
            <a:off x="10668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084081756"/>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image" Target="../media/image9.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image" Target="../media/image8.jpg"/><Relationship Id="rId2" Type="http://schemas.openxmlformats.org/officeDocument/2006/relationships/slideLayout" Target="../slideLayouts/slideLayout119.xml"/><Relationship Id="rId16"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1.xml"/><Relationship Id="rId10" Type="http://schemas.openxmlformats.org/officeDocument/2006/relationships/slideLayout" Target="../slideLayouts/slideLayout127.xml"/><Relationship Id="rId19" Type="http://schemas.openxmlformats.org/officeDocument/2006/relationships/image" Target="../media/image10.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image" Target="../media/image1.pn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7.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6.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9.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image" Target="../media/image7.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A556A3-E5F2-405C-A557-7231252EB8CA}" type="datetimeFigureOut">
              <a:rPr lang="en-US"/>
              <a:pPr>
                <a:defRPr/>
              </a:pPr>
              <a:t>5/17/2020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9F4F23-6D97-4C98-82D8-8F19EF8E6E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033" r:id="rId1"/>
    <p:sldLayoutId id="2147487034" r:id="rId2"/>
    <p:sldLayoutId id="2147487035" r:id="rId3"/>
    <p:sldLayoutId id="2147487036" r:id="rId4"/>
    <p:sldLayoutId id="2147487037" r:id="rId5"/>
    <p:sldLayoutId id="2147487038" r:id="rId6"/>
    <p:sldLayoutId id="2147487039" r:id="rId7"/>
    <p:sldLayoutId id="2147487040" r:id="rId8"/>
    <p:sldLayoutId id="2147487041" r:id="rId9"/>
    <p:sldLayoutId id="2147487042" r:id="rId10"/>
    <p:sldLayoutId id="2147487043" r:id="rId11"/>
    <p:sldLayoutId id="214748704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8450155"/>
      </p:ext>
    </p:extLst>
  </p:cSld>
  <p:clrMap bg1="lt1" tx1="dk1" bg2="lt2" tx2="dk2" accent1="accent1" accent2="accent2" accent3="accent3" accent4="accent4" accent5="accent5" accent6="accent6" hlink="hlink" folHlink="folHlink"/>
  <p:sldLayoutIdLst>
    <p:sldLayoutId id="2147487367" r:id="rId1"/>
    <p:sldLayoutId id="2147487368" r:id="rId2"/>
    <p:sldLayoutId id="2147487369" r:id="rId3"/>
    <p:sldLayoutId id="2147487370" r:id="rId4"/>
    <p:sldLayoutId id="2147487371" r:id="rId5"/>
    <p:sldLayoutId id="2147487372" r:id="rId6"/>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938152" y="0"/>
            <a:ext cx="7327074" cy="985652"/>
          </a:xfrm>
          <a:prstGeom prst="rect">
            <a:avLst/>
          </a:prstGeom>
        </p:spPr>
      </p:pic>
      <p:pic>
        <p:nvPicPr>
          <p:cNvPr id="7" name="Picture 6"/>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0" y="0"/>
            <a:ext cx="568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564563" y="0"/>
            <a:ext cx="5699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160821"/>
      </p:ext>
    </p:extLst>
  </p:cSld>
  <p:clrMap bg1="lt1" tx1="dk1" bg2="lt2" tx2="dk2" accent1="accent1" accent2="accent2" accent3="accent3" accent4="accent4" accent5="accent5" accent6="accent6" hlink="hlink" folHlink="folHlink"/>
  <p:sldLayoutIdLst>
    <p:sldLayoutId id="2147487374" r:id="rId1"/>
    <p:sldLayoutId id="2147487375" r:id="rId2"/>
    <p:sldLayoutId id="2147487376" r:id="rId3"/>
    <p:sldLayoutId id="2147487377" r:id="rId4"/>
    <p:sldLayoutId id="2147487378" r:id="rId5"/>
    <p:sldLayoutId id="2147487379" r:id="rId6"/>
    <p:sldLayoutId id="2147487380" r:id="rId7"/>
    <p:sldLayoutId id="2147487381" r:id="rId8"/>
    <p:sldLayoutId id="2147487382" r:id="rId9"/>
    <p:sldLayoutId id="2147487383" r:id="rId10"/>
    <p:sldLayoutId id="2147487384" r:id="rId11"/>
    <p:sldLayoutId id="2147487385" r:id="rId12"/>
    <p:sldLayoutId id="2147487386" r:id="rId13"/>
    <p:sldLayoutId id="2147487387" r:id="rId14"/>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3902075"/>
            <a:ext cx="3400425" cy="2949575"/>
            <a:chOff x="0" y="2458"/>
            <a:chExt cx="2142" cy="1858"/>
          </a:xfrm>
        </p:grpSpPr>
        <p:sp>
          <p:nvSpPr>
            <p:cNvPr id="7106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106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106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106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615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dirty="0">
                <a:solidFill>
                  <a:srgbClr val="FFFFFF"/>
                </a:solidFill>
                <a:latin typeface="Times New Roman" pitchFamily="18" charset="0"/>
              </a:endParaRPr>
            </a:p>
          </p:txBody>
        </p:sp>
        <p:sp>
          <p:nvSpPr>
            <p:cNvPr id="615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dirty="0">
                <a:solidFill>
                  <a:srgbClr val="FFFFFF"/>
                </a:solidFill>
                <a:latin typeface="Times New Roman" pitchFamily="18" charset="0"/>
              </a:endParaRPr>
            </a:p>
          </p:txBody>
        </p:sp>
        <p:sp>
          <p:nvSpPr>
            <p:cNvPr id="615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dirty="0">
                <a:solidFill>
                  <a:srgbClr val="FFFFFF"/>
                </a:solidFill>
                <a:latin typeface="Times New Roman" pitchFamily="18" charset="0"/>
              </a:endParaRPr>
            </a:p>
          </p:txBody>
        </p:sp>
      </p:grpSp>
      <p:sp>
        <p:nvSpPr>
          <p:cNvPr id="71066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1066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272984"/>
      </p:ext>
    </p:extLst>
  </p:cSld>
  <p:clrMap bg1="dk2" tx1="lt1" bg2="dk1" tx2="lt2" accent1="accent1" accent2="accent2" accent3="accent3" accent4="accent4" accent5="accent5" accent6="accent6" hlink="hlink" folHlink="folHlink"/>
  <p:sldLayoutIdLst>
    <p:sldLayoutId id="2147487389" r:id="rId1"/>
    <p:sldLayoutId id="2147487390" r:id="rId2"/>
    <p:sldLayoutId id="2147487391" r:id="rId3"/>
    <p:sldLayoutId id="2147487392" r:id="rId4"/>
    <p:sldLayoutId id="2147487393" r:id="rId5"/>
    <p:sldLayoutId id="2147487394" r:id="rId6"/>
    <p:sldLayoutId id="2147487395" r:id="rId7"/>
    <p:sldLayoutId id="2147487396" r:id="rId8"/>
    <p:sldLayoutId id="2147487397" r:id="rId9"/>
    <p:sldLayoutId id="2147487398" r:id="rId10"/>
    <p:sldLayoutId id="2147487399"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3902075"/>
            <a:ext cx="3400425" cy="2949575"/>
            <a:chOff x="0" y="2458"/>
            <a:chExt cx="2142" cy="1858"/>
          </a:xfrm>
        </p:grpSpPr>
        <p:sp>
          <p:nvSpPr>
            <p:cNvPr id="7106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106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106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7106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dirty="0">
                <a:solidFill>
                  <a:srgbClr val="FFFFFF"/>
                </a:solidFill>
                <a:latin typeface="Times New Roman" pitchFamily="18" charset="0"/>
              </a:endParaRPr>
            </a:p>
          </p:txBody>
        </p:sp>
        <p:sp>
          <p:nvSpPr>
            <p:cNvPr id="512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FFFFFF"/>
                </a:solidFill>
              </a:endParaRPr>
            </a:p>
          </p:txBody>
        </p:sp>
        <p:sp>
          <p:nvSpPr>
            <p:cNvPr id="513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FFFFFF"/>
                </a:solidFill>
              </a:endParaRPr>
            </a:p>
          </p:txBody>
        </p:sp>
        <p:sp>
          <p:nvSpPr>
            <p:cNvPr id="513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FFFFFF"/>
                </a:solidFill>
              </a:endParaRPr>
            </a:p>
          </p:txBody>
        </p:sp>
      </p:grpSp>
      <p:sp>
        <p:nvSpPr>
          <p:cNvPr id="71066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1066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505530"/>
      </p:ext>
    </p:extLst>
  </p:cSld>
  <p:clrMap bg1="dk2" tx1="lt1" bg2="dk1" tx2="lt2" accent1="accent1" accent2="accent2" accent3="accent3" accent4="accent4" accent5="accent5" accent6="accent6" hlink="hlink" folHlink="folHlink"/>
  <p:sldLayoutIdLst>
    <p:sldLayoutId id="2147487401" r:id="rId1"/>
    <p:sldLayoutId id="2147487402" r:id="rId2"/>
    <p:sldLayoutId id="2147487403" r:id="rId3"/>
    <p:sldLayoutId id="2147487404" r:id="rId4"/>
    <p:sldLayoutId id="2147487405" r:id="rId5"/>
    <p:sldLayoutId id="2147487406" r:id="rId6"/>
    <p:sldLayoutId id="2147487407" r:id="rId7"/>
    <p:sldLayoutId id="2147487408" r:id="rId8"/>
    <p:sldLayoutId id="2147487409" r:id="rId9"/>
    <p:sldLayoutId id="2147487410" r:id="rId10"/>
    <p:sldLayoutId id="2147487411"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C8424A-D2C1-4F1C-9E49-376204888D48}" type="datetimeFigureOut">
              <a:rPr lang="en-US"/>
              <a:pPr>
                <a:defRPr/>
              </a:pPr>
              <a:t>5/17/2020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77B36D-1F47-41B7-A3C6-809BD6B749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045" r:id="rId1"/>
    <p:sldLayoutId id="2147487046" r:id="rId2"/>
    <p:sldLayoutId id="2147487047" r:id="rId3"/>
    <p:sldLayoutId id="2147487048" r:id="rId4"/>
    <p:sldLayoutId id="2147487049" r:id="rId5"/>
    <p:sldLayoutId id="2147487050" r:id="rId6"/>
    <p:sldLayoutId id="2147487051" r:id="rId7"/>
    <p:sldLayoutId id="2147487052" r:id="rId8"/>
    <p:sldLayoutId id="2147487053" r:id="rId9"/>
    <p:sldLayoutId id="2147487054" r:id="rId10"/>
    <p:sldLayoutId id="21474870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123" r:id="rId1"/>
    <p:sldLayoutId id="2147487124" r:id="rId2"/>
    <p:sldLayoutId id="2147487125" r:id="rId3"/>
    <p:sldLayoutId id="2147487057" r:id="rId4"/>
    <p:sldLayoutId id="2147487058" r:id="rId5"/>
    <p:sldLayoutId id="2147487059" r:id="rId6"/>
    <p:sldLayoutId id="2147487060" r:id="rId7"/>
    <p:sldLayoutId id="2147487061" r:id="rId8"/>
    <p:sldLayoutId id="2147487062" r:id="rId9"/>
    <p:sldLayoutId id="2147487063" r:id="rId10"/>
    <p:sldLayoutId id="2147487064" r:id="rId11"/>
    <p:sldLayoutId id="2147487065" r:id="rId12"/>
    <p:sldLayoutId id="2147487066" r:id="rId13"/>
    <p:sldLayoutId id="2147487067" r:id="rId14"/>
    <p:sldLayoutId id="2147487068" r:id="rId15"/>
    <p:sldLayoutId id="2147487147" r:id="rId16"/>
    <p:sldLayoutId id="2147487270" r:id="rId17"/>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8">
            <a:extLst>
              <a:ext uri="{28A0092B-C50C-407E-A947-70E740481C1C}">
                <a14:useLocalDpi xmlns:a14="http://schemas.microsoft.com/office/drawing/2010/main" val="0"/>
              </a:ext>
            </a:extLst>
          </a:blip>
          <a:srcRect l="151" t="5911" r="-151" b="-105"/>
          <a:stretch>
            <a:fillRect/>
          </a:stretch>
        </p:blipFill>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428750" y="-26988"/>
            <a:ext cx="6324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dirty="0"/>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pic>
        <p:nvPicPr>
          <p:cNvPr id="9" name="Picture 8">
            <a:extLst>
              <a:ext uri="{FF2B5EF4-FFF2-40B4-BE49-F238E27FC236}">
                <a16:creationId xmlns:a16="http://schemas.microsoft.com/office/drawing/2014/main" id="{1321E006-4F5E-4F03-869D-1B5788B2744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 y="0"/>
            <a:ext cx="1067804" cy="1039761"/>
          </a:xfrm>
          <a:prstGeom prst="rect">
            <a:avLst/>
          </a:prstGeom>
        </p:spPr>
      </p:pic>
      <p:pic>
        <p:nvPicPr>
          <p:cNvPr id="10" name="Picture 9">
            <a:extLst>
              <a:ext uri="{FF2B5EF4-FFF2-40B4-BE49-F238E27FC236}">
                <a16:creationId xmlns:a16="http://schemas.microsoft.com/office/drawing/2014/main" id="{061BB026-4238-4B54-8CF9-20776B5DE70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76196" y="-1"/>
            <a:ext cx="1067804" cy="1039761"/>
          </a:xfrm>
          <a:prstGeom prst="rect">
            <a:avLst/>
          </a:prstGeom>
        </p:spPr>
      </p:pic>
    </p:spTree>
  </p:cSld>
  <p:clrMap bg1="lt1" tx1="dk1" bg2="lt2" tx2="dk2" accent1="accent1" accent2="accent2" accent3="accent3" accent4="accent4" accent5="accent5" accent6="accent6" hlink="hlink" folHlink="folHlink"/>
  <p:sldLayoutIdLst>
    <p:sldLayoutId id="2147487127" r:id="rId1"/>
    <p:sldLayoutId id="2147487079" r:id="rId2"/>
    <p:sldLayoutId id="2147487080" r:id="rId3"/>
    <p:sldLayoutId id="2147487081" r:id="rId4"/>
    <p:sldLayoutId id="2147487082" r:id="rId5"/>
    <p:sldLayoutId id="2147487083" r:id="rId6"/>
    <p:sldLayoutId id="2147487128" r:id="rId7"/>
    <p:sldLayoutId id="2147487257" r:id="rId8"/>
    <p:sldLayoutId id="2147487084" r:id="rId9"/>
    <p:sldLayoutId id="2147487085" r:id="rId10"/>
    <p:sldLayoutId id="2147487086" r:id="rId11"/>
    <p:sldLayoutId id="2147487087" r:id="rId12"/>
    <p:sldLayoutId id="2147487088" r:id="rId13"/>
    <p:sldLayoutId id="2147487089" r:id="rId14"/>
    <p:sldLayoutId id="2147487090" r:id="rId15"/>
    <p:sldLayoutId id="2147487129" r:id="rId16"/>
  </p:sldLayoutIdLst>
  <p:transition>
    <p:strips dir="rd"/>
  </p:transition>
  <p:txStyles>
    <p:titleStyle>
      <a:lvl1pPr algn="ctr" rtl="0" eaLnBrk="0" fontAlgn="base" hangingPunct="0">
        <a:lnSpc>
          <a:spcPct val="70000"/>
        </a:lnSpc>
        <a:spcBef>
          <a:spcPct val="0"/>
        </a:spcBef>
        <a:spcAft>
          <a:spcPct val="0"/>
        </a:spcAft>
        <a:defRPr sz="3600">
          <a:solidFill>
            <a:srgbClr val="760002"/>
          </a:solidFill>
          <a:effectLst>
            <a:outerShdw blurRad="38100" dist="38100" dir="2700000" algn="tl">
              <a:srgbClr val="C0C0C0"/>
            </a:outerShdw>
          </a:effectLst>
          <a:latin typeface="Georgia" panose="02040502050405020303" pitchFamily="18" charset="0"/>
          <a:ea typeface="+mj-ea"/>
          <a:cs typeface="Arial" panose="020B0604020202020204" pitchFamily="34" charset="0"/>
        </a:defRPr>
      </a:lvl1pPr>
      <a:lvl2pPr algn="ctr" rtl="0" eaLnBrk="0" fontAlgn="base" hangingPunct="0">
        <a:lnSpc>
          <a:spcPct val="70000"/>
        </a:lnSpc>
        <a:spcBef>
          <a:spcPct val="0"/>
        </a:spcBef>
        <a:spcAft>
          <a:spcPct val="0"/>
        </a:spcAft>
        <a:defRPr sz="3600">
          <a:solidFill>
            <a:srgbClr val="760002"/>
          </a:solidFill>
          <a:effectLst>
            <a:outerShdw blurRad="38100" dist="38100" dir="2700000" algn="tl">
              <a:srgbClr val="C0C0C0"/>
            </a:outerShdw>
          </a:effectLst>
          <a:latin typeface="Arial" pitchFamily="34" charset="0"/>
          <a:cs typeface="Arial" pitchFamily="34" charset="0"/>
        </a:defRPr>
      </a:lvl2pPr>
      <a:lvl3pPr algn="ctr" rtl="0" eaLnBrk="0" fontAlgn="base" hangingPunct="0">
        <a:lnSpc>
          <a:spcPct val="70000"/>
        </a:lnSpc>
        <a:spcBef>
          <a:spcPct val="0"/>
        </a:spcBef>
        <a:spcAft>
          <a:spcPct val="0"/>
        </a:spcAft>
        <a:defRPr sz="3600">
          <a:solidFill>
            <a:srgbClr val="760002"/>
          </a:solidFill>
          <a:effectLst>
            <a:outerShdw blurRad="38100" dist="38100" dir="2700000" algn="tl">
              <a:srgbClr val="C0C0C0"/>
            </a:outerShdw>
          </a:effectLst>
          <a:latin typeface="Arial" pitchFamily="34" charset="0"/>
          <a:cs typeface="Arial" pitchFamily="34" charset="0"/>
        </a:defRPr>
      </a:lvl3pPr>
      <a:lvl4pPr algn="ctr" rtl="0" eaLnBrk="0" fontAlgn="base" hangingPunct="0">
        <a:lnSpc>
          <a:spcPct val="70000"/>
        </a:lnSpc>
        <a:spcBef>
          <a:spcPct val="0"/>
        </a:spcBef>
        <a:spcAft>
          <a:spcPct val="0"/>
        </a:spcAft>
        <a:defRPr sz="3600">
          <a:solidFill>
            <a:srgbClr val="760002"/>
          </a:solidFill>
          <a:effectLst>
            <a:outerShdw blurRad="38100" dist="38100" dir="2700000" algn="tl">
              <a:srgbClr val="C0C0C0"/>
            </a:outerShdw>
          </a:effectLst>
          <a:latin typeface="Arial" pitchFamily="34" charset="0"/>
          <a:cs typeface="Arial" pitchFamily="34" charset="0"/>
        </a:defRPr>
      </a:lvl4pPr>
      <a:lvl5pPr algn="ctr" rtl="0" eaLnBrk="0" fontAlgn="base" hangingPunct="0">
        <a:lnSpc>
          <a:spcPct val="70000"/>
        </a:lnSpc>
        <a:spcBef>
          <a:spcPct val="0"/>
        </a:spcBef>
        <a:spcAft>
          <a:spcPct val="0"/>
        </a:spcAft>
        <a:defRPr sz="3600">
          <a:solidFill>
            <a:srgbClr val="760002"/>
          </a:solidFill>
          <a:effectLst>
            <a:outerShdw blurRad="38100" dist="38100" dir="2700000" algn="tl">
              <a:srgbClr val="C0C0C0"/>
            </a:outerShdw>
          </a:effectLst>
          <a:latin typeface="Arial" pitchFamily="34" charset="0"/>
          <a:cs typeface="Arial" pitchFamily="34"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Georgia" panose="02040502050405020303" pitchFamily="18" charset="0"/>
          <a:ea typeface="+mn-ea"/>
          <a:cs typeface="Arial" panose="020B0604020202020204" pitchFamily="34" charset="0"/>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Georgia" panose="02040502050405020303" pitchFamily="18" charset="0"/>
          <a:cs typeface="Arial" panose="020B0604020202020204" pitchFamily="34" charset="0"/>
        </a:defRPr>
      </a:lvl2pPr>
      <a:lvl3pPr marL="1143000" indent="-228600" algn="l" rtl="0" eaLnBrk="0" fontAlgn="base" hangingPunct="0">
        <a:lnSpc>
          <a:spcPct val="90000"/>
        </a:lnSpc>
        <a:spcBef>
          <a:spcPct val="20000"/>
        </a:spcBef>
        <a:spcAft>
          <a:spcPct val="0"/>
        </a:spcAft>
        <a:buChar char="•"/>
        <a:defRPr sz="2400">
          <a:solidFill>
            <a:schemeClr val="tx1"/>
          </a:solidFill>
          <a:latin typeface="Georgia" panose="02040502050405020303" pitchFamily="18" charset="0"/>
          <a:cs typeface="Arial" panose="020B0604020202020204" pitchFamily="34" charset="0"/>
        </a:defRPr>
      </a:lvl3pPr>
      <a:lvl4pPr marL="1600200" indent="-228600" algn="l" rtl="0" eaLnBrk="0" fontAlgn="base" hangingPunct="0">
        <a:lnSpc>
          <a:spcPct val="110000"/>
        </a:lnSpc>
        <a:spcBef>
          <a:spcPct val="20000"/>
        </a:spcBef>
        <a:spcAft>
          <a:spcPct val="0"/>
        </a:spcAft>
        <a:buChar char="–"/>
        <a:defRPr sz="2000">
          <a:solidFill>
            <a:schemeClr val="tx1"/>
          </a:solidFill>
          <a:latin typeface="Georgia" panose="02040502050405020303" pitchFamily="18" charset="0"/>
          <a:cs typeface="Arial" panose="020B0604020202020204" pitchFamily="34" charset="0"/>
        </a:defRPr>
      </a:lvl4pPr>
      <a:lvl5pPr marL="2057400" indent="-228600" algn="l" rtl="0" eaLnBrk="0" fontAlgn="base" hangingPunct="0">
        <a:lnSpc>
          <a:spcPct val="110000"/>
        </a:lnSpc>
        <a:spcBef>
          <a:spcPct val="20000"/>
        </a:spcBef>
        <a:spcAft>
          <a:spcPct val="0"/>
        </a:spcAft>
        <a:buChar char="»"/>
        <a:defRPr sz="2000">
          <a:solidFill>
            <a:schemeClr val="tx1"/>
          </a:solidFill>
          <a:latin typeface="Georgia" panose="02040502050405020303" pitchFamily="18"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EAB0D-7386-499F-8087-40BB6503A1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319304-F08A-430F-94D3-54F7469A4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7799-5C10-403B-8F6C-4A3E508F81A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86F5B-407C-4F5A-BB03-E6A60925C892}" type="datetimeFigureOut">
              <a:rPr lang="en-US" smtClean="0"/>
              <a:t>5/17/2020</a:t>
            </a:fld>
            <a:endParaRPr lang="en-US" dirty="0"/>
          </a:p>
        </p:txBody>
      </p:sp>
      <p:sp>
        <p:nvSpPr>
          <p:cNvPr id="5" name="Footer Placeholder 4">
            <a:extLst>
              <a:ext uri="{FF2B5EF4-FFF2-40B4-BE49-F238E27FC236}">
                <a16:creationId xmlns:a16="http://schemas.microsoft.com/office/drawing/2014/main" id="{34BA678A-624C-4090-856F-C953843D637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A4B2DA-D4B3-4042-93D7-07A0A21480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741CF-BFDF-477E-AB9A-610B40AE64AD}" type="slidenum">
              <a:rPr lang="en-US" smtClean="0"/>
              <a:t>‹#›</a:t>
            </a:fld>
            <a:endParaRPr lang="en-US" dirty="0"/>
          </a:p>
        </p:txBody>
      </p:sp>
    </p:spTree>
    <p:extLst>
      <p:ext uri="{BB962C8B-B14F-4D97-AF65-F5344CB8AC3E}">
        <p14:creationId xmlns:p14="http://schemas.microsoft.com/office/powerpoint/2010/main" val="1847265826"/>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608256"/>
      </p:ext>
    </p:extLst>
  </p:cSld>
  <p:clrMap bg1="lt1" tx1="dk1" bg2="lt2" tx2="dk2" accent1="accent1" accent2="accent2" accent3="accent3" accent4="accent4" accent5="accent5" accent6="accent6" hlink="hlink" folHlink="folHlink"/>
  <p:sldLayoutIdLst>
    <p:sldLayoutId id="2147487161" r:id="rId1"/>
    <p:sldLayoutId id="2147487162" r:id="rId2"/>
    <p:sldLayoutId id="2147487163" r:id="rId3"/>
    <p:sldLayoutId id="2147487164" r:id="rId4"/>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0">
            <a:extLst>
              <a:ext uri="{28A0092B-C50C-407E-A947-70E740481C1C}">
                <a14:useLocalDpi xmlns:a14="http://schemas.microsoft.com/office/drawing/2010/main" val="0"/>
              </a:ext>
            </a:extLst>
          </a:blip>
          <a:srcRect l="151" t="5911" r="-151" b="-105"/>
          <a:stretch>
            <a:fillRect/>
          </a:stretch>
        </p:blipFill>
        <p:spPr bwMode="auto">
          <a:xfrm>
            <a:off x="0" y="54102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title"/>
          </p:nvPr>
        </p:nvSpPr>
        <p:spPr bwMode="auto">
          <a:xfrm>
            <a:off x="999459" y="-26592"/>
            <a:ext cx="714740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endParaRPr lang="en-US" dirty="0"/>
          </a:p>
        </p:txBody>
      </p:sp>
      <p:pic>
        <p:nvPicPr>
          <p:cNvPr id="12" name="Picture 1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4" name="Picture 1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157498" y="3539"/>
            <a:ext cx="997135" cy="966250"/>
          </a:xfrm>
          <a:prstGeom prst="rect">
            <a:avLst/>
          </a:prstGeom>
        </p:spPr>
      </p:pic>
    </p:spTree>
    <p:extLst>
      <p:ext uri="{BB962C8B-B14F-4D97-AF65-F5344CB8AC3E}">
        <p14:creationId xmlns:p14="http://schemas.microsoft.com/office/powerpoint/2010/main" val="3923569778"/>
      </p:ext>
    </p:extLst>
  </p:cSld>
  <p:clrMap bg1="lt1" tx1="dk1" bg2="lt2" tx2="dk2" accent1="accent1" accent2="accent2" accent3="accent3" accent4="accent4" accent5="accent5" accent6="accent6" hlink="hlink" folHlink="folHlink"/>
  <p:sldLayoutIdLst>
    <p:sldLayoutId id="2147487272" r:id="rId1"/>
    <p:sldLayoutId id="2147487273" r:id="rId2"/>
    <p:sldLayoutId id="2147487274" r:id="rId3"/>
    <p:sldLayoutId id="2147487275" r:id="rId4"/>
    <p:sldLayoutId id="2147487276" r:id="rId5"/>
    <p:sldLayoutId id="2147487277" r:id="rId6"/>
    <p:sldLayoutId id="2147487278" r:id="rId7"/>
    <p:sldLayoutId id="2147487279" r:id="rId8"/>
    <p:sldLayoutId id="2147487280" r:id="rId9"/>
    <p:sldLayoutId id="2147487281" r:id="rId10"/>
    <p:sldLayoutId id="2147487282" r:id="rId11"/>
    <p:sldLayoutId id="2147487283" r:id="rId12"/>
    <p:sldLayoutId id="2147487284" r:id="rId13"/>
    <p:sldLayoutId id="2147487285" r:id="rId14"/>
    <p:sldLayoutId id="2147487286" r:id="rId15"/>
    <p:sldLayoutId id="2147487287" r:id="rId16"/>
    <p:sldLayoutId id="2147487288" r:id="rId17"/>
    <p:sldLayoutId id="2147487289" r:id="rId18"/>
  </p:sldLayoutIdLst>
  <p:transition>
    <p:strips dir="rd"/>
  </p:transition>
  <p:txStyles>
    <p:title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fontAlgn="base">
        <a:lnSpc>
          <a:spcPct val="90000"/>
        </a:lnSpc>
        <a:spcBef>
          <a:spcPct val="20000"/>
        </a:spcBef>
        <a:spcAft>
          <a:spcPct val="0"/>
        </a:spcAft>
        <a:buChar char="•"/>
        <a:defRPr sz="3200" b="1" baseline="0">
          <a:solidFill>
            <a:schemeClr val="tx1"/>
          </a:solidFill>
          <a:effectLst>
            <a:outerShdw blurRad="38100" dist="38100" dir="2700000" algn="tl">
              <a:srgbClr val="C0C0C0"/>
            </a:outerShdw>
          </a:effectLst>
          <a:latin typeface="Georgia" panose="02040502050405020303" pitchFamily="18" charset="0"/>
          <a:ea typeface="+mn-ea"/>
          <a:cs typeface="Arial" panose="020B0604020202020204" pitchFamily="34" charset="0"/>
        </a:defRPr>
      </a:lvl1pPr>
      <a:lvl2pPr marL="742950" indent="-285750" algn="l" rtl="0" fontAlgn="base">
        <a:lnSpc>
          <a:spcPct val="90000"/>
        </a:lnSpc>
        <a:spcBef>
          <a:spcPct val="20000"/>
        </a:spcBef>
        <a:spcAft>
          <a:spcPct val="0"/>
        </a:spcAft>
        <a:buChar char="–"/>
        <a:defRPr sz="2800" b="1">
          <a:solidFill>
            <a:schemeClr val="tx1"/>
          </a:solidFill>
          <a:effectLst>
            <a:outerShdw blurRad="38100" dist="38100" dir="2700000" algn="tl">
              <a:srgbClr val="C0C0C0"/>
            </a:outerShdw>
          </a:effectLst>
          <a:latin typeface="Georgia" panose="02040502050405020303" pitchFamily="18" charset="0"/>
          <a:cs typeface="Arial" panose="020B0604020202020204" pitchFamily="34" charset="0"/>
        </a:defRPr>
      </a:lvl2pPr>
      <a:lvl3pPr marL="1143000" indent="-228600" algn="l" rtl="0" fontAlgn="base">
        <a:lnSpc>
          <a:spcPct val="90000"/>
        </a:lnSpc>
        <a:spcBef>
          <a:spcPct val="20000"/>
        </a:spcBef>
        <a:spcAft>
          <a:spcPct val="0"/>
        </a:spcAft>
        <a:buChar char="•"/>
        <a:defRPr sz="2400" b="1">
          <a:solidFill>
            <a:schemeClr val="tx1"/>
          </a:solidFill>
          <a:latin typeface="Georgia" panose="02040502050405020303" pitchFamily="18" charset="0"/>
          <a:cs typeface="Arial" panose="020B0604020202020204" pitchFamily="34" charset="0"/>
        </a:defRPr>
      </a:lvl3pPr>
      <a:lvl4pPr marL="16002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4pPr>
      <a:lvl5pPr marL="20574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591481"/>
      </p:ext>
    </p:extLst>
  </p:cSld>
  <p:clrMap bg1="lt1" tx1="dk1" bg2="lt2" tx2="dk2" accent1="accent1" accent2="accent2" accent3="accent3" accent4="accent4" accent5="accent5" accent6="accent6" hlink="hlink" folHlink="folHlink"/>
  <p:sldLayoutIdLst>
    <p:sldLayoutId id="2147487307" r:id="rId1"/>
    <p:sldLayoutId id="2147487308" r:id="rId2"/>
    <p:sldLayoutId id="2147487309" r:id="rId3"/>
    <p:sldLayoutId id="2147487310" r:id="rId4"/>
    <p:sldLayoutId id="2147487311" r:id="rId5"/>
    <p:sldLayoutId id="2147487312" r:id="rId6"/>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8" cstate="email">
            <a:extLst>
              <a:ext uri="{28A0092B-C50C-407E-A947-70E740481C1C}">
                <a14:useLocalDpi xmlns:a14="http://schemas.microsoft.com/office/drawing/2010/main"/>
              </a:ext>
            </a:extLst>
          </a:blip>
          <a:srcRect r="-151" b="-112"/>
          <a:stretch>
            <a:fillRect/>
          </a:stretch>
        </p:blipFill>
        <p:spPr bwMode="auto">
          <a:xfrm>
            <a:off x="0" y="54102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title"/>
          </p:nvPr>
        </p:nvSpPr>
        <p:spPr bwMode="auto">
          <a:xfrm>
            <a:off x="999459" y="-26592"/>
            <a:ext cx="714740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endParaRPr lang="en-US" dirty="0"/>
          </a:p>
        </p:txBody>
      </p:sp>
      <p:pic>
        <p:nvPicPr>
          <p:cNvPr id="12" name="Picture 1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325" y="1"/>
            <a:ext cx="997135" cy="966250"/>
          </a:xfrm>
          <a:prstGeom prst="rect">
            <a:avLst/>
          </a:prstGeom>
        </p:spPr>
      </p:pic>
      <p:pic>
        <p:nvPicPr>
          <p:cNvPr id="14" name="Picture 1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157498" y="3539"/>
            <a:ext cx="997135" cy="966250"/>
          </a:xfrm>
          <a:prstGeom prst="rect">
            <a:avLst/>
          </a:prstGeom>
        </p:spPr>
      </p:pic>
    </p:spTree>
    <p:extLst>
      <p:ext uri="{BB962C8B-B14F-4D97-AF65-F5344CB8AC3E}">
        <p14:creationId xmlns:p14="http://schemas.microsoft.com/office/powerpoint/2010/main" val="3601998987"/>
      </p:ext>
    </p:extLst>
  </p:cSld>
  <p:clrMap bg1="lt1" tx1="dk1" bg2="lt2" tx2="dk2" accent1="accent1" accent2="accent2" accent3="accent3" accent4="accent4" accent5="accent5" accent6="accent6" hlink="hlink" folHlink="folHlink"/>
  <p:sldLayoutIdLst>
    <p:sldLayoutId id="2147487350" r:id="rId1"/>
    <p:sldLayoutId id="2147487351" r:id="rId2"/>
    <p:sldLayoutId id="2147487352" r:id="rId3"/>
    <p:sldLayoutId id="2147487353" r:id="rId4"/>
    <p:sldLayoutId id="2147487354" r:id="rId5"/>
    <p:sldLayoutId id="2147487355" r:id="rId6"/>
    <p:sldLayoutId id="2147487356" r:id="rId7"/>
    <p:sldLayoutId id="2147487357" r:id="rId8"/>
    <p:sldLayoutId id="2147487358" r:id="rId9"/>
    <p:sldLayoutId id="2147487359" r:id="rId10"/>
    <p:sldLayoutId id="2147487360" r:id="rId11"/>
    <p:sldLayoutId id="2147487361" r:id="rId12"/>
    <p:sldLayoutId id="2147487362" r:id="rId13"/>
    <p:sldLayoutId id="2147487363" r:id="rId14"/>
    <p:sldLayoutId id="2147487364" r:id="rId15"/>
    <p:sldLayoutId id="2147487365" r:id="rId16"/>
  </p:sldLayoutIdLst>
  <p:transition>
    <p:strips dir="rd"/>
  </p:transition>
  <p:txStyles>
    <p:title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fontAlgn="base">
        <a:lnSpc>
          <a:spcPct val="90000"/>
        </a:lnSpc>
        <a:spcBef>
          <a:spcPct val="20000"/>
        </a:spcBef>
        <a:spcAft>
          <a:spcPct val="0"/>
        </a:spcAft>
        <a:buChar char="•"/>
        <a:defRPr sz="3200" b="1" baseline="0">
          <a:solidFill>
            <a:schemeClr val="tx1"/>
          </a:solidFill>
          <a:effectLst>
            <a:outerShdw blurRad="38100" dist="38100" dir="2700000" algn="tl">
              <a:srgbClr val="C0C0C0"/>
            </a:outerShdw>
          </a:effectLst>
          <a:latin typeface="Georgia" panose="02040502050405020303" pitchFamily="18" charset="0"/>
          <a:ea typeface="+mn-ea"/>
          <a:cs typeface="Arial" panose="020B0604020202020204" pitchFamily="34" charset="0"/>
        </a:defRPr>
      </a:lvl1pPr>
      <a:lvl2pPr marL="742950" indent="-285750" algn="l" rtl="0" fontAlgn="base">
        <a:lnSpc>
          <a:spcPct val="90000"/>
        </a:lnSpc>
        <a:spcBef>
          <a:spcPct val="20000"/>
        </a:spcBef>
        <a:spcAft>
          <a:spcPct val="0"/>
        </a:spcAft>
        <a:buChar char="–"/>
        <a:defRPr sz="2800" b="1">
          <a:solidFill>
            <a:schemeClr val="tx1"/>
          </a:solidFill>
          <a:effectLst>
            <a:outerShdw blurRad="38100" dist="38100" dir="2700000" algn="tl">
              <a:srgbClr val="C0C0C0"/>
            </a:outerShdw>
          </a:effectLst>
          <a:latin typeface="Georgia" panose="02040502050405020303" pitchFamily="18" charset="0"/>
          <a:cs typeface="Arial" panose="020B0604020202020204" pitchFamily="34" charset="0"/>
        </a:defRPr>
      </a:lvl2pPr>
      <a:lvl3pPr marL="1143000" indent="-228600" algn="l" rtl="0" fontAlgn="base">
        <a:lnSpc>
          <a:spcPct val="90000"/>
        </a:lnSpc>
        <a:spcBef>
          <a:spcPct val="20000"/>
        </a:spcBef>
        <a:spcAft>
          <a:spcPct val="0"/>
        </a:spcAft>
        <a:buChar char="•"/>
        <a:defRPr sz="2400" b="1">
          <a:solidFill>
            <a:schemeClr val="tx1"/>
          </a:solidFill>
          <a:latin typeface="Georgia" panose="02040502050405020303" pitchFamily="18" charset="0"/>
          <a:cs typeface="Arial" panose="020B0604020202020204" pitchFamily="34" charset="0"/>
        </a:defRPr>
      </a:lvl3pPr>
      <a:lvl4pPr marL="16002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4pPr>
      <a:lvl5pPr marL="20574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wardshipcalling.com/"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hyperlink" Target="mailto:Bill@stewardshipcalling.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3.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5.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8" Type="http://schemas.openxmlformats.org/officeDocument/2006/relationships/hyperlink" Target="http://www.willowcreek.org/" TargetMode="External"/><Relationship Id="rId3" Type="http://schemas.openxmlformats.org/officeDocument/2006/relationships/hyperlink" Target="http://northpointministries.org/" TargetMode="External"/><Relationship Id="rId7" Type="http://schemas.openxmlformats.org/officeDocument/2006/relationships/hyperlink" Target="http://saddleback.com/" TargetMode="External"/><Relationship Id="rId2" Type="http://schemas.openxmlformats.org/officeDocument/2006/relationships/hyperlink" Target="http://www.lakewoodchurch.com/Pages/Home.aspx" TargetMode="External"/><Relationship Id="rId1" Type="http://schemas.openxmlformats.org/officeDocument/2006/relationships/slideLayout" Target="../slideLayouts/slideLayout78.xml"/><Relationship Id="rId6" Type="http://schemas.openxmlformats.org/officeDocument/2006/relationships/hyperlink" Target="http://gatewaypeople.com/" TargetMode="External"/><Relationship Id="rId11" Type="http://schemas.openxmlformats.org/officeDocument/2006/relationships/hyperlink" Target="http://www.southeastchristian.org/" TargetMode="External"/><Relationship Id="rId5" Type="http://schemas.openxmlformats.org/officeDocument/2006/relationships/hyperlink" Target="http://newspring.cc/" TargetMode="External"/><Relationship Id="rId10" Type="http://schemas.openxmlformats.org/officeDocument/2006/relationships/hyperlink" Target="http://gochristfellowship.com/" TargetMode="External"/><Relationship Id="rId4" Type="http://schemas.openxmlformats.org/officeDocument/2006/relationships/hyperlink" Target="http://churchofthehighlands.com/" TargetMode="External"/><Relationship Id="rId9" Type="http://schemas.openxmlformats.org/officeDocument/2006/relationships/hyperlink" Target="http://www.ccvonline.com/Arena/default.aspx"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13.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3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13.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3" Type="http://schemas.openxmlformats.org/officeDocument/2006/relationships/hyperlink" Target="https://web.archive.org/web/20110821115518/http:/www3.jsonline.com/story/index.aspx?id=373326" TargetMode="External"/><Relationship Id="rId2" Type="http://schemas.openxmlformats.org/officeDocument/2006/relationships/hyperlink" Target="https://query.nytimes.com/gst/fullpage.html?res=9F0CEFDE1531F936A35751C1A965958260" TargetMode="External"/><Relationship Id="rId1" Type="http://schemas.openxmlformats.org/officeDocument/2006/relationships/slideLayout" Target="../slideLayouts/slideLayout47.xml"/><Relationship Id="rId6" Type="http://schemas.openxmlformats.org/officeDocument/2006/relationships/hyperlink" Target="http://sce.uhcl.edu/akladios/Magdy%20Akladios%20Website/Links%20For%20Church/Copticsflocktowelcome.doc" TargetMode="External"/><Relationship Id="rId5" Type="http://schemas.openxmlformats.org/officeDocument/2006/relationships/hyperlink" Target="https://web.archive.org/web/20090319010757/http:/sce.uhcl.edu/akladios/Magdy%20Akladios%20Website/Links%20For%20Church/Copticsflocktowelcome.doc" TargetMode="External"/><Relationship Id="rId4" Type="http://schemas.openxmlformats.org/officeDocument/2006/relationships/hyperlink" Target="https://en.wikipedia.org/wiki/Wayback_Machine"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02.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3" Type="http://schemas.openxmlformats.org/officeDocument/2006/relationships/hyperlink" Target="http://www.stewardshipcalling.com/"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hyperlink" Target="mailto:Bill@stewardshipcalling.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49695" y="1723202"/>
            <a:ext cx="904460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20000"/>
              </a:spcBef>
              <a:spcAft>
                <a:spcPct val="20000"/>
              </a:spcAft>
              <a:buClrTx/>
              <a:buSzTx/>
              <a:buFontTx/>
              <a:buNone/>
              <a:tabLst/>
              <a:defRPr/>
            </a:pPr>
            <a:endParaRPr kumimoji="0" lang="en-US" sz="3600" b="1" i="0" u="none" strike="noStrike" kern="1200" cap="none" spc="0" normalizeH="0" baseline="0" noProof="0" dirty="0">
              <a:ln>
                <a:noFill/>
              </a:ln>
              <a:solidFill>
                <a:srgbClr val="800000"/>
              </a:solidFill>
              <a:effectLst>
                <a:outerShdw blurRad="38100" dist="38100" dir="2700000" algn="tl">
                  <a:srgbClr val="C0C0C0"/>
                </a:outerShdw>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00000"/>
                </a:solidFill>
                <a:effectLst/>
                <a:uLnTx/>
                <a:uFillTx/>
                <a:latin typeface="Georgia" pitchFamily="18" charset="0"/>
                <a:ea typeface="+mn-ea"/>
                <a:cs typeface="+mn-cs"/>
              </a:rPr>
              <a:t>Selected  Church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00000"/>
                </a:solidFill>
                <a:effectLst/>
                <a:uLnTx/>
                <a:uFillTx/>
                <a:latin typeface="Georgia" pitchFamily="18" charset="0"/>
                <a:ea typeface="+mn-ea"/>
                <a:cs typeface="+mn-cs"/>
              </a:rPr>
              <a:t>Facts  and  Stats</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800000"/>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00000"/>
                </a:solidFill>
                <a:effectLst>
                  <a:outerShdw blurRad="38100" dist="38100" dir="2700000" algn="tl">
                    <a:srgbClr val="C0C0C0"/>
                  </a:outerShdw>
                </a:effectLst>
                <a:uLnTx/>
                <a:uFillTx/>
                <a:latin typeface="Georgia" pitchFamily="18" charset="0"/>
                <a:ea typeface="+mn-ea"/>
                <a:cs typeface="+mn-cs"/>
              </a:rPr>
              <a:t>~ ~ ~ ~ ~ ~ ~ ~ ~ ~ ~ ~ ~ ~ ~ ~ ~ ~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800000"/>
                </a:solidFill>
                <a:effectLst/>
                <a:uLnTx/>
                <a:uFillTx/>
                <a:latin typeface="Georgia" pitchFamily="18" charset="0"/>
                <a:ea typeface="+mn-ea"/>
                <a:cs typeface="+mn-cs"/>
              </a:rPr>
              <a:t>“You  cannot  master  what  you  do  not  measure”</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00000"/>
                </a:solidFill>
                <a:effectLst>
                  <a:outerShdw blurRad="38100" dist="38100" dir="2700000" algn="tl">
                    <a:srgbClr val="C0C0C0"/>
                  </a:outerShdw>
                </a:effectLst>
                <a:uLnTx/>
                <a:uFillTx/>
                <a:latin typeface="Georgia" pitchFamily="18" charset="0"/>
                <a:ea typeface="+mn-ea"/>
                <a:cs typeface="+mn-cs"/>
              </a:rPr>
              <a:t>~ ~ ~ ~ ~ ~ ~ ~ ~ ~ ~ ~ ~ ~ ~ ~ ~ ~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800000"/>
              </a:solidFill>
              <a:effectLst/>
              <a:uLnTx/>
              <a:uFillTx/>
              <a:latin typeface="Georgia" pitchFamily="18" charset="0"/>
              <a:ea typeface="+mn-ea"/>
              <a:cs typeface="+mn-cs"/>
            </a:endParaRPr>
          </a:p>
        </p:txBody>
      </p:sp>
      <p:sp>
        <p:nvSpPr>
          <p:cNvPr id="34819" name="Text Box 7"/>
          <p:cNvSpPr txBox="1">
            <a:spLocks noChangeArrowheads="1"/>
          </p:cNvSpPr>
          <p:nvPr/>
        </p:nvSpPr>
        <p:spPr bwMode="auto">
          <a:xfrm>
            <a:off x="2513052" y="6032983"/>
            <a:ext cx="54708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5D0100"/>
                </a:solidFill>
                <a:effectLst/>
                <a:uLnTx/>
                <a:uFillTx/>
                <a:latin typeface="Times"/>
                <a:ea typeface="+mn-ea"/>
                <a:cs typeface="+mn-cs"/>
              </a:rPr>
              <a:t>Bill  Marianes – May,  2020</a:t>
            </a:r>
            <a:endParaRPr kumimoji="0" lang="en-US" altLang="en-US" sz="1200" b="1" i="0" u="none" strike="noStrike" kern="1200" cap="none" spc="0" normalizeH="0" baseline="0" noProof="0" dirty="0">
              <a:ln>
                <a:noFill/>
              </a:ln>
              <a:solidFill>
                <a:srgbClr val="5D0100"/>
              </a:solidFill>
              <a:effectLst/>
              <a:uLnTx/>
              <a:uFillTx/>
              <a:latin typeface="Times"/>
              <a:ea typeface="+mn-ea"/>
              <a:cs typeface="+mn-cs"/>
            </a:endParaRPr>
          </a:p>
        </p:txBody>
      </p:sp>
      <p:sp>
        <p:nvSpPr>
          <p:cNvPr id="34820" name="Text Box 7"/>
          <p:cNvSpPr txBox="1">
            <a:spLocks noChangeArrowheads="1"/>
          </p:cNvSpPr>
          <p:nvPr/>
        </p:nvSpPr>
        <p:spPr bwMode="auto">
          <a:xfrm>
            <a:off x="1832202" y="6494648"/>
            <a:ext cx="66325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5D0100"/>
                </a:solidFill>
                <a:effectLst/>
                <a:uLnTx/>
                <a:uFillTx/>
                <a:latin typeface="Times"/>
                <a:ea typeface="+mn-ea"/>
                <a:cs typeface="+mn-cs"/>
                <a:hlinkClick r:id="rId3"/>
              </a:rPr>
              <a:t>www.stewardshipcalling.com</a:t>
            </a:r>
            <a:r>
              <a:rPr kumimoji="0" lang="en-US" altLang="en-US" sz="1600" b="1" i="0" u="none" strike="noStrike" kern="1200" cap="none" spc="0" normalizeH="0" baseline="0" noProof="0" dirty="0">
                <a:ln>
                  <a:noFill/>
                </a:ln>
                <a:solidFill>
                  <a:srgbClr val="5D0100"/>
                </a:solidFill>
                <a:effectLst/>
                <a:uLnTx/>
                <a:uFillTx/>
                <a:latin typeface="Times"/>
                <a:ea typeface="+mn-ea"/>
                <a:cs typeface="+mn-cs"/>
              </a:rPr>
              <a:t>  </a:t>
            </a:r>
            <a:r>
              <a:rPr kumimoji="0" lang="en-US" altLang="en-US" sz="1600" b="1" i="0" u="none" strike="noStrike" kern="1200" cap="none" spc="0" normalizeH="0" baseline="0" noProof="0" dirty="0">
                <a:ln>
                  <a:noFill/>
                </a:ln>
                <a:solidFill>
                  <a:srgbClr val="5D0100"/>
                </a:solidFill>
                <a:effectLst/>
                <a:uLnTx/>
                <a:uFillTx/>
                <a:latin typeface="Times"/>
                <a:ea typeface="+mn-ea"/>
                <a:cs typeface="+mn-cs"/>
                <a:hlinkClick r:id="rId4"/>
              </a:rPr>
              <a:t>Bill@stewardshipcalling.com</a:t>
            </a:r>
            <a:endParaRPr kumimoji="0" lang="en-US" altLang="en-US" sz="1600" b="1" i="0" u="none" strike="noStrike" kern="1200" cap="none" spc="0" normalizeH="0" baseline="0" noProof="0" dirty="0">
              <a:ln>
                <a:noFill/>
              </a:ln>
              <a:solidFill>
                <a:srgbClr val="5D0100"/>
              </a:solidFill>
              <a:effectLst/>
              <a:uLnTx/>
              <a:uFillTx/>
              <a:latin typeface="Times"/>
              <a:ea typeface="+mn-ea"/>
              <a:cs typeface="+mn-cs"/>
            </a:endParaRPr>
          </a:p>
        </p:txBody>
      </p:sp>
      <p:pic>
        <p:nvPicPr>
          <p:cNvPr id="7" name="Picture 6">
            <a:extLst>
              <a:ext uri="{FF2B5EF4-FFF2-40B4-BE49-F238E27FC236}">
                <a16:creationId xmlns:a16="http://schemas.microsoft.com/office/drawing/2014/main" id="{01A004AC-D4E2-4845-A13C-235757263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20326"/>
            <a:ext cx="1879862" cy="612460"/>
          </a:xfrm>
          <a:prstGeom prst="rect">
            <a:avLst/>
          </a:prstGeom>
        </p:spPr>
      </p:pic>
      <p:pic>
        <p:nvPicPr>
          <p:cNvPr id="9" name="Picture 8">
            <a:extLst>
              <a:ext uri="{FF2B5EF4-FFF2-40B4-BE49-F238E27FC236}">
                <a16:creationId xmlns:a16="http://schemas.microsoft.com/office/drawing/2014/main" id="{7D20F3F8-7409-49DD-99C1-C70A8D872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138" y="6263815"/>
            <a:ext cx="1879862" cy="612460"/>
          </a:xfrm>
          <a:prstGeom prst="rect">
            <a:avLst/>
          </a:prstGeom>
        </p:spPr>
      </p:pic>
      <p:pic>
        <p:nvPicPr>
          <p:cNvPr id="4" name="Picture 3">
            <a:extLst>
              <a:ext uri="{FF2B5EF4-FFF2-40B4-BE49-F238E27FC236}">
                <a16:creationId xmlns:a16="http://schemas.microsoft.com/office/drawing/2014/main" id="{F46DDEA8-B36E-45EF-8E79-0914A75C1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497" y="0"/>
            <a:ext cx="7701183" cy="1492370"/>
          </a:xfrm>
          <a:prstGeom prst="rect">
            <a:avLst/>
          </a:prstGeom>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99348" y="254483"/>
            <a:ext cx="92039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60  hours  of  video  are uploaded  to              every  </a:t>
            </a:r>
            <a:r>
              <a:rPr kumimoji="0" lang="en-US" sz="3600" b="1" i="0" u="sng" strike="noStrike" kern="1200" cap="none" spc="0" normalizeH="0" baseline="0" noProof="0" dirty="0">
                <a:ln>
                  <a:noFill/>
                </a:ln>
                <a:solidFill>
                  <a:srgbClr val="FFFFFF"/>
                </a:solidFill>
                <a:effectLst/>
                <a:uLnTx/>
                <a:uFillTx/>
                <a:latin typeface="Comic Sans MS" pitchFamily="66" charset="0"/>
                <a:ea typeface="+mn-ea"/>
                <a:cs typeface="+mn-cs"/>
              </a:rPr>
              <a:t>minute</a:t>
            </a:r>
          </a:p>
        </p:txBody>
      </p:sp>
      <p:sp>
        <p:nvSpPr>
          <p:cNvPr id="90115" name="Rectangle 3"/>
          <p:cNvSpPr>
            <a:spLocks noChangeArrowheads="1"/>
          </p:cNvSpPr>
          <p:nvPr/>
        </p:nvSpPr>
        <p:spPr bwMode="auto">
          <a:xfrm>
            <a:off x="233273" y="3346091"/>
            <a:ext cx="8815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1  hour  of  video  is  uploaded  to every  </a:t>
            </a:r>
            <a:r>
              <a:rPr kumimoji="0" lang="en-US" sz="3600" b="1" i="0" u="sng" strike="noStrike" kern="1200" cap="none" spc="0" normalizeH="0" baseline="0" noProof="0" dirty="0">
                <a:ln>
                  <a:noFill/>
                </a:ln>
                <a:solidFill>
                  <a:srgbClr val="FFFFFF"/>
                </a:solidFill>
                <a:effectLst/>
                <a:uLnTx/>
                <a:uFillTx/>
                <a:latin typeface="Comic Sans MS" pitchFamily="66" charset="0"/>
                <a:ea typeface="+mn-ea"/>
                <a:cs typeface="+mn-cs"/>
              </a:rPr>
              <a:t>second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794" y="1483694"/>
            <a:ext cx="1933089" cy="839307"/>
          </a:xfrm>
          <a:prstGeom prst="rect">
            <a:avLst/>
          </a:prstGeom>
        </p:spPr>
      </p:pic>
      <p:pic>
        <p:nvPicPr>
          <p:cNvPr id="7" name="Picture 6">
            <a:extLst>
              <a:ext uri="{FF2B5EF4-FFF2-40B4-BE49-F238E27FC236}">
                <a16:creationId xmlns:a16="http://schemas.microsoft.com/office/drawing/2014/main" id="{8F55F3EE-B7AC-4A44-9313-6D6E79FB76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5455" y="4041595"/>
            <a:ext cx="1933089" cy="839307"/>
          </a:xfrm>
          <a:prstGeom prst="rect">
            <a:avLst/>
          </a:prstGeom>
        </p:spPr>
      </p:pic>
    </p:spTree>
    <p:extLst>
      <p:ext uri="{BB962C8B-B14F-4D97-AF65-F5344CB8AC3E}">
        <p14:creationId xmlns:p14="http://schemas.microsoft.com/office/powerpoint/2010/main" val="360195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500"/>
                                        <p:tgtEl>
                                          <p:spTgt spid="901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44500" y="1809022"/>
            <a:ext cx="86995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It  now  has  over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2.45  Billion</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active  monthly  users. </a:t>
            </a:r>
          </a:p>
        </p:txBody>
      </p:sp>
      <p:sp>
        <p:nvSpPr>
          <p:cNvPr id="130051" name="Rectangle 3"/>
          <p:cNvSpPr>
            <a:spLocks noChangeArrowheads="1"/>
          </p:cNvSpPr>
          <p:nvPr/>
        </p:nvSpPr>
        <p:spPr bwMode="auto">
          <a:xfrm>
            <a:off x="216213" y="238918"/>
            <a:ext cx="80391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Facebook  started  about  16.5  years  ago  in  October  2003.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
        <p:nvSpPr>
          <p:cNvPr id="60420" name="Rectangle 4"/>
          <p:cNvSpPr>
            <a:spLocks noChangeArrowheads="1"/>
          </p:cNvSpPr>
          <p:nvPr/>
        </p:nvSpPr>
        <p:spPr bwMode="auto">
          <a:xfrm>
            <a:off x="2261157" y="3548922"/>
            <a:ext cx="688284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It  is has  over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1.62  Billion</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active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daily</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users. </a:t>
            </a:r>
          </a:p>
        </p:txBody>
      </p:sp>
      <p:pic>
        <p:nvPicPr>
          <p:cNvPr id="130053" name="Picture 5" descr="faceboo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275" y="107222"/>
            <a:ext cx="220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593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left)">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wipe(left)">
                                      <p:cBhvr>
                                        <p:cTn id="12"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276600" y="1390650"/>
            <a:ext cx="54165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 .it  would  be  the  2nd  largest  country  in  the  world</a:t>
            </a:r>
          </a:p>
        </p:txBody>
      </p:sp>
      <p:sp>
        <p:nvSpPr>
          <p:cNvPr id="131075" name="Rectangle 3"/>
          <p:cNvSpPr>
            <a:spLocks noChangeArrowheads="1"/>
          </p:cNvSpPr>
          <p:nvPr/>
        </p:nvSpPr>
        <p:spPr bwMode="auto">
          <a:xfrm>
            <a:off x="12700" y="417513"/>
            <a:ext cx="87233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If  Facebook  were  a  country .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131076" name="Picture 4" descr="glob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8538" y="1470025"/>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2820988" y="3708400"/>
            <a:ext cx="591502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 . behind  only  China.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Slightly larger than  India  and  5.5  times  bigger  than  the  U.S.</a:t>
            </a:r>
          </a:p>
        </p:txBody>
      </p:sp>
    </p:spTree>
    <p:extLst>
      <p:ext uri="{BB962C8B-B14F-4D97-AF65-F5344CB8AC3E}">
        <p14:creationId xmlns:p14="http://schemas.microsoft.com/office/powerpoint/2010/main" val="3293501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up)">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wipe(up)">
                                      <p:cBhvr>
                                        <p:cTn id="12"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3500" y="2349500"/>
            <a:ext cx="9207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omic Sans MS" pitchFamily="66" charset="0"/>
                <a:ea typeface="+mn-ea"/>
                <a:cs typeface="+mn-cs"/>
              </a:rPr>
              <a:t>W</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e  are  living  in  exponential  times…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065531814"/>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147314" y="-486498"/>
            <a:ext cx="759124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There  are  over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3.5 BILLION</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Google  internet  searches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per  DAY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FFFFFF"/>
                </a:solidFill>
                <a:latin typeface="Comic Sans MS" pitchFamily="66" charset="0"/>
              </a:rPr>
              <a:t>	~ </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1.2  TRILLION  per  year</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FFFFFF"/>
                </a:solidFill>
                <a:latin typeface="Comic Sans MS" pitchFamily="66" charset="0"/>
              </a:rPr>
              <a:t>	~ 40,000  every  second</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134147" name="Picture 3" descr="goog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8863" y="4868863"/>
            <a:ext cx="36480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065790"/>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ChangeArrowheads="1"/>
          </p:cNvSpPr>
          <p:nvPr/>
        </p:nvSpPr>
        <p:spPr bwMode="auto">
          <a:xfrm>
            <a:off x="1629354" y="2506663"/>
            <a:ext cx="57388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(Before Google)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755715" name="Picture 3" descr="googl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49448" y="3841750"/>
            <a:ext cx="262255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4"/>
          <p:cNvSpPr>
            <a:spLocks noChangeArrowheads="1"/>
          </p:cNvSpPr>
          <p:nvPr/>
        </p:nvSpPr>
        <p:spPr bwMode="auto">
          <a:xfrm>
            <a:off x="1930979" y="719138"/>
            <a:ext cx="57388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To whom were those questions directed B.G.?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470244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5714"/>
                                        </p:tgtEl>
                                        <p:attrNameLst>
                                          <p:attrName>style.visibility</p:attrName>
                                        </p:attrNameLst>
                                      </p:cBhvr>
                                      <p:to>
                                        <p:strVal val="visible"/>
                                      </p:to>
                                    </p:set>
                                    <p:animEffect transition="in" filter="dissolve">
                                      <p:cBhvr>
                                        <p:cTn id="7" dur="500"/>
                                        <p:tgtEl>
                                          <p:spTgt spid="755714"/>
                                        </p:tgtEl>
                                      </p:cBhvr>
                                    </p:animEffect>
                                  </p:childTnLst>
                                </p:cTn>
                              </p:par>
                              <p:par>
                                <p:cTn id="8" presetID="9" presetClass="entr" presetSubtype="0" fill="hold" nodeType="withEffect">
                                  <p:stCondLst>
                                    <p:cond delay="0"/>
                                  </p:stCondLst>
                                  <p:childTnLst>
                                    <p:set>
                                      <p:cBhvr>
                                        <p:cTn id="9" dur="1" fill="hold">
                                          <p:stCondLst>
                                            <p:cond delay="0"/>
                                          </p:stCondLst>
                                        </p:cTn>
                                        <p:tgtEl>
                                          <p:spTgt spid="755715"/>
                                        </p:tgtEl>
                                        <p:attrNameLst>
                                          <p:attrName>style.visibility</p:attrName>
                                        </p:attrNameLst>
                                      </p:cBhvr>
                                      <p:to>
                                        <p:strVal val="visible"/>
                                      </p:to>
                                    </p:set>
                                    <p:animEffect transition="in" filter="dissolve">
                                      <p:cBhvr>
                                        <p:cTn id="10" dur="500"/>
                                        <p:tgtEl>
                                          <p:spTgt spid="75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1930979" y="434926"/>
            <a:ext cx="5738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There  are  over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1.77  Billion</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websites  on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world  wide  web</a:t>
            </a:r>
          </a:p>
        </p:txBody>
      </p:sp>
      <p:pic>
        <p:nvPicPr>
          <p:cNvPr id="3" name="Picture 2">
            <a:extLst>
              <a:ext uri="{FF2B5EF4-FFF2-40B4-BE49-F238E27FC236}">
                <a16:creationId xmlns:a16="http://schemas.microsoft.com/office/drawing/2014/main" id="{9CD20D31-5352-4E49-B818-B62C155A0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32" y="3549040"/>
            <a:ext cx="4353166" cy="2162894"/>
          </a:xfrm>
          <a:prstGeom prst="rect">
            <a:avLst/>
          </a:prstGeom>
        </p:spPr>
      </p:pic>
    </p:spTree>
    <p:extLst>
      <p:ext uri="{BB962C8B-B14F-4D97-AF65-F5344CB8AC3E}">
        <p14:creationId xmlns:p14="http://schemas.microsoft.com/office/powerpoint/2010/main" val="1186940472"/>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759263" y="-495937"/>
            <a:ext cx="762547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There  are  over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200  BILLION</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tweets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per  year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FFFFFF"/>
                </a:solidFill>
                <a:latin typeface="Comic Sans MS" pitchFamily="66" charset="0"/>
              </a:rPr>
              <a:t>	~ </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500  million  per  day</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FFFFFF"/>
                </a:solidFill>
                <a:latin typeface="Comic Sans MS" pitchFamily="66" charset="0"/>
              </a:rPr>
              <a:t>	~ 350,000 every  second</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3" name="Picture 2">
            <a:extLst>
              <a:ext uri="{FF2B5EF4-FFF2-40B4-BE49-F238E27FC236}">
                <a16:creationId xmlns:a16="http://schemas.microsoft.com/office/drawing/2014/main" id="{E9AE7BCE-FCC3-45BB-9509-F261CE42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385" y="4407615"/>
            <a:ext cx="2143125" cy="2143125"/>
          </a:xfrm>
          <a:prstGeom prst="rect">
            <a:avLst/>
          </a:prstGeom>
        </p:spPr>
      </p:pic>
    </p:spTree>
    <p:extLst>
      <p:ext uri="{BB962C8B-B14F-4D97-AF65-F5344CB8AC3E}">
        <p14:creationId xmlns:p14="http://schemas.microsoft.com/office/powerpoint/2010/main" val="3493503250"/>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200"/>
            <a:ext cx="8229600" cy="1139825"/>
          </a:xfrm>
        </p:spPr>
        <p:txBody>
          <a:bodyPr/>
          <a:lstStyle/>
          <a:p>
            <a:pPr>
              <a:defRPr/>
            </a:pPr>
            <a:r>
              <a:rPr lang="en-US" u="sng" dirty="0">
                <a:solidFill>
                  <a:srgbClr val="FF0066"/>
                </a:solidFill>
              </a:rPr>
              <a:t>E-mail  Facts  </a:t>
            </a:r>
          </a:p>
        </p:txBody>
      </p:sp>
      <p:sp>
        <p:nvSpPr>
          <p:cNvPr id="3" name="Content Placeholder 2"/>
          <p:cNvSpPr>
            <a:spLocks noGrp="1"/>
          </p:cNvSpPr>
          <p:nvPr>
            <p:ph idx="1"/>
          </p:nvPr>
        </p:nvSpPr>
        <p:spPr>
          <a:xfrm>
            <a:off x="273050" y="1676400"/>
            <a:ext cx="8693150" cy="4530725"/>
          </a:xfrm>
        </p:spPr>
        <p:txBody>
          <a:bodyPr/>
          <a:lstStyle/>
          <a:p>
            <a:pPr marL="0" indent="0" algn="r">
              <a:buFont typeface="Wingdings" pitchFamily="2" charset="2"/>
              <a:buNone/>
              <a:defRPr/>
            </a:pPr>
            <a:r>
              <a:rPr lang="en-US" sz="2800" b="1" u="sng" dirty="0">
                <a:effectLst>
                  <a:outerShdw blurRad="38100" dist="38100" dir="2700000" algn="tl">
                    <a:srgbClr val="000000">
                      <a:alpha val="43137"/>
                    </a:srgbClr>
                  </a:outerShdw>
                </a:effectLst>
              </a:rPr>
              <a:t>3.7  Billion</a:t>
            </a:r>
            <a:r>
              <a:rPr lang="en-US" sz="2800" b="1" dirty="0">
                <a:effectLst>
                  <a:outerShdw blurRad="38100" dist="38100" dir="2700000" algn="tl">
                    <a:srgbClr val="000000">
                      <a:alpha val="43137"/>
                    </a:srgbClr>
                  </a:outerShdw>
                </a:effectLst>
              </a:rPr>
              <a:t>  </a:t>
            </a:r>
            <a:r>
              <a:rPr lang="en-US" sz="2800" dirty="0">
                <a:effectLst/>
              </a:rPr>
              <a:t>email  users  worldwide</a:t>
            </a:r>
          </a:p>
          <a:p>
            <a:pPr marL="0" indent="0" algn="r">
              <a:buFont typeface="Wingdings" pitchFamily="2" charset="2"/>
              <a:buNone/>
              <a:defRPr/>
            </a:pPr>
            <a:endParaRPr lang="en-US" sz="2800" dirty="0">
              <a:effectLst>
                <a:outerShdw blurRad="38100" dist="38100" dir="2700000" algn="tl">
                  <a:srgbClr val="000000">
                    <a:alpha val="43137"/>
                  </a:srgbClr>
                </a:outerShdw>
              </a:effectLst>
            </a:endParaRPr>
          </a:p>
          <a:p>
            <a:pPr marL="0" indent="0" algn="r">
              <a:buFont typeface="Wingdings" pitchFamily="2" charset="2"/>
              <a:buNone/>
              <a:defRPr/>
            </a:pPr>
            <a:r>
              <a:rPr lang="en-US" sz="2800" b="1" u="sng" dirty="0">
                <a:effectLst>
                  <a:outerShdw blurRad="38100" dist="38100" dir="2700000" algn="tl">
                    <a:srgbClr val="000000">
                      <a:alpha val="43137"/>
                    </a:srgbClr>
                  </a:outerShdw>
                </a:effectLst>
              </a:rPr>
              <a:t>269  Billion</a:t>
            </a:r>
            <a:r>
              <a:rPr lang="en-US" sz="2800" b="1" dirty="0">
                <a:effectLst>
                  <a:outerShdw blurRad="38100" dist="38100" dir="2700000" algn="tl">
                    <a:srgbClr val="000000">
                      <a:alpha val="43137"/>
                    </a:srgbClr>
                  </a:outerShdw>
                </a:effectLst>
              </a:rPr>
              <a:t>  </a:t>
            </a:r>
            <a:r>
              <a:rPr lang="en-US" sz="2800" dirty="0">
                <a:effectLst/>
              </a:rPr>
              <a:t>daily  worldwide  emails</a:t>
            </a:r>
          </a:p>
          <a:p>
            <a:pPr marL="0" indent="0" algn="r">
              <a:buFont typeface="Wingdings" pitchFamily="2" charset="2"/>
              <a:buNone/>
              <a:defRPr/>
            </a:pPr>
            <a:endParaRPr lang="en-US" sz="2800" dirty="0">
              <a:effectLst>
                <a:outerShdw blurRad="38100" dist="38100" dir="2700000" algn="tl">
                  <a:srgbClr val="000000">
                    <a:alpha val="43137"/>
                  </a:srgbClr>
                </a:outerShdw>
              </a:effectLst>
            </a:endParaRPr>
          </a:p>
          <a:p>
            <a:pPr marL="0" indent="0" algn="r">
              <a:buFont typeface="Wingdings" pitchFamily="2" charset="2"/>
              <a:buNone/>
              <a:defRPr/>
            </a:pPr>
            <a:r>
              <a:rPr lang="en-US" sz="2800" b="1" u="sng" dirty="0">
                <a:effectLst>
                  <a:outerShdw blurRad="38100" dist="38100" dir="2700000" algn="tl">
                    <a:srgbClr val="000000">
                      <a:alpha val="43137"/>
                    </a:srgbClr>
                  </a:outerShdw>
                </a:effectLst>
              </a:rPr>
              <a:t>98.2 Trillion</a:t>
            </a:r>
            <a:r>
              <a:rPr lang="en-US" sz="2800" b="1" dirty="0">
                <a:effectLst>
                  <a:outerShdw blurRad="38100" dist="38100" dir="2700000" algn="tl">
                    <a:srgbClr val="000000">
                      <a:alpha val="43137"/>
                    </a:srgbClr>
                  </a:outerShdw>
                </a:effectLst>
              </a:rPr>
              <a:t>  </a:t>
            </a:r>
            <a:r>
              <a:rPr lang="en-US" sz="2800" dirty="0">
                <a:effectLst/>
              </a:rPr>
              <a:t>yearly worldwide emails</a:t>
            </a:r>
          </a:p>
          <a:p>
            <a:pPr marL="0" indent="0" algn="r">
              <a:buFont typeface="Wingdings" pitchFamily="2" charset="2"/>
              <a:buNone/>
              <a:defRPr/>
            </a:pPr>
            <a:endParaRPr lang="en-US" sz="2800" b="1" dirty="0">
              <a:effectLst>
                <a:outerShdw blurRad="38100" dist="38100" dir="2700000" algn="tl">
                  <a:srgbClr val="000000">
                    <a:alpha val="43137"/>
                  </a:srgbClr>
                </a:outerShdw>
              </a:effectLst>
            </a:endParaRPr>
          </a:p>
          <a:p>
            <a:pPr marL="0" indent="0" algn="r">
              <a:buFont typeface="Wingdings" pitchFamily="2" charset="2"/>
              <a:buNone/>
              <a:defRPr/>
            </a:pPr>
            <a:r>
              <a:rPr lang="en-US" sz="2800" b="1" u="sng" dirty="0">
                <a:effectLst>
                  <a:outerShdw blurRad="38100" dist="38100" dir="2700000" algn="tl">
                    <a:srgbClr val="000000">
                      <a:alpha val="43137"/>
                    </a:srgbClr>
                  </a:outerShdw>
                </a:effectLst>
              </a:rPr>
              <a:t>1.5 Billion</a:t>
            </a:r>
            <a:r>
              <a:rPr lang="en-US" sz="2800" b="1" dirty="0">
                <a:effectLst>
                  <a:outerShdw blurRad="38100" dist="38100" dir="2700000" algn="tl">
                    <a:srgbClr val="000000">
                      <a:alpha val="43137"/>
                    </a:srgbClr>
                  </a:outerShdw>
                </a:effectLst>
              </a:rPr>
              <a:t>  </a:t>
            </a:r>
            <a:r>
              <a:rPr lang="en-US" sz="2800" dirty="0">
                <a:effectLst/>
              </a:rPr>
              <a:t>Gmail</a:t>
            </a:r>
            <a:r>
              <a:rPr lang="en-US" sz="2800" dirty="0">
                <a:solidFill>
                  <a:srgbClr val="FFFFFF"/>
                </a:solidFill>
                <a:effectLst/>
              </a:rPr>
              <a:t>  active users  </a:t>
            </a:r>
            <a:r>
              <a:rPr lang="en-US" sz="2800" dirty="0">
                <a:effectLst/>
              </a:rPr>
              <a:t>globally</a:t>
            </a:r>
          </a:p>
          <a:p>
            <a:pPr marL="0" indent="0">
              <a:buFont typeface="Wingdings" pitchFamily="2" charset="2"/>
              <a:buNone/>
              <a:defRPr/>
            </a:pPr>
            <a:endParaRPr lang="en-US" sz="2800" b="1" dirty="0">
              <a:effectLst>
                <a:outerShdw blurRad="38100" dist="38100" dir="2700000" algn="tl">
                  <a:srgbClr val="000000">
                    <a:alpha val="43137"/>
                  </a:srgbClr>
                </a:outerShdw>
              </a:effectLst>
            </a:endParaRPr>
          </a:p>
          <a:p>
            <a:pPr marL="0" indent="0" algn="r">
              <a:buFont typeface="Wingdings" pitchFamily="2" charset="2"/>
              <a:buNone/>
              <a:defRPr/>
            </a:pPr>
            <a:r>
              <a:rPr lang="en-US" sz="2800" b="1" u="sng" dirty="0">
                <a:effectLst>
                  <a:outerShdw blurRad="38100" dist="38100" dir="2700000" algn="tl">
                    <a:srgbClr val="000000">
                      <a:alpha val="43137"/>
                    </a:srgbClr>
                  </a:outerShdw>
                </a:effectLst>
              </a:rPr>
              <a:t>57%</a:t>
            </a:r>
            <a:r>
              <a:rPr lang="en-US" sz="2800" b="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of  all  email  is  treated  as  SPAM</a:t>
            </a:r>
          </a:p>
          <a:p>
            <a:pPr marL="0" indent="0">
              <a:buFont typeface="Wingdings" pitchFamily="2" charset="2"/>
              <a:buNone/>
              <a:defRPr/>
            </a:pPr>
            <a:endParaRPr lang="en-US" sz="2800" dirty="0">
              <a:effectLst>
                <a:outerShdw blurRad="38100" dist="38100" dir="2700000" algn="tl">
                  <a:srgbClr val="000000">
                    <a:alpha val="43137"/>
                  </a:srgbClr>
                </a:outerShdw>
              </a:effectLst>
            </a:endParaRPr>
          </a:p>
        </p:txBody>
      </p:sp>
      <p:pic>
        <p:nvPicPr>
          <p:cNvPr id="13619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136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3500" y="2349500"/>
            <a:ext cx="9207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omic Sans MS" pitchFamily="66" charset="0"/>
                <a:ea typeface="+mn-ea"/>
                <a:cs typeface="+mn-cs"/>
              </a:rPr>
              <a:t>W</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e  are  living  in  exponential  times…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937191974"/>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CFB4B7-AF45-4DD4-A5E8-9991D8E9F6AD}"/>
              </a:ext>
            </a:extLst>
          </p:cNvPr>
          <p:cNvSpPr/>
          <p:nvPr/>
        </p:nvSpPr>
        <p:spPr bwMode="auto">
          <a:xfrm>
            <a:off x="2989055" y="-60385"/>
            <a:ext cx="6133381" cy="6918385"/>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9462" name="Rectangle 6"/>
          <p:cNvSpPr>
            <a:spLocks noChangeArrowheads="1"/>
          </p:cNvSpPr>
          <p:nvPr/>
        </p:nvSpPr>
        <p:spPr bwMode="auto">
          <a:xfrm>
            <a:off x="3458986" y="1493807"/>
            <a:ext cx="533153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pitchFamily="18" charset="0"/>
                <a:ea typeface="+mn-ea"/>
                <a:cs typeface="+mn-cs"/>
              </a:rPr>
              <a:t>Please  note  that  all  of  the  following  data  is  believed  to  be  accurate  from  reliable  sources  as  of  the  date  as  indicated,  and  from  the  source  where  indicated.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pitchFamily="18" charset="0"/>
                <a:ea typeface="+mn-ea"/>
                <a:cs typeface="+mn-cs"/>
              </a:rPr>
              <a:t>It  may  not  represent  the  absolute  latest  available  data.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pitchFamily="18" charset="0"/>
                <a:ea typeface="+mn-ea"/>
                <a:cs typeface="+mn-cs"/>
              </a:rPr>
              <a:t>Do  your  homework!</a:t>
            </a:r>
          </a:p>
        </p:txBody>
      </p:sp>
      <p:pic>
        <p:nvPicPr>
          <p:cNvPr id="3" name="Picture 2">
            <a:extLst>
              <a:ext uri="{FF2B5EF4-FFF2-40B4-BE49-F238E27FC236}">
                <a16:creationId xmlns:a16="http://schemas.microsoft.com/office/drawing/2014/main" id="{C7798DAA-F7C0-498E-9EE4-CD285C023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088257" cy="2272359"/>
          </a:xfrm>
          <a:prstGeom prst="rect">
            <a:avLst/>
          </a:prstGeom>
        </p:spPr>
      </p:pic>
      <p:pic>
        <p:nvPicPr>
          <p:cNvPr id="6" name="Picture 5">
            <a:extLst>
              <a:ext uri="{FF2B5EF4-FFF2-40B4-BE49-F238E27FC236}">
                <a16:creationId xmlns:a16="http://schemas.microsoft.com/office/drawing/2014/main" id="{CA1862CE-4939-432C-B5C5-FC1BC0D71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9" y="2123977"/>
            <a:ext cx="3088257" cy="3554322"/>
          </a:xfrm>
          <a:prstGeom prst="rect">
            <a:avLst/>
          </a:prstGeom>
        </p:spPr>
      </p:pic>
      <p:pic>
        <p:nvPicPr>
          <p:cNvPr id="10" name="Picture 9">
            <a:extLst>
              <a:ext uri="{FF2B5EF4-FFF2-40B4-BE49-F238E27FC236}">
                <a16:creationId xmlns:a16="http://schemas.microsoft.com/office/drawing/2014/main" id="{AF802084-8DA3-4016-B5C2-4F99CE8CE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3" y="5229315"/>
            <a:ext cx="3088257" cy="1609725"/>
          </a:xfrm>
          <a:prstGeom prst="rect">
            <a:avLst/>
          </a:prstGeom>
        </p:spPr>
      </p:pic>
      <p:sp>
        <p:nvSpPr>
          <p:cNvPr id="12" name="Rectangle: Rounded Corners 11">
            <a:extLst>
              <a:ext uri="{FF2B5EF4-FFF2-40B4-BE49-F238E27FC236}">
                <a16:creationId xmlns:a16="http://schemas.microsoft.com/office/drawing/2014/main" id="{85091662-C457-4CF9-B928-98462976FA12}"/>
              </a:ext>
            </a:extLst>
          </p:cNvPr>
          <p:cNvSpPr/>
          <p:nvPr/>
        </p:nvSpPr>
        <p:spPr bwMode="auto">
          <a:xfrm>
            <a:off x="3105504" y="1"/>
            <a:ext cx="5857341" cy="673723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30777585"/>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809625" y="-104775"/>
            <a:ext cx="770572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In  2014  in  the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U.S.  alone</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there  were  an  estimated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8.5  BILLION</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text  messages…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
        <p:nvSpPr>
          <p:cNvPr id="738307" name="Rectangle 3"/>
          <p:cNvSpPr>
            <a:spLocks noChangeArrowheads="1"/>
          </p:cNvSpPr>
          <p:nvPr/>
        </p:nvSpPr>
        <p:spPr bwMode="auto">
          <a:xfrm>
            <a:off x="3109913" y="2847975"/>
            <a:ext cx="70246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PER  DAY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114692" name="Picture 4" descr="texting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5425" y="5145088"/>
            <a:ext cx="25685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212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8307"/>
                                        </p:tgtEl>
                                        <p:attrNameLst>
                                          <p:attrName>style.visibility</p:attrName>
                                        </p:attrNameLst>
                                      </p:cBhvr>
                                      <p:to>
                                        <p:strVal val="visible"/>
                                      </p:to>
                                    </p:set>
                                    <p:animEffect transition="in" filter="dissolve">
                                      <p:cBhvr>
                                        <p:cTn id="7" dur="500"/>
                                        <p:tgtEl>
                                          <p:spTgt spid="73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85951" y="-536031"/>
            <a:ext cx="732313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 97%  of  American  			adults  text.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0801" y="115759"/>
            <a:ext cx="2370489" cy="1327474"/>
          </a:xfrm>
          <a:prstGeom prst="rect">
            <a:avLst/>
          </a:prstGeom>
        </p:spPr>
      </p:pic>
      <p:sp>
        <p:nvSpPr>
          <p:cNvPr id="5" name="Rectangle 2"/>
          <p:cNvSpPr>
            <a:spLocks noChangeArrowheads="1"/>
          </p:cNvSpPr>
          <p:nvPr/>
        </p:nvSpPr>
        <p:spPr bwMode="auto">
          <a:xfrm>
            <a:off x="1518407" y="1341002"/>
            <a:ext cx="68928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Text  messages  have  a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98%</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open  rate  versus  	only  </a:t>
            </a:r>
            <a:r>
              <a:rPr kumimoji="0" lang="en-US" altLang="en-US" sz="3600" b="1" i="0" u="sng" strike="noStrike" kern="1200" cap="none" spc="0" normalizeH="0" baseline="0" noProof="0" dirty="0">
                <a:ln>
                  <a:noFill/>
                </a:ln>
                <a:solidFill>
                  <a:srgbClr val="FFFFFF"/>
                </a:solidFill>
                <a:effectLst/>
                <a:uLnTx/>
                <a:uFillTx/>
                <a:latin typeface="Comic Sans MS" pitchFamily="66" charset="0"/>
                <a:ea typeface="+mn-ea"/>
                <a:cs typeface="+mn-cs"/>
              </a:rPr>
              <a:t>20%</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for  email.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
        <p:nvSpPr>
          <p:cNvPr id="6" name="Rectangle 2"/>
          <p:cNvSpPr>
            <a:spLocks noChangeArrowheads="1"/>
          </p:cNvSpPr>
          <p:nvPr/>
        </p:nvSpPr>
        <p:spPr bwMode="auto">
          <a:xfrm>
            <a:off x="3464653" y="3445977"/>
            <a:ext cx="577162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95%  of  all  text  messages  are  read  in  under  3  minutes.</a:t>
            </a:r>
          </a:p>
        </p:txBody>
      </p:sp>
    </p:spTree>
    <p:extLst>
      <p:ext uri="{BB962C8B-B14F-4D97-AF65-F5344CB8AC3E}">
        <p14:creationId xmlns:p14="http://schemas.microsoft.com/office/powerpoint/2010/main" val="24456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439738" y="2626450"/>
            <a:ext cx="830738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Over 22% of couples  married  in  the U.S. in 2009 . .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121859" name="Picture 3" descr="computer coup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2713" y="412750"/>
            <a:ext cx="1773237"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1620" name="Rectangle 4"/>
          <p:cNvSpPr>
            <a:spLocks noChangeArrowheads="1"/>
          </p:cNvSpPr>
          <p:nvPr/>
        </p:nvSpPr>
        <p:spPr bwMode="auto">
          <a:xfrm>
            <a:off x="592138" y="3876675"/>
            <a:ext cx="83073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 .met  online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
        <p:nvSpPr>
          <p:cNvPr id="5" name="Rectangle 2"/>
          <p:cNvSpPr>
            <a:spLocks noChangeArrowheads="1"/>
          </p:cNvSpPr>
          <p:nvPr/>
        </p:nvSpPr>
        <p:spPr bwMode="auto">
          <a:xfrm>
            <a:off x="2676525" y="5140325"/>
            <a:ext cx="68961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By  2017,  over  40%  of  couples  in  the  U.S.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met  online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6617699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1620"/>
                                        </p:tgtEl>
                                        <p:attrNameLst>
                                          <p:attrName>style.visibility</p:attrName>
                                        </p:attrNameLst>
                                      </p:cBhvr>
                                      <p:to>
                                        <p:strVal val="visible"/>
                                      </p:to>
                                    </p:set>
                                    <p:animEffect transition="in" filter="dissolve">
                                      <p:cBhvr>
                                        <p:cTn id="7" dur="500"/>
                                        <p:tgtEl>
                                          <p:spTgt spid="751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0"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3500" y="792153"/>
            <a:ext cx="92075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omic Sans MS" pitchFamily="66" charset="0"/>
                <a:ea typeface="+mn-ea"/>
                <a:cs typeface="+mn-cs"/>
              </a:rPr>
              <a:t>W</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e  are  living  in  exponential  times…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So  what  does  all  this  mean  for  your  Parish  and  parishioners?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78305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4975" y="1155700"/>
            <a:ext cx="8509000" cy="5278438"/>
          </a:xfrm>
        </p:spPr>
        <p:txBody>
          <a:bodyPr/>
          <a:lstStyle/>
          <a:p>
            <a:pPr marL="0" indent="0" algn="ctr" eaLnBrk="1" hangingPunct="1">
              <a:buFontTx/>
              <a:buNone/>
              <a:defRPr/>
            </a:pPr>
            <a:r>
              <a:rPr lang="en-US" b="1" i="1" dirty="0">
                <a:solidFill>
                  <a:srgbClr val="760002"/>
                </a:solidFill>
                <a:effectLst/>
                <a:latin typeface="Georgia" panose="02040502050405020303" pitchFamily="18" charset="0"/>
              </a:rPr>
              <a:t>~ ~ ~ ~ ~ ~ ~ ~ ~ ~ ~</a:t>
            </a:r>
            <a:r>
              <a:rPr lang="en-US" b="1" dirty="0">
                <a:effectLst/>
                <a:latin typeface="Georgia" panose="02040502050405020303" pitchFamily="18" charset="0"/>
              </a:rPr>
              <a:t> </a:t>
            </a:r>
            <a:r>
              <a:rPr lang="en-US" b="1" i="1" dirty="0">
                <a:solidFill>
                  <a:srgbClr val="760002"/>
                </a:solidFill>
                <a:effectLst/>
                <a:latin typeface="Georgia" panose="02040502050405020303" pitchFamily="18" charset="0"/>
              </a:rPr>
              <a:t>~ ~ ~ ~ ~ ~ ~ ~ ~ </a:t>
            </a:r>
            <a:endParaRPr lang="en-US" b="1" dirty="0">
              <a:effectLst/>
              <a:latin typeface="Georgia" panose="02040502050405020303" pitchFamily="18" charset="0"/>
            </a:endParaRPr>
          </a:p>
          <a:p>
            <a:pPr marL="0" indent="0" algn="ctr" eaLnBrk="1" hangingPunct="1">
              <a:buFont typeface="Wingdings" pitchFamily="2" charset="2"/>
              <a:buNone/>
              <a:defRPr/>
            </a:pPr>
            <a:r>
              <a:rPr lang="en-US" b="1" dirty="0">
                <a:effectLst/>
                <a:latin typeface="Georgia" panose="02040502050405020303" pitchFamily="18" charset="0"/>
              </a:rPr>
              <a:t>“If  the  rate  of  change  on  the   outside  exceeds  the  rate  of  change  on  the  inside,  the  end  is  near.”</a:t>
            </a:r>
          </a:p>
          <a:p>
            <a:pPr marL="0" indent="0" algn="ctr" eaLnBrk="1" hangingPunct="1">
              <a:buFontTx/>
              <a:buNone/>
              <a:defRPr/>
            </a:pPr>
            <a:r>
              <a:rPr lang="en-US" b="1" i="1" dirty="0">
                <a:solidFill>
                  <a:srgbClr val="760002"/>
                </a:solidFill>
                <a:effectLst/>
                <a:latin typeface="Georgia" panose="02040502050405020303" pitchFamily="18" charset="0"/>
              </a:rPr>
              <a:t>~ ~ ~ ~ ~ ~ ~ ~ ~ ~ ~ ~</a:t>
            </a:r>
            <a:r>
              <a:rPr lang="en-US" b="1" dirty="0">
                <a:effectLst/>
                <a:latin typeface="Georgia" panose="02040502050405020303" pitchFamily="18" charset="0"/>
              </a:rPr>
              <a:t> </a:t>
            </a:r>
            <a:r>
              <a:rPr lang="en-US" b="1" i="1" dirty="0">
                <a:solidFill>
                  <a:srgbClr val="760002"/>
                </a:solidFill>
                <a:effectLst/>
                <a:latin typeface="Georgia" panose="02040502050405020303" pitchFamily="18" charset="0"/>
              </a:rPr>
              <a:t>~ ~ ~ ~ ~ ~ ~ ~ ~ </a:t>
            </a:r>
            <a:endParaRPr lang="en-US" b="1" dirty="0">
              <a:effectLst/>
              <a:latin typeface="Georgia" panose="02040502050405020303" pitchFamily="18" charset="0"/>
            </a:endParaRPr>
          </a:p>
          <a:p>
            <a:pPr marL="0" indent="0" eaLnBrk="1" hangingPunct="1">
              <a:buFont typeface="Wingdings" pitchFamily="2" charset="2"/>
              <a:buNone/>
              <a:defRPr/>
            </a:pPr>
            <a:r>
              <a:rPr lang="en-US" b="1" dirty="0">
                <a:effectLst/>
                <a:latin typeface="Georgia" panose="02040502050405020303" pitchFamily="18" charset="0"/>
              </a:rPr>
              <a:t>	“Change  before  you  have  to.”</a:t>
            </a:r>
          </a:p>
          <a:p>
            <a:pPr marL="0" indent="0" algn="ctr" eaLnBrk="1" hangingPunct="1">
              <a:buFont typeface="Wingdings" pitchFamily="2" charset="2"/>
              <a:buNone/>
              <a:defRPr/>
            </a:pPr>
            <a:endParaRPr lang="en-US" b="1" dirty="0">
              <a:effectLst/>
              <a:latin typeface="Georgia" panose="02040502050405020303" pitchFamily="18" charset="0"/>
            </a:endParaRPr>
          </a:p>
          <a:p>
            <a:pPr marL="0" indent="0" algn="r" eaLnBrk="1" hangingPunct="1">
              <a:buFont typeface="Wingdings" pitchFamily="2" charset="2"/>
              <a:buNone/>
              <a:defRPr/>
            </a:pPr>
            <a:endParaRPr lang="en-US" sz="2400" b="1" dirty="0">
              <a:effectLst/>
              <a:latin typeface="Georgia" panose="02040502050405020303" pitchFamily="18" charset="0"/>
            </a:endParaRPr>
          </a:p>
          <a:p>
            <a:pPr marL="0" indent="0" algn="r" eaLnBrk="1" hangingPunct="1">
              <a:buFont typeface="Wingdings" pitchFamily="2" charset="2"/>
              <a:buNone/>
              <a:defRPr/>
            </a:pPr>
            <a:endParaRPr lang="en-US" sz="2400" b="1" dirty="0">
              <a:effectLst/>
              <a:latin typeface="Georgia" panose="02040502050405020303" pitchFamily="18" charset="0"/>
            </a:endParaRPr>
          </a:p>
        </p:txBody>
      </p:sp>
      <p:pic>
        <p:nvPicPr>
          <p:cNvPr id="148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3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387850"/>
            <a:ext cx="4500563"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58196" y="75801"/>
            <a:ext cx="4916997" cy="929485"/>
          </a:xfrm>
          <a:prstGeom prst="rect">
            <a:avLst/>
          </a:prstGeom>
        </p:spPr>
        <p:txBody>
          <a:bodyPr wrap="square">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5D0100"/>
                </a:solidFill>
                <a:effectLst>
                  <a:outerShdw blurRad="38100" dist="38100" dir="2700000" algn="tl">
                    <a:srgbClr val="C0C0C0"/>
                  </a:outerShdw>
                </a:effectLst>
                <a:uLnTx/>
                <a:uFillTx/>
                <a:latin typeface="Georgia" panose="02040502050405020303" pitchFamily="18" charset="0"/>
                <a:ea typeface="+mn-ea"/>
                <a:cs typeface="+mn-cs"/>
              </a:rPr>
              <a:t>Jack  Welch</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5D0100"/>
                </a:solidFill>
                <a:effectLst>
                  <a:outerShdw blurRad="38100" dist="38100" dir="2700000" algn="tl">
                    <a:srgbClr val="C0C0C0"/>
                  </a:outerShdw>
                </a:effectLst>
                <a:uLnTx/>
                <a:uFillTx/>
                <a:latin typeface="Georgia" panose="02040502050405020303" pitchFamily="18" charset="0"/>
                <a:ea typeface="+mn-ea"/>
                <a:cs typeface="+mn-cs"/>
              </a:rPr>
              <a:t>       </a:t>
            </a:r>
            <a:r>
              <a:rPr kumimoji="0" lang="en-US" sz="2000" b="0" i="0" u="sng" strike="noStrike" kern="0" cap="none" spc="0" normalizeH="0" baseline="0" noProof="0" dirty="0">
                <a:ln>
                  <a:noFill/>
                </a:ln>
                <a:solidFill>
                  <a:srgbClr val="5D0100"/>
                </a:solidFill>
                <a:effectLst>
                  <a:outerShdw blurRad="38100" dist="38100" dir="2700000" algn="tl">
                    <a:srgbClr val="C0C0C0"/>
                  </a:outerShdw>
                </a:effectLst>
                <a:uLnTx/>
                <a:uFillTx/>
                <a:latin typeface="Georgia" panose="02040502050405020303" pitchFamily="18" charset="0"/>
                <a:ea typeface="+mn-ea"/>
                <a:cs typeface="+mn-cs"/>
              </a:rPr>
              <a:t>Chairman &amp; CEO  - General  Electric</a:t>
            </a:r>
          </a:p>
        </p:txBody>
      </p:sp>
      <p:pic>
        <p:nvPicPr>
          <p:cNvPr id="14848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5613" y="0"/>
            <a:ext cx="10683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83982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Box 1"/>
          <p:cNvSpPr txBox="1">
            <a:spLocks noChangeArrowheads="1"/>
          </p:cNvSpPr>
          <p:nvPr/>
        </p:nvSpPr>
        <p:spPr bwMode="auto">
          <a:xfrm>
            <a:off x="990642" y="705129"/>
            <a:ext cx="701049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“Leaders  of  a  Church  will  either  be  risk  takers,  caretakers  or  undertakers.”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p:txBody>
      </p:sp>
      <p:sp>
        <p:nvSpPr>
          <p:cNvPr id="3" name="TextBox 2"/>
          <p:cNvSpPr txBox="1"/>
          <p:nvPr/>
        </p:nvSpPr>
        <p:spPr>
          <a:xfrm>
            <a:off x="6082018" y="4706224"/>
            <a:ext cx="19798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Arial" pitchFamily="34" charset="0"/>
                <a:ea typeface="+mn-ea"/>
                <a:cs typeface="Arial" pitchFamily="34" charset="0"/>
              </a:rPr>
              <a:t>Pastor Rick Warren</a:t>
            </a:r>
            <a:endParaRPr kumimoji="0" lang="en-US" sz="2400" b="0" i="0" u="none" strike="noStrike" kern="1200" cap="none" spc="0" normalizeH="0" baseline="0" noProof="0" dirty="0">
              <a:ln>
                <a:noFill/>
              </a:ln>
              <a:solidFill>
                <a:srgbClr val="5D0100"/>
              </a:solidFill>
              <a:effectLst/>
              <a:uLnTx/>
              <a:uFillTx/>
              <a:latin typeface="Times"/>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58" y="3957851"/>
            <a:ext cx="1947464" cy="2569396"/>
          </a:xfrm>
          <a:prstGeom prst="rect">
            <a:avLst/>
          </a:prstGeom>
        </p:spPr>
      </p:pic>
    </p:spTree>
    <p:extLst>
      <p:ext uri="{BB962C8B-B14F-4D97-AF65-F5344CB8AC3E}">
        <p14:creationId xmlns:p14="http://schemas.microsoft.com/office/powerpoint/2010/main" val="18331395"/>
      </p:ext>
    </p:extLst>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idx="4294967295"/>
          </p:nvPr>
        </p:nvSpPr>
        <p:spPr>
          <a:xfrm>
            <a:off x="1490933" y="257683"/>
            <a:ext cx="6324600" cy="1143001"/>
          </a:xfrm>
        </p:spPr>
        <p:txBody>
          <a:bodyPr/>
          <a:lstStyle/>
          <a:p>
            <a:pPr eaLnBrk="1" hangingPunct="1">
              <a:defRPr/>
            </a:pPr>
            <a:r>
              <a:rPr lang="en-US" u="none" dirty="0">
                <a:latin typeface="Georgia" panose="02040502050405020303" pitchFamily="18" charset="0"/>
              </a:rPr>
              <a:t>Selected  “</a:t>
            </a:r>
            <a:r>
              <a:rPr lang="en-US" sz="6000" u="none" dirty="0">
                <a:latin typeface="Georgia" panose="02040502050405020303" pitchFamily="18" charset="0"/>
              </a:rPr>
              <a:t>S</a:t>
            </a:r>
            <a:r>
              <a:rPr lang="en-US" u="none" dirty="0">
                <a:latin typeface="Georgia" panose="02040502050405020303" pitchFamily="18" charset="0"/>
              </a:rPr>
              <a:t>pirituality”</a:t>
            </a:r>
            <a:r>
              <a:rPr lang="en-US" dirty="0">
                <a:latin typeface="Georgia" panose="02040502050405020303" pitchFamily="18" charset="0"/>
              </a:rPr>
              <a:t>  Challenge  Facts</a:t>
            </a:r>
          </a:p>
        </p:txBody>
      </p:sp>
      <p:pic>
        <p:nvPicPr>
          <p:cNvPr id="153603"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24113" y="3419475"/>
            <a:ext cx="42545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9697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idx="4294967295"/>
          </p:nvPr>
        </p:nvSpPr>
        <p:spPr>
          <a:xfrm>
            <a:off x="825500" y="-38099"/>
            <a:ext cx="7493000" cy="1143000"/>
          </a:xfrm>
        </p:spPr>
        <p:txBody>
          <a:bodyPr/>
          <a:lstStyle/>
          <a:p>
            <a:pPr eaLnBrk="1" hangingPunct="1">
              <a:defRPr/>
            </a:pPr>
            <a:r>
              <a:rPr lang="en-US" sz="3600" b="1" u="sng" dirty="0"/>
              <a:t>Laity  Spirituality  Challenges</a:t>
            </a:r>
            <a:r>
              <a:rPr lang="en-US" sz="3600" b="1" u="sng" dirty="0">
                <a:cs typeface="Times New Roman" pitchFamily="18" charset="0"/>
              </a:rPr>
              <a:t>¹</a:t>
            </a:r>
          </a:p>
        </p:txBody>
      </p:sp>
      <p:sp>
        <p:nvSpPr>
          <p:cNvPr id="803845" name="Rectangle 5"/>
          <p:cNvSpPr>
            <a:spLocks noGrp="1"/>
          </p:cNvSpPr>
          <p:nvPr>
            <p:ph idx="4294967295"/>
          </p:nvPr>
        </p:nvSpPr>
        <p:spPr>
          <a:xfrm>
            <a:off x="146050" y="1011747"/>
            <a:ext cx="8172450" cy="5294313"/>
          </a:xfrm>
        </p:spPr>
        <p:txBody>
          <a:bodyPr/>
          <a:lstStyle/>
          <a:p>
            <a:pPr eaLnBrk="1" hangingPunct="1">
              <a:defRPr/>
            </a:pPr>
            <a:r>
              <a:rPr lang="en-US" sz="2800" b="1" dirty="0">
                <a:effectLst/>
              </a:rPr>
              <a:t>“Regular  Bible  reading  dropped  over  	the  last  decade  from  45%  to  37%.  </a:t>
            </a:r>
          </a:p>
          <a:p>
            <a:pPr eaLnBrk="1" hangingPunct="1">
              <a:defRPr/>
            </a:pPr>
            <a:r>
              <a:rPr lang="en-US" sz="2800" b="1" dirty="0">
                <a:effectLst/>
              </a:rPr>
              <a:t>Volunteering   at  church  declined  from  	27%  	to  20%  over  the  same  decade. </a:t>
            </a:r>
          </a:p>
          <a:p>
            <a:pPr eaLnBrk="1" hangingPunct="1">
              <a:defRPr/>
            </a:pPr>
            <a:r>
              <a:rPr lang="en-US" sz="2800" b="1" dirty="0">
                <a:effectLst/>
              </a:rPr>
              <a:t>40%  of  Christians  do  not  attend  	church  or  read  the  Bible  in  a  	typical  week</a:t>
            </a:r>
          </a:p>
          <a:p>
            <a:pPr eaLnBrk="1" hangingPunct="1">
              <a:defRPr/>
            </a:pPr>
            <a:r>
              <a:rPr lang="en-US" sz="2800" b="1" dirty="0">
                <a:effectLst/>
              </a:rPr>
              <a:t>70% of  Christians  are  not  involved  in  a  	small  group  that  meets  for  spiritual  	purposes</a:t>
            </a:r>
          </a:p>
          <a:p>
            <a:pPr eaLnBrk="1" hangingPunct="1">
              <a:defRPr/>
            </a:pPr>
            <a:r>
              <a:rPr lang="en-US" sz="2800" b="1" dirty="0">
                <a:effectLst/>
              </a:rPr>
              <a:t>There  are  more  than  10 million  	</a:t>
            </a:r>
            <a:r>
              <a:rPr lang="en-US" sz="2800" b="1" u="sng" dirty="0">
                <a:effectLst/>
              </a:rPr>
              <a:t>Christians</a:t>
            </a:r>
            <a:r>
              <a:rPr lang="en-US" sz="2800" b="1" dirty="0">
                <a:effectLst/>
              </a:rPr>
              <a:t>  who  are  “un-churched” </a:t>
            </a:r>
          </a:p>
          <a:p>
            <a:pPr eaLnBrk="1" hangingPunct="1">
              <a:buFont typeface="Arial" pitchFamily="34" charset="0"/>
              <a:buNone/>
              <a:defRPr/>
            </a:pPr>
            <a:endParaRPr lang="en-US" sz="2800" b="1" dirty="0">
              <a:effectLst/>
            </a:endParaRPr>
          </a:p>
        </p:txBody>
      </p:sp>
      <p:sp>
        <p:nvSpPr>
          <p:cNvPr id="134149" name="Text Box 4"/>
          <p:cNvSpPr txBox="1">
            <a:spLocks noChangeArrowheads="1"/>
          </p:cNvSpPr>
          <p:nvPr/>
        </p:nvSpPr>
        <p:spPr bwMode="auto">
          <a:xfrm>
            <a:off x="738187" y="6400800"/>
            <a:ext cx="766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57200">
              <a:defRPr sz="2400">
                <a:solidFill>
                  <a:schemeClr val="tx1"/>
                </a:solidFill>
                <a:latin typeface="Times New Roman" pitchFamily="18" charset="0"/>
              </a:defRPr>
            </a:lvl1pPr>
            <a:lvl2pPr marL="742950" indent="-285750" defTabSz="457200">
              <a:defRPr sz="2400">
                <a:solidFill>
                  <a:schemeClr val="tx1"/>
                </a:solidFill>
                <a:latin typeface="Times New Roman" pitchFamily="18" charset="0"/>
              </a:defRPr>
            </a:lvl2pPr>
            <a:lvl3pPr marL="1143000" indent="-228600" defTabSz="457200">
              <a:defRPr sz="2400">
                <a:solidFill>
                  <a:schemeClr val="tx1"/>
                </a:solidFill>
                <a:latin typeface="Times New Roman" pitchFamily="18" charset="0"/>
              </a:defRPr>
            </a:lvl3pPr>
            <a:lvl4pPr marL="1600200" indent="-228600" defTabSz="457200">
              <a:defRPr sz="2400">
                <a:solidFill>
                  <a:schemeClr val="tx1"/>
                </a:solidFill>
                <a:latin typeface="Times New Roman" pitchFamily="18" charset="0"/>
              </a:defRPr>
            </a:lvl4pPr>
            <a:lvl5pPr marL="2057400" indent="-228600" defTabSz="45720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marL="342900" marR="0" lvl="0" indent="-342900" algn="l" defTabSz="4572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5D0100"/>
                </a:solidFill>
                <a:effectLst/>
                <a:uLnTx/>
                <a:uFillTx/>
                <a:latin typeface="Arial" pitchFamily="34" charset="0"/>
                <a:ea typeface="+mn-ea"/>
                <a:cs typeface="Arial" pitchFamily="34" charset="0"/>
              </a:rPr>
              <a:t>¹ State of the Church report by the Barna Research Group (BRG) from a nationwide study of the country's faith practices and perspectives</a:t>
            </a:r>
            <a:endParaRPr kumimoji="0" lang="en-US" altLang="en-US" sz="1200" b="1" i="0" u="none" strike="noStrike" kern="1200" cap="none" spc="0" normalizeH="0" baseline="0" noProof="0" dirty="0">
              <a:ln>
                <a:noFill/>
              </a:ln>
              <a:solidFill>
                <a:srgbClr val="5D0100"/>
              </a:solidFill>
              <a:effectLst/>
              <a:uLnTx/>
              <a:uFillTx/>
              <a:latin typeface="Arial" pitchFamily="34" charset="0"/>
              <a:ea typeface="+mn-ea"/>
              <a:cs typeface="+mn-cs"/>
            </a:endParaRPr>
          </a:p>
        </p:txBody>
      </p:sp>
      <p:cxnSp>
        <p:nvCxnSpPr>
          <p:cNvPr id="3" name="Straight Connector 2">
            <a:extLst>
              <a:ext uri="{FF2B5EF4-FFF2-40B4-BE49-F238E27FC236}">
                <a16:creationId xmlns:a16="http://schemas.microsoft.com/office/drawing/2014/main" id="{6DB84839-5713-4FC5-8F3D-F0E48926B810}"/>
              </a:ext>
            </a:extLst>
          </p:cNvPr>
          <p:cNvCxnSpPr/>
          <p:nvPr/>
        </p:nvCxnSpPr>
        <p:spPr bwMode="auto">
          <a:xfrm>
            <a:off x="586596" y="6400800"/>
            <a:ext cx="773190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7904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3845">
                                            <p:txEl>
                                              <p:pRg st="0" end="0"/>
                                            </p:txEl>
                                          </p:spTgt>
                                        </p:tgtEl>
                                        <p:attrNameLst>
                                          <p:attrName>style.visibility</p:attrName>
                                        </p:attrNameLst>
                                      </p:cBhvr>
                                      <p:to>
                                        <p:strVal val="visible"/>
                                      </p:to>
                                    </p:set>
                                    <p:animEffect transition="in" filter="dissolve">
                                      <p:cBhvr>
                                        <p:cTn id="7" dur="500"/>
                                        <p:tgtEl>
                                          <p:spTgt spid="803845">
                                            <p:txEl>
                                              <p:pRg st="0" end="0"/>
                                            </p:txEl>
                                          </p:spTgt>
                                        </p:tgtEl>
                                      </p:cBhvr>
                                    </p:animEffect>
                                  </p:childTnLst>
                                  <p:subTnLst>
                                    <p:animClr clrSpc="rgb" dir="cw">
                                      <p:cBhvr override="childStyle">
                                        <p:cTn dur="1" fill="hold" display="0" masterRel="nextClick" afterEffect="1"/>
                                        <p:tgtEl>
                                          <p:spTgt spid="803845">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3845">
                                            <p:txEl>
                                              <p:pRg st="1" end="1"/>
                                            </p:txEl>
                                          </p:spTgt>
                                        </p:tgtEl>
                                        <p:attrNameLst>
                                          <p:attrName>style.visibility</p:attrName>
                                        </p:attrNameLst>
                                      </p:cBhvr>
                                      <p:to>
                                        <p:strVal val="visible"/>
                                      </p:to>
                                    </p:set>
                                    <p:animEffect transition="in" filter="dissolve">
                                      <p:cBhvr>
                                        <p:cTn id="12" dur="500"/>
                                        <p:tgtEl>
                                          <p:spTgt spid="803845">
                                            <p:txEl>
                                              <p:pRg st="1" end="1"/>
                                            </p:txEl>
                                          </p:spTgt>
                                        </p:tgtEl>
                                      </p:cBhvr>
                                    </p:animEffect>
                                  </p:childTnLst>
                                  <p:subTnLst>
                                    <p:animClr clrSpc="rgb" dir="cw">
                                      <p:cBhvr override="childStyle">
                                        <p:cTn dur="1" fill="hold" display="0" masterRel="nextClick" afterEffect="1"/>
                                        <p:tgtEl>
                                          <p:spTgt spid="803845">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3845">
                                            <p:txEl>
                                              <p:pRg st="2" end="2"/>
                                            </p:txEl>
                                          </p:spTgt>
                                        </p:tgtEl>
                                        <p:attrNameLst>
                                          <p:attrName>style.visibility</p:attrName>
                                        </p:attrNameLst>
                                      </p:cBhvr>
                                      <p:to>
                                        <p:strVal val="visible"/>
                                      </p:to>
                                    </p:set>
                                    <p:animEffect transition="in" filter="dissolve">
                                      <p:cBhvr>
                                        <p:cTn id="17" dur="500"/>
                                        <p:tgtEl>
                                          <p:spTgt spid="803845">
                                            <p:txEl>
                                              <p:pRg st="2" end="2"/>
                                            </p:txEl>
                                          </p:spTgt>
                                        </p:tgtEl>
                                      </p:cBhvr>
                                    </p:animEffect>
                                  </p:childTnLst>
                                  <p:subTnLst>
                                    <p:animClr clrSpc="rgb" dir="cw">
                                      <p:cBhvr override="childStyle">
                                        <p:cTn dur="1" fill="hold" display="0" masterRel="nextClick" afterEffect="1"/>
                                        <p:tgtEl>
                                          <p:spTgt spid="803845">
                                            <p:txEl>
                                              <p:pRg st="2" end="2"/>
                                            </p:txEl>
                                          </p:spTgt>
                                        </p:tgtEl>
                                        <p:attrNameLst>
                                          <p:attrName>ppt_c</p:attrName>
                                        </p:attrNameLst>
                                      </p:cBhvr>
                                      <p:to>
                                        <a:schemeClr val="fo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3845">
                                            <p:txEl>
                                              <p:pRg st="3" end="3"/>
                                            </p:txEl>
                                          </p:spTgt>
                                        </p:tgtEl>
                                        <p:attrNameLst>
                                          <p:attrName>style.visibility</p:attrName>
                                        </p:attrNameLst>
                                      </p:cBhvr>
                                      <p:to>
                                        <p:strVal val="visible"/>
                                      </p:to>
                                    </p:set>
                                    <p:animEffect transition="in" filter="dissolve">
                                      <p:cBhvr>
                                        <p:cTn id="22" dur="500"/>
                                        <p:tgtEl>
                                          <p:spTgt spid="803845">
                                            <p:txEl>
                                              <p:pRg st="3" end="3"/>
                                            </p:txEl>
                                          </p:spTgt>
                                        </p:tgtEl>
                                      </p:cBhvr>
                                    </p:animEffect>
                                  </p:childTnLst>
                                  <p:subTnLst>
                                    <p:animClr clrSpc="rgb" dir="cw">
                                      <p:cBhvr override="childStyle">
                                        <p:cTn dur="1" fill="hold" display="0" masterRel="nextClick" afterEffect="1"/>
                                        <p:tgtEl>
                                          <p:spTgt spid="803845">
                                            <p:txEl>
                                              <p:pRg st="3" end="3"/>
                                            </p:txEl>
                                          </p:spTgt>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03845">
                                            <p:txEl>
                                              <p:pRg st="4" end="4"/>
                                            </p:txEl>
                                          </p:spTgt>
                                        </p:tgtEl>
                                        <p:attrNameLst>
                                          <p:attrName>style.visibility</p:attrName>
                                        </p:attrNameLst>
                                      </p:cBhvr>
                                      <p:to>
                                        <p:strVal val="visible"/>
                                      </p:to>
                                    </p:set>
                                    <p:animEffect transition="in" filter="dissolve">
                                      <p:cBhvr>
                                        <p:cTn id="27" dur="500"/>
                                        <p:tgtEl>
                                          <p:spTgt spid="8038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7939" y="359449"/>
            <a:ext cx="8181082" cy="243143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a:t>
            </a:r>
            <a:r>
              <a:rPr kumimoji="0" lang="en-US" sz="40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47%</a:t>
            </a: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of  adults  who  were  raised  in  the  Orthodox  Church  have  left  the  Church</a:t>
            </a: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Calibri"/>
              </a:rPr>
              <a:t>¹</a:t>
            </a: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sp>
        <p:nvSpPr>
          <p:cNvPr id="164867" name="Line 4"/>
          <p:cNvSpPr>
            <a:spLocks noChangeShapeType="1"/>
          </p:cNvSpPr>
          <p:nvPr/>
        </p:nvSpPr>
        <p:spPr bwMode="auto">
          <a:xfrm>
            <a:off x="460820" y="6223259"/>
            <a:ext cx="81810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164868" name="Text Box 5"/>
          <p:cNvSpPr txBox="1">
            <a:spLocks noChangeArrowheads="1"/>
          </p:cNvSpPr>
          <p:nvPr/>
        </p:nvSpPr>
        <p:spPr bwMode="auto">
          <a:xfrm>
            <a:off x="1287882" y="6430927"/>
            <a:ext cx="83151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300" b="1" i="0" u="none" strike="noStrike" kern="1200" cap="none" spc="0" normalizeH="0" baseline="0" noProof="0" dirty="0">
                <a:ln>
                  <a:noFill/>
                </a:ln>
                <a:solidFill>
                  <a:srgbClr val="5D0100"/>
                </a:solidFill>
                <a:effectLst/>
                <a:uLnTx/>
                <a:uFillTx/>
                <a:latin typeface="Arial" pitchFamily="34" charset="0"/>
                <a:ea typeface="+mn-ea"/>
                <a:cs typeface="Arial" pitchFamily="34" charset="0"/>
              </a:rPr>
              <a:t> </a:t>
            </a:r>
            <a:r>
              <a:rPr kumimoji="0" lang="en-US" altLang="en-US" sz="1300" b="1" i="0" u="none" strike="noStrike" kern="1200" cap="none" spc="0" normalizeH="0" baseline="0" noProof="0" dirty="0">
                <a:ln>
                  <a:noFill/>
                </a:ln>
                <a:solidFill>
                  <a:srgbClr val="5D0100"/>
                </a:solidFill>
                <a:effectLst/>
                <a:uLnTx/>
                <a:uFillTx/>
                <a:latin typeface="Calibri"/>
                <a:ea typeface="+mn-ea"/>
                <a:cs typeface="Calibri"/>
              </a:rPr>
              <a:t>¹ </a:t>
            </a:r>
            <a:r>
              <a:rPr kumimoji="0" lang="en-US" altLang="en-US" sz="1400" b="1" i="0" u="none" strike="noStrike" kern="1200" cap="none" spc="0" normalizeH="0" baseline="0" noProof="0" dirty="0">
                <a:ln>
                  <a:noFill/>
                </a:ln>
                <a:solidFill>
                  <a:srgbClr val="5D0100"/>
                </a:solidFill>
                <a:effectLst/>
                <a:uLnTx/>
                <a:uFillTx/>
                <a:latin typeface="Times New Roman" pitchFamily="18" charset="0"/>
                <a:ea typeface="+mn-ea"/>
                <a:cs typeface="+mn-cs"/>
              </a:rPr>
              <a:t>2015  U.S.  Religious  Landscape  Study   -  Pew   Research  Center</a:t>
            </a:r>
          </a:p>
        </p:txBody>
      </p:sp>
      <p:sp>
        <p:nvSpPr>
          <p:cNvPr id="164869" name="TextBox 1"/>
          <p:cNvSpPr txBox="1">
            <a:spLocks noChangeArrowheads="1"/>
          </p:cNvSpPr>
          <p:nvPr/>
        </p:nvSpPr>
        <p:spPr bwMode="auto">
          <a:xfrm>
            <a:off x="327025" y="4763"/>
            <a:ext cx="8448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5D0100"/>
                </a:solidFill>
                <a:effectLst/>
                <a:uLnTx/>
                <a:uFillTx/>
                <a:latin typeface="Georgia" panose="02040502050405020303" pitchFamily="18" charset="0"/>
                <a:ea typeface="+mn-ea"/>
                <a:cs typeface="+mn-cs"/>
              </a:rPr>
              <a:t>We  Lost  Our  Adults</a:t>
            </a:r>
            <a:endParaRPr kumimoji="0" lang="en-US" altLang="en-US" sz="36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graphicFrame>
        <p:nvGraphicFramePr>
          <p:cNvPr id="4" name="Chart 3">
            <a:extLst>
              <a:ext uri="{FF2B5EF4-FFF2-40B4-BE49-F238E27FC236}">
                <a16:creationId xmlns:a16="http://schemas.microsoft.com/office/drawing/2014/main" id="{BC358880-511F-4AC8-9DDE-B91D689C7AF8}"/>
              </a:ext>
            </a:extLst>
          </p:cNvPr>
          <p:cNvGraphicFramePr/>
          <p:nvPr/>
        </p:nvGraphicFramePr>
        <p:xfrm>
          <a:off x="1524000" y="2004462"/>
          <a:ext cx="6096000" cy="4218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532939"/>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5987" y="1413165"/>
            <a:ext cx="3653286" cy="40934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Millennials  (aged  18-29)  are  over  </a:t>
            </a:r>
            <a:r>
              <a:rPr kumimoji="0" lang="en-US" sz="36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2.5  times  </a:t>
            </a: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more  likely  than  their  adult  parents  to  be  unaffiliated  with  the  Church</a:t>
            </a: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Calibri"/>
              </a:rPr>
              <a:t>²</a:t>
            </a: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sp>
        <p:nvSpPr>
          <p:cNvPr id="164867" name="Line 4"/>
          <p:cNvSpPr>
            <a:spLocks noChangeShapeType="1"/>
          </p:cNvSpPr>
          <p:nvPr/>
        </p:nvSpPr>
        <p:spPr bwMode="auto">
          <a:xfrm flipV="1">
            <a:off x="5883214" y="5566688"/>
            <a:ext cx="28924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164868" name="Text Box 5"/>
          <p:cNvSpPr txBox="1">
            <a:spLocks noChangeArrowheads="1"/>
          </p:cNvSpPr>
          <p:nvPr/>
        </p:nvSpPr>
        <p:spPr bwMode="auto">
          <a:xfrm>
            <a:off x="5883214" y="5631793"/>
            <a:ext cx="3178833" cy="16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234950" algn="l"/>
              </a:tabLst>
              <a:defRPr/>
            </a:pPr>
            <a:r>
              <a:rPr kumimoji="0" lang="en-US" altLang="en-US" sz="1400" b="1" i="0" u="none" strike="noStrike" kern="1200" cap="none" spc="0" normalizeH="0" baseline="0" noProof="0" dirty="0">
                <a:ln>
                  <a:noFill/>
                </a:ln>
                <a:solidFill>
                  <a:srgbClr val="5D0100"/>
                </a:solidFill>
                <a:effectLst/>
                <a:uLnTx/>
                <a:uFillTx/>
                <a:latin typeface="Arial" pitchFamily="34" charset="0"/>
                <a:ea typeface="+mn-ea"/>
                <a:cs typeface="Arial" pitchFamily="34" charset="0"/>
              </a:rPr>
              <a:t>² </a:t>
            </a:r>
            <a:r>
              <a:rPr kumimoji="0" lang="en-US" altLang="en-US" sz="1400" b="1" i="0" u="sng" strike="noStrike" kern="1200" cap="none" spc="0" normalizeH="0" baseline="0" noProof="0" dirty="0">
                <a:ln>
                  <a:noFill/>
                </a:ln>
                <a:solidFill>
                  <a:srgbClr val="5D01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Religion in the Millennial Generation (2010)</a:t>
            </a:r>
            <a:r>
              <a:rPr kumimoji="0" lang="en-US" altLang="en-US" sz="1400" b="1" i="0" u="none" strike="noStrike" kern="1200" cap="none" spc="0" normalizeH="0" baseline="0" noProof="0" dirty="0">
                <a:ln>
                  <a:noFill/>
                </a:ln>
                <a:solidFill>
                  <a:srgbClr val="5D01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en-US" sz="1400" b="1" i="0" u="sng" strike="noStrike" kern="1200" cap="none" spc="0" normalizeH="0" baseline="0" noProof="0" dirty="0">
                <a:ln>
                  <a:noFill/>
                </a:ln>
                <a:solidFill>
                  <a:srgbClr val="5D01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U.S. Religious Landscape Survey (2007)</a:t>
            </a:r>
            <a:r>
              <a:rPr kumimoji="0" lang="en-US" altLang="en-US" sz="1400" b="1" i="0" u="none" strike="noStrike" kern="1200" cap="none" spc="0" normalizeH="0" baseline="0" noProof="0" dirty="0">
                <a:ln>
                  <a:noFill/>
                </a:ln>
                <a:solidFill>
                  <a:srgbClr val="5D0100"/>
                </a:solidFill>
                <a:effectLst/>
                <a:uLnTx/>
                <a:uFillTx/>
                <a:latin typeface="Times New Roman" panose="02020603050405020304" pitchFamily="18" charset="0"/>
                <a:ea typeface="Times New Roman" pitchFamily="18" charset="0"/>
                <a:cs typeface="Times New Roman" panose="02020603050405020304" pitchFamily="18" charset="0"/>
              </a:rPr>
              <a:t>, Pew Forum  on Religion  &amp; Public Life of the Pew Research Center.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5D0100"/>
              </a:solidFill>
              <a:effectLst/>
              <a:uLnTx/>
              <a:uFillTx/>
              <a:latin typeface="Times New Roman" panose="02020603050405020304" pitchFamily="18" charset="0"/>
              <a:ea typeface="Times New Roman"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300" b="1" i="0" u="none" strike="noStrike" kern="1200" cap="none" spc="0" normalizeH="0" baseline="0" noProof="0" dirty="0">
              <a:ln>
                <a:noFill/>
              </a:ln>
              <a:solidFill>
                <a:srgbClr val="5D0100"/>
              </a:solidFill>
              <a:effectLst/>
              <a:uLnTx/>
              <a:uFillTx/>
              <a:latin typeface="Arial" pitchFamily="34" charset="0"/>
              <a:ea typeface="+mn-ea"/>
              <a:cs typeface="+mn-cs"/>
            </a:endParaRPr>
          </a:p>
        </p:txBody>
      </p:sp>
      <p:sp>
        <p:nvSpPr>
          <p:cNvPr id="164869" name="TextBox 1"/>
          <p:cNvSpPr txBox="1">
            <a:spLocks noChangeArrowheads="1"/>
          </p:cNvSpPr>
          <p:nvPr/>
        </p:nvSpPr>
        <p:spPr bwMode="auto">
          <a:xfrm>
            <a:off x="327025" y="0"/>
            <a:ext cx="8448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We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5D0100"/>
                </a:solidFill>
                <a:effectLst/>
                <a:uLnTx/>
                <a:uFillTx/>
                <a:latin typeface="Georgia" panose="02040502050405020303" pitchFamily="18" charset="0"/>
                <a:ea typeface="+mn-ea"/>
                <a:cs typeface="+mn-cs"/>
              </a:rPr>
              <a:t>“Kiss  Our  Youth  Goodbye”</a:t>
            </a:r>
            <a:endParaRPr kumimoji="0" lang="en-US" altLang="en-US" sz="2400" b="0"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pic>
        <p:nvPicPr>
          <p:cNvPr id="5" name="Picture 4">
            <a:extLst>
              <a:ext uri="{FF2B5EF4-FFF2-40B4-BE49-F238E27FC236}">
                <a16:creationId xmlns:a16="http://schemas.microsoft.com/office/drawing/2014/main" id="{5140E7FF-3523-4226-92B2-7D3A8E3AF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91310"/>
            <a:ext cx="5466517" cy="5221631"/>
          </a:xfrm>
          <a:prstGeom prst="rect">
            <a:avLst/>
          </a:prstGeom>
        </p:spPr>
      </p:pic>
      <p:sp>
        <p:nvSpPr>
          <p:cNvPr id="9" name="Oval 8">
            <a:extLst>
              <a:ext uri="{FF2B5EF4-FFF2-40B4-BE49-F238E27FC236}">
                <a16:creationId xmlns:a16="http://schemas.microsoft.com/office/drawing/2014/main" id="{A572B156-B268-4856-B403-57495E44E4B1}"/>
              </a:ext>
            </a:extLst>
          </p:cNvPr>
          <p:cNvSpPr/>
          <p:nvPr/>
        </p:nvSpPr>
        <p:spPr bwMode="auto">
          <a:xfrm>
            <a:off x="4917056" y="2950234"/>
            <a:ext cx="549459" cy="715992"/>
          </a:xfrm>
          <a:prstGeom prst="ellipse">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10" name="Oval 9">
            <a:extLst>
              <a:ext uri="{FF2B5EF4-FFF2-40B4-BE49-F238E27FC236}">
                <a16:creationId xmlns:a16="http://schemas.microsoft.com/office/drawing/2014/main" id="{980BA8CE-1073-47D9-B0C7-474C1831ECBE}"/>
              </a:ext>
            </a:extLst>
          </p:cNvPr>
          <p:cNvSpPr/>
          <p:nvPr/>
        </p:nvSpPr>
        <p:spPr bwMode="auto">
          <a:xfrm>
            <a:off x="586596" y="4261449"/>
            <a:ext cx="284672" cy="353683"/>
          </a:xfrm>
          <a:prstGeom prst="ellipse">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cxnSp>
        <p:nvCxnSpPr>
          <p:cNvPr id="12" name="Straight Arrow Connector 11">
            <a:extLst>
              <a:ext uri="{FF2B5EF4-FFF2-40B4-BE49-F238E27FC236}">
                <a16:creationId xmlns:a16="http://schemas.microsoft.com/office/drawing/2014/main" id="{2E9AD8FB-94EF-4E1B-9897-502984D10A52}"/>
              </a:ext>
            </a:extLst>
          </p:cNvPr>
          <p:cNvCxnSpPr>
            <a:cxnSpLocks/>
          </p:cNvCxnSpPr>
          <p:nvPr/>
        </p:nvCxnSpPr>
        <p:spPr bwMode="auto">
          <a:xfrm flipV="1">
            <a:off x="728932" y="3429000"/>
            <a:ext cx="4188123" cy="806568"/>
          </a:xfrm>
          <a:prstGeom prst="straightConnector1">
            <a:avLst/>
          </a:prstGeom>
          <a:solidFill>
            <a:schemeClr val="accent1"/>
          </a:solidFill>
          <a:ln w="38100" cap="flat" cmpd="sng" algn="ctr">
            <a:solidFill>
              <a:srgbClr val="FF00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24326947"/>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26302" y="76943"/>
            <a:ext cx="7146925" cy="1143000"/>
          </a:xfrm>
        </p:spPr>
        <p:txBody>
          <a:bodyPr/>
          <a:lstStyle/>
          <a:p>
            <a:r>
              <a:rPr lang="en-US" sz="4000" b="1" u="none" dirty="0">
                <a:effectLst/>
                <a:latin typeface="Georgia" panose="02040502050405020303" pitchFamily="18" charset="0"/>
              </a:rPr>
              <a:t>What  Is  Your  Church’s </a:t>
            </a:r>
            <a:r>
              <a:rPr lang="en-US" sz="4000" b="1" u="sng" dirty="0">
                <a:effectLst/>
                <a:latin typeface="Georgia" panose="02040502050405020303" pitchFamily="18" charset="0"/>
              </a:rPr>
              <a:t>Biggest  Challenge?</a:t>
            </a:r>
          </a:p>
        </p:txBody>
      </p:sp>
      <p:sp>
        <p:nvSpPr>
          <p:cNvPr id="11" name="Content Placeholder 10"/>
          <p:cNvSpPr>
            <a:spLocks noGrp="1"/>
          </p:cNvSpPr>
          <p:nvPr>
            <p:ph idx="4294967295"/>
          </p:nvPr>
        </p:nvSpPr>
        <p:spPr>
          <a:xfrm>
            <a:off x="77638" y="2117456"/>
            <a:ext cx="8662988" cy="4343400"/>
          </a:xfrm>
        </p:spPr>
        <p:txBody>
          <a:bodyPr/>
          <a:lstStyle/>
          <a:p>
            <a:r>
              <a:rPr lang="en-US" b="1" dirty="0">
                <a:effectLst/>
                <a:latin typeface="Georgia" panose="02040502050405020303" pitchFamily="18" charset="0"/>
              </a:rPr>
              <a:t>Entropy =</a:t>
            </a:r>
          </a:p>
          <a:p>
            <a:endParaRPr lang="en-US" b="1" dirty="0">
              <a:effectLst/>
              <a:latin typeface="Georgia" panose="02040502050405020303" pitchFamily="18" charset="0"/>
            </a:endParaRPr>
          </a:p>
          <a:p>
            <a:endParaRPr lang="en-US" b="1" dirty="0">
              <a:effectLst/>
              <a:latin typeface="Georgia" panose="02040502050405020303" pitchFamily="18" charset="0"/>
            </a:endParaRPr>
          </a:p>
          <a:p>
            <a:r>
              <a:rPr lang="en-US" b="1" dirty="0">
                <a:effectLst/>
                <a:latin typeface="Georgia" panose="02040502050405020303" pitchFamily="18" charset="0"/>
              </a:rPr>
              <a:t>Everything  in  the  universe  	eventually  moves  from  order  to  	disorder  (</a:t>
            </a:r>
            <a:r>
              <a:rPr lang="en-US" b="1" i="1" dirty="0">
                <a:effectLst/>
                <a:latin typeface="Georgia" panose="02040502050405020303" pitchFamily="18" charset="0"/>
              </a:rPr>
              <a:t>entropy</a:t>
            </a:r>
            <a:r>
              <a:rPr lang="en-US" b="1" dirty="0">
                <a:effectLst/>
                <a:latin typeface="Georgia" panose="02040502050405020303" pitchFamily="18" charset="0"/>
              </a:rPr>
              <a:t>  measures  that  	change)</a:t>
            </a:r>
          </a:p>
          <a:p>
            <a:r>
              <a:rPr lang="en-US" b="1" dirty="0">
                <a:effectLst/>
                <a:latin typeface="Georgia" panose="02040502050405020303" pitchFamily="18" charset="0"/>
              </a:rPr>
              <a:t>If  you  don’t  make  positive  changes  	you  </a:t>
            </a:r>
            <a:r>
              <a:rPr lang="en-US" b="1" u="sng" dirty="0">
                <a:effectLst/>
                <a:latin typeface="Georgia" panose="02040502050405020303" pitchFamily="18" charset="0"/>
              </a:rPr>
              <a:t>will</a:t>
            </a:r>
            <a:r>
              <a:rPr lang="en-US" b="1" dirty="0">
                <a:effectLst/>
                <a:latin typeface="Georgia" panose="02040502050405020303" pitchFamily="18" charset="0"/>
              </a:rPr>
              <a:t>  get  negative  changes</a:t>
            </a:r>
          </a:p>
        </p:txBody>
      </p:sp>
      <p:pic>
        <p:nvPicPr>
          <p:cNvPr id="712708" name="Picture 4" descr="Entropy_Formu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3684" y="1612406"/>
            <a:ext cx="4072162" cy="174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3097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708"/>
                                        </p:tgtEl>
                                        <p:attrNameLst>
                                          <p:attrName>style.visibility</p:attrName>
                                        </p:attrNameLst>
                                      </p:cBhvr>
                                      <p:to>
                                        <p:strVal val="visible"/>
                                      </p:to>
                                    </p:set>
                                    <p:animEffect transition="in" filter="fade">
                                      <p:cBhvr>
                                        <p:cTn id="7" dur="500"/>
                                        <p:tgtEl>
                                          <p:spTgt spid="7127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951" y="1106308"/>
            <a:ext cx="8980097" cy="150810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The  nonprofit,  nonpartisan  Public  Religion  Research  Institute  data  is  worse  reporting  </a:t>
            </a:r>
            <a:r>
              <a:rPr kumimoji="0" lang="en-US" sz="3600" b="1" i="0" u="sng" strike="noStrike" kern="1200" cap="none" spc="0" normalizeH="0" baseline="0" noProof="0" dirty="0">
                <a:ln>
                  <a:noFill/>
                </a:ln>
                <a:solidFill>
                  <a:srgbClr val="FF0000"/>
                </a:solidFill>
                <a:effectLst/>
                <a:uLnTx/>
                <a:uFillTx/>
                <a:latin typeface="Georgia" panose="02040502050405020303" pitchFamily="18" charset="0"/>
                <a:ea typeface="+mn-ea"/>
                <a:cs typeface="+mn-cs"/>
              </a:rPr>
              <a:t>39%</a:t>
            </a:r>
            <a:r>
              <a:rPr kumimoji="0" lang="en-US" sz="36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 </a:t>
            </a:r>
            <a:r>
              <a:rPr kumimoji="0" lang="en-US" sz="36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a:t>
            </a: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Millennial  youth  are  “</a:t>
            </a:r>
            <a:r>
              <a:rPr kumimoji="0" lang="en-US" sz="2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NONEs</a:t>
            </a: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a:t>
            </a:r>
          </a:p>
        </p:txBody>
      </p:sp>
      <p:pic>
        <p:nvPicPr>
          <p:cNvPr id="3" name="Picture 2">
            <a:extLst>
              <a:ext uri="{FF2B5EF4-FFF2-40B4-BE49-F238E27FC236}">
                <a16:creationId xmlns:a16="http://schemas.microsoft.com/office/drawing/2014/main" id="{C0E3D1C5-9808-4E50-981C-FF3A627B0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414" y="2676307"/>
            <a:ext cx="6272539" cy="4181693"/>
          </a:xfrm>
          <a:prstGeom prst="rect">
            <a:avLst/>
          </a:prstGeom>
        </p:spPr>
      </p:pic>
      <p:sp>
        <p:nvSpPr>
          <p:cNvPr id="2" name="Oval 1">
            <a:extLst>
              <a:ext uri="{FF2B5EF4-FFF2-40B4-BE49-F238E27FC236}">
                <a16:creationId xmlns:a16="http://schemas.microsoft.com/office/drawing/2014/main" id="{012647CE-5CF4-4213-829A-1817DDF6DB16}"/>
              </a:ext>
            </a:extLst>
          </p:cNvPr>
          <p:cNvSpPr/>
          <p:nvPr/>
        </p:nvSpPr>
        <p:spPr bwMode="auto">
          <a:xfrm>
            <a:off x="6573328" y="3873260"/>
            <a:ext cx="646981" cy="42269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7" name="Oval 6">
            <a:extLst>
              <a:ext uri="{FF2B5EF4-FFF2-40B4-BE49-F238E27FC236}">
                <a16:creationId xmlns:a16="http://schemas.microsoft.com/office/drawing/2014/main" id="{72B6C5C9-D308-48FC-840A-813759DD198B}"/>
              </a:ext>
            </a:extLst>
          </p:cNvPr>
          <p:cNvSpPr/>
          <p:nvPr/>
        </p:nvSpPr>
        <p:spPr bwMode="auto">
          <a:xfrm>
            <a:off x="2363638" y="5460521"/>
            <a:ext cx="439948" cy="29117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cxnSp>
        <p:nvCxnSpPr>
          <p:cNvPr id="5" name="Straight Arrow Connector 4">
            <a:extLst>
              <a:ext uri="{FF2B5EF4-FFF2-40B4-BE49-F238E27FC236}">
                <a16:creationId xmlns:a16="http://schemas.microsoft.com/office/drawing/2014/main" id="{9A058725-8227-404B-B54B-E74B13FF587C}"/>
              </a:ext>
            </a:extLst>
          </p:cNvPr>
          <p:cNvCxnSpPr/>
          <p:nvPr/>
        </p:nvCxnSpPr>
        <p:spPr bwMode="auto">
          <a:xfrm flipV="1">
            <a:off x="2605177" y="4140679"/>
            <a:ext cx="3968151" cy="1268083"/>
          </a:xfrm>
          <a:prstGeom prst="straightConnector1">
            <a:avLst/>
          </a:prstGeom>
          <a:solidFill>
            <a:schemeClr val="accent1"/>
          </a:solidFill>
          <a:ln w="38100" cap="flat" cmpd="sng" algn="ctr">
            <a:solidFill>
              <a:srgbClr val="FF00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tle 1">
            <a:extLst>
              <a:ext uri="{FF2B5EF4-FFF2-40B4-BE49-F238E27FC236}">
                <a16:creationId xmlns:a16="http://schemas.microsoft.com/office/drawing/2014/main" id="{42F52ADB-0304-4F3F-8433-61E6206C34BC}"/>
              </a:ext>
            </a:extLst>
          </p:cNvPr>
          <p:cNvSpPr txBox="1">
            <a:spLocks/>
          </p:cNvSpPr>
          <p:nvPr/>
        </p:nvSpPr>
        <p:spPr bwMode="auto">
          <a:xfrm>
            <a:off x="998537" y="-141051"/>
            <a:ext cx="7146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eaLnBrk="1" hangingPunct="1"/>
            <a:r>
              <a:rPr lang="en-US" kern="0" dirty="0"/>
              <a:t>4X  Increase  in  NONES</a:t>
            </a:r>
          </a:p>
        </p:txBody>
      </p:sp>
    </p:spTree>
    <p:extLst>
      <p:ext uri="{BB962C8B-B14F-4D97-AF65-F5344CB8AC3E}">
        <p14:creationId xmlns:p14="http://schemas.microsoft.com/office/powerpoint/2010/main" val="2383388846"/>
      </p:ext>
    </p:extLst>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4844370" y="881808"/>
            <a:ext cx="437074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nchor="ctr">
            <a:spAutoFit/>
          </a:bodyPr>
          <a:lstStyle>
            <a:lvl1pPr marL="342900" indent="-342900">
              <a:lnSpc>
                <a:spcPct val="90000"/>
              </a:lnSpc>
              <a:spcBef>
                <a:spcPct val="20000"/>
              </a:spcBef>
              <a:buChar char="•"/>
              <a:tabLst>
                <a:tab pos="747713" algn="l"/>
              </a:tabLst>
              <a:defRPr sz="3200">
                <a:solidFill>
                  <a:schemeClr val="tx1"/>
                </a:solidFill>
                <a:latin typeface="Arial" pitchFamily="34" charset="0"/>
              </a:defRPr>
            </a:lvl1pPr>
            <a:lvl2pPr indent="-342900">
              <a:lnSpc>
                <a:spcPct val="90000"/>
              </a:lnSpc>
              <a:spcBef>
                <a:spcPct val="20000"/>
              </a:spcBef>
              <a:buChar char="–"/>
              <a:tabLst>
                <a:tab pos="747713" algn="l"/>
              </a:tabLst>
              <a:defRPr sz="2800">
                <a:solidFill>
                  <a:schemeClr val="tx1"/>
                </a:solidFill>
                <a:latin typeface="Arial" pitchFamily="34" charset="0"/>
              </a:defRPr>
            </a:lvl2pPr>
            <a:lvl3pPr marL="1143000" indent="-228600">
              <a:lnSpc>
                <a:spcPct val="90000"/>
              </a:lnSpc>
              <a:spcBef>
                <a:spcPct val="20000"/>
              </a:spcBef>
              <a:buChar char="•"/>
              <a:tabLst>
                <a:tab pos="747713" algn="l"/>
              </a:tabLst>
              <a:defRPr sz="2400">
                <a:solidFill>
                  <a:schemeClr val="tx1"/>
                </a:solidFill>
                <a:latin typeface="Arial" pitchFamily="34" charset="0"/>
              </a:defRPr>
            </a:lvl3pPr>
            <a:lvl4pPr marL="1600200" indent="-228600">
              <a:lnSpc>
                <a:spcPct val="110000"/>
              </a:lnSpc>
              <a:spcBef>
                <a:spcPct val="20000"/>
              </a:spcBef>
              <a:buChar char="–"/>
              <a:tabLst>
                <a:tab pos="747713" algn="l"/>
              </a:tabLst>
              <a:defRPr sz="2000">
                <a:solidFill>
                  <a:schemeClr val="tx1"/>
                </a:solidFill>
                <a:latin typeface="Arial" pitchFamily="34" charset="0"/>
              </a:defRPr>
            </a:lvl4pPr>
            <a:lvl5pPr marL="2057400" indent="-228600">
              <a:lnSpc>
                <a:spcPct val="110000"/>
              </a:lnSpc>
              <a:spcBef>
                <a:spcPct val="20000"/>
              </a:spcBef>
              <a:buChar char="»"/>
              <a:tabLst>
                <a:tab pos="747713" algn="l"/>
              </a:tabLst>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  Only  </a:t>
            </a:r>
            <a:r>
              <a:rPr kumimoji="0" lang="en-US" altLang="en-US" sz="4400" b="1" i="0" u="none" strike="noStrike" kern="1200" cap="none" spc="0" normalizeH="0" baseline="0" noProof="0" dirty="0">
                <a:ln>
                  <a:noFill/>
                </a:ln>
                <a:solidFill>
                  <a:srgbClr val="FF0000"/>
                </a:solidFill>
                <a:effectLst/>
                <a:uLnTx/>
                <a:uFillTx/>
                <a:latin typeface="Georgia" panose="02040502050405020303" pitchFamily="18" charset="0"/>
                <a:ea typeface="+mn-ea"/>
                <a:cs typeface="Arial" pitchFamily="34" charset="0"/>
              </a:rPr>
              <a:t>26%</a:t>
            </a: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  of  all Orthodox  adherents  attend  church  services  regularly  on  a  weekly  basis.</a:t>
            </a: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Times New Roman" pitchFamily="18" charset="0"/>
              </a:rPr>
              <a:t>¹</a:t>
            </a: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endPar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20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P.S.  It  averages  only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1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21%  in  the  GOA  parishes;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1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22 % in Serbian parishes;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1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37%  in Antiochian  parishes;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1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40% in OCA parishes; and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1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48% in Carpatho Russian parishes </a:t>
            </a:r>
          </a:p>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endParaRPr kumimoji="0" lang="en-US" altLang="en-US" sz="20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7713" algn="l"/>
              </a:tabLst>
              <a:defRPr/>
            </a:pPr>
            <a:endPar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7713" algn="l"/>
              </a:tabLst>
              <a:defRPr/>
            </a:pPr>
            <a:endPar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p:txBody>
      </p:sp>
      <p:sp>
        <p:nvSpPr>
          <p:cNvPr id="652291" name="Rectangle 3"/>
          <p:cNvSpPr>
            <a:spLocks noChangeArrowheads="1"/>
          </p:cNvSpPr>
          <p:nvPr/>
        </p:nvSpPr>
        <p:spPr bwMode="auto">
          <a:xfrm>
            <a:off x="315913" y="6026688"/>
            <a:ext cx="8534400"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altLang="en-US" sz="1400" b="0" i="0" u="none" strike="noStrike" kern="1200" cap="none" spc="0" normalizeH="0" baseline="0" noProof="0" dirty="0">
                <a:ln>
                  <a:noFill/>
                </a:ln>
                <a:solidFill>
                  <a:srgbClr val="5D0100"/>
                </a:solidFill>
                <a:effectLst/>
                <a:uLnTx/>
                <a:uFillTx/>
                <a:latin typeface="Arial" pitchFamily="34" charset="0"/>
                <a:ea typeface="+mn-ea"/>
                <a:cs typeface="Arial" pitchFamily="34" charset="0"/>
              </a:rPr>
              <a:t>¹</a:t>
            </a:r>
            <a:r>
              <a:rPr kumimoji="0" lang="en-US" altLang="en-US" sz="1400" b="0" i="0" u="none" strike="noStrike" kern="1200" cap="none" spc="0" normalizeH="0" baseline="0" noProof="0" dirty="0">
                <a:ln>
                  <a:noFill/>
                </a:ln>
                <a:solidFill>
                  <a:srgbClr val="5D0100"/>
                </a:solidFill>
                <a:effectLst/>
                <a:uLnTx/>
                <a:uFillTx/>
                <a:latin typeface="Arial" pitchFamily="34" charset="0"/>
                <a:ea typeface="+mn-ea"/>
                <a:cs typeface="+mn-cs"/>
              </a:rPr>
              <a:t>  </a:t>
            </a:r>
            <a:r>
              <a:rPr kumimoji="0" lang="en-US" altLang="en-US" sz="1200" b="0" i="0" u="sng" strike="noStrike" kern="1200" cap="none" spc="0" normalizeH="0" baseline="0" noProof="0" dirty="0">
                <a:ln>
                  <a:noFill/>
                </a:ln>
                <a:solidFill>
                  <a:srgbClr val="5D0100"/>
                </a:solidFill>
                <a:effectLst/>
                <a:uLnTx/>
                <a:uFillTx/>
                <a:latin typeface="Arial" pitchFamily="34" charset="0"/>
                <a:ea typeface="Times New Roman" pitchFamily="18" charset="0"/>
                <a:cs typeface="Arial" pitchFamily="34" charset="0"/>
              </a:rPr>
              <a:t> Eight  Facts  about  Church  Attendance  in  US  Orthodox  Christian  Churches (2010)</a:t>
            </a:r>
            <a:r>
              <a:rPr kumimoji="0" lang="en-US" altLang="en-US" sz="1200" b="0" i="0" u="none" strike="noStrike" kern="1200" cap="none" spc="0" normalizeH="0" baseline="0" noProof="0" dirty="0">
                <a:ln>
                  <a:noFill/>
                </a:ln>
                <a:solidFill>
                  <a:srgbClr val="5D0100"/>
                </a:solidFill>
                <a:effectLst/>
                <a:uLnTx/>
                <a:uFillTx/>
                <a:latin typeface="Arial" pitchFamily="34" charset="0"/>
                <a:ea typeface="Times New Roman" pitchFamily="18" charset="0"/>
                <a:cs typeface="Arial" pitchFamily="34" charset="0"/>
              </a:rPr>
              <a:t> </a:t>
            </a:r>
            <a:r>
              <a:rPr kumimoji="0" lang="en-US" sz="1200" b="0" i="0" u="none" strike="noStrike" kern="1200" cap="none" spc="0" normalizeH="0" baseline="0" noProof="0" dirty="0">
                <a:ln>
                  <a:noFill/>
                </a:ln>
                <a:solidFill>
                  <a:srgbClr val="5D0100"/>
                </a:solidFill>
                <a:effectLst/>
                <a:uLnTx/>
                <a:uFillTx/>
                <a:latin typeface="Arial" pitchFamily="34" charset="0"/>
                <a:ea typeface="+mn-ea"/>
                <a:cs typeface="+mn-cs"/>
              </a:rPr>
              <a:t> Assembly of Canonical Orthodox Bishops of North and Central America</a:t>
            </a:r>
            <a:r>
              <a:rPr kumimoji="0" lang="en-US" altLang="en-US" sz="1200" b="0" i="0" u="none" strike="noStrike" kern="1200" cap="none" spc="0" normalizeH="0" baseline="0" noProof="0" dirty="0">
                <a:ln>
                  <a:noFill/>
                </a:ln>
                <a:solidFill>
                  <a:srgbClr val="5D0100"/>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en-US" sz="1200" b="0" i="1" u="none" strike="noStrike" kern="1200" cap="none" spc="0" normalizeH="0" baseline="0" noProof="0" dirty="0">
              <a:ln>
                <a:noFill/>
              </a:ln>
              <a:solidFill>
                <a:srgbClr val="5D0100"/>
              </a:solidFill>
              <a:effectLst/>
              <a:uLnTx/>
              <a:uFillTx/>
              <a:latin typeface="Calibri"/>
              <a:ea typeface="+mn-ea"/>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5D0100"/>
              </a:solidFill>
              <a:effectLst/>
              <a:uLnTx/>
              <a:uFillTx/>
              <a:latin typeface="Arial" pitchFamily="34" charset="0"/>
              <a:ea typeface="Times New Roman" pitchFamily="18" charset="0"/>
              <a:cs typeface="Arial" pitchFamily="34" charset="0"/>
            </a:endParaRPr>
          </a:p>
        </p:txBody>
      </p:sp>
      <p:sp>
        <p:nvSpPr>
          <p:cNvPr id="652293" name="Line 5"/>
          <p:cNvSpPr>
            <a:spLocks noChangeShapeType="1"/>
          </p:cNvSpPr>
          <p:nvPr/>
        </p:nvSpPr>
        <p:spPr bwMode="auto">
          <a:xfrm>
            <a:off x="239713" y="5862777"/>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162821" name="Rectangle 6"/>
          <p:cNvSpPr>
            <a:spLocks noGrp="1" noChangeArrowheads="1"/>
          </p:cNvSpPr>
          <p:nvPr>
            <p:ph type="title" idx="4294967295"/>
          </p:nvPr>
        </p:nvSpPr>
        <p:spPr>
          <a:xfrm>
            <a:off x="269019" y="-99690"/>
            <a:ext cx="8445500" cy="1143001"/>
          </a:xfrm>
        </p:spPr>
        <p:txBody>
          <a:bodyPr/>
          <a:lstStyle/>
          <a:p>
            <a:r>
              <a:rPr lang="en-US" altLang="en-US" sz="4000" b="1" u="sng" dirty="0">
                <a:effectLst/>
                <a:latin typeface="Georgia" panose="02040502050405020303" pitchFamily="18" charset="0"/>
              </a:rPr>
              <a:t>Church  Attendance  Data</a:t>
            </a:r>
            <a:endParaRPr lang="en-US" altLang="en-US" sz="4000" u="sng" dirty="0">
              <a:effectLst/>
              <a:latin typeface="Georgia" panose="02040502050405020303" pitchFamily="18" charset="0"/>
            </a:endParaRPr>
          </a:p>
        </p:txBody>
      </p:sp>
      <p:graphicFrame>
        <p:nvGraphicFramePr>
          <p:cNvPr id="4" name="Chart 3">
            <a:extLst>
              <a:ext uri="{FF2B5EF4-FFF2-40B4-BE49-F238E27FC236}">
                <a16:creationId xmlns:a16="http://schemas.microsoft.com/office/drawing/2014/main" id="{420B4719-C61C-4CAD-BC4E-3EDDCD7CF7CB}"/>
              </a:ext>
            </a:extLst>
          </p:cNvPr>
          <p:cNvGraphicFramePr/>
          <p:nvPr/>
        </p:nvGraphicFramePr>
        <p:xfrm>
          <a:off x="-766284" y="1060432"/>
          <a:ext cx="6527321" cy="4757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07921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5544826" y="1087555"/>
            <a:ext cx="3599174"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nchor="ctr">
            <a:spAutoFit/>
          </a:bodyPr>
          <a:lstStyle>
            <a:lvl1pPr marL="342900" indent="-342900">
              <a:lnSpc>
                <a:spcPct val="90000"/>
              </a:lnSpc>
              <a:spcBef>
                <a:spcPct val="20000"/>
              </a:spcBef>
              <a:buChar char="•"/>
              <a:tabLst>
                <a:tab pos="747713" algn="l"/>
              </a:tabLst>
              <a:defRPr sz="3200">
                <a:solidFill>
                  <a:schemeClr val="tx1"/>
                </a:solidFill>
                <a:latin typeface="Arial" pitchFamily="34" charset="0"/>
              </a:defRPr>
            </a:lvl1pPr>
            <a:lvl2pPr indent="-342900">
              <a:lnSpc>
                <a:spcPct val="90000"/>
              </a:lnSpc>
              <a:spcBef>
                <a:spcPct val="20000"/>
              </a:spcBef>
              <a:buChar char="–"/>
              <a:tabLst>
                <a:tab pos="747713" algn="l"/>
              </a:tabLst>
              <a:defRPr sz="2800">
                <a:solidFill>
                  <a:schemeClr val="tx1"/>
                </a:solidFill>
                <a:latin typeface="Arial" pitchFamily="34" charset="0"/>
              </a:defRPr>
            </a:lvl2pPr>
            <a:lvl3pPr marL="1143000" indent="-228600">
              <a:lnSpc>
                <a:spcPct val="90000"/>
              </a:lnSpc>
              <a:spcBef>
                <a:spcPct val="20000"/>
              </a:spcBef>
              <a:buChar char="•"/>
              <a:tabLst>
                <a:tab pos="747713" algn="l"/>
              </a:tabLst>
              <a:defRPr sz="2400">
                <a:solidFill>
                  <a:schemeClr val="tx1"/>
                </a:solidFill>
                <a:latin typeface="Arial" pitchFamily="34" charset="0"/>
              </a:defRPr>
            </a:lvl3pPr>
            <a:lvl4pPr marL="1600200" indent="-228600">
              <a:lnSpc>
                <a:spcPct val="110000"/>
              </a:lnSpc>
              <a:spcBef>
                <a:spcPct val="20000"/>
              </a:spcBef>
              <a:buChar char="–"/>
              <a:tabLst>
                <a:tab pos="747713" algn="l"/>
              </a:tabLst>
              <a:defRPr sz="2000">
                <a:solidFill>
                  <a:schemeClr val="tx1"/>
                </a:solidFill>
                <a:latin typeface="Arial" pitchFamily="34" charset="0"/>
              </a:defRPr>
            </a:lvl4pPr>
            <a:lvl5pPr marL="2057400" indent="-228600">
              <a:lnSpc>
                <a:spcPct val="110000"/>
              </a:lnSpc>
              <a:spcBef>
                <a:spcPct val="20000"/>
              </a:spcBef>
              <a:buChar char="»"/>
              <a:tabLst>
                <a:tab pos="747713" algn="l"/>
              </a:tabLst>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tabLst>
                <a:tab pos="747713" algn="l"/>
              </a:tabLst>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47713" algn="l"/>
              </a:tabLst>
              <a:defRPr/>
            </a:pP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  Our  minds  wander  and  we  are  distracted between  </a:t>
            </a:r>
            <a:r>
              <a:rPr kumimoji="0" lang="en-US" altLang="en-US" sz="3600" b="1" i="0" u="none" strike="noStrike" kern="1200" cap="none" spc="0" normalizeH="0" baseline="0" noProof="0" dirty="0">
                <a:ln>
                  <a:noFill/>
                </a:ln>
                <a:solidFill>
                  <a:srgbClr val="FF0000"/>
                </a:solidFill>
                <a:effectLst/>
                <a:uLnTx/>
                <a:uFillTx/>
                <a:latin typeface="Georgia" panose="02040502050405020303" pitchFamily="18" charset="0"/>
                <a:ea typeface="+mn-ea"/>
                <a:cs typeface="Arial" pitchFamily="34" charset="0"/>
              </a:rPr>
              <a:t>70%  to 80%  </a:t>
            </a: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of  the  time  during  Orthodox  church  services  (excluding  the  sermon/homily)</a:t>
            </a:r>
            <a:r>
              <a:rPr kumimoji="0" lang="en-US" altLang="en-US" sz="2800" b="1" i="0" u="none" strike="noStrike" kern="1200" cap="none" spc="0" normalizeH="0" baseline="0" noProof="0" dirty="0">
                <a:ln>
                  <a:noFill/>
                </a:ln>
                <a:solidFill>
                  <a:srgbClr val="5D0100"/>
                </a:solidFill>
                <a:effectLst/>
                <a:uLnTx/>
                <a:uFillTx/>
                <a:latin typeface="Times New Roman" panose="02020603050405020304" pitchFamily="18" charset="0"/>
                <a:ea typeface="+mn-ea"/>
                <a:cs typeface="Times New Roman" panose="02020603050405020304" pitchFamily="18" charset="0"/>
              </a:rPr>
              <a:t>¹</a:t>
            </a:r>
            <a:r>
              <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rPr>
              <a:t> </a:t>
            </a:r>
            <a:endPar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Calibri"/>
            </a:endParaRPr>
          </a:p>
          <a:p>
            <a:pPr marL="342900" marR="0" lvl="0" indent="-342900" algn="l" defTabSz="914400" rtl="0" eaLnBrk="0" fontAlgn="base" latinLnBrk="0" hangingPunct="0">
              <a:lnSpc>
                <a:spcPct val="100000"/>
              </a:lnSpc>
              <a:spcBef>
                <a:spcPct val="0"/>
              </a:spcBef>
              <a:spcAft>
                <a:spcPct val="0"/>
              </a:spcAft>
              <a:buClrTx/>
              <a:buSzTx/>
              <a:buFontTx/>
              <a:buNone/>
              <a:tabLst>
                <a:tab pos="747713" algn="l"/>
              </a:tabLst>
              <a:defRPr/>
            </a:pPr>
            <a:endParaRPr kumimoji="0" lang="en-US" alt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Arial" pitchFamily="34" charset="0"/>
            </a:endParaRPr>
          </a:p>
        </p:txBody>
      </p:sp>
      <p:sp>
        <p:nvSpPr>
          <p:cNvPr id="652291" name="Rectangle 3"/>
          <p:cNvSpPr>
            <a:spLocks noChangeArrowheads="1"/>
          </p:cNvSpPr>
          <p:nvPr/>
        </p:nvSpPr>
        <p:spPr bwMode="auto">
          <a:xfrm>
            <a:off x="476053" y="6326052"/>
            <a:ext cx="8534400" cy="47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altLang="en-US" sz="1400" b="0" i="0" u="none" strike="noStrike" kern="1200" cap="none" spc="0" normalizeH="0" baseline="0" noProof="0" dirty="0">
                <a:ln>
                  <a:noFill/>
                </a:ln>
                <a:solidFill>
                  <a:srgbClr val="5D0100"/>
                </a:solidFill>
                <a:effectLst/>
                <a:uLnTx/>
                <a:uFillTx/>
                <a:latin typeface="Arial" pitchFamily="34" charset="0"/>
                <a:ea typeface="+mn-ea"/>
                <a:cs typeface="Arial" pitchFamily="34" charset="0"/>
              </a:rPr>
              <a:t>¹</a:t>
            </a:r>
            <a:r>
              <a:rPr kumimoji="0" lang="en-US" sz="1200" b="0" i="1" u="none" strike="noStrike" kern="1200" cap="none" spc="0" normalizeH="0" baseline="0" noProof="0" dirty="0">
                <a:ln>
                  <a:noFill/>
                </a:ln>
                <a:solidFill>
                  <a:srgbClr val="5D0100"/>
                </a:solidFill>
                <a:effectLst/>
                <a:uLnTx/>
                <a:uFillTx/>
                <a:latin typeface="Calibri"/>
                <a:ea typeface="+mn-ea"/>
                <a:cs typeface="Calibri"/>
              </a:rPr>
              <a:t> </a:t>
            </a:r>
            <a:r>
              <a:rPr kumimoji="0" lang="en-US" sz="1200" b="0" i="1" u="none" strike="noStrike" kern="1200" cap="none" spc="0" normalizeH="0" baseline="0" noProof="0" dirty="0">
                <a:ln>
                  <a:noFill/>
                </a:ln>
                <a:solidFill>
                  <a:srgbClr val="5D0100"/>
                </a:solidFill>
                <a:effectLst/>
                <a:uLnTx/>
                <a:uFillTx/>
                <a:latin typeface="Arial" pitchFamily="34" charset="0"/>
                <a:ea typeface="+mn-ea"/>
                <a:cs typeface="+mn-cs"/>
              </a:rPr>
              <a:t>Personal  survey  data  acquired  from  interviews  of  hundreds  of  Orthodox  Christians  by  Stewardship Calling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5D0100"/>
              </a:solidFill>
              <a:effectLst/>
              <a:uLnTx/>
              <a:uFillTx/>
              <a:latin typeface="Arial" pitchFamily="34" charset="0"/>
              <a:ea typeface="Times New Roman" pitchFamily="18" charset="0"/>
              <a:cs typeface="Arial" pitchFamily="34" charset="0"/>
            </a:endParaRPr>
          </a:p>
        </p:txBody>
      </p:sp>
      <p:sp>
        <p:nvSpPr>
          <p:cNvPr id="652293" name="Line 5"/>
          <p:cNvSpPr>
            <a:spLocks noChangeShapeType="1"/>
          </p:cNvSpPr>
          <p:nvPr/>
        </p:nvSpPr>
        <p:spPr bwMode="auto">
          <a:xfrm>
            <a:off x="230919" y="6255969"/>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162821" name="Rectangle 6"/>
          <p:cNvSpPr>
            <a:spLocks noGrp="1" noChangeArrowheads="1"/>
          </p:cNvSpPr>
          <p:nvPr>
            <p:ph type="title" idx="4294967295"/>
          </p:nvPr>
        </p:nvSpPr>
        <p:spPr>
          <a:xfrm>
            <a:off x="357919" y="-97267"/>
            <a:ext cx="8445500" cy="1143001"/>
          </a:xfrm>
        </p:spPr>
        <p:txBody>
          <a:bodyPr/>
          <a:lstStyle/>
          <a:p>
            <a:r>
              <a:rPr lang="en-US" altLang="en-US" sz="4000" b="1" u="sng" dirty="0">
                <a:effectLst/>
                <a:latin typeface="Georgia" panose="02040502050405020303" pitchFamily="18" charset="0"/>
              </a:rPr>
              <a:t>Church  Attentiveness  Data</a:t>
            </a:r>
            <a:endParaRPr lang="en-US" altLang="en-US" sz="4000" u="sng" dirty="0">
              <a:effectLst/>
              <a:latin typeface="Georgia" panose="02040502050405020303" pitchFamily="18" charset="0"/>
            </a:endParaRPr>
          </a:p>
        </p:txBody>
      </p:sp>
      <p:graphicFrame>
        <p:nvGraphicFramePr>
          <p:cNvPr id="4" name="Chart 3">
            <a:extLst>
              <a:ext uri="{FF2B5EF4-FFF2-40B4-BE49-F238E27FC236}">
                <a16:creationId xmlns:a16="http://schemas.microsoft.com/office/drawing/2014/main" id="{A2F864A0-43B2-4AD2-8681-D1A50E9DE18F}"/>
              </a:ext>
            </a:extLst>
          </p:cNvPr>
          <p:cNvGraphicFramePr/>
          <p:nvPr/>
        </p:nvGraphicFramePr>
        <p:xfrm>
          <a:off x="-644106" y="995221"/>
          <a:ext cx="6096000" cy="4801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86455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76" y="3854841"/>
            <a:ext cx="7000875" cy="857250"/>
          </a:xfrm>
        </p:spPr>
        <p:txBody>
          <a:bodyPr/>
          <a:lstStyle/>
          <a:p>
            <a:pPr marL="182880">
              <a:lnSpc>
                <a:spcPct val="100000"/>
              </a:lnSpc>
              <a:spcAft>
                <a:spcPts val="600"/>
              </a:spcAft>
            </a:pPr>
            <a:r>
              <a:rPr lang="en-US" sz="4400" u="none" dirty="0"/>
              <a:t>The  Orthodox  Church  Demographic Makeup  Has  Changed  Significantly  Over  The  Last  15  Years</a:t>
            </a:r>
            <a:br>
              <a:rPr lang="en-US" sz="4400" u="none" dirty="0"/>
            </a:br>
            <a:br>
              <a:rPr lang="en-US" sz="4400" u="none" dirty="0"/>
            </a:br>
            <a:endParaRPr lang="en-US" sz="2000" u="none" dirty="0"/>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
        <p:nvSpPr>
          <p:cNvPr id="3" name="TextBox 2">
            <a:extLst>
              <a:ext uri="{FF2B5EF4-FFF2-40B4-BE49-F238E27FC236}">
                <a16:creationId xmlns:a16="http://schemas.microsoft.com/office/drawing/2014/main" id="{0043AC88-94B9-4879-9F97-5CDC43569874}"/>
              </a:ext>
            </a:extLst>
          </p:cNvPr>
          <p:cNvSpPr txBox="1"/>
          <p:nvPr/>
        </p:nvSpPr>
        <p:spPr>
          <a:xfrm>
            <a:off x="1071562" y="0"/>
            <a:ext cx="7000875"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The  Stewardship  Calling  Model  of  the  4  </a:t>
            </a:r>
            <a:r>
              <a:rPr kumimoji="0" lang="en-US" sz="2400" b="1" i="0" u="sng" strike="noStrike" kern="1200" cap="none" spc="0" normalizeH="0" baseline="0" noProof="0" dirty="0">
                <a:ln>
                  <a:noFill/>
                </a:ln>
                <a:solidFill>
                  <a:srgbClr val="5D0100"/>
                </a:solidFill>
                <a:effectLst/>
                <a:uLnTx/>
                <a:uFillTx/>
                <a:latin typeface="Georgia" panose="02040502050405020303" pitchFamily="18" charset="0"/>
                <a:ea typeface="+mn-ea"/>
                <a:cs typeface="+mn-cs"/>
              </a:rPr>
              <a:t>Kinds  of  Orthodox  Christians  in  America</a:t>
            </a:r>
          </a:p>
        </p:txBody>
      </p:sp>
    </p:spTree>
    <p:extLst>
      <p:ext uri="{BB962C8B-B14F-4D97-AF65-F5344CB8AC3E}">
        <p14:creationId xmlns:p14="http://schemas.microsoft.com/office/powerpoint/2010/main" val="25004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47174"/>
            <a:ext cx="7924800" cy="857250"/>
          </a:xfrm>
        </p:spPr>
        <p:txBody>
          <a:bodyPr/>
          <a:lstStyle/>
          <a:p>
            <a:r>
              <a:rPr lang="en-US" sz="3200" u="sng" dirty="0"/>
              <a:t>4  </a:t>
            </a:r>
            <a:r>
              <a:rPr lang="en-US" sz="3200" dirty="0"/>
              <a:t>K</a:t>
            </a:r>
            <a:r>
              <a:rPr lang="en-US" sz="3200" u="sng" dirty="0"/>
              <a:t>inds  of  Orthodox  Christians</a:t>
            </a:r>
          </a:p>
        </p:txBody>
      </p:sp>
      <p:grpSp>
        <p:nvGrpSpPr>
          <p:cNvPr id="25" name="Group 24"/>
          <p:cNvGrpSpPr/>
          <p:nvPr/>
        </p:nvGrpSpPr>
        <p:grpSpPr>
          <a:xfrm>
            <a:off x="2064258" y="1095158"/>
            <a:ext cx="5177790" cy="3978687"/>
            <a:chOff x="2130552" y="1331976"/>
            <a:chExt cx="5806440" cy="4392168"/>
          </a:xfrm>
        </p:grpSpPr>
        <p:cxnSp>
          <p:nvCxnSpPr>
            <p:cNvPr id="4" name="Straight Arrow Connector 3"/>
            <p:cNvCxnSpPr>
              <a:cxnSpLocks/>
            </p:cNvCxnSpPr>
            <p:nvPr/>
          </p:nvCxnSpPr>
          <p:spPr>
            <a:xfrm flipV="1">
              <a:off x="2157984" y="1331976"/>
              <a:ext cx="0" cy="439216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cxnSpLocks/>
            </p:cNvCxnSpPr>
            <p:nvPr/>
          </p:nvCxnSpPr>
          <p:spPr>
            <a:xfrm>
              <a:off x="2130552" y="5724144"/>
              <a:ext cx="580644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4777740" y="1637005"/>
            <a:ext cx="2050542" cy="1350456"/>
            <a:chOff x="5202936" y="1975104"/>
            <a:chExt cx="2450592" cy="1463040"/>
          </a:xfrm>
        </p:grpSpPr>
        <p:sp>
          <p:nvSpPr>
            <p:cNvPr id="6" name="Rectangle: Rounded Corners 5"/>
            <p:cNvSpPr/>
            <p:nvPr/>
          </p:nvSpPr>
          <p:spPr>
            <a:xfrm>
              <a:off x="5202936" y="1975104"/>
              <a:ext cx="2450592" cy="1463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9" name="TextBox 8"/>
            <p:cNvSpPr txBox="1"/>
            <p:nvPr/>
          </p:nvSpPr>
          <p:spPr>
            <a:xfrm>
              <a:off x="5330952" y="2059121"/>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Convert</a:t>
              </a:r>
            </a:p>
          </p:txBody>
        </p:sp>
      </p:grpSp>
      <p:grpSp>
        <p:nvGrpSpPr>
          <p:cNvPr id="23" name="Group 22"/>
          <p:cNvGrpSpPr/>
          <p:nvPr/>
        </p:nvGrpSpPr>
        <p:grpSpPr>
          <a:xfrm>
            <a:off x="2481452" y="1637005"/>
            <a:ext cx="2099691" cy="1512631"/>
            <a:chOff x="2453640" y="2014728"/>
            <a:chExt cx="2450592" cy="1638735"/>
          </a:xfrm>
        </p:grpSpPr>
        <p:sp>
          <p:nvSpPr>
            <p:cNvPr id="12" name="Rectangle: Rounded Corners 11"/>
            <p:cNvSpPr/>
            <p:nvPr/>
          </p:nvSpPr>
          <p:spPr>
            <a:xfrm>
              <a:off x="2453640" y="2014728"/>
              <a:ext cx="2450592" cy="1463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3" name="TextBox 12"/>
            <p:cNvSpPr txBox="1"/>
            <p:nvPr/>
          </p:nvSpPr>
          <p:spPr>
            <a:xfrm>
              <a:off x="2574036" y="2053024"/>
              <a:ext cx="2221992" cy="1600439"/>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D0100"/>
                </a:solidFill>
                <a:effectLst/>
                <a:uLnTx/>
                <a:uFillTx/>
                <a:latin typeface="Times"/>
                <a:ea typeface="+mn-ea"/>
                <a:cs typeface="+mn-cs"/>
              </a:endParaRPr>
            </a:p>
          </p:txBody>
        </p:sp>
      </p:grpSp>
      <p:grpSp>
        <p:nvGrpSpPr>
          <p:cNvPr id="21" name="Group 20"/>
          <p:cNvGrpSpPr/>
          <p:nvPr/>
        </p:nvGrpSpPr>
        <p:grpSpPr>
          <a:xfrm>
            <a:off x="2530602" y="3374136"/>
            <a:ext cx="2050542" cy="1337581"/>
            <a:chOff x="2441448" y="4059936"/>
            <a:chExt cx="2450592" cy="1463040"/>
          </a:xfrm>
        </p:grpSpPr>
        <p:sp>
          <p:nvSpPr>
            <p:cNvPr id="14" name="Rectangle: Rounded Corners 13"/>
            <p:cNvSpPr/>
            <p:nvPr/>
          </p:nvSpPr>
          <p:spPr>
            <a:xfrm>
              <a:off x="2441448" y="4059936"/>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5" name="TextBox 14"/>
            <p:cNvSpPr txBox="1"/>
            <p:nvPr/>
          </p:nvSpPr>
          <p:spPr>
            <a:xfrm>
              <a:off x="2567940" y="4132697"/>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p:txBody>
        </p:sp>
      </p:grpSp>
      <p:grpSp>
        <p:nvGrpSpPr>
          <p:cNvPr id="22" name="Group 21"/>
          <p:cNvGrpSpPr/>
          <p:nvPr/>
        </p:nvGrpSpPr>
        <p:grpSpPr>
          <a:xfrm>
            <a:off x="4777740" y="3374136"/>
            <a:ext cx="2060829" cy="1361543"/>
            <a:chOff x="5193792" y="4087368"/>
            <a:chExt cx="2450592" cy="1463040"/>
          </a:xfrm>
        </p:grpSpPr>
        <p:sp>
          <p:nvSpPr>
            <p:cNvPr id="16" name="Rectangle: Rounded Corners 15"/>
            <p:cNvSpPr/>
            <p:nvPr/>
          </p:nvSpPr>
          <p:spPr>
            <a:xfrm>
              <a:off x="5193792" y="4087368"/>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7" name="TextBox 16"/>
            <p:cNvSpPr txBox="1"/>
            <p:nvPr/>
          </p:nvSpPr>
          <p:spPr>
            <a:xfrm>
              <a:off x="5294376" y="4171385"/>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Convert</a:t>
              </a:r>
            </a:p>
          </p:txBody>
        </p:sp>
      </p:grpSp>
      <p:sp>
        <p:nvSpPr>
          <p:cNvPr id="19" name="TextBox 18"/>
          <p:cNvSpPr txBox="1"/>
          <p:nvPr/>
        </p:nvSpPr>
        <p:spPr>
          <a:xfrm>
            <a:off x="404169" y="2311212"/>
            <a:ext cx="1488186" cy="1546577"/>
          </a:xfrm>
          <a:prstGeom prst="rect">
            <a:avLst/>
          </a:prstGeom>
          <a:noFill/>
          <a:ln>
            <a:solidFill>
              <a:schemeClr val="accent1">
                <a:lumMod val="20000"/>
                <a:lumOff val="80000"/>
              </a:schemeClr>
            </a:solidFill>
          </a:ln>
        </p:spPr>
        <p:txBody>
          <a:bodyPr wrap="square" rtlCol="0" anchor="ctr" anchorCtr="1">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5D0100"/>
                </a:solidFill>
                <a:effectLst/>
                <a:uLnTx/>
                <a:uFillTx/>
                <a:latin typeface="Times"/>
                <a:ea typeface="+mn-ea"/>
                <a:cs typeface="+mn-cs"/>
              </a:rPr>
              <a:t>Passion for the Faith</a:t>
            </a:r>
          </a:p>
        </p:txBody>
      </p:sp>
      <p:sp>
        <p:nvSpPr>
          <p:cNvPr id="20" name="TextBox 19"/>
          <p:cNvSpPr txBox="1"/>
          <p:nvPr/>
        </p:nvSpPr>
        <p:spPr>
          <a:xfrm>
            <a:off x="2567417" y="5167978"/>
            <a:ext cx="3602258" cy="57708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5D0100"/>
                </a:solidFill>
                <a:effectLst/>
                <a:uLnTx/>
                <a:uFillTx/>
                <a:latin typeface="Times"/>
                <a:ea typeface="+mn-ea"/>
                <a:cs typeface="+mn-cs"/>
              </a:rPr>
              <a:t>Accident  of  Birth</a:t>
            </a:r>
          </a:p>
        </p:txBody>
      </p:sp>
      <p:sp>
        <p:nvSpPr>
          <p:cNvPr id="26" name="TextBox 25"/>
          <p:cNvSpPr txBox="1"/>
          <p:nvPr/>
        </p:nvSpPr>
        <p:spPr>
          <a:xfrm>
            <a:off x="2806065" y="5900774"/>
            <a:ext cx="1316736"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Times"/>
                <a:ea typeface="+mn-ea"/>
                <a:cs typeface="+mn-cs"/>
              </a:rPr>
              <a:t>Born Orthodox</a:t>
            </a:r>
          </a:p>
        </p:txBody>
      </p:sp>
      <p:sp>
        <p:nvSpPr>
          <p:cNvPr id="27" name="TextBox 26"/>
          <p:cNvSpPr txBox="1"/>
          <p:nvPr/>
        </p:nvSpPr>
        <p:spPr>
          <a:xfrm>
            <a:off x="4777740" y="5900775"/>
            <a:ext cx="1641348"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Times"/>
                <a:ea typeface="+mn-ea"/>
                <a:cs typeface="+mn-cs"/>
              </a:rPr>
              <a:t>Born Non-Orthodox</a:t>
            </a:r>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Tree>
    <p:extLst>
      <p:ext uri="{BB962C8B-B14F-4D97-AF65-F5344CB8AC3E}">
        <p14:creationId xmlns:p14="http://schemas.microsoft.com/office/powerpoint/2010/main" val="294067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47174"/>
            <a:ext cx="7924800" cy="857250"/>
          </a:xfrm>
        </p:spPr>
        <p:txBody>
          <a:bodyPr/>
          <a:lstStyle/>
          <a:p>
            <a:r>
              <a:rPr lang="en-US" sz="3200" u="sng" dirty="0"/>
              <a:t>4  </a:t>
            </a:r>
            <a:r>
              <a:rPr lang="en-US" sz="3200" dirty="0"/>
              <a:t>K</a:t>
            </a:r>
            <a:r>
              <a:rPr lang="en-US" sz="3200" u="sng" dirty="0"/>
              <a:t>inds  of  Orthodox  Christians</a:t>
            </a:r>
          </a:p>
        </p:txBody>
      </p:sp>
      <p:grpSp>
        <p:nvGrpSpPr>
          <p:cNvPr id="25" name="Group 24"/>
          <p:cNvGrpSpPr/>
          <p:nvPr/>
        </p:nvGrpSpPr>
        <p:grpSpPr>
          <a:xfrm>
            <a:off x="2064258" y="1095158"/>
            <a:ext cx="5177790" cy="3978687"/>
            <a:chOff x="2130552" y="1331976"/>
            <a:chExt cx="5806440" cy="4392168"/>
          </a:xfrm>
        </p:grpSpPr>
        <p:cxnSp>
          <p:nvCxnSpPr>
            <p:cNvPr id="4" name="Straight Arrow Connector 3"/>
            <p:cNvCxnSpPr>
              <a:cxnSpLocks/>
            </p:cNvCxnSpPr>
            <p:nvPr/>
          </p:nvCxnSpPr>
          <p:spPr>
            <a:xfrm flipV="1">
              <a:off x="2157984" y="1331976"/>
              <a:ext cx="0" cy="439216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cxnSpLocks/>
            </p:cNvCxnSpPr>
            <p:nvPr/>
          </p:nvCxnSpPr>
          <p:spPr>
            <a:xfrm>
              <a:off x="2130552" y="5724144"/>
              <a:ext cx="580644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4777740" y="1637005"/>
            <a:ext cx="2050542" cy="1350456"/>
            <a:chOff x="5202936" y="1975104"/>
            <a:chExt cx="2450592" cy="1463040"/>
          </a:xfrm>
          <a:solidFill>
            <a:schemeClr val="tx2">
              <a:lumMod val="20000"/>
              <a:lumOff val="80000"/>
            </a:schemeClr>
          </a:solidFill>
        </p:grpSpPr>
        <p:sp>
          <p:nvSpPr>
            <p:cNvPr id="6" name="Rectangle: Rounded Corners 5"/>
            <p:cNvSpPr/>
            <p:nvPr/>
          </p:nvSpPr>
          <p:spPr>
            <a:xfrm>
              <a:off x="5202936" y="1975104"/>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9" name="TextBox 8"/>
            <p:cNvSpPr txBox="1"/>
            <p:nvPr/>
          </p:nvSpPr>
          <p:spPr>
            <a:xfrm>
              <a:off x="5330952" y="2174522"/>
              <a:ext cx="2221992" cy="1000306"/>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Convert</a:t>
              </a:r>
            </a:p>
          </p:txBody>
        </p:sp>
      </p:grpSp>
      <p:grpSp>
        <p:nvGrpSpPr>
          <p:cNvPr id="23" name="Group 22"/>
          <p:cNvGrpSpPr/>
          <p:nvPr/>
        </p:nvGrpSpPr>
        <p:grpSpPr>
          <a:xfrm>
            <a:off x="2481452" y="1637004"/>
            <a:ext cx="2099691" cy="1374153"/>
            <a:chOff x="2453640" y="2014728"/>
            <a:chExt cx="2450592" cy="1488713"/>
          </a:xfrm>
        </p:grpSpPr>
        <p:sp>
          <p:nvSpPr>
            <p:cNvPr id="12" name="Rectangle: Rounded Corners 11"/>
            <p:cNvSpPr/>
            <p:nvPr/>
          </p:nvSpPr>
          <p:spPr>
            <a:xfrm>
              <a:off x="2453640" y="2014728"/>
              <a:ext cx="2450592" cy="1463040"/>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3" name="TextBox 12"/>
            <p:cNvSpPr txBox="1"/>
            <p:nvPr/>
          </p:nvSpPr>
          <p:spPr>
            <a:xfrm>
              <a:off x="2574035" y="2203044"/>
              <a:ext cx="2221992" cy="130039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D0100"/>
                </a:solidFill>
                <a:effectLst/>
                <a:uLnTx/>
                <a:uFillTx/>
                <a:latin typeface="Times"/>
                <a:ea typeface="+mn-ea"/>
                <a:cs typeface="+mn-cs"/>
              </a:endParaRPr>
            </a:p>
          </p:txBody>
        </p:sp>
      </p:grpSp>
      <p:grpSp>
        <p:nvGrpSpPr>
          <p:cNvPr id="21" name="Group 20"/>
          <p:cNvGrpSpPr/>
          <p:nvPr/>
        </p:nvGrpSpPr>
        <p:grpSpPr>
          <a:xfrm>
            <a:off x="2530602" y="3374136"/>
            <a:ext cx="2050542" cy="1337581"/>
            <a:chOff x="2441448" y="4059936"/>
            <a:chExt cx="2450592" cy="1463040"/>
          </a:xfrm>
        </p:grpSpPr>
        <p:sp>
          <p:nvSpPr>
            <p:cNvPr id="14" name="Rectangle: Rounded Corners 13"/>
            <p:cNvSpPr/>
            <p:nvPr/>
          </p:nvSpPr>
          <p:spPr>
            <a:xfrm>
              <a:off x="2441448" y="4059936"/>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5" name="TextBox 14"/>
            <p:cNvSpPr txBox="1"/>
            <p:nvPr/>
          </p:nvSpPr>
          <p:spPr>
            <a:xfrm>
              <a:off x="2567940" y="4132697"/>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p:txBody>
        </p:sp>
      </p:grpSp>
      <p:grpSp>
        <p:nvGrpSpPr>
          <p:cNvPr id="22" name="Group 21"/>
          <p:cNvGrpSpPr/>
          <p:nvPr/>
        </p:nvGrpSpPr>
        <p:grpSpPr>
          <a:xfrm>
            <a:off x="4777740" y="3374136"/>
            <a:ext cx="2060829" cy="1361543"/>
            <a:chOff x="5193792" y="4087368"/>
            <a:chExt cx="2450592" cy="1463040"/>
          </a:xfrm>
          <a:solidFill>
            <a:schemeClr val="tx2">
              <a:lumMod val="20000"/>
              <a:lumOff val="80000"/>
            </a:schemeClr>
          </a:solidFill>
        </p:grpSpPr>
        <p:sp>
          <p:nvSpPr>
            <p:cNvPr id="16" name="Rectangle: Rounded Corners 15"/>
            <p:cNvSpPr/>
            <p:nvPr/>
          </p:nvSpPr>
          <p:spPr>
            <a:xfrm>
              <a:off x="5193792" y="4087368"/>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7" name="TextBox 16"/>
            <p:cNvSpPr txBox="1"/>
            <p:nvPr/>
          </p:nvSpPr>
          <p:spPr>
            <a:xfrm>
              <a:off x="5294376" y="4290858"/>
              <a:ext cx="2221991" cy="992160"/>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Convert</a:t>
              </a:r>
            </a:p>
          </p:txBody>
        </p:sp>
      </p:grpSp>
      <p:sp>
        <p:nvSpPr>
          <p:cNvPr id="19" name="TextBox 18"/>
          <p:cNvSpPr txBox="1"/>
          <p:nvPr/>
        </p:nvSpPr>
        <p:spPr>
          <a:xfrm>
            <a:off x="404169" y="2311212"/>
            <a:ext cx="1488186" cy="1546577"/>
          </a:xfrm>
          <a:prstGeom prst="rect">
            <a:avLst/>
          </a:prstGeom>
          <a:noFill/>
          <a:ln>
            <a:solidFill>
              <a:schemeClr val="accent1">
                <a:lumMod val="20000"/>
                <a:lumOff val="80000"/>
              </a:schemeClr>
            </a:solidFill>
          </a:ln>
        </p:spPr>
        <p:txBody>
          <a:bodyPr wrap="square" rtlCol="0" anchor="ctr" anchorCtr="1">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Passion for the Faith</a:t>
            </a:r>
          </a:p>
        </p:txBody>
      </p:sp>
      <p:sp>
        <p:nvSpPr>
          <p:cNvPr id="20" name="TextBox 19"/>
          <p:cNvSpPr txBox="1"/>
          <p:nvPr/>
        </p:nvSpPr>
        <p:spPr>
          <a:xfrm>
            <a:off x="2567417" y="5167978"/>
            <a:ext cx="3602258" cy="57708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Accident  of  Birth</a:t>
            </a:r>
          </a:p>
        </p:txBody>
      </p:sp>
      <p:sp>
        <p:nvSpPr>
          <p:cNvPr id="26" name="TextBox 25"/>
          <p:cNvSpPr txBox="1"/>
          <p:nvPr/>
        </p:nvSpPr>
        <p:spPr>
          <a:xfrm>
            <a:off x="2806065" y="5900774"/>
            <a:ext cx="1316736"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Times"/>
                <a:ea typeface="+mn-ea"/>
                <a:cs typeface="+mn-cs"/>
              </a:rPr>
              <a:t>Born Orthodox</a:t>
            </a:r>
          </a:p>
        </p:txBody>
      </p:sp>
      <p:sp>
        <p:nvSpPr>
          <p:cNvPr id="27" name="TextBox 26"/>
          <p:cNvSpPr txBox="1"/>
          <p:nvPr/>
        </p:nvSpPr>
        <p:spPr>
          <a:xfrm>
            <a:off x="4777740" y="5900775"/>
            <a:ext cx="1641348"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B60E1E">
                    <a:lumMod val="40000"/>
                    <a:lumOff val="60000"/>
                  </a:srgbClr>
                </a:solidFill>
                <a:effectLst/>
                <a:uLnTx/>
                <a:uFillTx/>
                <a:latin typeface="Times"/>
                <a:ea typeface="+mn-ea"/>
                <a:cs typeface="+mn-cs"/>
              </a:rPr>
              <a:t>Born Non-Orthodox</a:t>
            </a:r>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
        <p:nvSpPr>
          <p:cNvPr id="3" name="TextBox 2"/>
          <p:cNvSpPr txBox="1"/>
          <p:nvPr/>
        </p:nvSpPr>
        <p:spPr>
          <a:xfrm>
            <a:off x="184404" y="4548577"/>
            <a:ext cx="1966722" cy="224676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800000">
                    <a:lumMod val="50000"/>
                  </a:srgbClr>
                </a:solidFill>
                <a:effectLst/>
                <a:uLnTx/>
                <a:uFillTx/>
                <a:latin typeface="Times"/>
                <a:ea typeface="+mn-ea"/>
                <a:cs typeface="+mn-cs"/>
              </a:rPr>
              <a:t>Every  Cradle  Orthodox  Enters  here</a:t>
            </a:r>
          </a:p>
        </p:txBody>
      </p:sp>
      <p:sp>
        <p:nvSpPr>
          <p:cNvPr id="7" name="Arrow: Right 6"/>
          <p:cNvSpPr/>
          <p:nvPr/>
        </p:nvSpPr>
        <p:spPr bwMode="auto">
          <a:xfrm rot="19665483">
            <a:off x="1335328" y="4565908"/>
            <a:ext cx="1384856" cy="50765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16112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47174"/>
            <a:ext cx="7924800" cy="857250"/>
          </a:xfrm>
        </p:spPr>
        <p:txBody>
          <a:bodyPr/>
          <a:lstStyle/>
          <a:p>
            <a:r>
              <a:rPr lang="en-US" sz="3200" u="sng" dirty="0"/>
              <a:t>4  </a:t>
            </a:r>
            <a:r>
              <a:rPr lang="en-US" sz="3200" dirty="0"/>
              <a:t>K</a:t>
            </a:r>
            <a:r>
              <a:rPr lang="en-US" sz="3200" u="sng" dirty="0"/>
              <a:t>inds  of  Orthodox  Christians</a:t>
            </a:r>
          </a:p>
        </p:txBody>
      </p:sp>
      <p:grpSp>
        <p:nvGrpSpPr>
          <p:cNvPr id="25" name="Group 24"/>
          <p:cNvGrpSpPr/>
          <p:nvPr/>
        </p:nvGrpSpPr>
        <p:grpSpPr>
          <a:xfrm>
            <a:off x="2064258" y="1095158"/>
            <a:ext cx="5177790" cy="3978687"/>
            <a:chOff x="2130552" y="1331976"/>
            <a:chExt cx="5806440" cy="4392168"/>
          </a:xfrm>
        </p:grpSpPr>
        <p:cxnSp>
          <p:nvCxnSpPr>
            <p:cNvPr id="4" name="Straight Arrow Connector 3"/>
            <p:cNvCxnSpPr>
              <a:cxnSpLocks/>
            </p:cNvCxnSpPr>
            <p:nvPr/>
          </p:nvCxnSpPr>
          <p:spPr>
            <a:xfrm flipV="1">
              <a:off x="2157984" y="1331976"/>
              <a:ext cx="0" cy="439216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cxnSpLocks/>
            </p:cNvCxnSpPr>
            <p:nvPr/>
          </p:nvCxnSpPr>
          <p:spPr>
            <a:xfrm>
              <a:off x="2130552" y="5724144"/>
              <a:ext cx="580644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4777740" y="1637005"/>
            <a:ext cx="2050542" cy="1350456"/>
            <a:chOff x="5202936" y="1975104"/>
            <a:chExt cx="2450592" cy="1463040"/>
          </a:xfrm>
          <a:solidFill>
            <a:schemeClr val="tx2">
              <a:lumMod val="20000"/>
              <a:lumOff val="80000"/>
            </a:schemeClr>
          </a:solidFill>
        </p:grpSpPr>
        <p:sp>
          <p:nvSpPr>
            <p:cNvPr id="6" name="Rectangle: Rounded Corners 5"/>
            <p:cNvSpPr/>
            <p:nvPr/>
          </p:nvSpPr>
          <p:spPr>
            <a:xfrm>
              <a:off x="5202936" y="1975104"/>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9" name="TextBox 8"/>
            <p:cNvSpPr txBox="1"/>
            <p:nvPr/>
          </p:nvSpPr>
          <p:spPr>
            <a:xfrm>
              <a:off x="5330952" y="2174522"/>
              <a:ext cx="2221992" cy="1000306"/>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Convert</a:t>
              </a:r>
            </a:p>
          </p:txBody>
        </p:sp>
      </p:grpSp>
      <p:grpSp>
        <p:nvGrpSpPr>
          <p:cNvPr id="23" name="Group 22"/>
          <p:cNvGrpSpPr/>
          <p:nvPr/>
        </p:nvGrpSpPr>
        <p:grpSpPr>
          <a:xfrm>
            <a:off x="2481452" y="1637004"/>
            <a:ext cx="2099691" cy="1350456"/>
            <a:chOff x="2453640" y="2014728"/>
            <a:chExt cx="2450592" cy="1463040"/>
          </a:xfrm>
        </p:grpSpPr>
        <p:sp>
          <p:nvSpPr>
            <p:cNvPr id="12" name="Rectangle: Rounded Corners 11"/>
            <p:cNvSpPr/>
            <p:nvPr/>
          </p:nvSpPr>
          <p:spPr>
            <a:xfrm>
              <a:off x="2453640" y="2014728"/>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3" name="TextBox 12"/>
            <p:cNvSpPr txBox="1"/>
            <p:nvPr/>
          </p:nvSpPr>
          <p:spPr>
            <a:xfrm>
              <a:off x="2574035" y="2128077"/>
              <a:ext cx="2221992" cy="130039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endParaRPr>
            </a:p>
          </p:txBody>
        </p:sp>
      </p:grpSp>
      <p:grpSp>
        <p:nvGrpSpPr>
          <p:cNvPr id="21" name="Group 20"/>
          <p:cNvGrpSpPr/>
          <p:nvPr/>
        </p:nvGrpSpPr>
        <p:grpSpPr>
          <a:xfrm>
            <a:off x="2530602" y="3374136"/>
            <a:ext cx="2050542" cy="1337581"/>
            <a:chOff x="2441448" y="4059936"/>
            <a:chExt cx="2450592" cy="1463040"/>
          </a:xfrm>
        </p:grpSpPr>
        <p:sp>
          <p:nvSpPr>
            <p:cNvPr id="14" name="Rectangle: Rounded Corners 13"/>
            <p:cNvSpPr/>
            <p:nvPr/>
          </p:nvSpPr>
          <p:spPr>
            <a:xfrm>
              <a:off x="2441448" y="4059936"/>
              <a:ext cx="2450592" cy="1463040"/>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5" name="TextBox 14"/>
            <p:cNvSpPr txBox="1"/>
            <p:nvPr/>
          </p:nvSpPr>
          <p:spPr>
            <a:xfrm>
              <a:off x="2567940" y="4243283"/>
              <a:ext cx="2221992" cy="1009934"/>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p:txBody>
        </p:sp>
      </p:grpSp>
      <p:grpSp>
        <p:nvGrpSpPr>
          <p:cNvPr id="22" name="Group 21"/>
          <p:cNvGrpSpPr/>
          <p:nvPr/>
        </p:nvGrpSpPr>
        <p:grpSpPr>
          <a:xfrm>
            <a:off x="4777740" y="3374136"/>
            <a:ext cx="2060829" cy="1361543"/>
            <a:chOff x="5193792" y="4087368"/>
            <a:chExt cx="2450592" cy="1463040"/>
          </a:xfrm>
          <a:solidFill>
            <a:schemeClr val="tx2">
              <a:lumMod val="20000"/>
              <a:lumOff val="80000"/>
            </a:schemeClr>
          </a:solidFill>
        </p:grpSpPr>
        <p:sp>
          <p:nvSpPr>
            <p:cNvPr id="16" name="Rectangle: Rounded Corners 15"/>
            <p:cNvSpPr/>
            <p:nvPr/>
          </p:nvSpPr>
          <p:spPr>
            <a:xfrm>
              <a:off x="5193792" y="4087368"/>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7" name="TextBox 16"/>
            <p:cNvSpPr txBox="1"/>
            <p:nvPr/>
          </p:nvSpPr>
          <p:spPr>
            <a:xfrm>
              <a:off x="5294376" y="4290858"/>
              <a:ext cx="2221991" cy="992160"/>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Convert</a:t>
              </a:r>
            </a:p>
          </p:txBody>
        </p:sp>
      </p:grpSp>
      <p:sp>
        <p:nvSpPr>
          <p:cNvPr id="19" name="TextBox 18"/>
          <p:cNvSpPr txBox="1"/>
          <p:nvPr/>
        </p:nvSpPr>
        <p:spPr>
          <a:xfrm>
            <a:off x="404169" y="2311212"/>
            <a:ext cx="1488186" cy="1546577"/>
          </a:xfrm>
          <a:prstGeom prst="rect">
            <a:avLst/>
          </a:prstGeom>
          <a:noFill/>
          <a:ln>
            <a:solidFill>
              <a:schemeClr val="accent1">
                <a:lumMod val="20000"/>
                <a:lumOff val="80000"/>
              </a:schemeClr>
            </a:solidFill>
          </a:ln>
        </p:spPr>
        <p:txBody>
          <a:bodyPr wrap="square" rtlCol="0" anchor="ctr" anchorCtr="1">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Passion for the Faith</a:t>
            </a:r>
          </a:p>
        </p:txBody>
      </p:sp>
      <p:sp>
        <p:nvSpPr>
          <p:cNvPr id="20" name="TextBox 19"/>
          <p:cNvSpPr txBox="1"/>
          <p:nvPr/>
        </p:nvSpPr>
        <p:spPr>
          <a:xfrm>
            <a:off x="2567417" y="5167978"/>
            <a:ext cx="3602258" cy="57708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Accident  of  Birth</a:t>
            </a:r>
          </a:p>
        </p:txBody>
      </p:sp>
      <p:sp>
        <p:nvSpPr>
          <p:cNvPr id="26" name="TextBox 25"/>
          <p:cNvSpPr txBox="1"/>
          <p:nvPr/>
        </p:nvSpPr>
        <p:spPr>
          <a:xfrm>
            <a:off x="2806065" y="5900774"/>
            <a:ext cx="1316736"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Times"/>
                <a:ea typeface="+mn-ea"/>
                <a:cs typeface="+mn-cs"/>
              </a:rPr>
              <a:t>Born Orthodox</a:t>
            </a:r>
          </a:p>
        </p:txBody>
      </p:sp>
      <p:sp>
        <p:nvSpPr>
          <p:cNvPr id="27" name="TextBox 26"/>
          <p:cNvSpPr txBox="1"/>
          <p:nvPr/>
        </p:nvSpPr>
        <p:spPr>
          <a:xfrm>
            <a:off x="4777740" y="5900775"/>
            <a:ext cx="1641348"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B60E1E">
                    <a:lumMod val="40000"/>
                    <a:lumOff val="60000"/>
                  </a:srgbClr>
                </a:solidFill>
                <a:effectLst/>
                <a:uLnTx/>
                <a:uFillTx/>
                <a:latin typeface="Times"/>
                <a:ea typeface="+mn-ea"/>
                <a:cs typeface="+mn-cs"/>
              </a:rPr>
              <a:t>Born Non-Orthodox</a:t>
            </a:r>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
        <p:nvSpPr>
          <p:cNvPr id="3" name="TextBox 2"/>
          <p:cNvSpPr txBox="1"/>
          <p:nvPr/>
        </p:nvSpPr>
        <p:spPr>
          <a:xfrm>
            <a:off x="40605" y="1249157"/>
            <a:ext cx="2101822"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800000">
                    <a:lumMod val="50000"/>
                  </a:srgbClr>
                </a:solidFill>
                <a:effectLst/>
                <a:uLnTx/>
                <a:uFillTx/>
                <a:latin typeface="Times"/>
                <a:ea typeface="+mn-ea"/>
                <a:cs typeface="+mn-cs"/>
              </a:rPr>
              <a:t>Few  Cradle  Orthodox  move  here</a:t>
            </a:r>
          </a:p>
        </p:txBody>
      </p:sp>
      <p:sp>
        <p:nvSpPr>
          <p:cNvPr id="7" name="Arrow: Right 6"/>
          <p:cNvSpPr/>
          <p:nvPr/>
        </p:nvSpPr>
        <p:spPr bwMode="auto">
          <a:xfrm rot="848180">
            <a:off x="1600216" y="1817098"/>
            <a:ext cx="1084422" cy="50765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376272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47174"/>
            <a:ext cx="7924800" cy="857250"/>
          </a:xfrm>
        </p:spPr>
        <p:txBody>
          <a:bodyPr/>
          <a:lstStyle/>
          <a:p>
            <a:r>
              <a:rPr lang="en-US" sz="3200" u="sng" dirty="0"/>
              <a:t>4  </a:t>
            </a:r>
            <a:r>
              <a:rPr lang="en-US" sz="3200" dirty="0"/>
              <a:t>K</a:t>
            </a:r>
            <a:r>
              <a:rPr lang="en-US" sz="3200" u="sng" dirty="0"/>
              <a:t>inds  of  Orthodox  Christians</a:t>
            </a:r>
          </a:p>
        </p:txBody>
      </p:sp>
      <p:grpSp>
        <p:nvGrpSpPr>
          <p:cNvPr id="25" name="Group 24"/>
          <p:cNvGrpSpPr/>
          <p:nvPr/>
        </p:nvGrpSpPr>
        <p:grpSpPr>
          <a:xfrm>
            <a:off x="2064258" y="1095158"/>
            <a:ext cx="5177790" cy="3978687"/>
            <a:chOff x="2130552" y="1331976"/>
            <a:chExt cx="5806440" cy="4392168"/>
          </a:xfrm>
        </p:grpSpPr>
        <p:cxnSp>
          <p:nvCxnSpPr>
            <p:cNvPr id="4" name="Straight Arrow Connector 3"/>
            <p:cNvCxnSpPr>
              <a:cxnSpLocks/>
            </p:cNvCxnSpPr>
            <p:nvPr/>
          </p:nvCxnSpPr>
          <p:spPr>
            <a:xfrm flipV="1">
              <a:off x="2157984" y="1331976"/>
              <a:ext cx="0" cy="439216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cxnSpLocks/>
            </p:cNvCxnSpPr>
            <p:nvPr/>
          </p:nvCxnSpPr>
          <p:spPr>
            <a:xfrm>
              <a:off x="2130552" y="5724144"/>
              <a:ext cx="580644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4777740" y="1637005"/>
            <a:ext cx="2050542" cy="1350456"/>
            <a:chOff x="5202936" y="1975104"/>
            <a:chExt cx="2450592" cy="1463040"/>
          </a:xfrm>
          <a:solidFill>
            <a:schemeClr val="tx2">
              <a:lumMod val="20000"/>
              <a:lumOff val="80000"/>
            </a:schemeClr>
          </a:solidFill>
        </p:grpSpPr>
        <p:sp>
          <p:nvSpPr>
            <p:cNvPr id="6" name="Rectangle: Rounded Corners 5"/>
            <p:cNvSpPr/>
            <p:nvPr/>
          </p:nvSpPr>
          <p:spPr>
            <a:xfrm>
              <a:off x="5202936" y="1975104"/>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9" name="TextBox 8"/>
            <p:cNvSpPr txBox="1"/>
            <p:nvPr/>
          </p:nvSpPr>
          <p:spPr>
            <a:xfrm>
              <a:off x="5330952" y="2174522"/>
              <a:ext cx="2221992" cy="1000306"/>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Convert</a:t>
              </a:r>
            </a:p>
          </p:txBody>
        </p:sp>
      </p:grpSp>
      <p:grpSp>
        <p:nvGrpSpPr>
          <p:cNvPr id="23" name="Group 22"/>
          <p:cNvGrpSpPr/>
          <p:nvPr/>
        </p:nvGrpSpPr>
        <p:grpSpPr>
          <a:xfrm>
            <a:off x="2481452" y="1637004"/>
            <a:ext cx="2099691" cy="1350456"/>
            <a:chOff x="2453640" y="2014728"/>
            <a:chExt cx="2450592" cy="1463040"/>
          </a:xfrm>
          <a:solidFill>
            <a:schemeClr val="tx2">
              <a:lumMod val="20000"/>
              <a:lumOff val="80000"/>
            </a:schemeClr>
          </a:solidFill>
        </p:grpSpPr>
        <p:sp>
          <p:nvSpPr>
            <p:cNvPr id="12" name="Rectangle: Rounded Corners 11"/>
            <p:cNvSpPr/>
            <p:nvPr/>
          </p:nvSpPr>
          <p:spPr>
            <a:xfrm>
              <a:off x="2453640" y="2014728"/>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3" name="TextBox 12"/>
            <p:cNvSpPr txBox="1"/>
            <p:nvPr/>
          </p:nvSpPr>
          <p:spPr>
            <a:xfrm>
              <a:off x="2574035" y="2128077"/>
              <a:ext cx="2221992" cy="1300397"/>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endParaRPr>
            </a:p>
          </p:txBody>
        </p:sp>
      </p:grpSp>
      <p:grpSp>
        <p:nvGrpSpPr>
          <p:cNvPr id="21" name="Group 20"/>
          <p:cNvGrpSpPr/>
          <p:nvPr/>
        </p:nvGrpSpPr>
        <p:grpSpPr>
          <a:xfrm>
            <a:off x="2530602" y="3374136"/>
            <a:ext cx="2050542" cy="1337581"/>
            <a:chOff x="2441448" y="4059936"/>
            <a:chExt cx="2450592" cy="1463040"/>
          </a:xfrm>
        </p:grpSpPr>
        <p:sp>
          <p:nvSpPr>
            <p:cNvPr id="14" name="Rectangle: Rounded Corners 13"/>
            <p:cNvSpPr/>
            <p:nvPr/>
          </p:nvSpPr>
          <p:spPr>
            <a:xfrm>
              <a:off x="2441448" y="4059936"/>
              <a:ext cx="2450592" cy="1463040"/>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5" name="TextBox 14"/>
            <p:cNvSpPr txBox="1"/>
            <p:nvPr/>
          </p:nvSpPr>
          <p:spPr>
            <a:xfrm>
              <a:off x="2567940" y="4243283"/>
              <a:ext cx="2221992" cy="1009934"/>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p:txBody>
        </p:sp>
      </p:grpSp>
      <p:grpSp>
        <p:nvGrpSpPr>
          <p:cNvPr id="22" name="Group 21"/>
          <p:cNvGrpSpPr/>
          <p:nvPr/>
        </p:nvGrpSpPr>
        <p:grpSpPr>
          <a:xfrm>
            <a:off x="4777740" y="3374136"/>
            <a:ext cx="2060829" cy="1361543"/>
            <a:chOff x="5193792" y="4087368"/>
            <a:chExt cx="2450592" cy="1463040"/>
          </a:xfrm>
          <a:solidFill>
            <a:schemeClr val="tx2">
              <a:lumMod val="20000"/>
              <a:lumOff val="80000"/>
            </a:schemeClr>
          </a:solidFill>
        </p:grpSpPr>
        <p:sp>
          <p:nvSpPr>
            <p:cNvPr id="16" name="Rectangle: Rounded Corners 15"/>
            <p:cNvSpPr/>
            <p:nvPr/>
          </p:nvSpPr>
          <p:spPr>
            <a:xfrm>
              <a:off x="5193792" y="4087368"/>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7" name="TextBox 16"/>
            <p:cNvSpPr txBox="1"/>
            <p:nvPr/>
          </p:nvSpPr>
          <p:spPr>
            <a:xfrm>
              <a:off x="5294376" y="4290858"/>
              <a:ext cx="2221991" cy="992160"/>
            </a:xfrm>
            <a:prstGeom prst="rect">
              <a:avLst/>
            </a:prstGeom>
            <a:solidFill>
              <a:schemeClr val="accent2">
                <a:lumMod val="40000"/>
                <a:lumOff val="60000"/>
              </a:schemeClr>
            </a:solid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Convert</a:t>
              </a:r>
            </a:p>
          </p:txBody>
        </p:sp>
      </p:grpSp>
      <p:sp>
        <p:nvSpPr>
          <p:cNvPr id="19" name="TextBox 18"/>
          <p:cNvSpPr txBox="1"/>
          <p:nvPr/>
        </p:nvSpPr>
        <p:spPr>
          <a:xfrm>
            <a:off x="404169" y="2311212"/>
            <a:ext cx="1488186" cy="1546577"/>
          </a:xfrm>
          <a:prstGeom prst="rect">
            <a:avLst/>
          </a:prstGeom>
          <a:noFill/>
          <a:ln>
            <a:solidFill>
              <a:schemeClr val="accent1">
                <a:lumMod val="20000"/>
                <a:lumOff val="80000"/>
              </a:schemeClr>
            </a:solidFill>
          </a:ln>
        </p:spPr>
        <p:txBody>
          <a:bodyPr wrap="square" rtlCol="0" anchor="ctr" anchorCtr="1">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Passion for the Faith</a:t>
            </a:r>
          </a:p>
        </p:txBody>
      </p:sp>
      <p:sp>
        <p:nvSpPr>
          <p:cNvPr id="20" name="TextBox 19"/>
          <p:cNvSpPr txBox="1"/>
          <p:nvPr/>
        </p:nvSpPr>
        <p:spPr>
          <a:xfrm>
            <a:off x="2567417" y="5167978"/>
            <a:ext cx="3602258" cy="57708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Accident  of  Birth</a:t>
            </a:r>
          </a:p>
        </p:txBody>
      </p:sp>
      <p:sp>
        <p:nvSpPr>
          <p:cNvPr id="26" name="TextBox 25"/>
          <p:cNvSpPr txBox="1"/>
          <p:nvPr/>
        </p:nvSpPr>
        <p:spPr>
          <a:xfrm>
            <a:off x="2806065" y="5900774"/>
            <a:ext cx="1316736"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B60E1E">
                    <a:lumMod val="40000"/>
                    <a:lumOff val="60000"/>
                  </a:srgbClr>
                </a:solidFill>
                <a:effectLst/>
                <a:uLnTx/>
                <a:uFillTx/>
                <a:latin typeface="Times"/>
                <a:ea typeface="+mn-ea"/>
                <a:cs typeface="+mn-cs"/>
              </a:rPr>
              <a:t>Born Orthodox</a:t>
            </a:r>
          </a:p>
        </p:txBody>
      </p:sp>
      <p:sp>
        <p:nvSpPr>
          <p:cNvPr id="27" name="TextBox 26"/>
          <p:cNvSpPr txBox="1"/>
          <p:nvPr/>
        </p:nvSpPr>
        <p:spPr>
          <a:xfrm>
            <a:off x="4777740" y="5900775"/>
            <a:ext cx="1641348"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800000">
                    <a:lumMod val="50000"/>
                  </a:srgbClr>
                </a:solidFill>
                <a:effectLst/>
                <a:uLnTx/>
                <a:uFillTx/>
                <a:latin typeface="Times"/>
                <a:ea typeface="+mn-ea"/>
                <a:cs typeface="+mn-cs"/>
              </a:rPr>
              <a:t>Born Non-Orthodox</a:t>
            </a:r>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
        <p:nvSpPr>
          <p:cNvPr id="3" name="TextBox 2"/>
          <p:cNvSpPr txBox="1"/>
          <p:nvPr/>
        </p:nvSpPr>
        <p:spPr>
          <a:xfrm>
            <a:off x="7511978" y="3374136"/>
            <a:ext cx="2101822"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800000">
                    <a:lumMod val="50000"/>
                  </a:srgbClr>
                </a:solidFill>
                <a:effectLst/>
                <a:uLnTx/>
                <a:uFillTx/>
                <a:latin typeface="Times"/>
                <a:ea typeface="+mn-ea"/>
                <a:cs typeface="+mn-cs"/>
              </a:rPr>
              <a:t>Nominal Convert  Orthodox  enter here</a:t>
            </a:r>
          </a:p>
        </p:txBody>
      </p:sp>
      <p:sp>
        <p:nvSpPr>
          <p:cNvPr id="7" name="Arrow: Right 6"/>
          <p:cNvSpPr/>
          <p:nvPr/>
        </p:nvSpPr>
        <p:spPr bwMode="auto">
          <a:xfrm rot="10800000">
            <a:off x="6492954" y="3789101"/>
            <a:ext cx="1084422" cy="50765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316999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47174"/>
            <a:ext cx="7924800" cy="857250"/>
          </a:xfrm>
        </p:spPr>
        <p:txBody>
          <a:bodyPr/>
          <a:lstStyle/>
          <a:p>
            <a:r>
              <a:rPr lang="en-US" sz="3200" u="sng" dirty="0"/>
              <a:t>4  </a:t>
            </a:r>
            <a:r>
              <a:rPr lang="en-US" sz="3200" dirty="0"/>
              <a:t>K</a:t>
            </a:r>
            <a:r>
              <a:rPr lang="en-US" sz="3200" u="sng" dirty="0"/>
              <a:t>inds  of  Orthodox  Christians</a:t>
            </a:r>
          </a:p>
        </p:txBody>
      </p:sp>
      <p:grpSp>
        <p:nvGrpSpPr>
          <p:cNvPr id="25" name="Group 24"/>
          <p:cNvGrpSpPr/>
          <p:nvPr/>
        </p:nvGrpSpPr>
        <p:grpSpPr>
          <a:xfrm>
            <a:off x="2064258" y="1095158"/>
            <a:ext cx="5177790" cy="3978687"/>
            <a:chOff x="2130552" y="1331976"/>
            <a:chExt cx="5806440" cy="4392168"/>
          </a:xfrm>
        </p:grpSpPr>
        <p:cxnSp>
          <p:nvCxnSpPr>
            <p:cNvPr id="4" name="Straight Arrow Connector 3"/>
            <p:cNvCxnSpPr>
              <a:cxnSpLocks/>
            </p:cNvCxnSpPr>
            <p:nvPr/>
          </p:nvCxnSpPr>
          <p:spPr>
            <a:xfrm flipV="1">
              <a:off x="2157984" y="1331976"/>
              <a:ext cx="0" cy="439216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cxnSpLocks/>
            </p:cNvCxnSpPr>
            <p:nvPr/>
          </p:nvCxnSpPr>
          <p:spPr>
            <a:xfrm>
              <a:off x="2130552" y="5724144"/>
              <a:ext cx="580644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4777740" y="1637005"/>
            <a:ext cx="2050542" cy="1350456"/>
            <a:chOff x="5202936" y="1975104"/>
            <a:chExt cx="2450592" cy="1463040"/>
          </a:xfrm>
          <a:solidFill>
            <a:schemeClr val="tx2">
              <a:lumMod val="20000"/>
              <a:lumOff val="80000"/>
            </a:schemeClr>
          </a:solidFill>
        </p:grpSpPr>
        <p:sp>
          <p:nvSpPr>
            <p:cNvPr id="6" name="Rectangle: Rounded Corners 5"/>
            <p:cNvSpPr/>
            <p:nvPr/>
          </p:nvSpPr>
          <p:spPr>
            <a:xfrm>
              <a:off x="5202936" y="1975104"/>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9" name="TextBox 8"/>
            <p:cNvSpPr txBox="1"/>
            <p:nvPr/>
          </p:nvSpPr>
          <p:spPr>
            <a:xfrm>
              <a:off x="5330952" y="2174522"/>
              <a:ext cx="2221992" cy="1000306"/>
            </a:xfrm>
            <a:prstGeom prst="rect">
              <a:avLst/>
            </a:prstGeom>
            <a:solidFill>
              <a:schemeClr val="accent2">
                <a:lumMod val="40000"/>
                <a:lumOff val="60000"/>
              </a:schemeClr>
            </a:solid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rPr>
                <a:t>Convert</a:t>
              </a:r>
            </a:p>
          </p:txBody>
        </p:sp>
      </p:grpSp>
      <p:grpSp>
        <p:nvGrpSpPr>
          <p:cNvPr id="23" name="Group 22"/>
          <p:cNvGrpSpPr/>
          <p:nvPr/>
        </p:nvGrpSpPr>
        <p:grpSpPr>
          <a:xfrm>
            <a:off x="2481452" y="1637004"/>
            <a:ext cx="2099691" cy="1350456"/>
            <a:chOff x="2453640" y="2014728"/>
            <a:chExt cx="2450592" cy="1463040"/>
          </a:xfrm>
          <a:solidFill>
            <a:schemeClr val="tx2">
              <a:lumMod val="20000"/>
              <a:lumOff val="80000"/>
            </a:schemeClr>
          </a:solidFill>
        </p:grpSpPr>
        <p:sp>
          <p:nvSpPr>
            <p:cNvPr id="12" name="Rectangle: Rounded Corners 11"/>
            <p:cNvSpPr/>
            <p:nvPr/>
          </p:nvSpPr>
          <p:spPr>
            <a:xfrm>
              <a:off x="2453640" y="2014728"/>
              <a:ext cx="2450592" cy="1463040"/>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3" name="TextBox 12"/>
            <p:cNvSpPr txBox="1"/>
            <p:nvPr/>
          </p:nvSpPr>
          <p:spPr>
            <a:xfrm>
              <a:off x="2574035" y="2128077"/>
              <a:ext cx="2221992" cy="1300397"/>
            </a:xfrm>
            <a:prstGeom prst="rect">
              <a:avLst/>
            </a:prstGeom>
            <a:grp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800000">
                    <a:lumMod val="50000"/>
                  </a:srgbClr>
                </a:solidFill>
                <a:effectLst/>
                <a:uLnTx/>
                <a:uFillTx/>
                <a:latin typeface="Times"/>
                <a:ea typeface="+mn-ea"/>
                <a:cs typeface="+mn-cs"/>
              </a:endParaRPr>
            </a:p>
          </p:txBody>
        </p:sp>
      </p:grpSp>
      <p:grpSp>
        <p:nvGrpSpPr>
          <p:cNvPr id="21" name="Group 20"/>
          <p:cNvGrpSpPr/>
          <p:nvPr/>
        </p:nvGrpSpPr>
        <p:grpSpPr>
          <a:xfrm>
            <a:off x="2530602" y="3374136"/>
            <a:ext cx="2050542" cy="1337581"/>
            <a:chOff x="2441448" y="4059936"/>
            <a:chExt cx="2450592" cy="1463040"/>
          </a:xfrm>
        </p:grpSpPr>
        <p:sp>
          <p:nvSpPr>
            <p:cNvPr id="14" name="Rectangle: Rounded Corners 13"/>
            <p:cNvSpPr/>
            <p:nvPr/>
          </p:nvSpPr>
          <p:spPr>
            <a:xfrm>
              <a:off x="2441448" y="4059936"/>
              <a:ext cx="2450592" cy="1463040"/>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5" name="TextBox 14"/>
            <p:cNvSpPr txBox="1"/>
            <p:nvPr/>
          </p:nvSpPr>
          <p:spPr>
            <a:xfrm>
              <a:off x="2567940" y="4243283"/>
              <a:ext cx="2221992" cy="1009934"/>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60E1E">
                      <a:lumMod val="40000"/>
                      <a:lumOff val="60000"/>
                    </a:srgbClr>
                  </a:solidFill>
                  <a:effectLst/>
                  <a:uLnTx/>
                  <a:uFillTx/>
                  <a:latin typeface="Times"/>
                  <a:ea typeface="+mn-ea"/>
                  <a:cs typeface="+mn-cs"/>
                </a:rPr>
                <a:t>Orthodox</a:t>
              </a:r>
            </a:p>
          </p:txBody>
        </p:sp>
      </p:grpSp>
      <p:grpSp>
        <p:nvGrpSpPr>
          <p:cNvPr id="22" name="Group 21"/>
          <p:cNvGrpSpPr/>
          <p:nvPr/>
        </p:nvGrpSpPr>
        <p:grpSpPr>
          <a:xfrm>
            <a:off x="4777740" y="3374136"/>
            <a:ext cx="2060829" cy="1361543"/>
            <a:chOff x="5193792" y="4087368"/>
            <a:chExt cx="2450592" cy="1463040"/>
          </a:xfrm>
          <a:solidFill>
            <a:schemeClr val="tx2">
              <a:lumMod val="20000"/>
              <a:lumOff val="80000"/>
            </a:schemeClr>
          </a:solidFill>
        </p:grpSpPr>
        <p:sp>
          <p:nvSpPr>
            <p:cNvPr id="16" name="Rectangle: Rounded Corners 15"/>
            <p:cNvSpPr/>
            <p:nvPr/>
          </p:nvSpPr>
          <p:spPr>
            <a:xfrm>
              <a:off x="5193792" y="4087368"/>
              <a:ext cx="2450592" cy="1463040"/>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7" name="TextBox 16"/>
            <p:cNvSpPr txBox="1"/>
            <p:nvPr/>
          </p:nvSpPr>
          <p:spPr>
            <a:xfrm>
              <a:off x="5294376" y="4290858"/>
              <a:ext cx="2221991" cy="992160"/>
            </a:xfrm>
            <a:prstGeom prst="rect">
              <a:avLst/>
            </a:prstGeom>
            <a:solidFill>
              <a:schemeClr val="tx2">
                <a:lumMod val="20000"/>
                <a:lumOff val="80000"/>
              </a:schemeClr>
            </a:solid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lumMod val="25000"/>
                      <a:lumOff val="75000"/>
                    </a:srgbClr>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lumMod val="25000"/>
                      <a:lumOff val="75000"/>
                    </a:srgbClr>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lumMod val="25000"/>
                      <a:lumOff val="75000"/>
                    </a:srgbClr>
                  </a:solidFill>
                  <a:effectLst/>
                  <a:uLnTx/>
                  <a:uFillTx/>
                  <a:latin typeface="Times"/>
                  <a:ea typeface="+mn-ea"/>
                  <a:cs typeface="+mn-cs"/>
                </a:rPr>
                <a:t>Convert</a:t>
              </a:r>
            </a:p>
          </p:txBody>
        </p:sp>
      </p:grpSp>
      <p:sp>
        <p:nvSpPr>
          <p:cNvPr id="19" name="TextBox 18"/>
          <p:cNvSpPr txBox="1"/>
          <p:nvPr/>
        </p:nvSpPr>
        <p:spPr>
          <a:xfrm>
            <a:off x="404169" y="2311212"/>
            <a:ext cx="1488186" cy="1546577"/>
          </a:xfrm>
          <a:prstGeom prst="rect">
            <a:avLst/>
          </a:prstGeom>
          <a:noFill/>
          <a:ln>
            <a:solidFill>
              <a:schemeClr val="accent1">
                <a:lumMod val="20000"/>
                <a:lumOff val="80000"/>
              </a:schemeClr>
            </a:solidFill>
          </a:ln>
        </p:spPr>
        <p:txBody>
          <a:bodyPr wrap="square" rtlCol="0" anchor="ctr" anchorCtr="1">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Passion for the Faith</a:t>
            </a:r>
          </a:p>
        </p:txBody>
      </p:sp>
      <p:sp>
        <p:nvSpPr>
          <p:cNvPr id="20" name="TextBox 19"/>
          <p:cNvSpPr txBox="1"/>
          <p:nvPr/>
        </p:nvSpPr>
        <p:spPr>
          <a:xfrm>
            <a:off x="2567417" y="5167978"/>
            <a:ext cx="3602258" cy="57708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150" b="1" i="0" u="none" strike="noStrike" kern="1200" cap="none" spc="0" normalizeH="0" baseline="0" noProof="0" dirty="0">
                <a:ln>
                  <a:noFill/>
                </a:ln>
                <a:solidFill>
                  <a:srgbClr val="B60E1E">
                    <a:lumMod val="40000"/>
                    <a:lumOff val="60000"/>
                  </a:srgbClr>
                </a:solidFill>
                <a:effectLst/>
                <a:uLnTx/>
                <a:uFillTx/>
                <a:latin typeface="Times"/>
                <a:ea typeface="+mn-ea"/>
                <a:cs typeface="+mn-cs"/>
              </a:rPr>
              <a:t>Accident  of  Birth</a:t>
            </a:r>
          </a:p>
        </p:txBody>
      </p:sp>
      <p:sp>
        <p:nvSpPr>
          <p:cNvPr id="26" name="TextBox 25"/>
          <p:cNvSpPr txBox="1"/>
          <p:nvPr/>
        </p:nvSpPr>
        <p:spPr>
          <a:xfrm>
            <a:off x="2806065" y="5900774"/>
            <a:ext cx="1316736"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B60E1E">
                    <a:lumMod val="40000"/>
                    <a:lumOff val="60000"/>
                  </a:srgbClr>
                </a:solidFill>
                <a:effectLst/>
                <a:uLnTx/>
                <a:uFillTx/>
                <a:latin typeface="Times"/>
                <a:ea typeface="+mn-ea"/>
                <a:cs typeface="+mn-cs"/>
              </a:rPr>
              <a:t>Born Orthodox</a:t>
            </a:r>
          </a:p>
        </p:txBody>
      </p:sp>
      <p:sp>
        <p:nvSpPr>
          <p:cNvPr id="27" name="TextBox 26"/>
          <p:cNvSpPr txBox="1"/>
          <p:nvPr/>
        </p:nvSpPr>
        <p:spPr>
          <a:xfrm>
            <a:off x="4777740" y="5900775"/>
            <a:ext cx="1641348"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800000">
                    <a:lumMod val="50000"/>
                  </a:srgbClr>
                </a:solidFill>
                <a:effectLst/>
                <a:uLnTx/>
                <a:uFillTx/>
                <a:latin typeface="Times"/>
                <a:ea typeface="+mn-ea"/>
                <a:cs typeface="+mn-cs"/>
              </a:rPr>
              <a:t>Born Non-Orthodox</a:t>
            </a:r>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
        <p:nvSpPr>
          <p:cNvPr id="3" name="TextBox 2"/>
          <p:cNvSpPr txBox="1"/>
          <p:nvPr/>
        </p:nvSpPr>
        <p:spPr>
          <a:xfrm>
            <a:off x="7567089" y="1534182"/>
            <a:ext cx="161584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800000">
                    <a:lumMod val="50000"/>
                  </a:srgbClr>
                </a:solidFill>
                <a:effectLst/>
                <a:uLnTx/>
                <a:uFillTx/>
                <a:latin typeface="Times"/>
                <a:ea typeface="+mn-ea"/>
                <a:cs typeface="+mn-cs"/>
              </a:rPr>
              <a:t>True  Convert  Orthodox  Seekers  end up here</a:t>
            </a:r>
          </a:p>
        </p:txBody>
      </p:sp>
      <p:sp>
        <p:nvSpPr>
          <p:cNvPr id="7" name="Arrow: Right 6"/>
          <p:cNvSpPr/>
          <p:nvPr/>
        </p:nvSpPr>
        <p:spPr bwMode="auto">
          <a:xfrm rot="10800000">
            <a:off x="6482668" y="2087970"/>
            <a:ext cx="1084422" cy="50765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372611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47174"/>
            <a:ext cx="7924800" cy="857250"/>
          </a:xfrm>
        </p:spPr>
        <p:txBody>
          <a:bodyPr/>
          <a:lstStyle/>
          <a:p>
            <a:r>
              <a:rPr lang="en-US" sz="3200" u="sng" dirty="0"/>
              <a:t>4  </a:t>
            </a:r>
            <a:r>
              <a:rPr lang="en-US" sz="3200" dirty="0"/>
              <a:t>K</a:t>
            </a:r>
            <a:r>
              <a:rPr lang="en-US" sz="3200" u="sng" dirty="0"/>
              <a:t>inds  of  Orthodox  Christians</a:t>
            </a:r>
          </a:p>
        </p:txBody>
      </p:sp>
      <p:grpSp>
        <p:nvGrpSpPr>
          <p:cNvPr id="3" name="Group 2">
            <a:extLst>
              <a:ext uri="{FF2B5EF4-FFF2-40B4-BE49-F238E27FC236}">
                <a16:creationId xmlns:a16="http://schemas.microsoft.com/office/drawing/2014/main" id="{DED1AC8B-87F6-4D5F-B3B8-61C2C77B36B2}"/>
              </a:ext>
            </a:extLst>
          </p:cNvPr>
          <p:cNvGrpSpPr/>
          <p:nvPr/>
        </p:nvGrpSpPr>
        <p:grpSpPr>
          <a:xfrm>
            <a:off x="1313301" y="3111415"/>
            <a:ext cx="5535492" cy="3590792"/>
            <a:chOff x="291397" y="970246"/>
            <a:chExt cx="6927611" cy="5733673"/>
          </a:xfrm>
        </p:grpSpPr>
        <p:grpSp>
          <p:nvGrpSpPr>
            <p:cNvPr id="25" name="Group 24"/>
            <p:cNvGrpSpPr/>
            <p:nvPr/>
          </p:nvGrpSpPr>
          <p:grpSpPr>
            <a:xfrm>
              <a:off x="2041218" y="970246"/>
              <a:ext cx="5177790" cy="4027687"/>
              <a:chOff x="2104713" y="1180524"/>
              <a:chExt cx="5806440" cy="4446258"/>
            </a:xfrm>
          </p:grpSpPr>
          <p:cxnSp>
            <p:nvCxnSpPr>
              <p:cNvPr id="4" name="Straight Arrow Connector 3"/>
              <p:cNvCxnSpPr>
                <a:cxnSpLocks/>
              </p:cNvCxnSpPr>
              <p:nvPr/>
            </p:nvCxnSpPr>
            <p:spPr>
              <a:xfrm flipV="1">
                <a:off x="2157984" y="1180524"/>
                <a:ext cx="0" cy="4392171"/>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cxnSpLocks/>
              </p:cNvCxnSpPr>
              <p:nvPr/>
            </p:nvCxnSpPr>
            <p:spPr>
              <a:xfrm>
                <a:off x="2104713" y="5626782"/>
                <a:ext cx="580644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4777740" y="1637005"/>
              <a:ext cx="2050542" cy="1350456"/>
              <a:chOff x="5202936" y="1975104"/>
              <a:chExt cx="2450592" cy="1463040"/>
            </a:xfrm>
          </p:grpSpPr>
          <p:sp>
            <p:nvSpPr>
              <p:cNvPr id="6" name="Rectangle: Rounded Corners 5"/>
              <p:cNvSpPr/>
              <p:nvPr/>
            </p:nvSpPr>
            <p:spPr>
              <a:xfrm>
                <a:off x="5202936" y="1975104"/>
                <a:ext cx="2450592" cy="1463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9" name="TextBox 8"/>
              <p:cNvSpPr txBox="1"/>
              <p:nvPr/>
            </p:nvSpPr>
            <p:spPr>
              <a:xfrm>
                <a:off x="5330952" y="2059121"/>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Convert</a:t>
                </a:r>
              </a:p>
            </p:txBody>
          </p:sp>
        </p:grpSp>
        <p:grpSp>
          <p:nvGrpSpPr>
            <p:cNvPr id="23" name="Group 22"/>
            <p:cNvGrpSpPr/>
            <p:nvPr/>
          </p:nvGrpSpPr>
          <p:grpSpPr>
            <a:xfrm>
              <a:off x="2481452" y="1649279"/>
              <a:ext cx="2099691" cy="1581227"/>
              <a:chOff x="2453640" y="2014728"/>
              <a:chExt cx="2450592" cy="1713050"/>
            </a:xfrm>
          </p:grpSpPr>
          <p:sp>
            <p:nvSpPr>
              <p:cNvPr id="12" name="Rectangle: Rounded Corners 11"/>
              <p:cNvSpPr/>
              <p:nvPr/>
            </p:nvSpPr>
            <p:spPr>
              <a:xfrm>
                <a:off x="2453640" y="2014728"/>
                <a:ext cx="2450592" cy="1463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3" name="TextBox 12"/>
              <p:cNvSpPr txBox="1"/>
              <p:nvPr/>
            </p:nvSpPr>
            <p:spPr>
              <a:xfrm>
                <a:off x="2574036" y="2127339"/>
                <a:ext cx="2221992" cy="1600439"/>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Intentional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D0100"/>
                  </a:solidFill>
                  <a:effectLst/>
                  <a:uLnTx/>
                  <a:uFillTx/>
                  <a:latin typeface="Times"/>
                  <a:ea typeface="+mn-ea"/>
                  <a:cs typeface="+mn-cs"/>
                </a:endParaRPr>
              </a:p>
            </p:txBody>
          </p:sp>
        </p:grpSp>
        <p:grpSp>
          <p:nvGrpSpPr>
            <p:cNvPr id="21" name="Group 20"/>
            <p:cNvGrpSpPr/>
            <p:nvPr/>
          </p:nvGrpSpPr>
          <p:grpSpPr>
            <a:xfrm>
              <a:off x="2530602" y="3386410"/>
              <a:ext cx="2050542" cy="1337581"/>
              <a:chOff x="2441448" y="4059936"/>
              <a:chExt cx="2450592" cy="1463040"/>
            </a:xfrm>
          </p:grpSpPr>
          <p:sp>
            <p:nvSpPr>
              <p:cNvPr id="14" name="Rectangle: Rounded Corners 13"/>
              <p:cNvSpPr/>
              <p:nvPr/>
            </p:nvSpPr>
            <p:spPr>
              <a:xfrm>
                <a:off x="2441448" y="4059936"/>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5" name="TextBox 14"/>
              <p:cNvSpPr txBox="1"/>
              <p:nvPr/>
            </p:nvSpPr>
            <p:spPr>
              <a:xfrm>
                <a:off x="2567940" y="4132697"/>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Cradle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p:txBody>
          </p:sp>
        </p:grpSp>
        <p:grpSp>
          <p:nvGrpSpPr>
            <p:cNvPr id="22" name="Group 21"/>
            <p:cNvGrpSpPr/>
            <p:nvPr/>
          </p:nvGrpSpPr>
          <p:grpSpPr>
            <a:xfrm>
              <a:off x="4777740" y="3374136"/>
              <a:ext cx="2060829" cy="1361543"/>
              <a:chOff x="5193792" y="4087368"/>
              <a:chExt cx="2450592" cy="1463040"/>
            </a:xfrm>
          </p:grpSpPr>
          <p:sp>
            <p:nvSpPr>
              <p:cNvPr id="16" name="Rectangle: Rounded Corners 15"/>
              <p:cNvSpPr/>
              <p:nvPr/>
            </p:nvSpPr>
            <p:spPr>
              <a:xfrm>
                <a:off x="5193792" y="4087368"/>
                <a:ext cx="2450592" cy="14630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New Roman"/>
                  <a:ea typeface="+mn-ea"/>
                  <a:cs typeface="+mn-cs"/>
                </a:endParaRPr>
              </a:p>
            </p:txBody>
          </p:sp>
          <p:sp>
            <p:nvSpPr>
              <p:cNvPr id="17" name="TextBox 16"/>
              <p:cNvSpPr txBox="1"/>
              <p:nvPr/>
            </p:nvSpPr>
            <p:spPr>
              <a:xfrm>
                <a:off x="5294376" y="4171385"/>
                <a:ext cx="2221992" cy="1231107"/>
              </a:xfrm>
              <a:prstGeom prst="rect">
                <a:avLst/>
              </a:prstGeom>
              <a:noFill/>
              <a:ln>
                <a:noFill/>
              </a:ln>
            </p:spPr>
            <p:txBody>
              <a:bodyPr wrap="square" rtlCol="0" anchor="ctr" anchorCtr="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Incidental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Orthodox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5D0100"/>
                    </a:solidFill>
                    <a:effectLst/>
                    <a:uLnTx/>
                    <a:uFillTx/>
                    <a:latin typeface="Times"/>
                    <a:ea typeface="+mn-ea"/>
                    <a:cs typeface="+mn-cs"/>
                  </a:rPr>
                  <a:t>Convert</a:t>
                </a:r>
              </a:p>
            </p:txBody>
          </p:sp>
        </p:grpSp>
        <p:sp>
          <p:nvSpPr>
            <p:cNvPr id="19" name="TextBox 18"/>
            <p:cNvSpPr txBox="1"/>
            <p:nvPr/>
          </p:nvSpPr>
          <p:spPr>
            <a:xfrm>
              <a:off x="291397" y="2161365"/>
              <a:ext cx="1618150" cy="1870817"/>
            </a:xfrm>
            <a:prstGeom prst="rect">
              <a:avLst/>
            </a:prstGeom>
            <a:noFill/>
            <a:ln>
              <a:solidFill>
                <a:schemeClr val="accent1">
                  <a:lumMod val="20000"/>
                  <a:lumOff val="80000"/>
                </a:schemeClr>
              </a:solidFill>
            </a:ln>
          </p:spPr>
          <p:txBody>
            <a:bodyPr wrap="square" rtlCol="0" anchor="ctr" anchorCtr="1">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5D0100"/>
                  </a:solidFill>
                  <a:effectLst/>
                  <a:uLnTx/>
                  <a:uFillTx/>
                  <a:latin typeface="Times"/>
                  <a:ea typeface="+mn-ea"/>
                  <a:cs typeface="+mn-cs"/>
                </a:rPr>
                <a:t>Passion for the Faith</a:t>
              </a:r>
            </a:p>
          </p:txBody>
        </p:sp>
        <p:sp>
          <p:nvSpPr>
            <p:cNvPr id="20" name="TextBox 19"/>
            <p:cNvSpPr txBox="1"/>
            <p:nvPr/>
          </p:nvSpPr>
          <p:spPr>
            <a:xfrm>
              <a:off x="2644125" y="5140897"/>
              <a:ext cx="3602258" cy="712693"/>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5D0100"/>
                  </a:solidFill>
                  <a:effectLst/>
                  <a:uLnTx/>
                  <a:uFillTx/>
                  <a:latin typeface="Times"/>
                  <a:ea typeface="+mn-ea"/>
                  <a:cs typeface="+mn-cs"/>
                </a:rPr>
                <a:t>Accident  of  Birth</a:t>
              </a:r>
            </a:p>
          </p:txBody>
        </p:sp>
        <p:sp>
          <p:nvSpPr>
            <p:cNvPr id="26" name="TextBox 25"/>
            <p:cNvSpPr txBox="1"/>
            <p:nvPr/>
          </p:nvSpPr>
          <p:spPr>
            <a:xfrm>
              <a:off x="2530602" y="5768511"/>
              <a:ext cx="1592199" cy="935408"/>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Times"/>
                  <a:ea typeface="+mn-ea"/>
                  <a:cs typeface="+mn-cs"/>
                </a:rPr>
                <a:t>Born Orthodox</a:t>
              </a:r>
            </a:p>
          </p:txBody>
        </p:sp>
        <p:sp>
          <p:nvSpPr>
            <p:cNvPr id="27" name="TextBox 26"/>
            <p:cNvSpPr txBox="1"/>
            <p:nvPr/>
          </p:nvSpPr>
          <p:spPr>
            <a:xfrm>
              <a:off x="4777740" y="5913049"/>
              <a:ext cx="1641348" cy="646331"/>
            </a:xfrm>
            <a:prstGeom prst="rect">
              <a:avLst/>
            </a:prstGeom>
            <a:noFill/>
            <a:ln>
              <a:solidFill>
                <a:schemeClr val="accent1">
                  <a:lumMod val="20000"/>
                  <a:lumOff val="80000"/>
                </a:schemeClr>
              </a:solidFill>
            </a:ln>
          </p:spPr>
          <p:txBody>
            <a:bodyPr wrap="square" rtlCol="0" anchor="ctr"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Times"/>
                  <a:ea typeface="+mn-ea"/>
                  <a:cs typeface="+mn-cs"/>
                </a:rPr>
                <a:t>Born Non-Orthodox</a:t>
              </a:r>
            </a:p>
          </p:txBody>
        </p:sp>
      </p:gr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42"/>
            <a:ext cx="1011976" cy="1308590"/>
          </a:xfrm>
          <a:prstGeom prst="rect">
            <a:avLst/>
          </a:prstGeom>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024" y="0"/>
            <a:ext cx="1011976" cy="1308590"/>
          </a:xfrm>
          <a:prstGeom prst="rect">
            <a:avLst/>
          </a:prstGeom>
        </p:spPr>
      </p:pic>
      <p:sp>
        <p:nvSpPr>
          <p:cNvPr id="30" name="Rectangle 29">
            <a:extLst>
              <a:ext uri="{FF2B5EF4-FFF2-40B4-BE49-F238E27FC236}">
                <a16:creationId xmlns:a16="http://schemas.microsoft.com/office/drawing/2014/main" id="{93F4A3F4-08EC-4C18-8FF9-C820136210DC}"/>
              </a:ext>
            </a:extLst>
          </p:cNvPr>
          <p:cNvSpPr/>
          <p:nvPr/>
        </p:nvSpPr>
        <p:spPr>
          <a:xfrm>
            <a:off x="401089" y="1190756"/>
            <a:ext cx="8758105" cy="224676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You  need  different  strategies  for  each  of  the  4  categories  of  Orthodox  Christians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7883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0" y="2597552"/>
            <a:ext cx="9271322" cy="1143000"/>
          </a:xfrm>
        </p:spPr>
        <p:txBody>
          <a:bodyPr/>
          <a:lstStyle/>
          <a:p>
            <a:pPr eaLnBrk="1" hangingPunct="1">
              <a:defRPr/>
            </a:pPr>
            <a:r>
              <a:rPr lang="en-US" b="1" dirty="0"/>
              <a:t>How  Is  Our World  Changing?</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561177"/>
            <a:ext cx="9143999" cy="40356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046" y="-132242"/>
            <a:ext cx="9433368" cy="2729794"/>
          </a:xfrm>
          <a:prstGeom prst="rect">
            <a:avLst/>
          </a:prstGeom>
        </p:spPr>
      </p:pic>
    </p:spTree>
    <p:extLst>
      <p:ext uri="{BB962C8B-B14F-4D97-AF65-F5344CB8AC3E}">
        <p14:creationId xmlns:p14="http://schemas.microsoft.com/office/powerpoint/2010/main" val="4249765497"/>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1475285" y="341141"/>
            <a:ext cx="6324600" cy="2270125"/>
          </a:xfrm>
        </p:spPr>
        <p:txBody>
          <a:bodyPr/>
          <a:lstStyle/>
          <a:p>
            <a:pPr>
              <a:defRPr/>
            </a:pPr>
            <a:r>
              <a:rPr lang="en-US" b="1" u="none" dirty="0"/>
              <a:t>Selected   “</a:t>
            </a:r>
            <a:r>
              <a:rPr lang="en-US" sz="4800" b="1" u="none" dirty="0"/>
              <a:t>I</a:t>
            </a:r>
            <a:r>
              <a:rPr lang="en-US" b="1" u="none" dirty="0"/>
              <a:t>ncome”  </a:t>
            </a:r>
            <a:br>
              <a:rPr lang="en-US" b="1" u="none" dirty="0"/>
            </a:br>
            <a:r>
              <a:rPr lang="en-US" b="1" u="none" dirty="0"/>
              <a:t>Financial  Stewardship  </a:t>
            </a:r>
            <a:r>
              <a:rPr lang="en-US" b="1" dirty="0"/>
              <a:t>Challenge  Facts</a:t>
            </a:r>
          </a:p>
        </p:txBody>
      </p:sp>
      <p:pic>
        <p:nvPicPr>
          <p:cNvPr id="1607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3609975"/>
            <a:ext cx="4141787"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206069"/>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a:xfrm>
            <a:off x="1332937" y="0"/>
            <a:ext cx="6324600" cy="1143000"/>
          </a:xfrm>
        </p:spPr>
        <p:txBody>
          <a:bodyPr/>
          <a:lstStyle/>
          <a:p>
            <a:pPr eaLnBrk="1" hangingPunct="1">
              <a:defRPr/>
            </a:pPr>
            <a:r>
              <a:rPr lang="en-US" b="1" u="sng" dirty="0"/>
              <a:t>The  Giving  Facts</a:t>
            </a:r>
          </a:p>
        </p:txBody>
      </p:sp>
      <p:sp>
        <p:nvSpPr>
          <p:cNvPr id="764931" name="Rectangle 3"/>
          <p:cNvSpPr>
            <a:spLocks noGrp="1"/>
          </p:cNvSpPr>
          <p:nvPr>
            <p:ph idx="4294967295"/>
          </p:nvPr>
        </p:nvSpPr>
        <p:spPr>
          <a:xfrm>
            <a:off x="-197129" y="1482374"/>
            <a:ext cx="9563100" cy="4343400"/>
          </a:xfrm>
        </p:spPr>
        <p:txBody>
          <a:bodyPr/>
          <a:lstStyle/>
          <a:p>
            <a:pPr marL="457200" lvl="1" indent="0" eaLnBrk="1" hangingPunct="1">
              <a:lnSpc>
                <a:spcPct val="70000"/>
              </a:lnSpc>
              <a:spcBef>
                <a:spcPct val="30000"/>
              </a:spcBef>
              <a:spcAft>
                <a:spcPct val="30000"/>
              </a:spcAft>
              <a:buNone/>
              <a:tabLst>
                <a:tab pos="1431925" algn="l"/>
              </a:tabLst>
              <a:defRPr/>
            </a:pPr>
            <a:r>
              <a:rPr lang="en-US" sz="3400" b="1" dirty="0">
                <a:effectLst/>
                <a:latin typeface="Georgia" panose="02040502050405020303" pitchFamily="18" charset="0"/>
              </a:rPr>
              <a:t>~People  are  giving  a  lower  				percentage  of  income  to  			churches  in  the  2000’s  than  		they  did  either  during  the  			Great  Depression  or  the  1920’s</a:t>
            </a:r>
          </a:p>
          <a:p>
            <a:pPr marL="457200" lvl="1" indent="0" eaLnBrk="1" hangingPunct="1">
              <a:lnSpc>
                <a:spcPct val="70000"/>
              </a:lnSpc>
              <a:spcBef>
                <a:spcPct val="30000"/>
              </a:spcBef>
              <a:spcAft>
                <a:spcPct val="30000"/>
              </a:spcAft>
              <a:buNone/>
              <a:defRPr/>
            </a:pPr>
            <a:endParaRPr lang="en-US" sz="3400" b="1" dirty="0">
              <a:effectLst/>
              <a:latin typeface="Georgia" panose="02040502050405020303" pitchFamily="18" charset="0"/>
            </a:endParaRPr>
          </a:p>
          <a:p>
            <a:pPr marL="457200" lvl="1" indent="0" eaLnBrk="1" hangingPunct="1">
              <a:lnSpc>
                <a:spcPct val="70000"/>
              </a:lnSpc>
              <a:spcBef>
                <a:spcPct val="30000"/>
              </a:spcBef>
              <a:spcAft>
                <a:spcPct val="30000"/>
              </a:spcAft>
              <a:buNone/>
              <a:tabLst>
                <a:tab pos="1431925" algn="l"/>
              </a:tabLst>
              <a:defRPr/>
            </a:pPr>
            <a:r>
              <a:rPr lang="en-US" sz="3400" b="1" dirty="0">
                <a:effectLst/>
                <a:latin typeface="Georgia" panose="02040502050405020303" pitchFamily="18" charset="0"/>
              </a:rPr>
              <a:t>~ 37%  of  church  goers  give  $0  to  		</a:t>
            </a:r>
            <a:r>
              <a:rPr lang="en-US" sz="3400" dirty="0">
                <a:effectLst/>
              </a:rPr>
              <a:t>	t</a:t>
            </a:r>
            <a:r>
              <a:rPr lang="en-US" sz="3400" b="1" dirty="0">
                <a:effectLst/>
                <a:latin typeface="Georgia" panose="02040502050405020303" pitchFamily="18" charset="0"/>
              </a:rPr>
              <a:t>he 	church</a:t>
            </a:r>
          </a:p>
          <a:p>
            <a:pPr lvl="1" eaLnBrk="1" hangingPunct="1">
              <a:lnSpc>
                <a:spcPct val="70000"/>
              </a:lnSpc>
              <a:spcBef>
                <a:spcPct val="30000"/>
              </a:spcBef>
              <a:spcAft>
                <a:spcPct val="30000"/>
              </a:spcAft>
              <a:buFontTx/>
              <a:buChar char="•"/>
              <a:defRPr/>
            </a:pPr>
            <a:endParaRPr lang="en-US" sz="3400" b="1" dirty="0">
              <a:effectLst/>
              <a:latin typeface="Georgia" panose="02040502050405020303" pitchFamily="18" charset="0"/>
            </a:endParaRPr>
          </a:p>
          <a:p>
            <a:pPr lvl="1" eaLnBrk="1" hangingPunct="1">
              <a:lnSpc>
                <a:spcPct val="70000"/>
              </a:lnSpc>
              <a:spcBef>
                <a:spcPct val="30000"/>
              </a:spcBef>
              <a:spcAft>
                <a:spcPct val="30000"/>
              </a:spcAft>
              <a:buFontTx/>
              <a:buChar char="•"/>
              <a:defRPr/>
            </a:pPr>
            <a:endParaRPr lang="en-US" sz="3400" b="1" dirty="0">
              <a:effectLst/>
              <a:latin typeface="Georgia" panose="02040502050405020303" pitchFamily="18" charset="0"/>
            </a:endParaRPr>
          </a:p>
          <a:p>
            <a:pPr marL="457200" lvl="1" indent="0" eaLnBrk="1" hangingPunct="1">
              <a:lnSpc>
                <a:spcPct val="70000"/>
              </a:lnSpc>
              <a:buNone/>
              <a:defRPr/>
            </a:pPr>
            <a:endParaRPr lang="en-US" sz="3400" b="1" dirty="0">
              <a:effectLst/>
              <a:latin typeface="Georgia" panose="02040502050405020303" pitchFamily="18" charset="0"/>
            </a:endParaRPr>
          </a:p>
          <a:p>
            <a:pPr eaLnBrk="1" hangingPunct="1">
              <a:lnSpc>
                <a:spcPct val="70000"/>
              </a:lnSpc>
              <a:buFont typeface="Arial" pitchFamily="34" charset="0"/>
              <a:buNone/>
              <a:defRPr/>
            </a:pPr>
            <a:endParaRPr lang="en-US" sz="3400" b="1" dirty="0">
              <a:effectLst/>
              <a:latin typeface="Georgia" panose="02040502050405020303" pitchFamily="18" charset="0"/>
            </a:endParaRPr>
          </a:p>
          <a:p>
            <a:pPr eaLnBrk="1" hangingPunct="1">
              <a:lnSpc>
                <a:spcPct val="70000"/>
              </a:lnSpc>
              <a:buFont typeface="Arial" pitchFamily="34" charset="0"/>
              <a:buNone/>
              <a:defRPr/>
            </a:pPr>
            <a:r>
              <a:rPr lang="en-US" sz="3400" b="1" dirty="0">
                <a:effectLst/>
                <a:latin typeface="Georgia" panose="02040502050405020303" pitchFamily="18" charset="0"/>
              </a:rPr>
              <a:t>	</a:t>
            </a:r>
          </a:p>
        </p:txBody>
      </p:sp>
      <p:sp>
        <p:nvSpPr>
          <p:cNvPr id="146436" name="Text Box 4"/>
          <p:cNvSpPr txBox="1">
            <a:spLocks noChangeArrowheads="1"/>
          </p:cNvSpPr>
          <p:nvPr/>
        </p:nvSpPr>
        <p:spPr bwMode="auto">
          <a:xfrm>
            <a:off x="1562100" y="6353175"/>
            <a:ext cx="7581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5D0100"/>
                </a:solidFill>
                <a:effectLst/>
                <a:uLnTx/>
                <a:uFillTx/>
                <a:latin typeface="Times"/>
                <a:ea typeface="+mn-ea"/>
                <a:cs typeface="+mn-cs"/>
              </a:rPr>
              <a:t>¹ Christian Stewardship Association; Barna Research Group; Empty Tomb; </a:t>
            </a:r>
            <a:r>
              <a:rPr kumimoji="0" lang="en-US" altLang="en-US" sz="1200" b="0" i="0" u="none" strike="noStrike" kern="1200" cap="none" spc="0" normalizeH="0" baseline="0" noProof="0" dirty="0">
                <a:ln>
                  <a:noFill/>
                </a:ln>
                <a:solidFill>
                  <a:srgbClr val="5D0100"/>
                </a:solidFill>
                <a:effectLst/>
                <a:uLnTx/>
                <a:uFillTx/>
                <a:latin typeface="Arial" pitchFamily="34" charset="0"/>
                <a:ea typeface="+mn-ea"/>
                <a:cs typeface="+mn-cs"/>
              </a:rPr>
              <a:t>Giving USA Foundation</a:t>
            </a:r>
          </a:p>
        </p:txBody>
      </p:sp>
      <p:sp>
        <p:nvSpPr>
          <p:cNvPr id="146437" name="Line 5"/>
          <p:cNvSpPr>
            <a:spLocks noChangeShapeType="1"/>
          </p:cNvSpPr>
          <p:nvPr/>
        </p:nvSpPr>
        <p:spPr bwMode="auto">
          <a:xfrm>
            <a:off x="1562100" y="6343650"/>
            <a:ext cx="6629400"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43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4931">
                                            <p:txEl>
                                              <p:pRg st="0" end="0"/>
                                            </p:txEl>
                                          </p:spTgt>
                                        </p:tgtEl>
                                        <p:attrNameLst>
                                          <p:attrName>style.visibility</p:attrName>
                                        </p:attrNameLst>
                                      </p:cBhvr>
                                      <p:to>
                                        <p:strVal val="visible"/>
                                      </p:to>
                                    </p:set>
                                    <p:animEffect transition="in" filter="dissolve">
                                      <p:cBhvr>
                                        <p:cTn id="7" dur="500"/>
                                        <p:tgtEl>
                                          <p:spTgt spid="764931">
                                            <p:txEl>
                                              <p:pRg st="0" end="0"/>
                                            </p:txEl>
                                          </p:spTgt>
                                        </p:tgtEl>
                                      </p:cBhvr>
                                    </p:animEffect>
                                  </p:childTnLst>
                                  <p:subTnLst>
                                    <p:animClr clrSpc="rgb" dir="cw">
                                      <p:cBhvr override="childStyle">
                                        <p:cTn dur="1" fill="hold" display="0" masterRel="nextClick" afterEffect="1"/>
                                        <p:tgtEl>
                                          <p:spTgt spid="764931">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64931">
                                            <p:txEl>
                                              <p:pRg st="2" end="2"/>
                                            </p:txEl>
                                          </p:spTgt>
                                        </p:tgtEl>
                                        <p:attrNameLst>
                                          <p:attrName>style.visibility</p:attrName>
                                        </p:attrNameLst>
                                      </p:cBhvr>
                                      <p:to>
                                        <p:strVal val="visible"/>
                                      </p:to>
                                    </p:set>
                                    <p:animEffect transition="in" filter="dissolve">
                                      <p:cBhvr>
                                        <p:cTn id="12" dur="500"/>
                                        <p:tgtEl>
                                          <p:spTgt spid="76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a:xfrm>
            <a:off x="1332937" y="0"/>
            <a:ext cx="6324600" cy="1143000"/>
          </a:xfrm>
        </p:spPr>
        <p:txBody>
          <a:bodyPr/>
          <a:lstStyle/>
          <a:p>
            <a:pPr eaLnBrk="1" hangingPunct="1">
              <a:defRPr/>
            </a:pPr>
            <a:r>
              <a:rPr lang="en-US" b="1" u="sng" dirty="0"/>
              <a:t>The  Giving  Facts</a:t>
            </a:r>
            <a:r>
              <a:rPr lang="en-US" b="1" u="sng" dirty="0">
                <a:latin typeface="Times New Roman" panose="02020603050405020304" pitchFamily="18" charset="0"/>
                <a:cs typeface="Times New Roman" panose="02020603050405020304" pitchFamily="18" charset="0"/>
              </a:rPr>
              <a:t>¹</a:t>
            </a:r>
            <a:endParaRPr lang="en-US" b="1" u="sng" dirty="0"/>
          </a:p>
        </p:txBody>
      </p:sp>
      <p:sp>
        <p:nvSpPr>
          <p:cNvPr id="764931" name="Rectangle 3"/>
          <p:cNvSpPr>
            <a:spLocks noGrp="1"/>
          </p:cNvSpPr>
          <p:nvPr>
            <p:ph idx="4294967295"/>
          </p:nvPr>
        </p:nvSpPr>
        <p:spPr>
          <a:xfrm>
            <a:off x="0" y="1281855"/>
            <a:ext cx="8729662" cy="4343400"/>
          </a:xfrm>
        </p:spPr>
        <p:txBody>
          <a:bodyPr/>
          <a:lstStyle/>
          <a:p>
            <a:pPr marL="457200" lvl="1" indent="0" eaLnBrk="1" hangingPunct="1">
              <a:lnSpc>
                <a:spcPct val="70000"/>
              </a:lnSpc>
              <a:spcBef>
                <a:spcPct val="30000"/>
              </a:spcBef>
              <a:spcAft>
                <a:spcPct val="30000"/>
              </a:spcAft>
              <a:buNone/>
              <a:tabLst>
                <a:tab pos="1431925" algn="l"/>
              </a:tabLst>
              <a:defRPr/>
            </a:pPr>
            <a:r>
              <a:rPr lang="en-US" sz="3400" b="1" dirty="0">
                <a:effectLst/>
                <a:latin typeface="Georgia" panose="02040502050405020303" pitchFamily="18" charset="0"/>
              </a:rPr>
              <a:t>~ Orthodox  Christians  in  </a:t>
            </a:r>
            <a:r>
              <a:rPr lang="en-US" sz="3400" dirty="0">
                <a:effectLst/>
              </a:rPr>
              <a:t>the  U.S.  	are  in  the  </a:t>
            </a:r>
          </a:p>
          <a:p>
            <a:pPr marL="457200" lvl="1" indent="0" eaLnBrk="1" hangingPunct="1">
              <a:lnSpc>
                <a:spcPct val="70000"/>
              </a:lnSpc>
              <a:spcBef>
                <a:spcPct val="30000"/>
              </a:spcBef>
              <a:spcAft>
                <a:spcPct val="30000"/>
              </a:spcAft>
              <a:buNone/>
              <a:tabLst>
                <a:tab pos="1431925" algn="l"/>
              </a:tabLst>
              <a:defRPr/>
            </a:pPr>
            <a:r>
              <a:rPr lang="en-US" sz="3400" dirty="0">
                <a:effectLst/>
              </a:rPr>
              <a:t>(a) top  third  of  annual  income  </a:t>
            </a:r>
          </a:p>
          <a:p>
            <a:pPr marL="1314450" lvl="3" indent="0">
              <a:lnSpc>
                <a:spcPct val="70000"/>
              </a:lnSpc>
              <a:spcBef>
                <a:spcPct val="30000"/>
              </a:spcBef>
              <a:spcAft>
                <a:spcPct val="30000"/>
              </a:spcAft>
              <a:buNone/>
              <a:tabLst>
                <a:tab pos="1431925" algn="l"/>
              </a:tabLst>
              <a:defRPr/>
            </a:pPr>
            <a:endParaRPr lang="en-US" b="1" dirty="0">
              <a:effectLst/>
            </a:endParaRPr>
          </a:p>
          <a:p>
            <a:pPr marL="457200" lvl="1" indent="0" eaLnBrk="1" hangingPunct="1">
              <a:lnSpc>
                <a:spcPct val="70000"/>
              </a:lnSpc>
              <a:spcBef>
                <a:spcPct val="30000"/>
              </a:spcBef>
              <a:spcAft>
                <a:spcPct val="30000"/>
              </a:spcAft>
              <a:buNone/>
              <a:tabLst>
                <a:tab pos="1431925" algn="l"/>
              </a:tabLst>
              <a:defRPr/>
            </a:pPr>
            <a:r>
              <a:rPr lang="en-US" sz="3400" b="1" dirty="0">
                <a:effectLst/>
                <a:latin typeface="Georgia" panose="02040502050405020303" pitchFamily="18" charset="0"/>
              </a:rPr>
              <a:t>(b) bottom  third  of  giving  to  their  	churches  in  the  form  of  	annual  financial  stewardship</a:t>
            </a:r>
          </a:p>
          <a:p>
            <a:pPr lvl="1" eaLnBrk="1" hangingPunct="1">
              <a:lnSpc>
                <a:spcPct val="70000"/>
              </a:lnSpc>
              <a:spcBef>
                <a:spcPct val="30000"/>
              </a:spcBef>
              <a:spcAft>
                <a:spcPct val="30000"/>
              </a:spcAft>
              <a:buFontTx/>
              <a:buChar char="•"/>
              <a:defRPr/>
            </a:pPr>
            <a:endParaRPr lang="en-US" sz="3400" b="1" dirty="0">
              <a:effectLst/>
              <a:latin typeface="Georgia" panose="02040502050405020303" pitchFamily="18" charset="0"/>
            </a:endParaRPr>
          </a:p>
          <a:p>
            <a:pPr marL="457200" lvl="1" indent="0" eaLnBrk="1" hangingPunct="1">
              <a:lnSpc>
                <a:spcPct val="70000"/>
              </a:lnSpc>
              <a:buNone/>
              <a:defRPr/>
            </a:pPr>
            <a:endParaRPr lang="en-US" sz="3400" b="1" dirty="0">
              <a:effectLst/>
              <a:latin typeface="Georgia" panose="02040502050405020303" pitchFamily="18" charset="0"/>
            </a:endParaRPr>
          </a:p>
          <a:p>
            <a:pPr eaLnBrk="1" hangingPunct="1">
              <a:lnSpc>
                <a:spcPct val="70000"/>
              </a:lnSpc>
              <a:buFont typeface="Arial" pitchFamily="34" charset="0"/>
              <a:buNone/>
              <a:defRPr/>
            </a:pPr>
            <a:endParaRPr lang="en-US" sz="3400" b="1" dirty="0">
              <a:effectLst/>
              <a:latin typeface="Georgia" panose="02040502050405020303" pitchFamily="18" charset="0"/>
            </a:endParaRPr>
          </a:p>
          <a:p>
            <a:pPr eaLnBrk="1" hangingPunct="1">
              <a:lnSpc>
                <a:spcPct val="70000"/>
              </a:lnSpc>
              <a:buFont typeface="Arial" pitchFamily="34" charset="0"/>
              <a:buNone/>
              <a:defRPr/>
            </a:pPr>
            <a:r>
              <a:rPr lang="en-US" sz="3400" b="1" dirty="0">
                <a:effectLst/>
                <a:latin typeface="Georgia" panose="02040502050405020303" pitchFamily="18" charset="0"/>
              </a:rPr>
              <a:t>	</a:t>
            </a:r>
          </a:p>
        </p:txBody>
      </p:sp>
      <p:sp>
        <p:nvSpPr>
          <p:cNvPr id="146436" name="Text Box 4"/>
          <p:cNvSpPr txBox="1">
            <a:spLocks noChangeArrowheads="1"/>
          </p:cNvSpPr>
          <p:nvPr/>
        </p:nvSpPr>
        <p:spPr bwMode="auto">
          <a:xfrm>
            <a:off x="400050" y="6304003"/>
            <a:ext cx="87296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5D0100"/>
                </a:solidFill>
                <a:effectLst/>
                <a:uLnTx/>
                <a:uFillTx/>
                <a:latin typeface="Times"/>
                <a:ea typeface="+mn-ea"/>
                <a:cs typeface="+mn-cs"/>
              </a:rPr>
              <a:t>¹ Pew  Forum  income  data  compared  with  analysis  of  several  hindered  Orthodox  Parish  financial  statements  (mostly  in  GOA) by  Stewardship  Calling</a:t>
            </a:r>
            <a:endParaRPr kumimoji="0" lang="en-US" altLang="en-US" sz="1400" b="0" i="0" u="none" strike="noStrike" kern="1200" cap="none" spc="0" normalizeH="0" baseline="0" noProof="0" dirty="0">
              <a:ln>
                <a:noFill/>
              </a:ln>
              <a:solidFill>
                <a:srgbClr val="5D0100"/>
              </a:solidFill>
              <a:effectLst/>
              <a:uLnTx/>
              <a:uFillTx/>
              <a:latin typeface="Arial" pitchFamily="34" charset="0"/>
              <a:ea typeface="+mn-ea"/>
              <a:cs typeface="+mn-cs"/>
            </a:endParaRPr>
          </a:p>
        </p:txBody>
      </p:sp>
      <p:sp>
        <p:nvSpPr>
          <p:cNvPr id="146437" name="Line 5"/>
          <p:cNvSpPr>
            <a:spLocks noChangeShapeType="1"/>
          </p:cNvSpPr>
          <p:nvPr/>
        </p:nvSpPr>
        <p:spPr bwMode="auto">
          <a:xfrm flipV="1">
            <a:off x="400050" y="6165147"/>
            <a:ext cx="8401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257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4931">
                                            <p:txEl>
                                              <p:pRg st="1" end="1"/>
                                            </p:txEl>
                                          </p:spTgt>
                                        </p:tgtEl>
                                        <p:attrNameLst>
                                          <p:attrName>style.visibility</p:attrName>
                                        </p:attrNameLst>
                                      </p:cBhvr>
                                      <p:to>
                                        <p:strVal val="visible"/>
                                      </p:to>
                                    </p:set>
                                    <p:animEffect transition="in" filter="fade">
                                      <p:cBhvr>
                                        <p:cTn id="7" dur="500"/>
                                        <p:tgtEl>
                                          <p:spTgt spid="7649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4931">
                                            <p:txEl>
                                              <p:pRg st="3" end="3"/>
                                            </p:txEl>
                                          </p:spTgt>
                                        </p:tgtEl>
                                        <p:attrNameLst>
                                          <p:attrName>style.visibility</p:attrName>
                                        </p:attrNameLst>
                                      </p:cBhvr>
                                      <p:to>
                                        <p:strVal val="visible"/>
                                      </p:to>
                                    </p:set>
                                    <p:animEffect transition="in" filter="fade">
                                      <p:cBhvr>
                                        <p:cTn id="12" dur="500"/>
                                        <p:tgtEl>
                                          <p:spTgt spid="764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title" idx="4294967295"/>
          </p:nvPr>
        </p:nvSpPr>
        <p:spPr>
          <a:xfrm>
            <a:off x="1295400" y="174180"/>
            <a:ext cx="6324600" cy="1143000"/>
          </a:xfrm>
        </p:spPr>
        <p:txBody>
          <a:bodyPr/>
          <a:lstStyle/>
          <a:p>
            <a:pPr eaLnBrk="1" hangingPunct="1">
              <a:defRPr/>
            </a:pPr>
            <a:r>
              <a:rPr lang="en-US" sz="3600" b="1" u="none" dirty="0"/>
              <a:t>U.S.  Christian  Charitable  </a:t>
            </a:r>
            <a:br>
              <a:rPr lang="en-US" sz="3600" b="1" u="none" dirty="0"/>
            </a:br>
            <a:r>
              <a:rPr lang="en-US" sz="3600" b="1" dirty="0"/>
              <a:t>PER  </a:t>
            </a:r>
            <a:r>
              <a:rPr lang="en-US" dirty="0"/>
              <a:t>PERSON  </a:t>
            </a:r>
            <a:br>
              <a:rPr lang="en-US" u="none" dirty="0"/>
            </a:br>
            <a:r>
              <a:rPr lang="en-US" sz="3600" b="1" u="none" dirty="0"/>
              <a:t>Giving  Statistics</a:t>
            </a:r>
            <a:r>
              <a:rPr lang="en-US" sz="3600" b="1" u="none" dirty="0">
                <a:cs typeface="Times New Roman" pitchFamily="18" charset="0"/>
              </a:rPr>
              <a:t>¹</a:t>
            </a:r>
          </a:p>
        </p:txBody>
      </p:sp>
      <p:graphicFrame>
        <p:nvGraphicFramePr>
          <p:cNvPr id="770051" name="Group 3"/>
          <p:cNvGraphicFramePr>
            <a:graphicFrameLocks noGrp="1"/>
          </p:cNvGraphicFramePr>
          <p:nvPr>
            <p:ph idx="4294967295"/>
          </p:nvPr>
        </p:nvGraphicFramePr>
        <p:xfrm>
          <a:off x="186145" y="1621746"/>
          <a:ext cx="8575765" cy="3413471"/>
        </p:xfrm>
        <a:graphic>
          <a:graphicData uri="http://schemas.openxmlformats.org/drawingml/2006/table">
            <a:tbl>
              <a:tblPr/>
              <a:tblGrid>
                <a:gridCol w="5972445">
                  <a:extLst>
                    <a:ext uri="{9D8B030D-6E8A-4147-A177-3AD203B41FA5}">
                      <a16:colId xmlns:a16="http://schemas.microsoft.com/office/drawing/2014/main" val="20000"/>
                    </a:ext>
                  </a:extLst>
                </a:gridCol>
                <a:gridCol w="2603320">
                  <a:extLst>
                    <a:ext uri="{9D8B030D-6E8A-4147-A177-3AD203B41FA5}">
                      <a16:colId xmlns:a16="http://schemas.microsoft.com/office/drawing/2014/main" val="20001"/>
                    </a:ext>
                  </a:extLst>
                </a:gridCol>
              </a:tblGrid>
              <a:tr h="640004">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4000" b="1" i="0" u="sng" strike="noStrike" cap="none" normalizeH="0" baseline="0" dirty="0">
                          <a:ln>
                            <a:noFill/>
                          </a:ln>
                          <a:solidFill>
                            <a:schemeClr val="tx1"/>
                          </a:solidFill>
                          <a:effectLst/>
                          <a:latin typeface="Times New Roman" pitchFamily="18" charset="0"/>
                        </a:rPr>
                        <a:t>Group</a:t>
                      </a:r>
                    </a:p>
                  </a:txBody>
                  <a:tcPr marL="91626" marR="91626"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0" i="0" u="sng" strike="noStrike" cap="none" normalizeH="0" baseline="0" dirty="0">
                          <a:ln>
                            <a:noFill/>
                          </a:ln>
                          <a:solidFill>
                            <a:schemeClr val="tx1"/>
                          </a:solidFill>
                          <a:effectLst/>
                          <a:latin typeface="Times New Roman" pitchFamily="18" charset="0"/>
                        </a:rPr>
                        <a:t>$</a:t>
                      </a:r>
                    </a:p>
                  </a:txBody>
                  <a:tcPr marL="91626" marR="9162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04">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1" i="0" u="none" strike="noStrike" cap="none" normalizeH="0" baseline="0" dirty="0">
                          <a:ln>
                            <a:noFill/>
                          </a:ln>
                          <a:solidFill>
                            <a:schemeClr val="tx1"/>
                          </a:solidFill>
                          <a:effectLst/>
                          <a:latin typeface="Times New Roman" pitchFamily="18" charset="0"/>
                        </a:rPr>
                        <a:t>U.S.  Christian  average  =</a:t>
                      </a:r>
                    </a:p>
                  </a:txBody>
                  <a:tcPr marL="91626" marR="91626"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1" i="0" u="none" strike="noStrike" cap="none" normalizeH="0" baseline="0" dirty="0">
                          <a:ln>
                            <a:noFill/>
                          </a:ln>
                          <a:solidFill>
                            <a:schemeClr val="tx1"/>
                          </a:solidFill>
                          <a:effectLst/>
                          <a:latin typeface="Times New Roman" pitchFamily="18" charset="0"/>
                        </a:rPr>
                        <a:t>$880</a:t>
                      </a:r>
                    </a:p>
                  </a:txBody>
                  <a:tcPr marL="91626" marR="9162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3841">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1" i="0" u="none" strike="noStrike" cap="none" normalizeH="0" baseline="0" dirty="0">
                          <a:ln>
                            <a:noFill/>
                          </a:ln>
                          <a:solidFill>
                            <a:schemeClr val="tx1"/>
                          </a:solidFill>
                          <a:effectLst/>
                          <a:latin typeface="Times New Roman" pitchFamily="18" charset="0"/>
                        </a:rPr>
                        <a:t>U.S.  Evangelical  Protestant  average  =</a:t>
                      </a:r>
                    </a:p>
                  </a:txBody>
                  <a:tcPr marL="91626" marR="91626"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1" i="0" u="none" strike="noStrike" cap="none" normalizeH="0" baseline="0" dirty="0">
                          <a:ln>
                            <a:noFill/>
                          </a:ln>
                          <a:solidFill>
                            <a:schemeClr val="tx1"/>
                          </a:solidFill>
                          <a:effectLst/>
                          <a:latin typeface="Times New Roman" pitchFamily="18" charset="0"/>
                        </a:rPr>
                        <a:t>$1,165</a:t>
                      </a:r>
                    </a:p>
                  </a:txBody>
                  <a:tcPr marL="91626" marR="9162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3841">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1" i="0" u="none" strike="noStrike" cap="none" normalizeH="0" baseline="0" dirty="0">
                          <a:ln>
                            <a:noFill/>
                          </a:ln>
                          <a:solidFill>
                            <a:schemeClr val="tx1"/>
                          </a:solidFill>
                          <a:effectLst/>
                          <a:latin typeface="Times New Roman" pitchFamily="18" charset="0"/>
                        </a:rPr>
                        <a:t>Average  GOA Parishioner = </a:t>
                      </a:r>
                    </a:p>
                  </a:txBody>
                  <a:tcPr marL="91626" marR="91626"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3600" b="1" i="0" u="none" strike="noStrike" cap="none" normalizeH="0" baseline="0" dirty="0">
                          <a:ln>
                            <a:noFill/>
                          </a:ln>
                          <a:solidFill>
                            <a:schemeClr val="tx1"/>
                          </a:solidFill>
                          <a:effectLst/>
                          <a:latin typeface="Times New Roman" pitchFamily="18" charset="0"/>
                        </a:rPr>
                        <a:t>$275</a:t>
                      </a:r>
                    </a:p>
                  </a:txBody>
                  <a:tcPr marL="91626" marR="9162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3922589"/>
                  </a:ext>
                </a:extLst>
              </a:tr>
            </a:tbl>
          </a:graphicData>
        </a:graphic>
      </p:graphicFrame>
      <p:sp>
        <p:nvSpPr>
          <p:cNvPr id="151577" name="Line 25"/>
          <p:cNvSpPr>
            <a:spLocks noChangeShapeType="1"/>
          </p:cNvSpPr>
          <p:nvPr/>
        </p:nvSpPr>
        <p:spPr bwMode="auto">
          <a:xfrm>
            <a:off x="838199" y="5666013"/>
            <a:ext cx="7489371" cy="54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151578" name="Text Box 26"/>
          <p:cNvSpPr txBox="1">
            <a:spLocks noChangeArrowheads="1"/>
          </p:cNvSpPr>
          <p:nvPr/>
        </p:nvSpPr>
        <p:spPr bwMode="auto">
          <a:xfrm>
            <a:off x="957942" y="5858888"/>
            <a:ext cx="77615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5D0100"/>
                </a:solidFill>
                <a:effectLst/>
                <a:uLnTx/>
                <a:uFillTx/>
                <a:latin typeface="Times"/>
                <a:ea typeface="+mn-ea"/>
                <a:cs typeface="+mn-cs"/>
              </a:rPr>
              <a:t>¹ All  numbers  are  per  person - per year  direct  financial  stewardship  contributions</a:t>
            </a:r>
          </a:p>
        </p:txBody>
      </p:sp>
    </p:spTree>
    <p:extLst>
      <p:ext uri="{BB962C8B-B14F-4D97-AF65-F5344CB8AC3E}">
        <p14:creationId xmlns:p14="http://schemas.microsoft.com/office/powerpoint/2010/main" val="202602675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a:xfrm>
            <a:off x="860345" y="-229759"/>
            <a:ext cx="7301687" cy="1143000"/>
          </a:xfrm>
        </p:spPr>
        <p:txBody>
          <a:bodyPr/>
          <a:lstStyle/>
          <a:p>
            <a:pPr eaLnBrk="1" hangingPunct="1">
              <a:defRPr/>
            </a:pPr>
            <a:r>
              <a:rPr lang="en-US" b="1" u="sng" dirty="0"/>
              <a:t>The  Giving  Facts - 2016</a:t>
            </a:r>
          </a:p>
        </p:txBody>
      </p:sp>
      <p:sp>
        <p:nvSpPr>
          <p:cNvPr id="764931" name="Rectangle 3"/>
          <p:cNvSpPr>
            <a:spLocks noGrp="1"/>
          </p:cNvSpPr>
          <p:nvPr>
            <p:ph idx="4294967295"/>
          </p:nvPr>
        </p:nvSpPr>
        <p:spPr>
          <a:xfrm>
            <a:off x="34892" y="5529936"/>
            <a:ext cx="2307936" cy="672701"/>
          </a:xfrm>
        </p:spPr>
        <p:txBody>
          <a:bodyPr/>
          <a:lstStyle/>
          <a:p>
            <a:pPr marL="0" lvl="1" indent="0" eaLnBrk="1" hangingPunct="1">
              <a:lnSpc>
                <a:spcPct val="70000"/>
              </a:lnSpc>
              <a:spcBef>
                <a:spcPct val="30000"/>
              </a:spcBef>
              <a:spcAft>
                <a:spcPct val="30000"/>
              </a:spcAft>
              <a:buNone/>
              <a:defRPr/>
            </a:pPr>
            <a:r>
              <a:rPr lang="en-US" sz="3000" b="1" dirty="0">
                <a:solidFill>
                  <a:srgbClr val="FF0000"/>
                </a:solidFill>
                <a:effectLst/>
                <a:latin typeface="Times New Roman" pitchFamily="18" charset="0"/>
              </a:rPr>
              <a:t>$390  Billion  given  away</a:t>
            </a:r>
          </a:p>
        </p:txBody>
      </p:sp>
      <p:sp>
        <p:nvSpPr>
          <p:cNvPr id="146436" name="Text Box 4"/>
          <p:cNvSpPr txBox="1">
            <a:spLocks noChangeArrowheads="1"/>
          </p:cNvSpPr>
          <p:nvPr/>
        </p:nvSpPr>
        <p:spPr bwMode="auto">
          <a:xfrm>
            <a:off x="2192721" y="6581001"/>
            <a:ext cx="7581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5D0100"/>
                </a:solidFill>
                <a:effectLst/>
                <a:uLnTx/>
                <a:uFillTx/>
                <a:latin typeface="Times"/>
                <a:ea typeface="+mn-ea"/>
                <a:cs typeface="+mn-cs"/>
              </a:rPr>
              <a:t>¹ Giving  USA Foundation  - 2017  Annual  Report</a:t>
            </a:r>
            <a:endParaRPr kumimoji="0" lang="en-US" altLang="en-US" sz="1200" b="1" i="0" u="none" strike="noStrike" kern="1200" cap="none" spc="0" normalizeH="0" baseline="0" noProof="0" dirty="0">
              <a:ln>
                <a:noFill/>
              </a:ln>
              <a:solidFill>
                <a:srgbClr val="5D0100"/>
              </a:solidFill>
              <a:effectLst/>
              <a:uLnTx/>
              <a:uFillTx/>
              <a:latin typeface="Arial" pitchFamily="34" charset="0"/>
              <a:ea typeface="+mn-ea"/>
              <a:cs typeface="+mn-cs"/>
            </a:endParaRPr>
          </a:p>
        </p:txBody>
      </p:sp>
      <p:sp>
        <p:nvSpPr>
          <p:cNvPr id="146437" name="Line 5"/>
          <p:cNvSpPr>
            <a:spLocks noChangeShapeType="1"/>
          </p:cNvSpPr>
          <p:nvPr/>
        </p:nvSpPr>
        <p:spPr bwMode="auto">
          <a:xfrm flipV="1">
            <a:off x="1879193" y="6557072"/>
            <a:ext cx="4104478" cy="239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pic>
        <p:nvPicPr>
          <p:cNvPr id="3" name="Picture 2">
            <a:extLst>
              <a:ext uri="{FF2B5EF4-FFF2-40B4-BE49-F238E27FC236}">
                <a16:creationId xmlns:a16="http://schemas.microsoft.com/office/drawing/2014/main" id="{F027CCBE-8EB1-438F-83E6-A49EE612D6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787" y="629959"/>
            <a:ext cx="8951144" cy="4795838"/>
          </a:xfrm>
          <a:prstGeom prst="rect">
            <a:avLst/>
          </a:prstGeom>
        </p:spPr>
      </p:pic>
      <p:sp>
        <p:nvSpPr>
          <p:cNvPr id="11" name="Rectangle 10">
            <a:extLst>
              <a:ext uri="{FF2B5EF4-FFF2-40B4-BE49-F238E27FC236}">
                <a16:creationId xmlns:a16="http://schemas.microsoft.com/office/drawing/2014/main" id="{8E2427E0-3636-46F1-95A7-39E8BFD10AFB}"/>
              </a:ext>
            </a:extLst>
          </p:cNvPr>
          <p:cNvSpPr/>
          <p:nvPr/>
        </p:nvSpPr>
        <p:spPr bwMode="auto">
          <a:xfrm>
            <a:off x="3191733" y="5484140"/>
            <a:ext cx="1906209" cy="813057"/>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mn-cs"/>
            </a:endParaRPr>
          </a:p>
        </p:txBody>
      </p:sp>
      <p:sp>
        <p:nvSpPr>
          <p:cNvPr id="12" name="Rectangle 11">
            <a:extLst>
              <a:ext uri="{FF2B5EF4-FFF2-40B4-BE49-F238E27FC236}">
                <a16:creationId xmlns:a16="http://schemas.microsoft.com/office/drawing/2014/main" id="{DD6F448E-BF6D-425A-9BA0-63E791D7A86A}"/>
              </a:ext>
            </a:extLst>
          </p:cNvPr>
          <p:cNvSpPr/>
          <p:nvPr/>
        </p:nvSpPr>
        <p:spPr bwMode="auto">
          <a:xfrm>
            <a:off x="6161231" y="5460510"/>
            <a:ext cx="2910700" cy="813057"/>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grpSp>
        <p:nvGrpSpPr>
          <p:cNvPr id="24" name="Group 23">
            <a:extLst>
              <a:ext uri="{FF2B5EF4-FFF2-40B4-BE49-F238E27FC236}">
                <a16:creationId xmlns:a16="http://schemas.microsoft.com/office/drawing/2014/main" id="{4164B52C-8570-4BCD-A913-182A778BFEBD}"/>
              </a:ext>
            </a:extLst>
          </p:cNvPr>
          <p:cNvGrpSpPr/>
          <p:nvPr/>
        </p:nvGrpSpPr>
        <p:grpSpPr>
          <a:xfrm>
            <a:off x="287207" y="3612589"/>
            <a:ext cx="5025119" cy="2589177"/>
            <a:chOff x="287207" y="3612589"/>
            <a:chExt cx="5025119" cy="2589177"/>
          </a:xfrm>
        </p:grpSpPr>
        <p:sp>
          <p:nvSpPr>
            <p:cNvPr id="8" name="Rectangle 3">
              <a:extLst>
                <a:ext uri="{FF2B5EF4-FFF2-40B4-BE49-F238E27FC236}">
                  <a16:creationId xmlns:a16="http://schemas.microsoft.com/office/drawing/2014/main" id="{8996D019-4EA7-4B79-9175-FB2332B2440B}"/>
                </a:ext>
              </a:extLst>
            </p:cNvPr>
            <p:cNvSpPr txBox="1">
              <a:spLocks/>
            </p:cNvSpPr>
            <p:nvPr/>
          </p:nvSpPr>
          <p:spPr bwMode="auto">
            <a:xfrm>
              <a:off x="3237854" y="5529065"/>
              <a:ext cx="2074472" cy="6727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a:lstStyle>
            <a:p>
              <a:pPr marL="0" marR="0" lvl="1" indent="0" algn="l" defTabSz="914400" rtl="0" eaLnBrk="1" fontAlgn="base" latinLnBrk="0" hangingPunct="1">
                <a:lnSpc>
                  <a:spcPct val="70000"/>
                </a:lnSpc>
                <a:spcBef>
                  <a:spcPct val="30000"/>
                </a:spcBef>
                <a:spcAft>
                  <a:spcPct val="30000"/>
                </a:spcAft>
                <a:buClrTx/>
                <a:buSzTx/>
                <a:buFontTx/>
                <a:buNone/>
                <a:tabLst/>
                <a:defRPr/>
              </a:pPr>
              <a:r>
                <a:rPr kumimoji="0" lang="en-US" sz="3000" b="1" i="0" u="none" strike="noStrike" kern="0" cap="none" spc="0" normalizeH="0" baseline="0" noProof="0" dirty="0">
                  <a:ln>
                    <a:noFill/>
                  </a:ln>
                  <a:solidFill>
                    <a:srgbClr val="7030A0"/>
                  </a:solidFill>
                  <a:effectLst/>
                  <a:uLnTx/>
                  <a:uFillTx/>
                  <a:latin typeface="Times New Roman" pitchFamily="18" charset="0"/>
                  <a:ea typeface="+mn-ea"/>
                  <a:cs typeface="+mn-cs"/>
                </a:rPr>
                <a:t>Only  8%  in  wills</a:t>
              </a:r>
            </a:p>
          </p:txBody>
        </p:sp>
        <p:cxnSp>
          <p:nvCxnSpPr>
            <p:cNvPr id="17" name="Straight Arrow Connector 16">
              <a:extLst>
                <a:ext uri="{FF2B5EF4-FFF2-40B4-BE49-F238E27FC236}">
                  <a16:creationId xmlns:a16="http://schemas.microsoft.com/office/drawing/2014/main" id="{BF02289B-F1CC-44F3-9BA3-7BF45D765F53}"/>
                </a:ext>
              </a:extLst>
            </p:cNvPr>
            <p:cNvCxnSpPr>
              <a:cxnSpLocks/>
              <a:endCxn id="16" idx="5"/>
            </p:cNvCxnSpPr>
            <p:nvPr/>
          </p:nvCxnSpPr>
          <p:spPr bwMode="auto">
            <a:xfrm flipH="1" flipV="1">
              <a:off x="1982752" y="4250821"/>
              <a:ext cx="1971066" cy="1209690"/>
            </a:xfrm>
            <a:prstGeom prst="straightConnector1">
              <a:avLst/>
            </a:prstGeom>
            <a:solidFill>
              <a:schemeClr val="accent1"/>
            </a:solidFill>
            <a:ln w="571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a:extLst>
                <a:ext uri="{FF2B5EF4-FFF2-40B4-BE49-F238E27FC236}">
                  <a16:creationId xmlns:a16="http://schemas.microsoft.com/office/drawing/2014/main" id="{21F6B263-EFAC-4B6E-8F56-9109C183F116}"/>
                </a:ext>
              </a:extLst>
            </p:cNvPr>
            <p:cNvSpPr/>
            <p:nvPr/>
          </p:nvSpPr>
          <p:spPr bwMode="auto">
            <a:xfrm>
              <a:off x="287207" y="3612589"/>
              <a:ext cx="1986455" cy="747735"/>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mn-cs"/>
              </a:endParaRPr>
            </a:p>
          </p:txBody>
        </p:sp>
      </p:grpSp>
      <p:grpSp>
        <p:nvGrpSpPr>
          <p:cNvPr id="27" name="Group 26">
            <a:extLst>
              <a:ext uri="{FF2B5EF4-FFF2-40B4-BE49-F238E27FC236}">
                <a16:creationId xmlns:a16="http://schemas.microsoft.com/office/drawing/2014/main" id="{F6C7754F-746E-4340-B2B6-CD48BA244C5E}"/>
              </a:ext>
            </a:extLst>
          </p:cNvPr>
          <p:cNvGrpSpPr/>
          <p:nvPr/>
        </p:nvGrpSpPr>
        <p:grpSpPr>
          <a:xfrm>
            <a:off x="49238" y="538559"/>
            <a:ext cx="4614206" cy="5758638"/>
            <a:chOff x="34892" y="538559"/>
            <a:chExt cx="4614206" cy="5758638"/>
          </a:xfrm>
        </p:grpSpPr>
        <p:sp>
          <p:nvSpPr>
            <p:cNvPr id="4" name="Rectangle 3">
              <a:extLst>
                <a:ext uri="{FF2B5EF4-FFF2-40B4-BE49-F238E27FC236}">
                  <a16:creationId xmlns:a16="http://schemas.microsoft.com/office/drawing/2014/main" id="{81C1C541-9863-4F81-AED5-AE055707DEC1}"/>
                </a:ext>
              </a:extLst>
            </p:cNvPr>
            <p:cNvSpPr/>
            <p:nvPr/>
          </p:nvSpPr>
          <p:spPr bwMode="auto">
            <a:xfrm>
              <a:off x="52387" y="5484140"/>
              <a:ext cx="2253883" cy="8130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6" name="Straight Arrow Connector 5">
              <a:extLst>
                <a:ext uri="{FF2B5EF4-FFF2-40B4-BE49-F238E27FC236}">
                  <a16:creationId xmlns:a16="http://schemas.microsoft.com/office/drawing/2014/main" id="{E7EBD88C-C9A6-4AFD-BE3C-AA89DC72CD35}"/>
                </a:ext>
              </a:extLst>
            </p:cNvPr>
            <p:cNvCxnSpPr>
              <a:cxnSpLocks/>
            </p:cNvCxnSpPr>
            <p:nvPr/>
          </p:nvCxnSpPr>
          <p:spPr bwMode="auto">
            <a:xfrm flipV="1">
              <a:off x="117638" y="1117099"/>
              <a:ext cx="288284" cy="4343410"/>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a:extLst>
                <a:ext uri="{FF2B5EF4-FFF2-40B4-BE49-F238E27FC236}">
                  <a16:creationId xmlns:a16="http://schemas.microsoft.com/office/drawing/2014/main" id="{0255BC01-E828-4298-AEC1-2650820C269A}"/>
                </a:ext>
              </a:extLst>
            </p:cNvPr>
            <p:cNvSpPr/>
            <p:nvPr/>
          </p:nvSpPr>
          <p:spPr bwMode="auto">
            <a:xfrm>
              <a:off x="34892" y="538559"/>
              <a:ext cx="4614206" cy="86682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grpSp>
      <p:grpSp>
        <p:nvGrpSpPr>
          <p:cNvPr id="25" name="Group 24">
            <a:extLst>
              <a:ext uri="{FF2B5EF4-FFF2-40B4-BE49-F238E27FC236}">
                <a16:creationId xmlns:a16="http://schemas.microsoft.com/office/drawing/2014/main" id="{9F9F05C3-B38D-4F37-91C9-7D4C3F4759E6}"/>
              </a:ext>
            </a:extLst>
          </p:cNvPr>
          <p:cNvGrpSpPr/>
          <p:nvPr/>
        </p:nvGrpSpPr>
        <p:grpSpPr>
          <a:xfrm>
            <a:off x="6234140" y="1621596"/>
            <a:ext cx="2810766" cy="4580286"/>
            <a:chOff x="6234140" y="1621596"/>
            <a:chExt cx="2810766" cy="4580286"/>
          </a:xfrm>
        </p:grpSpPr>
        <p:sp>
          <p:nvSpPr>
            <p:cNvPr id="9" name="Rectangle 3">
              <a:extLst>
                <a:ext uri="{FF2B5EF4-FFF2-40B4-BE49-F238E27FC236}">
                  <a16:creationId xmlns:a16="http://schemas.microsoft.com/office/drawing/2014/main" id="{BD266DC0-EA27-4208-837D-46FBCF56C71E}"/>
                </a:ext>
              </a:extLst>
            </p:cNvPr>
            <p:cNvSpPr txBox="1">
              <a:spLocks/>
            </p:cNvSpPr>
            <p:nvPr/>
          </p:nvSpPr>
          <p:spPr bwMode="auto">
            <a:xfrm>
              <a:off x="6234140" y="5529181"/>
              <a:ext cx="2810766" cy="67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a:lstStyle>
            <a:p>
              <a:pPr marL="0" marR="0" lvl="1" indent="0" algn="l" defTabSz="914400" rtl="0" eaLnBrk="1" fontAlgn="base" latinLnBrk="0" hangingPunct="1">
                <a:lnSpc>
                  <a:spcPct val="70000"/>
                </a:lnSpc>
                <a:spcBef>
                  <a:spcPct val="30000"/>
                </a:spcBef>
                <a:spcAft>
                  <a:spcPct val="30000"/>
                </a:spcAft>
                <a:buClrTx/>
                <a:buSzTx/>
                <a:buFontTx/>
                <a:buNone/>
                <a:tabLst/>
                <a:defRPr/>
              </a:pPr>
              <a:r>
                <a:rPr kumimoji="0" lang="en-US" sz="3000" b="1" i="0" u="none" strike="noStrike" kern="0" cap="none" spc="0" normalizeH="0" baseline="0" noProof="0" dirty="0">
                  <a:ln>
                    <a:noFill/>
                  </a:ln>
                  <a:solidFill>
                    <a:srgbClr val="FF6600"/>
                  </a:solidFill>
                  <a:effectLst/>
                  <a:uLnTx/>
                  <a:uFillTx/>
                  <a:latin typeface="Times New Roman" pitchFamily="18" charset="0"/>
                  <a:ea typeface="+mn-ea"/>
                  <a:cs typeface="+mn-cs"/>
                </a:rPr>
                <a:t>Only  32%  to  religious  causes</a:t>
              </a:r>
            </a:p>
          </p:txBody>
        </p:sp>
        <p:sp>
          <p:nvSpPr>
            <p:cNvPr id="19" name="Oval 18">
              <a:extLst>
                <a:ext uri="{FF2B5EF4-FFF2-40B4-BE49-F238E27FC236}">
                  <a16:creationId xmlns:a16="http://schemas.microsoft.com/office/drawing/2014/main" id="{232CE259-7441-4CCC-832C-6D9A5E47B6F8}"/>
                </a:ext>
              </a:extLst>
            </p:cNvPr>
            <p:cNvSpPr/>
            <p:nvPr/>
          </p:nvSpPr>
          <p:spPr bwMode="auto">
            <a:xfrm>
              <a:off x="6531429" y="1621596"/>
              <a:ext cx="2513477" cy="432426"/>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26" name="Straight Arrow Connector 25">
              <a:extLst>
                <a:ext uri="{FF2B5EF4-FFF2-40B4-BE49-F238E27FC236}">
                  <a16:creationId xmlns:a16="http://schemas.microsoft.com/office/drawing/2014/main" id="{3847F809-4A68-45F9-AB8F-D56911825834}"/>
                </a:ext>
              </a:extLst>
            </p:cNvPr>
            <p:cNvCxnSpPr>
              <a:cxnSpLocks/>
            </p:cNvCxnSpPr>
            <p:nvPr/>
          </p:nvCxnSpPr>
          <p:spPr bwMode="auto">
            <a:xfrm flipV="1">
              <a:off x="8864725" y="1900872"/>
              <a:ext cx="54053" cy="3524925"/>
            </a:xfrm>
            <a:prstGeom prst="straightConnector1">
              <a:avLst/>
            </a:prstGeom>
            <a:solidFill>
              <a:schemeClr val="accent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9750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4931">
                                            <p:txEl>
                                              <p:pRg st="0" end="0"/>
                                            </p:txEl>
                                          </p:spTgt>
                                        </p:tgtEl>
                                        <p:attrNameLst>
                                          <p:attrName>style.visibility</p:attrName>
                                        </p:attrNameLst>
                                      </p:cBhvr>
                                      <p:to>
                                        <p:strVal val="visible"/>
                                      </p:to>
                                    </p:set>
                                    <p:animEffect transition="in" filter="fade">
                                      <p:cBhvr>
                                        <p:cTn id="10" dur="500"/>
                                        <p:tgtEl>
                                          <p:spTgt spid="7649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build="p"/>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a:xfrm>
            <a:off x="1409700" y="618270"/>
            <a:ext cx="6324600" cy="2155825"/>
          </a:xfrm>
        </p:spPr>
        <p:txBody>
          <a:bodyPr/>
          <a:lstStyle/>
          <a:p>
            <a:pPr>
              <a:defRPr/>
            </a:pPr>
            <a:r>
              <a:rPr lang="en-US" b="1" u="none" dirty="0"/>
              <a:t>Selected  “</a:t>
            </a:r>
            <a:r>
              <a:rPr lang="en-US" sz="6000" b="1" u="none" dirty="0"/>
              <a:t>N</a:t>
            </a:r>
            <a:r>
              <a:rPr lang="en-US" b="1" u="none" dirty="0"/>
              <a:t>umbers” </a:t>
            </a:r>
            <a:r>
              <a:rPr lang="en-US" b="1" dirty="0"/>
              <a:t>Challenge  Facts</a:t>
            </a:r>
          </a:p>
        </p:txBody>
      </p:sp>
      <p:pic>
        <p:nvPicPr>
          <p:cNvPr id="164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997325"/>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627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834297" y="1266185"/>
            <a:ext cx="7442200" cy="1143000"/>
          </a:xfrm>
        </p:spPr>
        <p:txBody>
          <a:bodyPr/>
          <a:lstStyle/>
          <a:p>
            <a:pPr>
              <a:defRPr/>
            </a:pPr>
            <a:r>
              <a:rPr lang="en-US" b="1" dirty="0"/>
              <a:t>Major  Denominations  </a:t>
            </a:r>
            <a:br>
              <a:rPr lang="en-US" b="1" dirty="0"/>
            </a:br>
            <a:r>
              <a:rPr lang="en-US" b="1" dirty="0"/>
              <a:t>That  Are  Declining</a:t>
            </a:r>
          </a:p>
        </p:txBody>
      </p:sp>
      <p:pic>
        <p:nvPicPr>
          <p:cNvPr id="16691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41500" y="2647950"/>
            <a:ext cx="5094288"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066670"/>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p:cNvSpPr>
          <p:nvPr>
            <p:ph type="ctrTitle"/>
          </p:nvPr>
        </p:nvSpPr>
        <p:spPr>
          <a:xfrm>
            <a:off x="611188" y="-77788"/>
            <a:ext cx="7734300" cy="1076326"/>
          </a:xfrm>
        </p:spPr>
        <p:txBody>
          <a:bodyPr/>
          <a:lstStyle/>
          <a:p>
            <a:pPr>
              <a:defRPr/>
            </a:pPr>
            <a:r>
              <a:rPr lang="en-US" sz="3200" b="1" dirty="0">
                <a:latin typeface="Times New Roman" pitchFamily="18" charset="0"/>
              </a:rPr>
              <a:t>“Top  25”  Denominations Reporting</a:t>
            </a:r>
            <a:br>
              <a:rPr lang="en-US" sz="3200" b="1" dirty="0">
                <a:latin typeface="Times New Roman" pitchFamily="18" charset="0"/>
              </a:rPr>
            </a:br>
            <a:r>
              <a:rPr lang="en-US" sz="3200" b="1" u="sng" dirty="0">
                <a:latin typeface="Times New Roman" pitchFamily="18" charset="0"/>
              </a:rPr>
              <a:t>One  Year  Membership  </a:t>
            </a:r>
            <a:r>
              <a:rPr lang="en-US" sz="3200" b="1" u="sng" dirty="0">
                <a:solidFill>
                  <a:srgbClr val="FF0000"/>
                </a:solidFill>
                <a:latin typeface="Times New Roman" pitchFamily="18" charset="0"/>
              </a:rPr>
              <a:t>Decreases</a:t>
            </a:r>
          </a:p>
        </p:txBody>
      </p:sp>
      <p:sp>
        <p:nvSpPr>
          <p:cNvPr id="37891" name="Rectangle 3"/>
          <p:cNvSpPr>
            <a:spLocks noGrp="1"/>
          </p:cNvSpPr>
          <p:nvPr>
            <p:ph type="subTitle" sz="quarter" idx="1"/>
          </p:nvPr>
        </p:nvSpPr>
        <p:spPr>
          <a:xfrm>
            <a:off x="147638" y="166290"/>
            <a:ext cx="8964612" cy="6213475"/>
          </a:xfrm>
        </p:spPr>
        <p:txBody>
          <a:bodyPr/>
          <a:lstStyle/>
          <a:p>
            <a:pPr algn="l">
              <a:lnSpc>
                <a:spcPct val="80000"/>
              </a:lnSpc>
              <a:buFont typeface="Arial" pitchFamily="34" charset="0"/>
              <a:buNone/>
              <a:defRPr/>
            </a:pPr>
            <a:endParaRPr lang="en-US" sz="1800" b="1" dirty="0">
              <a:effectLst/>
            </a:endParaRPr>
          </a:p>
          <a:p>
            <a:pPr algn="l">
              <a:lnSpc>
                <a:spcPct val="80000"/>
              </a:lnSpc>
              <a:buFont typeface="Arial" pitchFamily="34" charset="0"/>
              <a:buNone/>
              <a:defRPr/>
            </a:pPr>
            <a:br>
              <a:rPr lang="en-US" sz="1800" b="1" dirty="0">
                <a:effectLst/>
              </a:rPr>
            </a:br>
            <a:endParaRPr lang="en-US" sz="1800" b="1" dirty="0">
              <a:effectLst/>
            </a:endParaRPr>
          </a:p>
          <a:p>
            <a:pPr algn="l">
              <a:lnSpc>
                <a:spcPct val="80000"/>
              </a:lnSpc>
              <a:defRPr/>
            </a:pPr>
            <a:r>
              <a:rPr lang="en-US" sz="1800" dirty="0"/>
              <a:t>1.</a:t>
            </a:r>
            <a:r>
              <a:rPr lang="en-US" sz="1800" b="1" dirty="0"/>
              <a:t> </a:t>
            </a:r>
            <a:r>
              <a:rPr lang="en-US" sz="1800" dirty="0"/>
              <a:t>The </a:t>
            </a:r>
            <a:r>
              <a:rPr lang="en-US" sz="1800" b="1" u="sng" dirty="0">
                <a:effectLst/>
              </a:rPr>
              <a:t>Catholic Church</a:t>
            </a:r>
            <a:r>
              <a:rPr lang="en-US" sz="1800" dirty="0">
                <a:effectLst/>
              </a:rPr>
              <a:t> (68.2 M members) 			    </a:t>
            </a:r>
            <a:r>
              <a:rPr lang="en-US" sz="2400" b="1" dirty="0">
                <a:solidFill>
                  <a:srgbClr val="FF0000"/>
                </a:solidFill>
                <a:effectLst/>
              </a:rPr>
              <a:t>down  0.44%</a:t>
            </a:r>
            <a:br>
              <a:rPr lang="en-US" sz="2400" dirty="0"/>
            </a:br>
            <a:endParaRPr lang="en-US" sz="2400" dirty="0"/>
          </a:p>
          <a:p>
            <a:pPr algn="l">
              <a:lnSpc>
                <a:spcPct val="80000"/>
              </a:lnSpc>
              <a:buFont typeface="Arial" pitchFamily="34" charset="0"/>
              <a:buNone/>
              <a:defRPr/>
            </a:pPr>
            <a:r>
              <a:rPr lang="en-US" sz="1800" dirty="0">
                <a:effectLst/>
              </a:rPr>
              <a:t>2. </a:t>
            </a:r>
            <a:r>
              <a:rPr lang="en-US" sz="1800" b="1" u="sng" dirty="0">
                <a:effectLst/>
              </a:rPr>
              <a:t>Southern Baptist Convention </a:t>
            </a:r>
            <a:r>
              <a:rPr lang="en-US" sz="1800" b="1" dirty="0">
                <a:effectLst/>
              </a:rPr>
              <a:t> </a:t>
            </a:r>
            <a:r>
              <a:rPr lang="en-US" sz="1800" dirty="0">
                <a:effectLst/>
              </a:rPr>
              <a:t>(16.1 M members) 	    </a:t>
            </a:r>
            <a:r>
              <a:rPr lang="en-US" sz="2400" b="1" dirty="0">
                <a:solidFill>
                  <a:srgbClr val="FF0000"/>
                </a:solidFill>
                <a:effectLst/>
              </a:rPr>
              <a:t>down  0.15%</a:t>
            </a:r>
            <a:br>
              <a:rPr lang="en-US" sz="1800" dirty="0">
                <a:effectLst/>
              </a:rPr>
            </a:br>
            <a:endParaRPr lang="en-US" sz="1800" dirty="0">
              <a:effectLst/>
            </a:endParaRPr>
          </a:p>
          <a:p>
            <a:pPr algn="l">
              <a:lnSpc>
                <a:spcPct val="80000"/>
              </a:lnSpc>
              <a:buFont typeface="Arial" pitchFamily="34" charset="0"/>
              <a:buNone/>
              <a:defRPr/>
            </a:pPr>
            <a:r>
              <a:rPr lang="en-US" sz="1800" dirty="0">
                <a:effectLst/>
              </a:rPr>
              <a:t>3. The </a:t>
            </a:r>
            <a:r>
              <a:rPr lang="en-US" sz="1800" b="1" u="sng" dirty="0">
                <a:effectLst/>
              </a:rPr>
              <a:t>United Methodist Church</a:t>
            </a:r>
            <a:r>
              <a:rPr lang="en-US" sz="1800" b="1" dirty="0">
                <a:effectLst/>
              </a:rPr>
              <a:t> </a:t>
            </a:r>
            <a:r>
              <a:rPr lang="en-US" sz="1800" dirty="0">
                <a:effectLst/>
              </a:rPr>
              <a:t>(7.6 M members)   	    </a:t>
            </a:r>
            <a:r>
              <a:rPr lang="en-US" sz="2400" b="1" dirty="0">
                <a:solidFill>
                  <a:srgbClr val="FF0000"/>
                </a:solidFill>
                <a:effectLst/>
              </a:rPr>
              <a:t>down  1.22%</a:t>
            </a:r>
            <a:r>
              <a:rPr lang="en-US" sz="2400" b="1" dirty="0">
                <a:effectLst/>
              </a:rPr>
              <a:t> </a:t>
            </a:r>
          </a:p>
          <a:p>
            <a:pPr algn="l">
              <a:lnSpc>
                <a:spcPct val="80000"/>
              </a:lnSpc>
              <a:buFont typeface="Arial" pitchFamily="34" charset="0"/>
              <a:buNone/>
              <a:defRPr/>
            </a:pPr>
            <a:br>
              <a:rPr lang="en-US" sz="1800" dirty="0">
                <a:effectLst/>
              </a:rPr>
            </a:br>
            <a:r>
              <a:rPr lang="en-US" sz="1800" dirty="0">
                <a:effectLst/>
              </a:rPr>
              <a:t>7. </a:t>
            </a:r>
            <a:r>
              <a:rPr lang="en-US" sz="1800" b="1" u="sng" dirty="0">
                <a:effectLst/>
              </a:rPr>
              <a:t>Evangelical Lutheran Church </a:t>
            </a:r>
            <a:r>
              <a:rPr lang="en-US" sz="1800" u="sng" dirty="0">
                <a:effectLst/>
              </a:rPr>
              <a:t>in America</a:t>
            </a:r>
            <a:r>
              <a:rPr lang="en-US" sz="1800" dirty="0">
                <a:effectLst/>
              </a:rPr>
              <a:t> (4.2 M members)  </a:t>
            </a:r>
            <a:r>
              <a:rPr lang="en-US" sz="2400" b="1" dirty="0">
                <a:solidFill>
                  <a:srgbClr val="FF0000"/>
                </a:solidFill>
                <a:effectLst/>
              </a:rPr>
              <a:t>down  5.9%</a:t>
            </a:r>
            <a:br>
              <a:rPr lang="en-US" sz="1800" dirty="0">
                <a:effectLst/>
              </a:rPr>
            </a:br>
            <a:endParaRPr lang="en-US" sz="1800" dirty="0">
              <a:effectLst/>
            </a:endParaRPr>
          </a:p>
          <a:p>
            <a:pPr algn="l">
              <a:lnSpc>
                <a:spcPct val="80000"/>
              </a:lnSpc>
              <a:buFont typeface="Arial" pitchFamily="34" charset="0"/>
              <a:buNone/>
              <a:defRPr/>
            </a:pPr>
            <a:r>
              <a:rPr lang="en-US" sz="1800" dirty="0">
                <a:effectLst/>
              </a:rPr>
              <a:t>10. </a:t>
            </a:r>
            <a:r>
              <a:rPr lang="en-US" sz="1800" b="1" u="sng" dirty="0">
                <a:effectLst/>
              </a:rPr>
              <a:t>Presbyterian Church </a:t>
            </a:r>
            <a:r>
              <a:rPr lang="en-US" sz="1800" dirty="0">
                <a:effectLst/>
              </a:rPr>
              <a:t> U.S.A. (2.6 M members)  		    </a:t>
            </a:r>
            <a:r>
              <a:rPr lang="en-US" sz="2400" b="1" dirty="0">
                <a:solidFill>
                  <a:srgbClr val="FF0000"/>
                </a:solidFill>
                <a:effectLst/>
              </a:rPr>
              <a:t>down  3.42%</a:t>
            </a:r>
            <a:br>
              <a:rPr lang="en-US" sz="1800" dirty="0">
                <a:effectLst/>
              </a:rPr>
            </a:br>
            <a:endParaRPr lang="en-US" sz="1800" dirty="0">
              <a:effectLst/>
            </a:endParaRPr>
          </a:p>
          <a:p>
            <a:pPr algn="l">
              <a:lnSpc>
                <a:spcPct val="80000"/>
              </a:lnSpc>
              <a:buFont typeface="Arial" pitchFamily="34" charset="0"/>
              <a:buNone/>
              <a:defRPr/>
            </a:pPr>
            <a:r>
              <a:rPr lang="en-US" sz="1800" dirty="0">
                <a:effectLst/>
              </a:rPr>
              <a:t>13. </a:t>
            </a:r>
            <a:r>
              <a:rPr lang="en-US" sz="1800" u="sng" dirty="0">
                <a:effectLst/>
              </a:rPr>
              <a:t>The </a:t>
            </a:r>
            <a:r>
              <a:rPr lang="en-US" sz="1800" b="1" u="sng" dirty="0">
                <a:effectLst/>
              </a:rPr>
              <a:t>Lutheran Church </a:t>
            </a:r>
            <a:r>
              <a:rPr lang="en-US" sz="1800" u="sng" dirty="0">
                <a:effectLst/>
              </a:rPr>
              <a:t>– Missouri Synod </a:t>
            </a:r>
            <a:r>
              <a:rPr lang="en-US" sz="1800" dirty="0">
                <a:effectLst/>
              </a:rPr>
              <a:t> (2.2 M members) </a:t>
            </a:r>
            <a:r>
              <a:rPr lang="en-US" sz="2400" b="1" dirty="0">
                <a:solidFill>
                  <a:srgbClr val="FF0000"/>
                </a:solidFill>
                <a:effectLst/>
              </a:rPr>
              <a:t>down  1.45 %</a:t>
            </a:r>
            <a:br>
              <a:rPr lang="en-US" sz="2400" b="1" dirty="0">
                <a:effectLst/>
              </a:rPr>
            </a:br>
            <a:endParaRPr lang="en-US" sz="2400" b="1" dirty="0">
              <a:effectLst/>
            </a:endParaRPr>
          </a:p>
          <a:p>
            <a:pPr algn="l">
              <a:lnSpc>
                <a:spcPct val="80000"/>
              </a:lnSpc>
              <a:buFont typeface="Arial" pitchFamily="34" charset="0"/>
              <a:buNone/>
              <a:defRPr/>
            </a:pPr>
            <a:r>
              <a:rPr lang="en-US" sz="1800" dirty="0">
                <a:effectLst/>
              </a:rPr>
              <a:t>14. </a:t>
            </a:r>
            <a:r>
              <a:rPr lang="en-US" sz="1800" u="sng" dirty="0">
                <a:effectLst/>
              </a:rPr>
              <a:t>The </a:t>
            </a:r>
            <a:r>
              <a:rPr lang="en-US" sz="1800" b="1" u="sng" dirty="0">
                <a:effectLst/>
              </a:rPr>
              <a:t>Episcopal Church</a:t>
            </a:r>
            <a:r>
              <a:rPr lang="en-US" sz="1800" b="1" dirty="0">
                <a:effectLst/>
              </a:rPr>
              <a:t> </a:t>
            </a:r>
            <a:r>
              <a:rPr lang="en-US" sz="1800" dirty="0">
                <a:effectLst/>
              </a:rPr>
              <a:t>(1.9 M members) 	      	    </a:t>
            </a:r>
            <a:r>
              <a:rPr lang="en-US" sz="2400" b="1" dirty="0">
                <a:solidFill>
                  <a:srgbClr val="FF0000"/>
                </a:solidFill>
                <a:effectLst/>
              </a:rPr>
              <a:t>down  2.71 %</a:t>
            </a:r>
            <a:br>
              <a:rPr lang="en-US" sz="1800" dirty="0">
                <a:effectLst/>
              </a:rPr>
            </a:br>
            <a:endParaRPr lang="en-US" sz="1800" dirty="0">
              <a:effectLst/>
            </a:endParaRPr>
          </a:p>
          <a:p>
            <a:pPr algn="l">
              <a:lnSpc>
                <a:spcPct val="80000"/>
              </a:lnSpc>
              <a:buFont typeface="Arial" pitchFamily="34" charset="0"/>
              <a:buNone/>
              <a:defRPr/>
            </a:pPr>
            <a:r>
              <a:rPr lang="en-US" sz="1800" dirty="0">
                <a:effectLst/>
              </a:rPr>
              <a:t>19. </a:t>
            </a:r>
            <a:r>
              <a:rPr lang="en-US" sz="1800" b="1" u="sng" dirty="0">
                <a:effectLst/>
              </a:rPr>
              <a:t>American Baptist Churches </a:t>
            </a:r>
            <a:r>
              <a:rPr lang="en-US" sz="1800" dirty="0">
                <a:effectLst/>
              </a:rPr>
              <a:t>in the U.S.A. (1.3 M members)</a:t>
            </a:r>
            <a:r>
              <a:rPr lang="en-US" sz="2400" b="1" dirty="0">
                <a:solidFill>
                  <a:srgbClr val="FF0000"/>
                </a:solidFill>
                <a:effectLst/>
              </a:rPr>
              <a:t>down  0.19%</a:t>
            </a:r>
            <a:br>
              <a:rPr lang="en-US" sz="1800" dirty="0">
                <a:effectLst/>
              </a:rPr>
            </a:br>
            <a:endParaRPr lang="en-US" sz="1800" dirty="0">
              <a:effectLst/>
            </a:endParaRPr>
          </a:p>
          <a:p>
            <a:pPr algn="l">
              <a:lnSpc>
                <a:spcPct val="80000"/>
              </a:lnSpc>
              <a:buFont typeface="Arial" pitchFamily="34" charset="0"/>
              <a:buNone/>
              <a:defRPr/>
            </a:pPr>
            <a:r>
              <a:rPr lang="en-US" sz="1800" dirty="0">
                <a:effectLst/>
              </a:rPr>
              <a:t>21. </a:t>
            </a:r>
            <a:r>
              <a:rPr lang="en-US" sz="1800" b="1" u="sng" dirty="0">
                <a:effectLst/>
              </a:rPr>
              <a:t>United Church of Christ</a:t>
            </a:r>
            <a:r>
              <a:rPr lang="en-US" sz="1800" b="1" dirty="0">
                <a:effectLst/>
              </a:rPr>
              <a:t> </a:t>
            </a:r>
            <a:r>
              <a:rPr lang="en-US" sz="1800" dirty="0">
                <a:effectLst/>
              </a:rPr>
              <a:t>(1 M members)         		    </a:t>
            </a:r>
            <a:r>
              <a:rPr lang="en-US" sz="2400" b="1" dirty="0">
                <a:solidFill>
                  <a:srgbClr val="FF0000"/>
                </a:solidFill>
                <a:effectLst/>
              </a:rPr>
              <a:t>down  2.02%</a:t>
            </a:r>
            <a:br>
              <a:rPr lang="en-US" sz="1800" dirty="0">
                <a:effectLst/>
              </a:rPr>
            </a:br>
            <a:endParaRPr lang="en-US" sz="1800" dirty="0">
              <a:effectLst/>
            </a:endParaRPr>
          </a:p>
        </p:txBody>
      </p:sp>
      <p:sp>
        <p:nvSpPr>
          <p:cNvPr id="167940" name="Line 4"/>
          <p:cNvSpPr>
            <a:spLocks noChangeShapeType="1"/>
          </p:cNvSpPr>
          <p:nvPr/>
        </p:nvSpPr>
        <p:spPr bwMode="auto">
          <a:xfrm flipV="1">
            <a:off x="147638" y="6302375"/>
            <a:ext cx="8682037" cy="22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167941" name="Text Box 5"/>
          <p:cNvSpPr txBox="1">
            <a:spLocks noChangeArrowheads="1"/>
          </p:cNvSpPr>
          <p:nvPr/>
        </p:nvSpPr>
        <p:spPr bwMode="auto">
          <a:xfrm>
            <a:off x="201613" y="6335712"/>
            <a:ext cx="86280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5D0100"/>
                </a:solidFill>
                <a:effectLst/>
                <a:uLnTx/>
                <a:uFillTx/>
                <a:latin typeface="Times New Roman" pitchFamily="18" charset="0"/>
                <a:ea typeface="+mn-ea"/>
                <a:cs typeface="Arial" pitchFamily="34" charset="0"/>
              </a:rPr>
              <a:t>¹ </a:t>
            </a:r>
            <a:r>
              <a:rPr kumimoji="0" lang="en-US" altLang="en-US" sz="1200" b="0" i="0" u="none" strike="noStrike" kern="1200" cap="none" spc="0" normalizeH="0" baseline="0" noProof="0" dirty="0">
                <a:ln>
                  <a:noFill/>
                </a:ln>
                <a:solidFill>
                  <a:srgbClr val="5D0100"/>
                </a:solidFill>
                <a:effectLst/>
                <a:uLnTx/>
                <a:uFillTx/>
                <a:latin typeface="Times New Roman" pitchFamily="18" charset="0"/>
                <a:ea typeface="+mn-ea"/>
                <a:cs typeface="+mn-cs"/>
              </a:rPr>
              <a:t>National Council of Churches' </a:t>
            </a:r>
            <a:r>
              <a:rPr kumimoji="0" lang="en-US" altLang="en-US" sz="1200" b="0" i="1" u="none" strike="noStrike" kern="1200" cap="none" spc="0" normalizeH="0" baseline="0" noProof="0" dirty="0">
                <a:ln>
                  <a:noFill/>
                </a:ln>
                <a:solidFill>
                  <a:srgbClr val="5D0100"/>
                </a:solidFill>
                <a:effectLst/>
                <a:uLnTx/>
                <a:uFillTx/>
                <a:latin typeface="Times New Roman" pitchFamily="18" charset="0"/>
                <a:ea typeface="+mn-ea"/>
                <a:cs typeface="+mn-cs"/>
              </a:rPr>
              <a:t>2012 Yearbook of American &amp; Canadian Churches (</a:t>
            </a:r>
            <a:r>
              <a:rPr kumimoji="0" lang="en-US" altLang="en-US" sz="1200" b="0" i="1" u="sng" strike="noStrike" kern="1200" cap="none" spc="0" normalizeH="0" baseline="0" noProof="0" dirty="0">
                <a:ln>
                  <a:noFill/>
                </a:ln>
                <a:solidFill>
                  <a:srgbClr val="5D0100"/>
                </a:solidFill>
                <a:effectLst/>
                <a:uLnTx/>
                <a:uFillTx/>
                <a:latin typeface="Times New Roman" pitchFamily="18" charset="0"/>
                <a:ea typeface="+mn-ea"/>
                <a:cs typeface="+mn-cs"/>
              </a:rPr>
              <a:t>NOTE</a:t>
            </a:r>
            <a:r>
              <a:rPr kumimoji="0" lang="en-US" altLang="en-US" sz="1200" b="0" i="1"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altLang="en-US" sz="1400" b="1" i="1" u="sng" strike="noStrike" kern="1200" cap="none" spc="0" normalizeH="0" baseline="0" noProof="0" dirty="0">
                <a:ln>
                  <a:noFill/>
                </a:ln>
                <a:solidFill>
                  <a:srgbClr val="FF0000"/>
                </a:solidFill>
                <a:effectLst/>
                <a:uLnTx/>
                <a:uFillTx/>
                <a:latin typeface="Times New Roman" pitchFamily="18" charset="0"/>
                <a:ea typeface="+mn-ea"/>
                <a:cs typeface="+mn-cs"/>
              </a:rPr>
              <a:t>ALL  BUT  ONE OF  THESE  DENOMINATIONS  HAD  DECREASES  IN  MEMBERSHIP  IN  THE  PRIOR  YEAR  ALSO </a:t>
            </a:r>
            <a:r>
              <a:rPr kumimoji="0" lang="en-US" altLang="en-US" sz="1200" b="0" i="1" u="none" strike="noStrike" kern="1200" cap="none" spc="0" normalizeH="0" baseline="0" noProof="0" dirty="0">
                <a:ln>
                  <a:noFill/>
                </a:ln>
                <a:solidFill>
                  <a:srgbClr val="5D0100"/>
                </a:solidFill>
                <a:effectLst/>
                <a:uLnTx/>
                <a:uFillTx/>
                <a:latin typeface="Times New Roman" pitchFamily="18" charset="0"/>
                <a:ea typeface="+mn-ea"/>
                <a:cs typeface="+mn-cs"/>
              </a:rPr>
              <a:t>)</a:t>
            </a:r>
            <a:r>
              <a:rPr kumimoji="0" lang="en-US" altLang="en-US" sz="1200" b="1" i="1"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altLang="en-US" sz="1200" b="1" i="0" u="none" strike="noStrike" kern="1200" cap="none" spc="0" normalizeH="0" baseline="0" noProof="0" dirty="0">
                <a:ln>
                  <a:noFill/>
                </a:ln>
                <a:solidFill>
                  <a:srgbClr val="5D0100"/>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152389716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973138" y="1152525"/>
            <a:ext cx="7442200" cy="1143000"/>
          </a:xfrm>
        </p:spPr>
        <p:txBody>
          <a:bodyPr/>
          <a:lstStyle/>
          <a:p>
            <a:pPr>
              <a:defRPr/>
            </a:pPr>
            <a:r>
              <a:rPr lang="en-US" b="1" dirty="0">
                <a:latin typeface="Times New Roman" pitchFamily="18" charset="0"/>
              </a:rPr>
              <a:t>But  Some  Major  Denominations  </a:t>
            </a:r>
            <a:br>
              <a:rPr lang="en-US" b="1" dirty="0">
                <a:latin typeface="Times New Roman" pitchFamily="18" charset="0"/>
              </a:rPr>
            </a:br>
            <a:r>
              <a:rPr lang="en-US" b="1" dirty="0">
                <a:latin typeface="Times New Roman" pitchFamily="18" charset="0"/>
              </a:rPr>
              <a:t>Are  Increasing</a:t>
            </a:r>
          </a:p>
        </p:txBody>
      </p:sp>
      <p:pic>
        <p:nvPicPr>
          <p:cNvPr id="15667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92450" y="2590800"/>
            <a:ext cx="35083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4795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430213" y="233363"/>
            <a:ext cx="7734300" cy="1076325"/>
          </a:xfrm>
        </p:spPr>
        <p:txBody>
          <a:bodyPr/>
          <a:lstStyle/>
          <a:p>
            <a:pPr>
              <a:defRPr/>
            </a:pPr>
            <a:r>
              <a:rPr lang="en-US" sz="3200" b="1" u="none" dirty="0">
                <a:latin typeface="Times New Roman" pitchFamily="18" charset="0"/>
              </a:rPr>
              <a:t>“Top  25”  Denominations Reporting  </a:t>
            </a:r>
            <a:br>
              <a:rPr lang="en-US" sz="3200" b="1" dirty="0">
                <a:latin typeface="Times New Roman" pitchFamily="18" charset="0"/>
              </a:rPr>
            </a:br>
            <a:r>
              <a:rPr lang="en-US" sz="3200" b="1" u="sng" dirty="0">
                <a:latin typeface="Times New Roman" pitchFamily="18" charset="0"/>
              </a:rPr>
              <a:t>One  Year  Membership  </a:t>
            </a:r>
            <a:r>
              <a:rPr lang="en-US" sz="3200" b="1" u="sng" dirty="0">
                <a:solidFill>
                  <a:srgbClr val="00B050"/>
                </a:solidFill>
                <a:latin typeface="Times New Roman" pitchFamily="18" charset="0"/>
              </a:rPr>
              <a:t>Increases</a:t>
            </a:r>
          </a:p>
        </p:txBody>
      </p:sp>
      <p:sp>
        <p:nvSpPr>
          <p:cNvPr id="38915" name="Rectangle 3"/>
          <p:cNvSpPr>
            <a:spLocks noGrp="1"/>
          </p:cNvSpPr>
          <p:nvPr>
            <p:ph type="subTitle" sz="quarter" idx="1"/>
          </p:nvPr>
        </p:nvSpPr>
        <p:spPr>
          <a:xfrm>
            <a:off x="20638" y="1254125"/>
            <a:ext cx="8933791" cy="6213475"/>
          </a:xfrm>
        </p:spPr>
        <p:txBody>
          <a:bodyPr/>
          <a:lstStyle/>
          <a:p>
            <a:pPr algn="l">
              <a:buFont typeface="Arial" pitchFamily="34" charset="0"/>
              <a:buNone/>
              <a:defRPr/>
            </a:pPr>
            <a:endParaRPr lang="en-US" sz="1800" dirty="0">
              <a:latin typeface="Arial" pitchFamily="34" charset="0"/>
            </a:endParaRPr>
          </a:p>
          <a:p>
            <a:pPr algn="l">
              <a:defRPr/>
            </a:pPr>
            <a:r>
              <a:rPr lang="en-US" sz="1800" b="1" dirty="0">
                <a:latin typeface="Arial" pitchFamily="34" charset="0"/>
              </a:rPr>
              <a:t>						       (2012)	 (prior year)</a:t>
            </a:r>
          </a:p>
          <a:p>
            <a:pPr algn="l">
              <a:defRPr/>
            </a:pPr>
            <a:endParaRPr lang="en-US" sz="1800" b="1" dirty="0">
              <a:latin typeface="Arial" pitchFamily="34" charset="0"/>
            </a:endParaRPr>
          </a:p>
          <a:p>
            <a:pPr algn="l">
              <a:buFont typeface="Arial" pitchFamily="34" charset="0"/>
              <a:buNone/>
              <a:defRPr/>
            </a:pPr>
            <a:r>
              <a:rPr lang="en-US" sz="1800" dirty="0">
                <a:latin typeface="Arial" pitchFamily="34" charset="0"/>
              </a:rPr>
              <a:t>4. </a:t>
            </a:r>
            <a:r>
              <a:rPr lang="en-US" sz="1800" u="sng" dirty="0">
                <a:effectLst/>
                <a:latin typeface="Arial" pitchFamily="34" charset="0"/>
              </a:rPr>
              <a:t>Church of Jesus Christ of Latter-day Saints </a:t>
            </a:r>
          </a:p>
          <a:p>
            <a:pPr algn="l">
              <a:defRPr/>
            </a:pPr>
            <a:r>
              <a:rPr lang="en-US" sz="1800" b="1" dirty="0">
                <a:effectLst/>
                <a:latin typeface="Arial" pitchFamily="34" charset="0"/>
              </a:rPr>
              <a:t>         </a:t>
            </a:r>
            <a:r>
              <a:rPr lang="en-US" sz="1800" b="1" u="sng" dirty="0">
                <a:effectLst/>
                <a:latin typeface="Arial" pitchFamily="34" charset="0"/>
              </a:rPr>
              <a:t>(Mormon Church)</a:t>
            </a:r>
            <a:r>
              <a:rPr lang="en-US" sz="1800" b="1" dirty="0">
                <a:effectLst/>
                <a:latin typeface="Arial" pitchFamily="34" charset="0"/>
              </a:rPr>
              <a:t>    </a:t>
            </a:r>
            <a:r>
              <a:rPr lang="en-US" sz="1800" dirty="0">
                <a:effectLst/>
                <a:latin typeface="Arial" pitchFamily="34" charset="0"/>
              </a:rPr>
              <a:t>(6.1 M members)  	    </a:t>
            </a:r>
            <a:r>
              <a:rPr lang="en-US" sz="2400" b="1" dirty="0">
                <a:solidFill>
                  <a:srgbClr val="00B050"/>
                </a:solidFill>
                <a:effectLst/>
                <a:latin typeface="Arial" pitchFamily="34" charset="0"/>
              </a:rPr>
              <a:t>up 1.6%     up 1.4%      	</a:t>
            </a:r>
            <a:endParaRPr lang="en-US" sz="1800" dirty="0">
              <a:effectLst/>
              <a:latin typeface="Arial" pitchFamily="34" charset="0"/>
            </a:endParaRPr>
          </a:p>
          <a:p>
            <a:pPr algn="l">
              <a:defRPr/>
            </a:pPr>
            <a:r>
              <a:rPr lang="en-US" sz="1800" dirty="0">
                <a:effectLst/>
                <a:latin typeface="Arial" pitchFamily="34" charset="0"/>
              </a:rPr>
              <a:t>9. </a:t>
            </a:r>
            <a:r>
              <a:rPr lang="en-US" sz="1800" b="1" u="sng" dirty="0">
                <a:effectLst/>
                <a:latin typeface="Arial" pitchFamily="34" charset="0"/>
              </a:rPr>
              <a:t>Assemblies of God </a:t>
            </a:r>
            <a:r>
              <a:rPr lang="en-US" sz="1800" dirty="0">
                <a:effectLst/>
                <a:latin typeface="Arial" pitchFamily="34" charset="0"/>
              </a:rPr>
              <a:t>(3 M members) 		    </a:t>
            </a:r>
            <a:r>
              <a:rPr lang="en-US" sz="2400" b="1" dirty="0">
                <a:solidFill>
                  <a:srgbClr val="00B050"/>
                </a:solidFill>
                <a:effectLst/>
                <a:latin typeface="Arial" pitchFamily="34" charset="0"/>
              </a:rPr>
              <a:t>up 3.9%     up 0.5%</a:t>
            </a:r>
            <a:br>
              <a:rPr lang="en-US" sz="1800" dirty="0">
                <a:effectLst/>
                <a:latin typeface="Arial" pitchFamily="34" charset="0"/>
              </a:rPr>
            </a:br>
            <a:endParaRPr lang="en-US" sz="1800" dirty="0">
              <a:effectLst/>
              <a:latin typeface="Arial" pitchFamily="34" charset="0"/>
            </a:endParaRPr>
          </a:p>
          <a:p>
            <a:pPr algn="l">
              <a:defRPr/>
            </a:pPr>
            <a:r>
              <a:rPr lang="en-US" sz="1800" dirty="0">
                <a:effectLst/>
                <a:latin typeface="Arial" pitchFamily="34" charset="0"/>
              </a:rPr>
              <a:t>20. </a:t>
            </a:r>
            <a:r>
              <a:rPr lang="en-US" sz="1800" b="1" u="sng" dirty="0">
                <a:effectLst/>
                <a:latin typeface="Arial" pitchFamily="34" charset="0"/>
              </a:rPr>
              <a:t>Jehovah’s Witnesses</a:t>
            </a:r>
            <a:r>
              <a:rPr lang="en-US" sz="1800" dirty="0">
                <a:effectLst/>
                <a:latin typeface="Arial" pitchFamily="34" charset="0"/>
              </a:rPr>
              <a:t> (1.1 M members) </a:t>
            </a:r>
            <a:r>
              <a:rPr lang="en-US" sz="1800" dirty="0">
                <a:effectLst/>
              </a:rPr>
              <a:t>	   </a:t>
            </a:r>
            <a:r>
              <a:rPr lang="en-US" sz="1800" dirty="0">
                <a:effectLst/>
                <a:latin typeface="Arial" pitchFamily="34" charset="0"/>
              </a:rPr>
              <a:t>  </a:t>
            </a:r>
            <a:r>
              <a:rPr lang="en-US" sz="2400" b="1" dirty="0">
                <a:solidFill>
                  <a:srgbClr val="00B050"/>
                </a:solidFill>
                <a:effectLst/>
                <a:latin typeface="Arial" pitchFamily="34" charset="0"/>
              </a:rPr>
              <a:t>up 1.9%     up 4.4%</a:t>
            </a:r>
            <a:br>
              <a:rPr lang="en-US" sz="1800" dirty="0">
                <a:solidFill>
                  <a:srgbClr val="00B050"/>
                </a:solidFill>
                <a:effectLst/>
                <a:latin typeface="Arial" pitchFamily="34" charset="0"/>
              </a:rPr>
            </a:br>
            <a:endParaRPr lang="en-US" sz="1800" dirty="0">
              <a:solidFill>
                <a:srgbClr val="00B050"/>
              </a:solidFill>
              <a:effectLst/>
              <a:latin typeface="Arial" pitchFamily="34" charset="0"/>
            </a:endParaRPr>
          </a:p>
          <a:p>
            <a:pPr algn="l">
              <a:defRPr/>
            </a:pPr>
            <a:r>
              <a:rPr lang="en-US" sz="1800" dirty="0">
                <a:effectLst/>
                <a:latin typeface="Arial" pitchFamily="34" charset="0"/>
              </a:rPr>
              <a:t>24. </a:t>
            </a:r>
            <a:r>
              <a:rPr lang="en-US" sz="1800" b="1" dirty="0">
                <a:effectLst/>
                <a:latin typeface="Arial" pitchFamily="34" charset="0"/>
              </a:rPr>
              <a:t>Seventh-Day Adventist </a:t>
            </a:r>
            <a:r>
              <a:rPr lang="en-US" sz="1800" dirty="0">
                <a:effectLst/>
                <a:latin typeface="Arial" pitchFamily="34" charset="0"/>
              </a:rPr>
              <a:t>Church (1 M members) 	    </a:t>
            </a:r>
            <a:r>
              <a:rPr lang="en-US" sz="2400" b="1" dirty="0">
                <a:solidFill>
                  <a:srgbClr val="00B050"/>
                </a:solidFill>
                <a:effectLst/>
                <a:latin typeface="Arial" pitchFamily="34" charset="0"/>
              </a:rPr>
              <a:t>up 1.6%     up 4.3% </a:t>
            </a:r>
            <a:br>
              <a:rPr lang="en-US" sz="1800" dirty="0">
                <a:effectLst/>
                <a:latin typeface="Arial" pitchFamily="34" charset="0"/>
              </a:rPr>
            </a:br>
            <a:endParaRPr lang="en-US" sz="1800" dirty="0">
              <a:effectLst/>
              <a:latin typeface="Arial" pitchFamily="34" charset="0"/>
            </a:endParaRPr>
          </a:p>
        </p:txBody>
      </p:sp>
      <p:sp>
        <p:nvSpPr>
          <p:cNvPr id="157700" name="Line 4"/>
          <p:cNvSpPr>
            <a:spLocks noChangeShapeType="1"/>
          </p:cNvSpPr>
          <p:nvPr/>
        </p:nvSpPr>
        <p:spPr bwMode="auto">
          <a:xfrm flipV="1">
            <a:off x="1062038" y="6357938"/>
            <a:ext cx="7245350" cy="22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157701" name="Text Box 5"/>
          <p:cNvSpPr txBox="1">
            <a:spLocks noChangeArrowheads="1"/>
          </p:cNvSpPr>
          <p:nvPr/>
        </p:nvSpPr>
        <p:spPr bwMode="auto">
          <a:xfrm>
            <a:off x="1073150" y="6419850"/>
            <a:ext cx="6953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5D0100"/>
                </a:solidFill>
                <a:effectLst/>
                <a:uLnTx/>
                <a:uFillTx/>
                <a:latin typeface="Times New Roman" pitchFamily="18" charset="0"/>
                <a:ea typeface="+mn-ea"/>
                <a:cs typeface="Arial" pitchFamily="34" charset="0"/>
              </a:rPr>
              <a:t>¹ </a:t>
            </a:r>
            <a:r>
              <a:rPr kumimoji="0" lang="en-US" sz="1200" b="0" i="0" u="none" strike="noStrike" kern="1200" cap="none" spc="0" normalizeH="0" baseline="0" noProof="0" dirty="0">
                <a:ln>
                  <a:noFill/>
                </a:ln>
                <a:solidFill>
                  <a:srgbClr val="5D0100"/>
                </a:solidFill>
                <a:effectLst/>
                <a:uLnTx/>
                <a:uFillTx/>
                <a:latin typeface="Times New Roman" pitchFamily="18" charset="0"/>
                <a:ea typeface="+mn-ea"/>
                <a:cs typeface="+mn-cs"/>
              </a:rPr>
              <a:t>National Council of Churches' </a:t>
            </a:r>
            <a:r>
              <a:rPr kumimoji="0" lang="en-US" sz="1200" b="0" i="1" u="none" strike="noStrike" kern="1200" cap="none" spc="0" normalizeH="0" baseline="0" noProof="0" dirty="0">
                <a:ln>
                  <a:noFill/>
                </a:ln>
                <a:solidFill>
                  <a:srgbClr val="5D0100"/>
                </a:solidFill>
                <a:effectLst/>
                <a:uLnTx/>
                <a:uFillTx/>
                <a:latin typeface="Times New Roman" pitchFamily="18" charset="0"/>
                <a:ea typeface="+mn-ea"/>
                <a:cs typeface="+mn-cs"/>
              </a:rPr>
              <a:t>2012 Yearbook of American &amp; Canadian Churches</a:t>
            </a:r>
            <a:r>
              <a:rPr kumimoji="0" lang="en-US" sz="1200" b="0" i="0" u="none" strike="noStrike" kern="1200" cap="none" spc="0" normalizeH="0" baseline="0" noProof="0" dirty="0">
                <a:ln>
                  <a:noFill/>
                </a:ln>
                <a:solidFill>
                  <a:srgbClr val="5D0100"/>
                </a:solidFill>
                <a:effectLst/>
                <a:uLnTx/>
                <a:uFillTx/>
                <a:latin typeface="Times New Roman" pitchFamily="18" charset="0"/>
                <a:ea typeface="+mn-ea"/>
                <a:cs typeface="+mn-cs"/>
              </a:rPr>
              <a:t> </a:t>
            </a:r>
          </a:p>
        </p:txBody>
      </p:sp>
      <p:cxnSp>
        <p:nvCxnSpPr>
          <p:cNvPr id="3" name="Straight Connector 2"/>
          <p:cNvCxnSpPr/>
          <p:nvPr/>
        </p:nvCxnSpPr>
        <p:spPr bwMode="auto">
          <a:xfrm>
            <a:off x="7304049" y="1694985"/>
            <a:ext cx="11151" cy="33453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5765180" y="3055429"/>
            <a:ext cx="305543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787482" y="3731936"/>
            <a:ext cx="305543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787482" y="4401009"/>
            <a:ext cx="305543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55969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3500" y="944939"/>
            <a:ext cx="92075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omic Sans MS" pitchFamily="66" charset="0"/>
                <a:ea typeface="+mn-ea"/>
                <a:cs typeface="+mn-cs"/>
              </a:rPr>
              <a:t>W</a:t>
            </a: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e  are  living  in  exponential  times…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the  speed  of  change  is  unimaginable  and  accelerating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
        <p:nvSpPr>
          <p:cNvPr id="2" name="TextBox 1"/>
          <p:cNvSpPr txBox="1"/>
          <p:nvPr/>
        </p:nvSpPr>
        <p:spPr>
          <a:xfrm>
            <a:off x="164772" y="5460913"/>
            <a:ext cx="8865219" cy="16004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Calibri"/>
              </a:rPr>
              <a:t>¹The following is based </a:t>
            </a:r>
            <a:r>
              <a:rPr kumimoji="0" lang="en-US" sz="1400" b="1" i="0" u="none" strike="noStrike" kern="1200" cap="none" spc="0" normalizeH="0" baseline="0" noProof="0" dirty="0">
                <a:ln>
                  <a:noFill/>
                </a:ln>
                <a:solidFill>
                  <a:srgbClr val="FFFFFF"/>
                </a:solidFill>
                <a:effectLst/>
                <a:uLnTx/>
                <a:uFillTx/>
                <a:latin typeface="Times New Roman" pitchFamily="18" charset="0"/>
                <a:ea typeface="+mn-ea"/>
                <a:cs typeface="+mn-cs"/>
              </a:rPr>
              <a:t>on the pioneering YouTube video “Did You Know?” (with certain updated statistics).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Did You Know? is licensed by Karl Fisch, Scott McLeod, and  XPLANE under a  Creative Commons Attribution Non-Commercial Share-Alike license. You are free to copy, distribute, remix and transmit the presentation as long as you give proper attribution to the original creators and share the resulting work under the same license. You may not use Did You Know? for commercial purposes without permission from the creators. (Selected statistics have been updated, as much as reasonably possible, from available sources.)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38525407"/>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85750" y="874713"/>
          <a:ext cx="8858775" cy="5475201"/>
        </p:xfrm>
        <a:graphic>
          <a:graphicData uri="http://schemas.openxmlformats.org/drawingml/2006/table">
            <a:tbl>
              <a:tblPr/>
              <a:tblGrid>
                <a:gridCol w="620784">
                  <a:extLst>
                    <a:ext uri="{9D8B030D-6E8A-4147-A177-3AD203B41FA5}">
                      <a16:colId xmlns:a16="http://schemas.microsoft.com/office/drawing/2014/main" val="20000"/>
                    </a:ext>
                  </a:extLst>
                </a:gridCol>
                <a:gridCol w="2357311">
                  <a:extLst>
                    <a:ext uri="{9D8B030D-6E8A-4147-A177-3AD203B41FA5}">
                      <a16:colId xmlns:a16="http://schemas.microsoft.com/office/drawing/2014/main" val="20001"/>
                    </a:ext>
                  </a:extLst>
                </a:gridCol>
                <a:gridCol w="2080470">
                  <a:extLst>
                    <a:ext uri="{9D8B030D-6E8A-4147-A177-3AD203B41FA5}">
                      <a16:colId xmlns:a16="http://schemas.microsoft.com/office/drawing/2014/main" val="20002"/>
                    </a:ext>
                  </a:extLst>
                </a:gridCol>
                <a:gridCol w="1619075">
                  <a:extLst>
                    <a:ext uri="{9D8B030D-6E8A-4147-A177-3AD203B41FA5}">
                      <a16:colId xmlns:a16="http://schemas.microsoft.com/office/drawing/2014/main" val="20003"/>
                    </a:ext>
                  </a:extLst>
                </a:gridCol>
                <a:gridCol w="1216404">
                  <a:extLst>
                    <a:ext uri="{9D8B030D-6E8A-4147-A177-3AD203B41FA5}">
                      <a16:colId xmlns:a16="http://schemas.microsoft.com/office/drawing/2014/main" val="20004"/>
                    </a:ext>
                  </a:extLst>
                </a:gridCol>
                <a:gridCol w="964731">
                  <a:extLst>
                    <a:ext uri="{9D8B030D-6E8A-4147-A177-3AD203B41FA5}">
                      <a16:colId xmlns:a16="http://schemas.microsoft.com/office/drawing/2014/main" val="20005"/>
                    </a:ext>
                  </a:extLst>
                </a:gridCol>
              </a:tblGrid>
              <a:tr h="291734">
                <a:tc>
                  <a:txBody>
                    <a:bodyPr/>
                    <a:lstStyle/>
                    <a:p>
                      <a:r>
                        <a:rPr lang="en-US" sz="1600" u="sng" dirty="0"/>
                        <a:t>Rank</a:t>
                      </a:r>
                    </a:p>
                  </a:txBody>
                  <a:tcPr marL="20683" marR="20683" marT="10341" marB="10341" anchor="ctr">
                    <a:lnL>
                      <a:noFill/>
                    </a:lnL>
                    <a:lnR>
                      <a:noFill/>
                    </a:lnR>
                    <a:lnT>
                      <a:noFill/>
                    </a:lnT>
                    <a:lnB>
                      <a:noFill/>
                    </a:lnB>
                  </a:tcPr>
                </a:tc>
                <a:tc>
                  <a:txBody>
                    <a:bodyPr/>
                    <a:lstStyle/>
                    <a:p>
                      <a:r>
                        <a:rPr lang="en-US" sz="1600" u="sng" dirty="0">
                          <a:solidFill>
                            <a:schemeClr val="bg1">
                              <a:lumMod val="75000"/>
                            </a:schemeClr>
                          </a:solidFill>
                        </a:rPr>
                        <a:t>Church</a:t>
                      </a:r>
                    </a:p>
                  </a:txBody>
                  <a:tcPr marL="20683" marR="20683" marT="10341" marB="10341" anchor="ctr">
                    <a:lnL>
                      <a:noFill/>
                    </a:lnL>
                    <a:lnR>
                      <a:noFill/>
                    </a:lnR>
                    <a:lnT>
                      <a:noFill/>
                    </a:lnT>
                    <a:lnB>
                      <a:noFill/>
                    </a:lnB>
                  </a:tcPr>
                </a:tc>
                <a:tc>
                  <a:txBody>
                    <a:bodyPr/>
                    <a:lstStyle/>
                    <a:p>
                      <a:r>
                        <a:rPr lang="en-US" sz="1600" u="sng" dirty="0"/>
                        <a:t>Location</a:t>
                      </a:r>
                    </a:p>
                  </a:txBody>
                  <a:tcPr marL="20683" marR="20683" marT="10341" marB="10341" anchor="ctr">
                    <a:lnL>
                      <a:noFill/>
                    </a:lnL>
                    <a:lnR>
                      <a:noFill/>
                    </a:lnR>
                    <a:lnT>
                      <a:noFill/>
                    </a:lnT>
                    <a:lnB>
                      <a:noFill/>
                    </a:lnB>
                  </a:tcPr>
                </a:tc>
                <a:tc>
                  <a:txBody>
                    <a:bodyPr/>
                    <a:lstStyle/>
                    <a:p>
                      <a:r>
                        <a:rPr lang="en-US" sz="1600" u="sng" dirty="0"/>
                        <a:t>Lead Pastor</a:t>
                      </a:r>
                    </a:p>
                  </a:txBody>
                  <a:tcPr marL="20683" marR="20683" marT="10341" marB="10341" anchor="ctr">
                    <a:lnL>
                      <a:noFill/>
                    </a:lnL>
                    <a:lnR>
                      <a:noFill/>
                    </a:lnR>
                    <a:lnT>
                      <a:noFill/>
                    </a:lnT>
                    <a:lnB>
                      <a:noFill/>
                    </a:lnB>
                  </a:tcPr>
                </a:tc>
                <a:tc>
                  <a:txBody>
                    <a:bodyPr/>
                    <a:lstStyle/>
                    <a:p>
                      <a:r>
                        <a:rPr lang="en-US" sz="1600" u="sng" dirty="0"/>
                        <a:t>Size</a:t>
                      </a:r>
                    </a:p>
                  </a:txBody>
                  <a:tcPr marL="20683" marR="20683" marT="10341" marB="10341" anchor="ctr">
                    <a:lnL>
                      <a:noFill/>
                    </a:lnL>
                    <a:lnR>
                      <a:noFill/>
                    </a:lnR>
                    <a:lnT>
                      <a:noFill/>
                    </a:lnT>
                    <a:lnB>
                      <a:noFill/>
                    </a:lnB>
                  </a:tcPr>
                </a:tc>
                <a:tc>
                  <a:txBody>
                    <a:bodyPr/>
                    <a:lstStyle/>
                    <a:p>
                      <a:r>
                        <a:rPr lang="en-US" sz="1600" u="sng" dirty="0"/>
                        <a:t>Founded</a:t>
                      </a:r>
                    </a:p>
                  </a:txBody>
                  <a:tcPr marL="20683" marR="20683" marT="10341" marB="10341" anchor="ctr">
                    <a:lnL>
                      <a:noFill/>
                    </a:lnL>
                    <a:lnR>
                      <a:noFill/>
                    </a:lnR>
                    <a:lnT>
                      <a:noFill/>
                    </a:lnT>
                    <a:lnB>
                      <a:noFill/>
                    </a:lnB>
                  </a:tcPr>
                </a:tc>
                <a:extLst>
                  <a:ext uri="{0D108BD9-81ED-4DB2-BD59-A6C34878D82A}">
                    <a16:rowId xmlns:a16="http://schemas.microsoft.com/office/drawing/2014/main" val="10000"/>
                  </a:ext>
                </a:extLst>
              </a:tr>
              <a:tr h="421329">
                <a:tc>
                  <a:txBody>
                    <a:bodyPr/>
                    <a:lstStyle/>
                    <a:p>
                      <a:r>
                        <a:rPr lang="en-US" sz="1600" dirty="0"/>
                        <a:t>#1</a:t>
                      </a:r>
                    </a:p>
                  </a:txBody>
                  <a:tcPr marL="20683" marR="20683" marT="10341" marB="10341" anchor="ctr">
                    <a:lnL>
                      <a:noFill/>
                    </a:lnL>
                    <a:lnR>
                      <a:noFill/>
                    </a:lnR>
                    <a:lnT>
                      <a:noFill/>
                    </a:lnT>
                    <a:lnB>
                      <a:noFill/>
                    </a:lnB>
                  </a:tcPr>
                </a:tc>
                <a:tc>
                  <a:txBody>
                    <a:bodyPr/>
                    <a:lstStyle/>
                    <a:p>
                      <a:pPr marL="0" indent="0"/>
                      <a:r>
                        <a:rPr lang="en-US" sz="1600" u="none" dirty="0">
                          <a:solidFill>
                            <a:schemeClr val="bg1">
                              <a:lumMod val="75000"/>
                            </a:schemeClr>
                          </a:solidFill>
                          <a:hlinkClick r:id="rId2" tooltip="Visit Lakewood Church"/>
                        </a:rPr>
                        <a:t>Lakewood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Houston, TX</a:t>
                      </a:r>
                    </a:p>
                  </a:txBody>
                  <a:tcPr marL="20683" marR="20683" marT="10341" marB="10341" anchor="ctr">
                    <a:lnL>
                      <a:noFill/>
                    </a:lnL>
                    <a:lnR>
                      <a:noFill/>
                    </a:lnR>
                    <a:lnT>
                      <a:noFill/>
                    </a:lnT>
                    <a:lnB>
                      <a:noFill/>
                    </a:lnB>
                  </a:tcPr>
                </a:tc>
                <a:tc>
                  <a:txBody>
                    <a:bodyPr/>
                    <a:lstStyle/>
                    <a:p>
                      <a:r>
                        <a:rPr lang="en-US" sz="1600" dirty="0"/>
                        <a:t>Joel Osteen</a:t>
                      </a:r>
                    </a:p>
                  </a:txBody>
                  <a:tcPr marL="20683" marR="20683" marT="10341" marB="10341" anchor="ctr">
                    <a:lnL>
                      <a:noFill/>
                    </a:lnL>
                    <a:lnR>
                      <a:noFill/>
                    </a:lnR>
                    <a:lnT>
                      <a:noFill/>
                    </a:lnT>
                    <a:lnB>
                      <a:noFill/>
                    </a:lnB>
                  </a:tcPr>
                </a:tc>
                <a:tc>
                  <a:txBody>
                    <a:bodyPr/>
                    <a:lstStyle/>
                    <a:p>
                      <a:r>
                        <a:rPr lang="en-US" sz="1800" b="1" dirty="0">
                          <a:solidFill>
                            <a:srgbClr val="FF0000"/>
                          </a:solidFill>
                        </a:rPr>
                        <a:t>43,500</a:t>
                      </a:r>
                    </a:p>
                  </a:txBody>
                  <a:tcPr marL="20683" marR="20683" marT="10341" marB="10341" anchor="ctr">
                    <a:lnL>
                      <a:noFill/>
                    </a:lnL>
                    <a:lnR>
                      <a:noFill/>
                    </a:lnR>
                    <a:lnT>
                      <a:noFill/>
                    </a:lnT>
                    <a:lnB>
                      <a:noFill/>
                    </a:lnB>
                  </a:tcPr>
                </a:tc>
                <a:tc>
                  <a:txBody>
                    <a:bodyPr/>
                    <a:lstStyle/>
                    <a:p>
                      <a:r>
                        <a:rPr lang="en-US" sz="1600" dirty="0"/>
                        <a:t>1959</a:t>
                      </a:r>
                    </a:p>
                  </a:txBody>
                  <a:tcPr marL="20683" marR="20683" marT="10341" marB="10341" anchor="ctr">
                    <a:lnL>
                      <a:noFill/>
                    </a:lnL>
                    <a:lnR>
                      <a:noFill/>
                    </a:lnR>
                    <a:lnT>
                      <a:noFill/>
                    </a:lnT>
                    <a:lnB>
                      <a:noFill/>
                    </a:lnB>
                  </a:tcPr>
                </a:tc>
                <a:extLst>
                  <a:ext uri="{0D108BD9-81ED-4DB2-BD59-A6C34878D82A}">
                    <a16:rowId xmlns:a16="http://schemas.microsoft.com/office/drawing/2014/main" val="10001"/>
                  </a:ext>
                </a:extLst>
              </a:tr>
              <a:tr h="369116">
                <a:tc>
                  <a:txBody>
                    <a:bodyPr/>
                    <a:lstStyle/>
                    <a:p>
                      <a:r>
                        <a:rPr lang="en-US" sz="1600" dirty="0"/>
                        <a:t>#2</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3" tooltip="Visit North Point Ministries"/>
                        </a:rPr>
                        <a:t>North Point Ministries</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Alpharetta, GA</a:t>
                      </a:r>
                    </a:p>
                  </a:txBody>
                  <a:tcPr marL="20683" marR="20683" marT="10341" marB="10341" anchor="ctr">
                    <a:lnL>
                      <a:noFill/>
                    </a:lnL>
                    <a:lnR>
                      <a:noFill/>
                    </a:lnR>
                    <a:lnT>
                      <a:noFill/>
                    </a:lnT>
                    <a:lnB>
                      <a:noFill/>
                    </a:lnB>
                  </a:tcPr>
                </a:tc>
                <a:tc>
                  <a:txBody>
                    <a:bodyPr/>
                    <a:lstStyle/>
                    <a:p>
                      <a:r>
                        <a:rPr lang="en-US" sz="1600" dirty="0"/>
                        <a:t>Andy Stanley</a:t>
                      </a:r>
                    </a:p>
                  </a:txBody>
                  <a:tcPr marL="20683" marR="20683" marT="10341" marB="10341" anchor="ctr">
                    <a:lnL>
                      <a:noFill/>
                    </a:lnL>
                    <a:lnR>
                      <a:noFill/>
                    </a:lnR>
                    <a:lnT>
                      <a:noFill/>
                    </a:lnT>
                    <a:lnB>
                      <a:noFill/>
                    </a:lnB>
                  </a:tcPr>
                </a:tc>
                <a:tc>
                  <a:txBody>
                    <a:bodyPr/>
                    <a:lstStyle/>
                    <a:p>
                      <a:r>
                        <a:rPr lang="en-US" sz="1800" b="1" dirty="0">
                          <a:solidFill>
                            <a:srgbClr val="FF0000"/>
                          </a:solidFill>
                        </a:rPr>
                        <a:t>39,056</a:t>
                      </a:r>
                    </a:p>
                  </a:txBody>
                  <a:tcPr marL="20683" marR="20683" marT="10341" marB="10341" anchor="ctr">
                    <a:lnL>
                      <a:noFill/>
                    </a:lnL>
                    <a:lnR>
                      <a:noFill/>
                    </a:lnR>
                    <a:lnT>
                      <a:noFill/>
                    </a:lnT>
                    <a:lnB>
                      <a:noFill/>
                    </a:lnB>
                  </a:tcPr>
                </a:tc>
                <a:tc>
                  <a:txBody>
                    <a:bodyPr/>
                    <a:lstStyle/>
                    <a:p>
                      <a:r>
                        <a:rPr lang="en-US" sz="1600" dirty="0"/>
                        <a:t>1995</a:t>
                      </a:r>
                    </a:p>
                  </a:txBody>
                  <a:tcPr marL="20683" marR="20683" marT="10341" marB="10341" anchor="ctr">
                    <a:lnL>
                      <a:noFill/>
                    </a:lnL>
                    <a:lnR>
                      <a:noFill/>
                    </a:lnR>
                    <a:lnT>
                      <a:noFill/>
                    </a:lnT>
                    <a:lnB>
                      <a:noFill/>
                    </a:lnB>
                  </a:tcPr>
                </a:tc>
                <a:extLst>
                  <a:ext uri="{0D108BD9-81ED-4DB2-BD59-A6C34878D82A}">
                    <a16:rowId xmlns:a16="http://schemas.microsoft.com/office/drawing/2014/main" val="10002"/>
                  </a:ext>
                </a:extLst>
              </a:tr>
              <a:tr h="419449">
                <a:tc>
                  <a:txBody>
                    <a:bodyPr/>
                    <a:lstStyle/>
                    <a:p>
                      <a:r>
                        <a:rPr lang="en-US" sz="1600" dirty="0"/>
                        <a:t>#3</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4" tooltip="Visit Church of the Highlands"/>
                        </a:rPr>
                        <a:t>Church of the Highlands</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Birmingham, AL</a:t>
                      </a:r>
                    </a:p>
                  </a:txBody>
                  <a:tcPr marL="20683" marR="20683" marT="10341" marB="10341" anchor="ctr">
                    <a:lnL>
                      <a:noFill/>
                    </a:lnL>
                    <a:lnR>
                      <a:noFill/>
                    </a:lnR>
                    <a:lnT>
                      <a:noFill/>
                    </a:lnT>
                    <a:lnB>
                      <a:noFill/>
                    </a:lnB>
                  </a:tcPr>
                </a:tc>
                <a:tc>
                  <a:txBody>
                    <a:bodyPr/>
                    <a:lstStyle/>
                    <a:p>
                      <a:r>
                        <a:rPr lang="en-US" sz="1600" dirty="0"/>
                        <a:t>Chris Hodges</a:t>
                      </a:r>
                    </a:p>
                  </a:txBody>
                  <a:tcPr marL="20683" marR="20683" marT="10341" marB="10341" anchor="ctr">
                    <a:lnL>
                      <a:noFill/>
                    </a:lnL>
                    <a:lnR>
                      <a:noFill/>
                    </a:lnR>
                    <a:lnT>
                      <a:noFill/>
                    </a:lnT>
                    <a:lnB>
                      <a:noFill/>
                    </a:lnB>
                  </a:tcPr>
                </a:tc>
                <a:tc>
                  <a:txBody>
                    <a:bodyPr/>
                    <a:lstStyle/>
                    <a:p>
                      <a:r>
                        <a:rPr lang="en-US" sz="1800" b="1" dirty="0">
                          <a:solidFill>
                            <a:srgbClr val="FF0000"/>
                          </a:solidFill>
                        </a:rPr>
                        <a:t>38,346</a:t>
                      </a:r>
                    </a:p>
                  </a:txBody>
                  <a:tcPr marL="20683" marR="20683" marT="10341" marB="10341" anchor="ctr">
                    <a:lnL>
                      <a:noFill/>
                    </a:lnL>
                    <a:lnR>
                      <a:noFill/>
                    </a:lnR>
                    <a:lnT>
                      <a:noFill/>
                    </a:lnT>
                    <a:lnB>
                      <a:noFill/>
                    </a:lnB>
                  </a:tcPr>
                </a:tc>
                <a:tc>
                  <a:txBody>
                    <a:bodyPr/>
                    <a:lstStyle/>
                    <a:p>
                      <a:r>
                        <a:rPr lang="en-US" sz="1600" dirty="0"/>
                        <a:t>2001</a:t>
                      </a:r>
                    </a:p>
                  </a:txBody>
                  <a:tcPr marL="20683" marR="20683" marT="10341" marB="10341" anchor="ctr">
                    <a:lnL>
                      <a:noFill/>
                    </a:lnL>
                    <a:lnR>
                      <a:noFill/>
                    </a:lnR>
                    <a:lnT>
                      <a:noFill/>
                    </a:lnT>
                    <a:lnB>
                      <a:noFill/>
                    </a:lnB>
                  </a:tcPr>
                </a:tc>
                <a:extLst>
                  <a:ext uri="{0D108BD9-81ED-4DB2-BD59-A6C34878D82A}">
                    <a16:rowId xmlns:a16="http://schemas.microsoft.com/office/drawing/2014/main" val="10003"/>
                  </a:ext>
                </a:extLst>
              </a:tr>
              <a:tr h="478173">
                <a:tc>
                  <a:txBody>
                    <a:bodyPr/>
                    <a:lstStyle/>
                    <a:p>
                      <a:r>
                        <a:rPr lang="en-US" sz="1600" dirty="0"/>
                        <a:t>#4</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5" tooltip="Visit NewSpring Church"/>
                        </a:rPr>
                        <a:t>New Spring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Anderson, SC</a:t>
                      </a:r>
                    </a:p>
                  </a:txBody>
                  <a:tcPr marL="20683" marR="20683" marT="10341" marB="10341" anchor="ctr">
                    <a:lnL>
                      <a:noFill/>
                    </a:lnL>
                    <a:lnR>
                      <a:noFill/>
                    </a:lnR>
                    <a:lnT>
                      <a:noFill/>
                    </a:lnT>
                    <a:lnB>
                      <a:noFill/>
                    </a:lnB>
                  </a:tcPr>
                </a:tc>
                <a:tc>
                  <a:txBody>
                    <a:bodyPr/>
                    <a:lstStyle/>
                    <a:p>
                      <a:r>
                        <a:rPr lang="en-US" sz="1600" dirty="0"/>
                        <a:t>Vacant</a:t>
                      </a:r>
                    </a:p>
                  </a:txBody>
                  <a:tcPr marL="20683" marR="20683" marT="10341" marB="10341" anchor="ctr">
                    <a:lnL>
                      <a:noFill/>
                    </a:lnL>
                    <a:lnR>
                      <a:noFill/>
                    </a:lnR>
                    <a:lnT>
                      <a:noFill/>
                    </a:lnT>
                    <a:lnB>
                      <a:noFill/>
                    </a:lnB>
                  </a:tcPr>
                </a:tc>
                <a:tc>
                  <a:txBody>
                    <a:bodyPr/>
                    <a:lstStyle/>
                    <a:p>
                      <a:r>
                        <a:rPr lang="en-US" sz="1800" b="1" dirty="0">
                          <a:solidFill>
                            <a:srgbClr val="FF0000"/>
                          </a:solidFill>
                        </a:rPr>
                        <a:t>33,761</a:t>
                      </a:r>
                    </a:p>
                  </a:txBody>
                  <a:tcPr marL="20683" marR="20683" marT="10341" marB="10341" anchor="ctr">
                    <a:lnL>
                      <a:noFill/>
                    </a:lnL>
                    <a:lnR>
                      <a:noFill/>
                    </a:lnR>
                    <a:lnT>
                      <a:noFill/>
                    </a:lnT>
                    <a:lnB>
                      <a:noFill/>
                    </a:lnB>
                  </a:tcPr>
                </a:tc>
                <a:tc>
                  <a:txBody>
                    <a:bodyPr/>
                    <a:lstStyle/>
                    <a:p>
                      <a:r>
                        <a:rPr lang="en-US" sz="1600" dirty="0"/>
                        <a:t>2000</a:t>
                      </a:r>
                    </a:p>
                  </a:txBody>
                  <a:tcPr marL="20683" marR="20683" marT="10341" marB="10341" anchor="ctr">
                    <a:lnL>
                      <a:noFill/>
                    </a:lnL>
                    <a:lnR>
                      <a:noFill/>
                    </a:lnR>
                    <a:lnT>
                      <a:noFill/>
                    </a:lnT>
                    <a:lnB>
                      <a:noFill/>
                    </a:lnB>
                  </a:tcPr>
                </a:tc>
                <a:extLst>
                  <a:ext uri="{0D108BD9-81ED-4DB2-BD59-A6C34878D82A}">
                    <a16:rowId xmlns:a16="http://schemas.microsoft.com/office/drawing/2014/main" val="10004"/>
                  </a:ext>
                </a:extLst>
              </a:tr>
              <a:tr h="469783">
                <a:tc>
                  <a:txBody>
                    <a:bodyPr/>
                    <a:lstStyle/>
                    <a:p>
                      <a:r>
                        <a:rPr lang="en-US" sz="1600" dirty="0"/>
                        <a:t>#5</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6" tooltip="Visit Gateway Church"/>
                        </a:rPr>
                        <a:t>Gateway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Southlake, TX</a:t>
                      </a:r>
                    </a:p>
                  </a:txBody>
                  <a:tcPr marL="20683" marR="20683" marT="10341" marB="10341" anchor="ctr">
                    <a:lnL>
                      <a:noFill/>
                    </a:lnL>
                    <a:lnR>
                      <a:noFill/>
                    </a:lnR>
                    <a:lnT>
                      <a:noFill/>
                    </a:lnT>
                    <a:lnB>
                      <a:noFill/>
                    </a:lnB>
                  </a:tcPr>
                </a:tc>
                <a:tc>
                  <a:txBody>
                    <a:bodyPr/>
                    <a:lstStyle/>
                    <a:p>
                      <a:r>
                        <a:rPr lang="en-US" sz="1600" dirty="0"/>
                        <a:t>Robert Morris</a:t>
                      </a:r>
                    </a:p>
                  </a:txBody>
                  <a:tcPr marL="20683" marR="20683" marT="10341" marB="10341" anchor="ctr">
                    <a:lnL>
                      <a:noFill/>
                    </a:lnL>
                    <a:lnR>
                      <a:noFill/>
                    </a:lnR>
                    <a:lnT>
                      <a:noFill/>
                    </a:lnT>
                    <a:lnB>
                      <a:noFill/>
                    </a:lnB>
                  </a:tcPr>
                </a:tc>
                <a:tc>
                  <a:txBody>
                    <a:bodyPr/>
                    <a:lstStyle/>
                    <a:p>
                      <a:r>
                        <a:rPr lang="en-US" sz="1800" b="1" dirty="0">
                          <a:solidFill>
                            <a:srgbClr val="FF0000"/>
                          </a:solidFill>
                        </a:rPr>
                        <a:t>28,399</a:t>
                      </a:r>
                    </a:p>
                  </a:txBody>
                  <a:tcPr marL="20683" marR="20683" marT="10341" marB="10341" anchor="ctr">
                    <a:lnL>
                      <a:noFill/>
                    </a:lnL>
                    <a:lnR>
                      <a:noFill/>
                    </a:lnR>
                    <a:lnT>
                      <a:noFill/>
                    </a:lnT>
                    <a:lnB>
                      <a:noFill/>
                    </a:lnB>
                  </a:tcPr>
                </a:tc>
                <a:tc>
                  <a:txBody>
                    <a:bodyPr/>
                    <a:lstStyle/>
                    <a:p>
                      <a:r>
                        <a:rPr lang="en-US" sz="1600" dirty="0"/>
                        <a:t>2000</a:t>
                      </a:r>
                    </a:p>
                  </a:txBody>
                  <a:tcPr marL="20683" marR="20683" marT="10341" marB="10341" anchor="ctr">
                    <a:lnL>
                      <a:noFill/>
                    </a:lnL>
                    <a:lnR>
                      <a:noFill/>
                    </a:lnR>
                    <a:lnT>
                      <a:noFill/>
                    </a:lnT>
                    <a:lnB>
                      <a:noFill/>
                    </a:lnB>
                  </a:tcPr>
                </a:tc>
                <a:extLst>
                  <a:ext uri="{0D108BD9-81ED-4DB2-BD59-A6C34878D82A}">
                    <a16:rowId xmlns:a16="http://schemas.microsoft.com/office/drawing/2014/main" val="10005"/>
                  </a:ext>
                </a:extLst>
              </a:tr>
              <a:tr h="560658">
                <a:tc>
                  <a:txBody>
                    <a:bodyPr/>
                    <a:lstStyle/>
                    <a:p>
                      <a:r>
                        <a:rPr lang="en-US" sz="1600" dirty="0"/>
                        <a:t>#6</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7" tooltip="Visit Saddleback Church"/>
                        </a:rPr>
                        <a:t>Saddleback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Lake Forest, CA</a:t>
                      </a:r>
                    </a:p>
                  </a:txBody>
                  <a:tcPr marL="20683" marR="20683" marT="10341" marB="10341" anchor="ctr">
                    <a:lnL>
                      <a:noFill/>
                    </a:lnL>
                    <a:lnR>
                      <a:noFill/>
                    </a:lnR>
                    <a:lnT>
                      <a:noFill/>
                    </a:lnT>
                    <a:lnB>
                      <a:noFill/>
                    </a:lnB>
                  </a:tcPr>
                </a:tc>
                <a:tc>
                  <a:txBody>
                    <a:bodyPr/>
                    <a:lstStyle/>
                    <a:p>
                      <a:r>
                        <a:rPr lang="en-US" sz="1600" dirty="0"/>
                        <a:t>Rick Warren</a:t>
                      </a:r>
                    </a:p>
                  </a:txBody>
                  <a:tcPr marL="20683" marR="20683" marT="10341" marB="10341" anchor="ctr">
                    <a:lnL>
                      <a:noFill/>
                    </a:lnL>
                    <a:lnR>
                      <a:noFill/>
                    </a:lnR>
                    <a:lnT>
                      <a:noFill/>
                    </a:lnT>
                    <a:lnB>
                      <a:noFill/>
                    </a:lnB>
                  </a:tcPr>
                </a:tc>
                <a:tc>
                  <a:txBody>
                    <a:bodyPr/>
                    <a:lstStyle/>
                    <a:p>
                      <a:r>
                        <a:rPr lang="en-US" sz="1800" b="1" dirty="0">
                          <a:solidFill>
                            <a:srgbClr val="FF0000"/>
                          </a:solidFill>
                        </a:rPr>
                        <a:t>25,612</a:t>
                      </a:r>
                    </a:p>
                  </a:txBody>
                  <a:tcPr marL="20683" marR="20683" marT="10341" marB="10341" anchor="ctr">
                    <a:lnL>
                      <a:noFill/>
                    </a:lnL>
                    <a:lnR>
                      <a:noFill/>
                    </a:lnR>
                    <a:lnT>
                      <a:noFill/>
                    </a:lnT>
                    <a:lnB>
                      <a:noFill/>
                    </a:lnB>
                  </a:tcPr>
                </a:tc>
                <a:tc>
                  <a:txBody>
                    <a:bodyPr/>
                    <a:lstStyle/>
                    <a:p>
                      <a:r>
                        <a:rPr lang="en-US" sz="1600" dirty="0"/>
                        <a:t>1980</a:t>
                      </a:r>
                    </a:p>
                  </a:txBody>
                  <a:tcPr marL="20683" marR="20683" marT="10341" marB="10341" anchor="ctr">
                    <a:lnL>
                      <a:noFill/>
                    </a:lnL>
                    <a:lnR>
                      <a:noFill/>
                    </a:lnR>
                    <a:lnT>
                      <a:noFill/>
                    </a:lnT>
                    <a:lnB>
                      <a:noFill/>
                    </a:lnB>
                  </a:tcPr>
                </a:tc>
                <a:extLst>
                  <a:ext uri="{0D108BD9-81ED-4DB2-BD59-A6C34878D82A}">
                    <a16:rowId xmlns:a16="http://schemas.microsoft.com/office/drawing/2014/main" val="10006"/>
                  </a:ext>
                </a:extLst>
              </a:tr>
              <a:tr h="664135">
                <a:tc>
                  <a:txBody>
                    <a:bodyPr/>
                    <a:lstStyle/>
                    <a:p>
                      <a:r>
                        <a:rPr lang="en-US" sz="1600" dirty="0"/>
                        <a:t>#7</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8" tooltip="Visit Willow Creek Community Church"/>
                        </a:rPr>
                        <a:t>Willow Creek Community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South Barrington, </a:t>
                      </a:r>
                    </a:p>
                    <a:p>
                      <a:r>
                        <a:rPr lang="en-US" sz="1600" dirty="0"/>
                        <a:t>IL</a:t>
                      </a:r>
                    </a:p>
                  </a:txBody>
                  <a:tcPr marL="20683" marR="20683" marT="10341" marB="10341" anchor="ctr">
                    <a:lnL>
                      <a:noFill/>
                    </a:lnL>
                    <a:lnR>
                      <a:noFill/>
                    </a:lnR>
                    <a:lnT>
                      <a:noFill/>
                    </a:lnT>
                    <a:lnB>
                      <a:noFill/>
                    </a:lnB>
                  </a:tcPr>
                </a:tc>
                <a:tc>
                  <a:txBody>
                    <a:bodyPr/>
                    <a:lstStyle/>
                    <a:p>
                      <a:r>
                        <a:rPr lang="en-US" sz="1600" dirty="0"/>
                        <a:t>Bill Hybels</a:t>
                      </a:r>
                    </a:p>
                  </a:txBody>
                  <a:tcPr marL="20683" marR="20683" marT="10341" marB="10341" anchor="ctr">
                    <a:lnL>
                      <a:noFill/>
                    </a:lnL>
                    <a:lnR>
                      <a:noFill/>
                    </a:lnR>
                    <a:lnT>
                      <a:noFill/>
                    </a:lnT>
                    <a:lnB>
                      <a:noFill/>
                    </a:lnB>
                  </a:tcPr>
                </a:tc>
                <a:tc>
                  <a:txBody>
                    <a:bodyPr/>
                    <a:lstStyle/>
                    <a:p>
                      <a:r>
                        <a:rPr lang="en-US" sz="1800" b="1" dirty="0">
                          <a:solidFill>
                            <a:srgbClr val="FF0000"/>
                          </a:solidFill>
                        </a:rPr>
                        <a:t>25,371</a:t>
                      </a:r>
                    </a:p>
                  </a:txBody>
                  <a:tcPr marL="20683" marR="20683" marT="10341" marB="10341" anchor="ctr">
                    <a:lnL>
                      <a:noFill/>
                    </a:lnL>
                    <a:lnR>
                      <a:noFill/>
                    </a:lnR>
                    <a:lnT>
                      <a:noFill/>
                    </a:lnT>
                    <a:lnB>
                      <a:noFill/>
                    </a:lnB>
                  </a:tcPr>
                </a:tc>
                <a:tc>
                  <a:txBody>
                    <a:bodyPr/>
                    <a:lstStyle/>
                    <a:p>
                      <a:r>
                        <a:rPr lang="en-US" sz="1600" dirty="0"/>
                        <a:t>1975</a:t>
                      </a:r>
                    </a:p>
                  </a:txBody>
                  <a:tcPr marL="20683" marR="20683" marT="10341" marB="10341" anchor="ctr">
                    <a:lnL>
                      <a:noFill/>
                    </a:lnL>
                    <a:lnR>
                      <a:noFill/>
                    </a:lnR>
                    <a:lnT>
                      <a:noFill/>
                    </a:lnT>
                    <a:lnB>
                      <a:noFill/>
                    </a:lnB>
                  </a:tcPr>
                </a:tc>
                <a:extLst>
                  <a:ext uri="{0D108BD9-81ED-4DB2-BD59-A6C34878D82A}">
                    <a16:rowId xmlns:a16="http://schemas.microsoft.com/office/drawing/2014/main" val="10007"/>
                  </a:ext>
                </a:extLst>
              </a:tr>
              <a:tr h="679508">
                <a:tc>
                  <a:txBody>
                    <a:bodyPr/>
                    <a:lstStyle/>
                    <a:p>
                      <a:r>
                        <a:rPr lang="en-US" sz="1600" dirty="0"/>
                        <a:t>#8</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9" tooltip="Visit Christ's Church of the Valley"/>
                        </a:rPr>
                        <a:t>Christ’s Church of the Valley</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Peoria, AZ</a:t>
                      </a:r>
                    </a:p>
                  </a:txBody>
                  <a:tcPr marL="20683" marR="20683" marT="10341" marB="10341" anchor="ctr">
                    <a:lnL>
                      <a:noFill/>
                    </a:lnL>
                    <a:lnR>
                      <a:noFill/>
                    </a:lnR>
                    <a:lnT>
                      <a:noFill/>
                    </a:lnT>
                    <a:lnB>
                      <a:noFill/>
                    </a:lnB>
                  </a:tcPr>
                </a:tc>
                <a:tc>
                  <a:txBody>
                    <a:bodyPr/>
                    <a:lstStyle/>
                    <a:p>
                      <a:r>
                        <a:rPr lang="en-US" sz="1600" dirty="0"/>
                        <a:t>Don Wilson</a:t>
                      </a:r>
                    </a:p>
                  </a:txBody>
                  <a:tcPr marL="20683" marR="20683" marT="10341" marB="10341" anchor="ctr">
                    <a:lnL>
                      <a:noFill/>
                    </a:lnL>
                    <a:lnR>
                      <a:noFill/>
                    </a:lnR>
                    <a:lnT>
                      <a:noFill/>
                    </a:lnT>
                    <a:lnB>
                      <a:noFill/>
                    </a:lnB>
                  </a:tcPr>
                </a:tc>
                <a:tc>
                  <a:txBody>
                    <a:bodyPr/>
                    <a:lstStyle/>
                    <a:p>
                      <a:r>
                        <a:rPr lang="en-US" sz="1800" b="1" dirty="0">
                          <a:solidFill>
                            <a:srgbClr val="FF0000"/>
                          </a:solidFill>
                        </a:rPr>
                        <a:t>24,108</a:t>
                      </a:r>
                    </a:p>
                  </a:txBody>
                  <a:tcPr marL="20683" marR="20683" marT="10341" marB="10341" anchor="ctr">
                    <a:lnL>
                      <a:noFill/>
                    </a:lnL>
                    <a:lnR>
                      <a:noFill/>
                    </a:lnR>
                    <a:lnT>
                      <a:noFill/>
                    </a:lnT>
                    <a:lnB>
                      <a:noFill/>
                    </a:lnB>
                  </a:tcPr>
                </a:tc>
                <a:tc>
                  <a:txBody>
                    <a:bodyPr/>
                    <a:lstStyle/>
                    <a:p>
                      <a:r>
                        <a:rPr lang="en-US" sz="1600" dirty="0"/>
                        <a:t>1982</a:t>
                      </a:r>
                    </a:p>
                  </a:txBody>
                  <a:tcPr marL="20683" marR="20683" marT="10341" marB="10341" anchor="ctr">
                    <a:lnL>
                      <a:noFill/>
                    </a:lnL>
                    <a:lnR>
                      <a:noFill/>
                    </a:lnR>
                    <a:lnT>
                      <a:noFill/>
                    </a:lnT>
                    <a:lnB>
                      <a:noFill/>
                    </a:lnB>
                  </a:tcPr>
                </a:tc>
                <a:extLst>
                  <a:ext uri="{0D108BD9-81ED-4DB2-BD59-A6C34878D82A}">
                    <a16:rowId xmlns:a16="http://schemas.microsoft.com/office/drawing/2014/main" val="10008"/>
                  </a:ext>
                </a:extLst>
              </a:tr>
              <a:tr h="560658">
                <a:tc>
                  <a:txBody>
                    <a:bodyPr/>
                    <a:lstStyle/>
                    <a:p>
                      <a:r>
                        <a:rPr lang="en-US" sz="1600" dirty="0"/>
                        <a:t>#9</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10" tooltip="Visit Christ Fellowship Church"/>
                        </a:rPr>
                        <a:t>Christ Fellowship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Palm Beach </a:t>
                      </a:r>
                    </a:p>
                    <a:p>
                      <a:r>
                        <a:rPr lang="en-US" sz="1600" dirty="0"/>
                        <a:t>Gardens, FL</a:t>
                      </a:r>
                    </a:p>
                  </a:txBody>
                  <a:tcPr marL="20683" marR="20683" marT="10341" marB="10341" anchor="ctr">
                    <a:lnL>
                      <a:noFill/>
                    </a:lnL>
                    <a:lnR>
                      <a:noFill/>
                    </a:lnR>
                    <a:lnT>
                      <a:noFill/>
                    </a:lnT>
                    <a:lnB>
                      <a:noFill/>
                    </a:lnB>
                  </a:tcPr>
                </a:tc>
                <a:tc>
                  <a:txBody>
                    <a:bodyPr/>
                    <a:lstStyle/>
                    <a:p>
                      <a:r>
                        <a:rPr lang="en-US" sz="1600" dirty="0"/>
                        <a:t>Todd Mullins</a:t>
                      </a:r>
                    </a:p>
                  </a:txBody>
                  <a:tcPr marL="20683" marR="20683" marT="10341" marB="10341" anchor="ctr">
                    <a:lnL>
                      <a:noFill/>
                    </a:lnL>
                    <a:lnR>
                      <a:noFill/>
                    </a:lnR>
                    <a:lnT>
                      <a:noFill/>
                    </a:lnT>
                    <a:lnB>
                      <a:noFill/>
                    </a:lnB>
                  </a:tcPr>
                </a:tc>
                <a:tc>
                  <a:txBody>
                    <a:bodyPr/>
                    <a:lstStyle/>
                    <a:p>
                      <a:r>
                        <a:rPr lang="en-US" sz="1800" b="1" dirty="0">
                          <a:solidFill>
                            <a:srgbClr val="FF0000"/>
                          </a:solidFill>
                        </a:rPr>
                        <a:t>23,845</a:t>
                      </a:r>
                    </a:p>
                  </a:txBody>
                  <a:tcPr marL="20683" marR="20683" marT="10341" marB="10341" anchor="ctr">
                    <a:lnL>
                      <a:noFill/>
                    </a:lnL>
                    <a:lnR>
                      <a:noFill/>
                    </a:lnR>
                    <a:lnT>
                      <a:noFill/>
                    </a:lnT>
                    <a:lnB>
                      <a:noFill/>
                    </a:lnB>
                  </a:tcPr>
                </a:tc>
                <a:tc>
                  <a:txBody>
                    <a:bodyPr/>
                    <a:lstStyle/>
                    <a:p>
                      <a:r>
                        <a:rPr lang="en-US" sz="1600" dirty="0"/>
                        <a:t>1984</a:t>
                      </a:r>
                    </a:p>
                  </a:txBody>
                  <a:tcPr marL="20683" marR="20683" marT="10341" marB="10341" anchor="ctr">
                    <a:lnL>
                      <a:noFill/>
                    </a:lnL>
                    <a:lnR>
                      <a:noFill/>
                    </a:lnR>
                    <a:lnT>
                      <a:noFill/>
                    </a:lnT>
                    <a:lnB>
                      <a:noFill/>
                    </a:lnB>
                  </a:tcPr>
                </a:tc>
                <a:extLst>
                  <a:ext uri="{0D108BD9-81ED-4DB2-BD59-A6C34878D82A}">
                    <a16:rowId xmlns:a16="http://schemas.microsoft.com/office/drawing/2014/main" val="10009"/>
                  </a:ext>
                </a:extLst>
              </a:tr>
              <a:tr h="560658">
                <a:tc>
                  <a:txBody>
                    <a:bodyPr/>
                    <a:lstStyle/>
                    <a:p>
                      <a:r>
                        <a:rPr lang="en-US" sz="1600" dirty="0"/>
                        <a:t>#10</a:t>
                      </a:r>
                    </a:p>
                  </a:txBody>
                  <a:tcPr marL="20683" marR="20683" marT="10341" marB="10341" anchor="ctr">
                    <a:lnL>
                      <a:noFill/>
                    </a:lnL>
                    <a:lnR>
                      <a:noFill/>
                    </a:lnR>
                    <a:lnT>
                      <a:noFill/>
                    </a:lnT>
                    <a:lnB>
                      <a:noFill/>
                    </a:lnB>
                  </a:tcPr>
                </a:tc>
                <a:tc>
                  <a:txBody>
                    <a:bodyPr/>
                    <a:lstStyle/>
                    <a:p>
                      <a:r>
                        <a:rPr lang="en-US" sz="1600" u="none" dirty="0">
                          <a:solidFill>
                            <a:schemeClr val="bg1">
                              <a:lumMod val="75000"/>
                            </a:schemeClr>
                          </a:solidFill>
                          <a:hlinkClick r:id="rId11" tooltip="Visit Southeast Christian Church"/>
                        </a:rPr>
                        <a:t>Southeast Christian Church</a:t>
                      </a:r>
                      <a:endParaRPr lang="en-US" sz="1600" u="none" dirty="0">
                        <a:solidFill>
                          <a:schemeClr val="bg1">
                            <a:lumMod val="75000"/>
                          </a:schemeClr>
                        </a:solidFill>
                      </a:endParaRPr>
                    </a:p>
                  </a:txBody>
                  <a:tcPr marL="20683" marR="20683" marT="10341" marB="10341" anchor="ctr">
                    <a:lnL>
                      <a:noFill/>
                    </a:lnL>
                    <a:lnR>
                      <a:noFill/>
                    </a:lnR>
                    <a:lnT>
                      <a:noFill/>
                    </a:lnT>
                    <a:lnB>
                      <a:noFill/>
                    </a:lnB>
                  </a:tcPr>
                </a:tc>
                <a:tc>
                  <a:txBody>
                    <a:bodyPr/>
                    <a:lstStyle/>
                    <a:p>
                      <a:r>
                        <a:rPr lang="en-US" sz="1600" dirty="0"/>
                        <a:t>Louisville, KY</a:t>
                      </a:r>
                    </a:p>
                  </a:txBody>
                  <a:tcPr marL="20683" marR="20683" marT="10341" marB="10341" anchor="ctr">
                    <a:lnL>
                      <a:noFill/>
                    </a:lnL>
                    <a:lnR>
                      <a:noFill/>
                    </a:lnR>
                    <a:lnT>
                      <a:noFill/>
                    </a:lnT>
                    <a:lnB>
                      <a:noFill/>
                    </a:lnB>
                  </a:tcPr>
                </a:tc>
                <a:tc>
                  <a:txBody>
                    <a:bodyPr/>
                    <a:lstStyle/>
                    <a:p>
                      <a:r>
                        <a:rPr lang="en-US" sz="1600" dirty="0"/>
                        <a:t>Dave Stone</a:t>
                      </a:r>
                    </a:p>
                  </a:txBody>
                  <a:tcPr marL="20683" marR="20683" marT="10341" marB="10341" anchor="ctr">
                    <a:lnL>
                      <a:noFill/>
                    </a:lnL>
                    <a:lnR>
                      <a:noFill/>
                    </a:lnR>
                    <a:lnT>
                      <a:noFill/>
                    </a:lnT>
                    <a:lnB>
                      <a:noFill/>
                    </a:lnB>
                  </a:tcPr>
                </a:tc>
                <a:tc>
                  <a:txBody>
                    <a:bodyPr/>
                    <a:lstStyle/>
                    <a:p>
                      <a:r>
                        <a:rPr lang="en-US" sz="1800" b="1" dirty="0">
                          <a:solidFill>
                            <a:srgbClr val="FF0000"/>
                          </a:solidFill>
                        </a:rPr>
                        <a:t>23,799</a:t>
                      </a:r>
                    </a:p>
                  </a:txBody>
                  <a:tcPr marL="20683" marR="20683" marT="10341" marB="10341" anchor="ctr">
                    <a:lnL>
                      <a:noFill/>
                    </a:lnL>
                    <a:lnR>
                      <a:noFill/>
                    </a:lnR>
                    <a:lnT>
                      <a:noFill/>
                    </a:lnT>
                    <a:lnB>
                      <a:noFill/>
                    </a:lnB>
                  </a:tcPr>
                </a:tc>
                <a:tc>
                  <a:txBody>
                    <a:bodyPr/>
                    <a:lstStyle/>
                    <a:p>
                      <a:r>
                        <a:rPr lang="en-US" sz="1600" dirty="0"/>
                        <a:t>1962</a:t>
                      </a:r>
                    </a:p>
                  </a:txBody>
                  <a:tcPr marL="20683" marR="20683" marT="10341" marB="10341" anchor="ctr">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6" name="Title 1"/>
          <p:cNvSpPr>
            <a:spLocks noGrp="1"/>
          </p:cNvSpPr>
          <p:nvPr>
            <p:ph type="title" idx="4294967295"/>
          </p:nvPr>
        </p:nvSpPr>
        <p:spPr>
          <a:xfrm>
            <a:off x="0" y="-34925"/>
            <a:ext cx="8859915" cy="1143000"/>
          </a:xfrm>
        </p:spPr>
        <p:txBody>
          <a:bodyPr/>
          <a:lstStyle/>
          <a:p>
            <a:r>
              <a:rPr lang="en-US" sz="3200" u="none" dirty="0"/>
              <a:t>10  Largest  Christian  Church  </a:t>
            </a:r>
            <a:br>
              <a:rPr lang="en-US" sz="3200" dirty="0"/>
            </a:br>
            <a:r>
              <a:rPr lang="en-US" sz="3200" u="sng" dirty="0"/>
              <a:t>Parishes  in  USA ¹</a:t>
            </a:r>
          </a:p>
        </p:txBody>
      </p:sp>
      <p:cxnSp>
        <p:nvCxnSpPr>
          <p:cNvPr id="7" name="Straight Connector 6"/>
          <p:cNvCxnSpPr/>
          <p:nvPr/>
        </p:nvCxnSpPr>
        <p:spPr bwMode="auto">
          <a:xfrm>
            <a:off x="234888" y="6350466"/>
            <a:ext cx="8145714" cy="83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785142" y="6358855"/>
            <a:ext cx="357371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¹ As of 2016  - Outreach Magazine</a:t>
            </a:r>
          </a:p>
        </p:txBody>
      </p:sp>
      <p:sp>
        <p:nvSpPr>
          <p:cNvPr id="2" name="Rectangle 1"/>
          <p:cNvSpPr/>
          <p:nvPr/>
        </p:nvSpPr>
        <p:spPr bwMode="auto">
          <a:xfrm>
            <a:off x="6720395" y="875265"/>
            <a:ext cx="1162975" cy="547520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94317746"/>
      </p:ext>
    </p:extLst>
  </p:cSld>
  <p:clrMapOvr>
    <a:masterClrMapping/>
  </p:clrMapOvr>
  <p:transition>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919163" y="935038"/>
            <a:ext cx="7442200" cy="1143000"/>
          </a:xfrm>
        </p:spPr>
        <p:txBody>
          <a:bodyPr/>
          <a:lstStyle/>
          <a:p>
            <a:pPr>
              <a:defRPr/>
            </a:pPr>
            <a:r>
              <a:rPr lang="en-US" b="1" dirty="0">
                <a:latin typeface="Times New Roman" pitchFamily="18" charset="0"/>
              </a:rPr>
              <a:t>How  Are  We  Doing?</a:t>
            </a:r>
          </a:p>
        </p:txBody>
      </p:sp>
      <p:pic>
        <p:nvPicPr>
          <p:cNvPr id="1710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2862263"/>
            <a:ext cx="379571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916504"/>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64" y="612581"/>
            <a:ext cx="9107399" cy="563231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rgbClr val="5D0100"/>
                </a:solidFill>
                <a:effectLst/>
                <a:uLnTx/>
                <a:uFillTx/>
                <a:latin typeface="Times New Roman" pitchFamily="18" charset="0"/>
                <a:ea typeface="+mn-ea"/>
                <a:cs typeface="+mn-cs"/>
              </a:rPr>
              <a:t>Ortho #¹</a:t>
            </a: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rgbClr val="5D0100"/>
                </a:solidFill>
                <a:effectLst/>
                <a:uLnTx/>
                <a:uFillTx/>
                <a:latin typeface="Times New Roman" pitchFamily="18" charset="0"/>
                <a:ea typeface="+mn-ea"/>
                <a:cs typeface="+mn-cs"/>
              </a:rPr>
              <a:t>Ortho %</a:t>
            </a: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²</a:t>
            </a:r>
            <a:endParaRPr kumimoji="0" lang="en-US" sz="2400" b="1" i="0" u="sng"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1. </a:t>
            </a: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Greek Orthodox Archdiocese of America        476,900         58.8%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2. Orthodox Church in  America 			84,900        10.4%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3. Antiochian Orthodox Christian Archdiocese 	74,600          9.1%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4. Serbian Orthodox Church in North America 	68,800          8.4%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5. Russian Orthodox Church Outside of Russia 	27,700          3.4%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6. Ukrainian Orthodox Church of the USA 		22,400          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7. Patriarchal Parishes of the Moscow Patriarchate 	12,400          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8. Romanian Orthodox Archdiocese 			11,200          1.4%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9. American Carpatho Russian Orthodox Diocese 	10,400          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10. Vicariate for the Palestinian / Jordanian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	Orthodox Christian Communities  		  6,800          .08%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Top  10  Orthodox  Jurisdictions  Total² = 		796,100        97.2%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15 ORTHODOX  JURISDICTIONS  TOTAL² =  815,951      100%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2" name="Rectangle 1"/>
          <p:cNvSpPr/>
          <p:nvPr/>
        </p:nvSpPr>
        <p:spPr bwMode="auto">
          <a:xfrm>
            <a:off x="-388" y="5760360"/>
            <a:ext cx="9132114" cy="546257"/>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4" name="Straight Connector 3"/>
          <p:cNvCxnSpPr/>
          <p:nvPr/>
        </p:nvCxnSpPr>
        <p:spPr bwMode="auto">
          <a:xfrm>
            <a:off x="89315" y="5031106"/>
            <a:ext cx="8964895" cy="1187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109878" y="5834530"/>
            <a:ext cx="9190524"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US Christians  = 227,590,000   15 Orthodox = 0.36%  GOA = 0.2%</a:t>
            </a: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5" name="TextBox 4"/>
          <p:cNvSpPr txBox="1"/>
          <p:nvPr/>
        </p:nvSpPr>
        <p:spPr>
          <a:xfrm>
            <a:off x="981304" y="88543"/>
            <a:ext cx="7192903"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5D0100"/>
                </a:solidFill>
                <a:effectLst/>
                <a:uLnTx/>
                <a:uFillTx/>
                <a:latin typeface="Times New Roman" pitchFamily="18" charset="0"/>
                <a:ea typeface="+mn-ea"/>
                <a:cs typeface="+mn-cs"/>
              </a:rPr>
              <a:t>Orthodox  Christian  Churches  in  the  USA¹</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8" name="Straight Connector 7"/>
          <p:cNvCxnSpPr/>
          <p:nvPr/>
        </p:nvCxnSpPr>
        <p:spPr bwMode="auto">
          <a:xfrm>
            <a:off x="11886" y="6328407"/>
            <a:ext cx="9119756" cy="532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189855" y="6294266"/>
            <a:ext cx="8389398"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¹ 2010 Atlas of American Orthodox Christian Churches, Assembly of Bishops - by Alexei Krindatch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1600" b="1" i="0" u="none" strike="noStrike" kern="1200" cap="none" spc="0" normalizeH="0" baseline="0" noProof="0" dirty="0">
                <a:ln>
                  <a:noFill/>
                </a:ln>
                <a:solidFill>
                  <a:srgbClr val="5D0100"/>
                </a:solidFill>
                <a:effectLst/>
                <a:uLnTx/>
                <a:uFillTx/>
                <a:latin typeface="Times New Roman" pitchFamily="18" charset="0"/>
                <a:ea typeface="+mn-ea"/>
                <a:cs typeface="+mn-cs"/>
              </a:rPr>
              <a:t>²</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These are the 15 Jurisdictions in communion and does not include the 226,349 Oriental Orthodox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2554611"/>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1050925" y="2505344"/>
            <a:ext cx="7442200" cy="1323439"/>
          </a:xfrm>
        </p:spPr>
        <p:txBody>
          <a:bodyPr/>
          <a:lstStyle/>
          <a:p>
            <a:pPr>
              <a:defRPr/>
            </a:pPr>
            <a:r>
              <a:rPr lang="en-US" b="1" dirty="0">
                <a:latin typeface="Times New Roman" pitchFamily="18" charset="0"/>
              </a:rPr>
              <a:t>GOA  Baptisms  </a:t>
            </a:r>
            <a:br>
              <a:rPr lang="en-US" b="1" dirty="0">
                <a:latin typeface="Times New Roman" pitchFamily="18" charset="0"/>
              </a:rPr>
            </a:br>
            <a:r>
              <a:rPr lang="en-US" b="1" dirty="0">
                <a:latin typeface="Times New Roman" pitchFamily="18" charset="0"/>
              </a:rPr>
              <a:t>Are  Generally  Declining</a:t>
            </a:r>
          </a:p>
        </p:txBody>
      </p:sp>
      <p:pic>
        <p:nvPicPr>
          <p:cNvPr id="164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28575"/>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4475" y="46038"/>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80949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BE82F-1FEE-469F-84AA-75AFF364A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
            <a:ext cx="9144000" cy="6830568"/>
          </a:xfrm>
          <a:prstGeom prst="rect">
            <a:avLst/>
          </a:prstGeom>
        </p:spPr>
      </p:pic>
      <p:sp>
        <p:nvSpPr>
          <p:cNvPr id="165891" name="Line 5"/>
          <p:cNvSpPr>
            <a:spLocks noChangeShapeType="1"/>
          </p:cNvSpPr>
          <p:nvPr/>
        </p:nvSpPr>
        <p:spPr bwMode="auto">
          <a:xfrm>
            <a:off x="4650277" y="2144713"/>
            <a:ext cx="4291012" cy="7032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1090344"/>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896938" y="2595563"/>
            <a:ext cx="7442200" cy="1143000"/>
          </a:xfrm>
        </p:spPr>
        <p:txBody>
          <a:bodyPr/>
          <a:lstStyle/>
          <a:p>
            <a:pPr>
              <a:defRPr/>
            </a:pPr>
            <a:r>
              <a:rPr lang="en-US" b="1" dirty="0">
                <a:latin typeface="Times New Roman" pitchFamily="18" charset="0"/>
              </a:rPr>
              <a:t>GOA  Chrismations  </a:t>
            </a:r>
            <a:br>
              <a:rPr lang="en-US" b="1" dirty="0">
                <a:latin typeface="Times New Roman" pitchFamily="18" charset="0"/>
              </a:rPr>
            </a:br>
            <a:r>
              <a:rPr lang="en-US" b="1" dirty="0">
                <a:latin typeface="Times New Roman" pitchFamily="18" charset="0"/>
              </a:rPr>
              <a:t>Are  Generally  Declining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28575"/>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8481" y="28575"/>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7703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98B9F-F177-410C-AA7C-429261B71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5600" cy="6858000"/>
          </a:xfrm>
          <a:prstGeom prst="rect">
            <a:avLst/>
          </a:prstGeom>
        </p:spPr>
      </p:pic>
      <p:sp>
        <p:nvSpPr>
          <p:cNvPr id="5" name="Line 5"/>
          <p:cNvSpPr>
            <a:spLocks noChangeShapeType="1"/>
          </p:cNvSpPr>
          <p:nvPr/>
        </p:nvSpPr>
        <p:spPr bwMode="auto">
          <a:xfrm>
            <a:off x="6691313" y="2189163"/>
            <a:ext cx="2144712" cy="5969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4914680"/>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ctrTitle"/>
          </p:nvPr>
        </p:nvSpPr>
        <p:spPr>
          <a:xfrm>
            <a:off x="952500" y="2505344"/>
            <a:ext cx="7442200" cy="1323439"/>
          </a:xfrm>
        </p:spPr>
        <p:txBody>
          <a:bodyPr/>
          <a:lstStyle/>
          <a:p>
            <a:pPr>
              <a:defRPr/>
            </a:pPr>
            <a:r>
              <a:rPr lang="en-US" b="1" dirty="0">
                <a:latin typeface="Times New Roman" pitchFamily="18" charset="0"/>
              </a:rPr>
              <a:t>GOA Weddings  </a:t>
            </a:r>
            <a:br>
              <a:rPr lang="en-US" b="1" dirty="0">
                <a:latin typeface="Times New Roman" pitchFamily="18" charset="0"/>
              </a:rPr>
            </a:br>
            <a:r>
              <a:rPr lang="en-US" b="1" dirty="0">
                <a:latin typeface="Times New Roman" pitchFamily="18" charset="0"/>
              </a:rPr>
              <a:t>Are  Generally  Declining</a:t>
            </a:r>
          </a:p>
        </p:txBody>
      </p:sp>
      <p:pic>
        <p:nvPicPr>
          <p:cNvPr id="1689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28575"/>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4475" y="46038"/>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1967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26BE0BB-AF0F-42BA-91CD-6441ABA4A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296912"/>
          </a:xfrm>
        </p:spPr>
      </p:pic>
      <p:sp>
        <p:nvSpPr>
          <p:cNvPr id="5" name="Line 5"/>
          <p:cNvSpPr>
            <a:spLocks noChangeShapeType="1"/>
          </p:cNvSpPr>
          <p:nvPr/>
        </p:nvSpPr>
        <p:spPr bwMode="auto">
          <a:xfrm>
            <a:off x="6320243" y="3106975"/>
            <a:ext cx="2722562" cy="125571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2929232"/>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ctrTitle"/>
          </p:nvPr>
        </p:nvSpPr>
        <p:spPr>
          <a:xfrm>
            <a:off x="674688" y="2551615"/>
            <a:ext cx="7442200" cy="1323439"/>
          </a:xfrm>
        </p:spPr>
        <p:txBody>
          <a:bodyPr/>
          <a:lstStyle/>
          <a:p>
            <a:pPr>
              <a:defRPr/>
            </a:pPr>
            <a:r>
              <a:rPr lang="en-US" b="1" dirty="0">
                <a:latin typeface="Times New Roman" pitchFamily="18" charset="0"/>
              </a:rPr>
              <a:t>And  Finally,  Something  That  is  Generally  Growing...</a:t>
            </a:r>
          </a:p>
        </p:txBody>
      </p:sp>
      <p:pic>
        <p:nvPicPr>
          <p:cNvPr id="171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28575"/>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4475" y="46038"/>
            <a:ext cx="124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5815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3730" name="Rectangle 2"/>
          <p:cNvSpPr>
            <a:spLocks noChangeArrowheads="1"/>
          </p:cNvSpPr>
          <p:nvPr/>
        </p:nvSpPr>
        <p:spPr bwMode="auto">
          <a:xfrm>
            <a:off x="101755" y="-118188"/>
            <a:ext cx="894049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sng" strike="noStrike" kern="1200" cap="none" spc="0" normalizeH="0" baseline="0" noProof="0" dirty="0">
                <a:ln>
                  <a:noFill/>
                </a:ln>
                <a:solidFill>
                  <a:srgbClr val="FFFFFF"/>
                </a:solidFill>
                <a:effectLst/>
                <a:uLnTx/>
                <a:uFillTx/>
                <a:latin typeface="Comic Sans MS" pitchFamily="66" charset="0"/>
                <a:ea typeface="+mn-ea"/>
                <a:cs typeface="+mn-cs"/>
              </a:rPr>
              <a:t>Years  it  took  to  reach  </a:t>
            </a:r>
            <a:r>
              <a:rPr kumimoji="0" lang="en-US" sz="4400" b="1" i="0" u="sng" strike="noStrike" kern="1200" cap="none" spc="0" normalizeH="0" baseline="0" noProof="0" dirty="0">
                <a:ln>
                  <a:noFill/>
                </a:ln>
                <a:solidFill>
                  <a:srgbClr val="FFFFFF"/>
                </a:solidFill>
                <a:effectLst/>
                <a:uLnTx/>
                <a:uFillTx/>
                <a:latin typeface="Comic Sans MS" pitchFamily="66" charset="0"/>
                <a:ea typeface="+mn-ea"/>
                <a:cs typeface="+mn-cs"/>
              </a:rPr>
              <a:t>50</a:t>
            </a:r>
            <a:r>
              <a:rPr kumimoji="0" lang="en-US" sz="3000" b="1" i="0" u="sng" strike="noStrike" kern="1200" cap="none" spc="0" normalizeH="0" baseline="0" noProof="0" dirty="0">
                <a:ln>
                  <a:noFill/>
                </a:ln>
                <a:solidFill>
                  <a:srgbClr val="FFFFFF"/>
                </a:solidFill>
                <a:effectLst/>
                <a:uLnTx/>
                <a:uFillTx/>
                <a:latin typeface="Comic Sans MS" pitchFamily="66" charset="0"/>
                <a:ea typeface="+mn-ea"/>
                <a:cs typeface="+mn-cs"/>
              </a:rPr>
              <a:t>  million  users:</a:t>
            </a:r>
            <a:endParaRPr kumimoji="0" lang="en-US" sz="3000" b="0" i="0" u="sng"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Telephone – 75  years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Radio –  38  years</a:t>
            </a:r>
            <a:endParaRPr kumimoji="0" lang="en-US" sz="2600" b="0"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TV –  13  years</a:t>
            </a:r>
            <a:endParaRPr kumimoji="0" lang="en-US" sz="2600" b="0"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Internet –  4  years </a:t>
            </a:r>
            <a:endParaRPr kumimoji="0" lang="en-US" sz="2600" b="0"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Google Plus –  88  days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1" i="0" u="sng"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Angry  Birds – 35 days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1" i="0" u="sng"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omic Sans MS" pitchFamily="66" charset="0"/>
                <a:ea typeface="+mn-ea"/>
                <a:cs typeface="+mn-cs"/>
              </a:rPr>
              <a:t>Pokémon  GO – </a:t>
            </a:r>
            <a:r>
              <a:rPr kumimoji="0" lang="en-US" sz="2600" b="1" i="0" u="sng" strike="noStrike" kern="1200" cap="none" spc="0" normalizeH="0" baseline="0" noProof="0" dirty="0">
                <a:ln>
                  <a:noFill/>
                </a:ln>
                <a:solidFill>
                  <a:srgbClr val="FFFFFF"/>
                </a:solidFill>
                <a:effectLst/>
                <a:uLnTx/>
                <a:uFillTx/>
                <a:latin typeface="Comic Sans MS" pitchFamily="66" charset="0"/>
                <a:ea typeface="+mn-ea"/>
                <a:cs typeface="+mn-cs"/>
              </a:rPr>
              <a:t>19 days</a:t>
            </a:r>
            <a:endParaRPr kumimoji="0" lang="en-US" sz="2600" b="0" i="0" u="sng" strike="noStrike" kern="1200" cap="none" spc="0" normalizeH="0" baseline="0" noProof="0" dirty="0">
              <a:ln>
                <a:noFill/>
              </a:ln>
              <a:solidFill>
                <a:srgbClr val="FFFFFF"/>
              </a:solidFill>
              <a:effectLst/>
              <a:uLnTx/>
              <a:uFillTx/>
              <a:latin typeface="Comic Sans MS" pitchFamily="66" charset="0"/>
              <a:ea typeface="+mn-ea"/>
              <a:cs typeface="+mn-cs"/>
            </a:endParaRPr>
          </a:p>
        </p:txBody>
      </p:sp>
      <p:pic>
        <p:nvPicPr>
          <p:cNvPr id="84997" name="Picture 5" descr="radi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6408" y="1773042"/>
            <a:ext cx="599402" cy="56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T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5740" y="2597774"/>
            <a:ext cx="630069" cy="4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6407" y="4196017"/>
            <a:ext cx="561280" cy="56128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6407" y="847492"/>
            <a:ext cx="599402" cy="56128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5740" y="3396445"/>
            <a:ext cx="589589" cy="589589"/>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9364" y="5003800"/>
            <a:ext cx="561280" cy="561280"/>
          </a:xfrm>
          <a:prstGeom prst="rect">
            <a:avLst/>
          </a:prstGeom>
        </p:spPr>
      </p:pic>
      <p:pic>
        <p:nvPicPr>
          <p:cNvPr id="7" name="Picture 6">
            <a:extLst>
              <a:ext uri="{FF2B5EF4-FFF2-40B4-BE49-F238E27FC236}">
                <a16:creationId xmlns:a16="http://schemas.microsoft.com/office/drawing/2014/main" id="{79FB45A9-A009-4124-BC5A-F817793BF0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5016" y="5804948"/>
            <a:ext cx="690313" cy="509394"/>
          </a:xfrm>
          <a:prstGeom prst="rect">
            <a:avLst/>
          </a:prstGeom>
        </p:spPr>
      </p:pic>
    </p:spTree>
    <p:extLst>
      <p:ext uri="{BB962C8B-B14F-4D97-AF65-F5344CB8AC3E}">
        <p14:creationId xmlns:p14="http://schemas.microsoft.com/office/powerpoint/2010/main" val="3417943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3730">
                                            <p:txEl>
                                              <p:pRg st="2" end="2"/>
                                            </p:txEl>
                                          </p:spTgt>
                                        </p:tgtEl>
                                        <p:attrNameLst>
                                          <p:attrName>style.visibility</p:attrName>
                                        </p:attrNameLst>
                                      </p:cBhvr>
                                      <p:to>
                                        <p:strVal val="visible"/>
                                      </p:to>
                                    </p:set>
                                    <p:animEffect transition="in" filter="dissolve">
                                      <p:cBhvr>
                                        <p:cTn id="7" dur="500"/>
                                        <p:tgtEl>
                                          <p:spTgt spid="7137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3730">
                                            <p:txEl>
                                              <p:pRg st="4" end="4"/>
                                            </p:txEl>
                                          </p:spTgt>
                                        </p:tgtEl>
                                        <p:attrNameLst>
                                          <p:attrName>style.visibility</p:attrName>
                                        </p:attrNameLst>
                                      </p:cBhvr>
                                      <p:to>
                                        <p:strVal val="visible"/>
                                      </p:to>
                                    </p:set>
                                    <p:animEffect transition="in" filter="dissolve">
                                      <p:cBhvr>
                                        <p:cTn id="12" dur="500"/>
                                        <p:tgtEl>
                                          <p:spTgt spid="71373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3730">
                                            <p:txEl>
                                              <p:pRg st="6" end="6"/>
                                            </p:txEl>
                                          </p:spTgt>
                                        </p:tgtEl>
                                        <p:attrNameLst>
                                          <p:attrName>style.visibility</p:attrName>
                                        </p:attrNameLst>
                                      </p:cBhvr>
                                      <p:to>
                                        <p:strVal val="visible"/>
                                      </p:to>
                                    </p:set>
                                    <p:animEffect transition="in" filter="dissolve">
                                      <p:cBhvr>
                                        <p:cTn id="17" dur="500"/>
                                        <p:tgtEl>
                                          <p:spTgt spid="713730">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3730">
                                            <p:txEl>
                                              <p:pRg st="8" end="8"/>
                                            </p:txEl>
                                          </p:spTgt>
                                        </p:tgtEl>
                                        <p:attrNameLst>
                                          <p:attrName>style.visibility</p:attrName>
                                        </p:attrNameLst>
                                      </p:cBhvr>
                                      <p:to>
                                        <p:strVal val="visible"/>
                                      </p:to>
                                    </p:set>
                                    <p:animEffect transition="in" filter="dissolve">
                                      <p:cBhvr>
                                        <p:cTn id="22" dur="500"/>
                                        <p:tgtEl>
                                          <p:spTgt spid="713730">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3730">
                                            <p:txEl>
                                              <p:pRg st="10" end="10"/>
                                            </p:txEl>
                                          </p:spTgt>
                                        </p:tgtEl>
                                        <p:attrNameLst>
                                          <p:attrName>style.visibility</p:attrName>
                                        </p:attrNameLst>
                                      </p:cBhvr>
                                      <p:to>
                                        <p:strVal val="visible"/>
                                      </p:to>
                                    </p:set>
                                    <p:animEffect transition="in" filter="dissolve">
                                      <p:cBhvr>
                                        <p:cTn id="27" dur="500"/>
                                        <p:tgtEl>
                                          <p:spTgt spid="713730">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3730">
                                            <p:txEl>
                                              <p:pRg st="12" end="12"/>
                                            </p:txEl>
                                          </p:spTgt>
                                        </p:tgtEl>
                                        <p:attrNameLst>
                                          <p:attrName>style.visibility</p:attrName>
                                        </p:attrNameLst>
                                      </p:cBhvr>
                                      <p:to>
                                        <p:strVal val="visible"/>
                                      </p:to>
                                    </p:set>
                                    <p:animEffect transition="in" filter="dissolve">
                                      <p:cBhvr>
                                        <p:cTn id="32" dur="500"/>
                                        <p:tgtEl>
                                          <p:spTgt spid="713730">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13730">
                                            <p:txEl>
                                              <p:pRg st="14" end="14"/>
                                            </p:txEl>
                                          </p:spTgt>
                                        </p:tgtEl>
                                        <p:attrNameLst>
                                          <p:attrName>style.visibility</p:attrName>
                                        </p:attrNameLst>
                                      </p:cBhvr>
                                      <p:to>
                                        <p:strVal val="visible"/>
                                      </p:to>
                                    </p:set>
                                    <p:animEffect transition="in" filter="dissolve">
                                      <p:cBhvr>
                                        <p:cTn id="37" dur="500"/>
                                        <p:tgtEl>
                                          <p:spTgt spid="7137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135157-D0BA-44E3-8D17-7300066A1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47" y="0"/>
            <a:ext cx="9217493" cy="7364777"/>
          </a:xfrm>
        </p:spPr>
      </p:pic>
      <p:sp>
        <p:nvSpPr>
          <p:cNvPr id="172035" name="Line 5"/>
          <p:cNvSpPr>
            <a:spLocks noChangeShapeType="1"/>
          </p:cNvSpPr>
          <p:nvPr/>
        </p:nvSpPr>
        <p:spPr bwMode="auto">
          <a:xfrm flipV="1">
            <a:off x="4798646" y="1442670"/>
            <a:ext cx="3967285" cy="92539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6264033"/>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58A7E4-AC0A-48EF-A05A-4CDFE9834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929" y="943334"/>
            <a:ext cx="2096488" cy="5156879"/>
          </a:xfrm>
          <a:prstGeom prst="rect">
            <a:avLst/>
          </a:prstGeom>
        </p:spPr>
      </p:pic>
      <p:pic>
        <p:nvPicPr>
          <p:cNvPr id="7" name="Picture 6">
            <a:extLst>
              <a:ext uri="{FF2B5EF4-FFF2-40B4-BE49-F238E27FC236}">
                <a16:creationId xmlns:a16="http://schemas.microsoft.com/office/drawing/2014/main" id="{F5A200AC-0621-4257-BB9A-73F6754F2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93378"/>
            <a:ext cx="3314700" cy="3416300"/>
          </a:xfrm>
          <a:prstGeom prst="rect">
            <a:avLst/>
          </a:prstGeom>
        </p:spPr>
      </p:pic>
    </p:spTree>
    <p:extLst>
      <p:ext uri="{BB962C8B-B14F-4D97-AF65-F5344CB8AC3E}">
        <p14:creationId xmlns:p14="http://schemas.microsoft.com/office/powerpoint/2010/main" val="99785817"/>
      </p:ext>
    </p:extLst>
  </p:cSld>
  <p:clrMapOvr>
    <a:masterClrMapping/>
  </p:clrMapOvr>
  <p:transition>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1426" y="86153"/>
            <a:ext cx="7192903"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5D0100"/>
                </a:solidFill>
                <a:effectLst/>
                <a:uLnTx/>
                <a:uFillTx/>
                <a:latin typeface="Times New Roman" pitchFamily="18" charset="0"/>
                <a:ea typeface="+mn-ea"/>
                <a:cs typeface="+mn-cs"/>
              </a:rPr>
              <a:t>OCA  Reported  Census  Data  (2015-2017)</a:t>
            </a:r>
            <a:r>
              <a:rPr kumimoji="0" lang="en-US" sz="2800" b="1" i="0" u="sng" strike="noStrike" kern="1200" cap="none" spc="0" normalizeH="0" baseline="0" noProof="0" dirty="0">
                <a:ln>
                  <a:noFill/>
                </a:ln>
                <a:solidFill>
                  <a:srgbClr val="5D0100"/>
                </a:solidFill>
                <a:effectLst/>
                <a:uLnTx/>
                <a:uFillTx/>
                <a:latin typeface="Times New Roman" panose="02020603050405020304" pitchFamily="18" charset="0"/>
                <a:ea typeface="+mn-ea"/>
                <a:cs typeface="Times New Roman" panose="02020603050405020304" pitchFamily="18" charset="0"/>
              </a:rPr>
              <a:t>¹</a:t>
            </a:r>
            <a:endParaRPr kumimoji="0" lang="en-US" sz="2800" b="1" i="0" u="sng"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8" name="Straight Connector 7"/>
          <p:cNvCxnSpPr/>
          <p:nvPr/>
        </p:nvCxnSpPr>
        <p:spPr bwMode="auto">
          <a:xfrm>
            <a:off x="24244" y="5793724"/>
            <a:ext cx="9119756" cy="532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9315" y="5991922"/>
            <a:ext cx="8389398"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¹ OCA Official census reports (difference between 84,900  members reported  in  2010 Atlas of American Orthodox Christian Churches, Assembly of Canonical Orthodox Bishops  to be reviewed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² Net Adds </a:t>
            </a:r>
            <a:r>
              <a:rPr kumimoji="0" lang="en-US" sz="1600" b="1"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(Baptisms + Chrismations – Funerals)</a:t>
            </a:r>
            <a:endParaRPr kumimoji="0" lang="en-US" sz="1600" b="1" i="0" u="none"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graphicFrame>
        <p:nvGraphicFramePr>
          <p:cNvPr id="7" name="Table 6">
            <a:extLst>
              <a:ext uri="{FF2B5EF4-FFF2-40B4-BE49-F238E27FC236}">
                <a16:creationId xmlns:a16="http://schemas.microsoft.com/office/drawing/2014/main" id="{80526356-BEFE-4513-8E5B-BAA46F2D00E0}"/>
              </a:ext>
            </a:extLst>
          </p:cNvPr>
          <p:cNvGraphicFramePr>
            <a:graphicFrameLocks noGrp="1"/>
          </p:cNvGraphicFramePr>
          <p:nvPr>
            <p:extLst>
              <p:ext uri="{D42A27DB-BD31-4B8C-83A1-F6EECF244321}">
                <p14:modId xmlns:p14="http://schemas.microsoft.com/office/powerpoint/2010/main" val="1674933815"/>
              </p:ext>
            </p:extLst>
          </p:nvPr>
        </p:nvGraphicFramePr>
        <p:xfrm>
          <a:off x="501972" y="1353088"/>
          <a:ext cx="7976741" cy="3468606"/>
        </p:xfrm>
        <a:graphic>
          <a:graphicData uri="http://schemas.openxmlformats.org/drawingml/2006/table">
            <a:tbl>
              <a:tblPr>
                <a:tableStyleId>{5C22544A-7EE6-4342-B048-85BDC9FD1C3A}</a:tableStyleId>
              </a:tblPr>
              <a:tblGrid>
                <a:gridCol w="1847599">
                  <a:extLst>
                    <a:ext uri="{9D8B030D-6E8A-4147-A177-3AD203B41FA5}">
                      <a16:colId xmlns:a16="http://schemas.microsoft.com/office/drawing/2014/main" val="1006074474"/>
                    </a:ext>
                  </a:extLst>
                </a:gridCol>
                <a:gridCol w="1002421">
                  <a:extLst>
                    <a:ext uri="{9D8B030D-6E8A-4147-A177-3AD203B41FA5}">
                      <a16:colId xmlns:a16="http://schemas.microsoft.com/office/drawing/2014/main" val="3592942127"/>
                    </a:ext>
                  </a:extLst>
                </a:gridCol>
                <a:gridCol w="1002421">
                  <a:extLst>
                    <a:ext uri="{9D8B030D-6E8A-4147-A177-3AD203B41FA5}">
                      <a16:colId xmlns:a16="http://schemas.microsoft.com/office/drawing/2014/main" val="1846631269"/>
                    </a:ext>
                  </a:extLst>
                </a:gridCol>
                <a:gridCol w="910320">
                  <a:extLst>
                    <a:ext uri="{9D8B030D-6E8A-4147-A177-3AD203B41FA5}">
                      <a16:colId xmlns:a16="http://schemas.microsoft.com/office/drawing/2014/main" val="1528825736"/>
                    </a:ext>
                  </a:extLst>
                </a:gridCol>
                <a:gridCol w="778598">
                  <a:extLst>
                    <a:ext uri="{9D8B030D-6E8A-4147-A177-3AD203B41FA5}">
                      <a16:colId xmlns:a16="http://schemas.microsoft.com/office/drawing/2014/main" val="2725364893"/>
                    </a:ext>
                  </a:extLst>
                </a:gridCol>
                <a:gridCol w="869132">
                  <a:extLst>
                    <a:ext uri="{9D8B030D-6E8A-4147-A177-3AD203B41FA5}">
                      <a16:colId xmlns:a16="http://schemas.microsoft.com/office/drawing/2014/main" val="2524573252"/>
                    </a:ext>
                  </a:extLst>
                </a:gridCol>
                <a:gridCol w="760491">
                  <a:extLst>
                    <a:ext uri="{9D8B030D-6E8A-4147-A177-3AD203B41FA5}">
                      <a16:colId xmlns:a16="http://schemas.microsoft.com/office/drawing/2014/main" val="411975555"/>
                    </a:ext>
                  </a:extLst>
                </a:gridCol>
                <a:gridCol w="805759">
                  <a:extLst>
                    <a:ext uri="{9D8B030D-6E8A-4147-A177-3AD203B41FA5}">
                      <a16:colId xmlns:a16="http://schemas.microsoft.com/office/drawing/2014/main" val="170282152"/>
                    </a:ext>
                  </a:extLst>
                </a:gridCol>
              </a:tblGrid>
              <a:tr h="867150">
                <a:tc>
                  <a:txBody>
                    <a:bodyPr/>
                    <a:lstStyle/>
                    <a:p>
                      <a:pPr algn="l" fontAlgn="b"/>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2017</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2016</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2015</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l-GR" sz="1800" b="1" u="none" strike="noStrike" dirty="0">
                          <a:effectLst/>
                        </a:rPr>
                        <a:t># Δ '16 </a:t>
                      </a:r>
                      <a:r>
                        <a:rPr lang="en-US" sz="1800" b="1" u="none" strike="noStrike" dirty="0">
                          <a:effectLst/>
                        </a:rPr>
                        <a:t>to 17 </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l-GR" sz="1800" b="1" u="none" strike="noStrike" dirty="0">
                          <a:effectLst/>
                        </a:rPr>
                        <a:t>% Δ '16 </a:t>
                      </a:r>
                      <a:r>
                        <a:rPr lang="en-US" sz="1800" b="1" u="none" strike="noStrike" dirty="0">
                          <a:effectLst/>
                        </a:rPr>
                        <a:t>to '17</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l-GR" sz="1800" b="1" u="none" strike="noStrike" dirty="0">
                          <a:effectLst/>
                        </a:rPr>
                        <a:t># Δ '15 </a:t>
                      </a:r>
                      <a:r>
                        <a:rPr lang="en-US" sz="1800" b="1" u="none" strike="noStrike" dirty="0">
                          <a:effectLst/>
                        </a:rPr>
                        <a:t>to 17 </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l-GR" sz="1800" b="1" u="none" strike="noStrike" dirty="0">
                          <a:effectLst/>
                        </a:rPr>
                        <a:t>% Δ '15 </a:t>
                      </a:r>
                      <a:r>
                        <a:rPr lang="en-US" sz="1800" b="1" u="none" strike="noStrike" dirty="0">
                          <a:effectLst/>
                        </a:rPr>
                        <a:t>to '17</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66446720"/>
                  </a:ext>
                </a:extLst>
              </a:tr>
              <a:tr h="433576">
                <a:tc>
                  <a:txBody>
                    <a:bodyPr/>
                    <a:lstStyle/>
                    <a:p>
                      <a:pPr algn="l" fontAlgn="b"/>
                      <a:r>
                        <a:rPr lang="en-US" sz="1800" b="1" u="none" strike="noStrike" dirty="0">
                          <a:effectLst/>
                        </a:rPr>
                        <a:t> Membership</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60,498   </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50,502</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44,546</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9,996</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15,952</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b="1" u="none" strike="noStrike" dirty="0">
                          <a:effectLst/>
                        </a:rPr>
                        <a:t>36%</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541085519"/>
                  </a:ext>
                </a:extLst>
              </a:tr>
              <a:tr h="433576">
                <a:tc>
                  <a:txBody>
                    <a:bodyPr/>
                    <a:lstStyle/>
                    <a:p>
                      <a:pPr algn="l" fontAlgn="b"/>
                      <a:r>
                        <a:rPr lang="en-US" sz="1800" b="1" u="none" strike="noStrike" dirty="0">
                          <a:effectLst/>
                        </a:rPr>
                        <a:t> Baptisms</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2,064</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2,221</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1,310</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-157</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b="1" u="none" strike="noStrike" dirty="0">
                          <a:effectLst/>
                        </a:rPr>
                        <a:t>-7%</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754</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58%</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789853906"/>
                  </a:ext>
                </a:extLst>
              </a:tr>
              <a:tr h="433576">
                <a:tc>
                  <a:txBody>
                    <a:bodyPr/>
                    <a:lstStyle/>
                    <a:p>
                      <a:pPr algn="l" fontAlgn="b"/>
                      <a:r>
                        <a:rPr lang="en-US" sz="1800" b="1" u="none" strike="noStrike" dirty="0">
                          <a:effectLst/>
                        </a:rPr>
                        <a:t> Chrismations</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541</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571</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579</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b="1" u="none" strike="noStrike" dirty="0">
                          <a:effectLst/>
                        </a:rPr>
                        <a:t>-5%</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-7%</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28834418"/>
                  </a:ext>
                </a:extLst>
              </a:tr>
              <a:tr h="433576">
                <a:tc>
                  <a:txBody>
                    <a:bodyPr/>
                    <a:lstStyle/>
                    <a:p>
                      <a:pPr algn="l" fontAlgn="b"/>
                      <a:r>
                        <a:rPr lang="en-US" sz="1800" b="1" u="none" strike="noStrike" dirty="0">
                          <a:effectLst/>
                        </a:rPr>
                        <a:t> Weddings</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405</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367</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317</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b="1" u="none" strike="noStrike" dirty="0">
                          <a:effectLst/>
                        </a:rPr>
                        <a:t>10%</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88</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28%</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589307702"/>
                  </a:ext>
                </a:extLst>
              </a:tr>
              <a:tr h="433576">
                <a:tc>
                  <a:txBody>
                    <a:bodyPr/>
                    <a:lstStyle/>
                    <a:p>
                      <a:pPr algn="l" fontAlgn="b"/>
                      <a:r>
                        <a:rPr lang="en-US" sz="1800" b="1" u="none" strike="noStrike" dirty="0">
                          <a:effectLst/>
                        </a:rPr>
                        <a:t> Funerals</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1,003</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973</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887</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b="1" u="none" strike="noStrike" dirty="0">
                          <a:effectLst/>
                        </a:rPr>
                        <a:t>3%</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116</a:t>
                      </a:r>
                      <a:endParaRPr lang="en-US"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800" u="none" strike="noStrike" dirty="0">
                          <a:effectLst/>
                        </a:rPr>
                        <a:t>13%</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110949400"/>
                  </a:ext>
                </a:extLst>
              </a:tr>
              <a:tr h="433576">
                <a:tc>
                  <a:txBody>
                    <a:bodyPr/>
                    <a:lstStyle/>
                    <a:p>
                      <a:pPr algn="l" fontAlgn="b"/>
                      <a:r>
                        <a:rPr lang="en-US" sz="2400" b="1" u="none" strike="noStrike" dirty="0">
                          <a:effectLst/>
                        </a:rPr>
                        <a:t> Net Adds</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1602</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1819</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1002</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-217</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-12%</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600</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b="1" u="none" strike="noStrike" dirty="0">
                          <a:effectLst/>
                        </a:rPr>
                        <a:t>60%</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540844957"/>
                  </a:ext>
                </a:extLst>
              </a:tr>
            </a:tbl>
          </a:graphicData>
        </a:graphic>
      </p:graphicFrame>
    </p:spTree>
    <p:extLst>
      <p:ext uri="{BB962C8B-B14F-4D97-AF65-F5344CB8AC3E}">
        <p14:creationId xmlns:p14="http://schemas.microsoft.com/office/powerpoint/2010/main" val="138135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470" y="1443814"/>
            <a:ext cx="9058529" cy="3754874"/>
          </a:xfrm>
          <a:prstGeom prst="rect">
            <a:avLst/>
          </a:prstGeom>
        </p:spPr>
        <p:txBody>
          <a:bodyPr wrap="square">
            <a:spAutoFit/>
          </a:bodyPr>
          <a:lstStyle/>
          <a:p>
            <a:pPr marL="346075" marR="0" lvl="0" indent="-346075"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According  to  the  American  Coptic  Association,  	there  are  approximately  350,000  -  420,000 	Copts  in  the  U.S. </a:t>
            </a:r>
            <a:r>
              <a:rPr kumimoji="0" lang="en-US" sz="16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a:t>
            </a:r>
            <a:r>
              <a:rPr kumimoji="0" lang="en-US" sz="14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many  ethnic  Copts  listed  themselves  in  the 2011  	U.S.  Census  mistakenly  as  either  Egyptians,  Sudanese,  Libyans  or  Americans  thus  	reducing  the  ethnic  Coptic  population  in  the  United  States  to  not  be  even  	included  within  the  2011  U.S.  Census.) </a:t>
            </a:r>
            <a:r>
              <a:rPr kumimoji="0" lang="en-US" sz="1400" b="1" i="0" u="none" strike="noStrike" kern="1200" cap="none" spc="0" normalizeH="0" baseline="0" noProof="0" dirty="0">
                <a:ln>
                  <a:noFill/>
                </a:ln>
                <a:solidFill>
                  <a:srgbClr val="5D0100"/>
                </a:solidFill>
                <a:effectLst/>
                <a:uLnTx/>
                <a:uFillTx/>
                <a:latin typeface="Times New Roman" pitchFamily="18" charset="0"/>
                <a:ea typeface="+mn-ea"/>
                <a:cs typeface="Times New Roman" panose="02020603050405020304" pitchFamily="18" charset="0"/>
              </a:rPr>
              <a:t>¹</a:t>
            </a:r>
          </a:p>
          <a:p>
            <a:pPr marL="346075" marR="0" lvl="0" indent="-346075" algn="l" defTabSz="914400" rtl="0" eaLnBrk="0" fontAlgn="base" latinLnBrk="0" hangingPunct="0">
              <a:lnSpc>
                <a:spcPct val="100000"/>
              </a:lnSpc>
              <a:spcBef>
                <a:spcPct val="0"/>
              </a:spcBef>
              <a:spcAft>
                <a:spcPct val="0"/>
              </a:spcAft>
              <a:buClrTx/>
              <a:buSzTx/>
              <a:buFontTx/>
              <a:buNone/>
              <a:tabLst/>
              <a:defRPr/>
            </a:pPr>
            <a:endParaRPr lang="en-US" sz="1400" b="1" dirty="0">
              <a:solidFill>
                <a:srgbClr val="5D0100"/>
              </a:solidFill>
              <a:cs typeface="Times New Roman" panose="02020603050405020304" pitchFamily="18" charset="0"/>
            </a:endParaRPr>
          </a:p>
          <a:p>
            <a:pPr marL="346075" marR="0" lvl="0" indent="-346075"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5D0100"/>
              </a:solidFill>
              <a:effectLst/>
              <a:uLnTx/>
              <a:uFillTx/>
              <a:latin typeface="Times New Roman" pitchFamily="18" charset="0"/>
              <a:ea typeface="+mn-ea"/>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According  to  the  Atlas  of  America  Orthodox  	Churches</a:t>
            </a:r>
            <a:r>
              <a:rPr kumimoji="0" lang="en-US" sz="2400" b="1" i="0" u="none" strike="noStrike" kern="1200" cap="none" spc="0" normalizeH="0" baseline="0" noProof="0" dirty="0">
                <a:ln>
                  <a:noFill/>
                </a:ln>
                <a:solidFill>
                  <a:srgbClr val="5D0100"/>
                </a:solidFill>
                <a:effectLst/>
                <a:uLnTx/>
                <a:uFillTx/>
                <a:cs typeface="Times New Roman" panose="02020603050405020304" pitchFamily="18" charset="0"/>
              </a:rPr>
              <a:t>²</a:t>
            </a:r>
            <a:r>
              <a:rPr kumimoji="0" lang="en-US" sz="24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rPr>
              <a:t>,  in  2010  there  were  only  92,100 	Coptic  Orthodox  adherents  in  the  United  States</a:t>
            </a:r>
            <a:endPar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Times New Roman" panose="02020603050405020304" pitchFamily="18" charset="0"/>
            </a:endParaRPr>
          </a:p>
          <a:p>
            <a:pPr marL="346075" marR="0" lvl="0" indent="-346075" algn="l" defTabSz="914400" rtl="0" eaLnBrk="0" fontAlgn="base" latinLnBrk="0" hangingPunct="0">
              <a:lnSpc>
                <a:spcPct val="100000"/>
              </a:lnSpc>
              <a:spcBef>
                <a:spcPct val="0"/>
              </a:spcBef>
              <a:spcAft>
                <a:spcPct val="0"/>
              </a:spcAft>
              <a:buClrTx/>
              <a:buSzTx/>
              <a:buFontTx/>
              <a:buChar char="-"/>
              <a:tabLst/>
              <a:defRPr/>
            </a:pPr>
            <a:endParaRPr kumimoji="0" lang="en-US" sz="2400" b="1"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sp>
        <p:nvSpPr>
          <p:cNvPr id="5" name="TextBox 4"/>
          <p:cNvSpPr txBox="1"/>
          <p:nvPr/>
        </p:nvSpPr>
        <p:spPr>
          <a:xfrm>
            <a:off x="1019132" y="-24982"/>
            <a:ext cx="7252433"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strike="noStrike" kern="1200" cap="none" spc="0" normalizeH="0" baseline="0" noProof="0" dirty="0">
                <a:ln>
                  <a:noFill/>
                </a:ln>
                <a:solidFill>
                  <a:srgbClr val="5D0100"/>
                </a:solidFill>
                <a:effectLst/>
                <a:uLnTx/>
                <a:uFillTx/>
                <a:latin typeface="Georgia" panose="02040502050405020303" pitchFamily="18" charset="0"/>
                <a:ea typeface="+mn-ea"/>
                <a:cs typeface="+mn-cs"/>
              </a:rPr>
              <a:t>Coptic  Orthodox  Christians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5D0100"/>
                </a:solidFill>
                <a:effectLst/>
                <a:uLnTx/>
                <a:uFillTx/>
                <a:latin typeface="Georgia" panose="02040502050405020303" pitchFamily="18" charset="0"/>
                <a:ea typeface="+mn-ea"/>
                <a:cs typeface="+mn-cs"/>
              </a:rPr>
              <a:t>in  the  USA¹</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cxnSp>
        <p:nvCxnSpPr>
          <p:cNvPr id="8" name="Straight Connector 7"/>
          <p:cNvCxnSpPr/>
          <p:nvPr/>
        </p:nvCxnSpPr>
        <p:spPr bwMode="auto">
          <a:xfrm>
            <a:off x="85470" y="5774932"/>
            <a:ext cx="9119756" cy="532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34566" y="5774932"/>
            <a:ext cx="8723962" cy="144655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lain"/>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hlinkClick r:id="rId2"/>
              </a:rPr>
              <a:t>N Y Times</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hlinkClick r:id="rId3"/>
              </a:rPr>
              <a:t>Archived</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 2011-08-21 at the </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hlinkClick r:id="rId4" tooltip="Wayback Machine"/>
              </a:rPr>
              <a:t>Wayback Machine</a:t>
            </a:r>
            <a:r>
              <a:rPr kumimoji="0" lang="en-US" sz="1600" b="0" i="1" u="none" strike="noStrike" kern="1200" cap="none" spc="0" normalizeH="0" baseline="0" noProof="0" dirty="0">
                <a:ln>
                  <a:noFill/>
                </a:ln>
                <a:solidFill>
                  <a:srgbClr val="5D0100"/>
                </a:solidFill>
                <a:effectLst/>
                <a:uLnTx/>
                <a:uFillTx/>
                <a:latin typeface="Times New Roman" pitchFamily="18" charset="0"/>
                <a:ea typeface="+mn-ea"/>
                <a:cs typeface="+mn-cs"/>
                <a:hlinkClick r:id="rId5"/>
              </a:rPr>
              <a:t>"Archived copy"</a:t>
            </a:r>
            <a:r>
              <a:rPr kumimoji="0" lang="en-US" sz="1600" b="0" i="1" u="none" strike="noStrike" kern="1200" cap="none" spc="0" normalizeH="0" baseline="0" noProof="0" dirty="0">
                <a:ln>
                  <a:noFill/>
                </a:ln>
                <a:solidFill>
                  <a:srgbClr val="5D0100"/>
                </a:solidFill>
                <a:effectLst/>
                <a:uLnTx/>
                <a:uFillTx/>
                <a:latin typeface="Times New Roman" pitchFamily="18" charset="0"/>
                <a:ea typeface="+mn-ea"/>
                <a:cs typeface="+mn-cs"/>
              </a:rPr>
              <a:t>. Archived from </a:t>
            </a:r>
            <a:r>
              <a:rPr kumimoji="0" lang="en-US" sz="1600" b="0" i="1" u="none" strike="noStrike" kern="1200" cap="none" spc="0" normalizeH="0" baseline="0" noProof="0" dirty="0">
                <a:ln>
                  <a:noFill/>
                </a:ln>
                <a:solidFill>
                  <a:srgbClr val="5D0100"/>
                </a:solidFill>
                <a:effectLst/>
                <a:uLnTx/>
                <a:uFillTx/>
                <a:latin typeface="Times New Roman" pitchFamily="18" charset="0"/>
                <a:ea typeface="+mn-ea"/>
                <a:cs typeface="+mn-cs"/>
                <a:hlinkClick r:id="rId6"/>
              </a:rPr>
              <a:t>the original</a:t>
            </a:r>
            <a:r>
              <a:rPr kumimoji="0" lang="en-US" sz="1600" b="0" i="1" u="none" strike="noStrike" kern="1200" cap="none" spc="0" normalizeH="0" baseline="0" noProof="0" dirty="0">
                <a:ln>
                  <a:noFill/>
                </a:ln>
                <a:solidFill>
                  <a:srgbClr val="5D0100"/>
                </a:solidFill>
                <a:effectLst/>
                <a:uLnTx/>
                <a:uFillTx/>
                <a:latin typeface="Times New Roman" pitchFamily="18" charset="0"/>
                <a:ea typeface="+mn-ea"/>
                <a:cs typeface="+mn-cs"/>
              </a:rPr>
              <a:t> on 2009-03-19. Retrieved 2009-06-21.</a:t>
            </a:r>
          </a:p>
          <a:p>
            <a:pPr marL="342900" marR="0" lvl="0" indent="-342900" algn="l" defTabSz="914400" rtl="0" eaLnBrk="0" fontAlgn="base" latinLnBrk="0" hangingPunct="0">
              <a:lnSpc>
                <a:spcPct val="100000"/>
              </a:lnSpc>
              <a:spcBef>
                <a:spcPct val="0"/>
              </a:spcBef>
              <a:spcAft>
                <a:spcPct val="0"/>
              </a:spcAft>
              <a:buClrTx/>
              <a:buSzTx/>
              <a:buFontTx/>
              <a:buAutoNum type="arabicPlain"/>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1600" b="1" i="0" u="sng" strike="noStrike" kern="1200" cap="none" spc="0" normalizeH="0" baseline="0" noProof="0" dirty="0">
                <a:ln>
                  <a:noFill/>
                </a:ln>
                <a:solidFill>
                  <a:srgbClr val="5D0100"/>
                </a:solidFill>
                <a:effectLst/>
                <a:uLnTx/>
                <a:uFillTx/>
                <a:latin typeface="Times New Roman" pitchFamily="18" charset="0"/>
                <a:ea typeface="+mn-ea"/>
                <a:cs typeface="+mn-cs"/>
              </a:rPr>
              <a:t>2010</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 Atlas of American Orthodox Christian Churches, Assembly of Canonical Orthodox Bishops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0177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676" y="493238"/>
            <a:ext cx="9107399" cy="544764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rgbClr val="5D0100"/>
                </a:solidFill>
                <a:effectLst/>
                <a:uLnTx/>
                <a:uFillTx/>
                <a:latin typeface="Times New Roman" pitchFamily="18" charset="0"/>
                <a:ea typeface="+mn-ea"/>
                <a:cs typeface="+mn-cs"/>
              </a:rPr>
              <a:t>Number¹</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1. Greek Orthodox Archdiocese of America              476,900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2. Orthodox Church in  America 			84,900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3. Antiochian Orthodox Christian Archdiocese 	74,600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4. Serbian Orthodox Church in North America 	68,800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5. Russian Orthodox Church Outside of Russia 	27,700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6. Ukrainian Orthodox Church of the USA 		22,400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7. Patriarchal Parishes of the Moscow Patriarchate 	12,400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8. Romanian Orthodox Archdiocese 		11,200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9. American Carpatho Russian Orthodox Diocese 	10,400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10. Vicariate for the Palestinian / Jordanian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5D0100"/>
                </a:solidFill>
                <a:effectLst/>
                <a:uLnTx/>
                <a:uFillTx/>
                <a:latin typeface="Times New Roman" pitchFamily="18" charset="0"/>
                <a:ea typeface="+mn-ea"/>
                <a:cs typeface="+mn-cs"/>
              </a:rPr>
              <a:t>	Orthodox Christian Communities  		  6,800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rPr>
              <a:t>Top  10  Orthodox  Jurisdictions  Total² = 	796,100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0100"/>
                </a:solidFill>
                <a:effectLst/>
                <a:uLnTx/>
                <a:uFillTx/>
                <a:latin typeface="Times New Roman" pitchFamily="18" charset="0"/>
                <a:ea typeface="+mn-ea"/>
                <a:cs typeface="+mn-cs"/>
              </a:rPr>
              <a:t>15 Eastern Orthodox Jurisdictions   =  815,951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0100"/>
                </a:solidFill>
                <a:effectLst/>
                <a:uLnTx/>
                <a:uFillTx/>
                <a:latin typeface="Times New Roman" pitchFamily="18" charset="0"/>
                <a:ea typeface="+mn-ea"/>
                <a:cs typeface="+mn-cs"/>
              </a:rPr>
              <a:t>All Oriental Orthodox Jurisdictions =  226,349</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2" name="Rectangle 1"/>
          <p:cNvSpPr/>
          <p:nvPr/>
        </p:nvSpPr>
        <p:spPr bwMode="auto">
          <a:xfrm>
            <a:off x="139676" y="5712083"/>
            <a:ext cx="8864172" cy="546257"/>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4" name="Straight Connector 3"/>
          <p:cNvCxnSpPr/>
          <p:nvPr/>
        </p:nvCxnSpPr>
        <p:spPr bwMode="auto">
          <a:xfrm>
            <a:off x="89315" y="4603406"/>
            <a:ext cx="8964895" cy="1187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289836" y="5741629"/>
            <a:ext cx="9190524" cy="8002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5D0100"/>
                </a:solidFill>
                <a:effectLst/>
                <a:uLnTx/>
                <a:uFillTx/>
                <a:latin typeface="Times New Roman" pitchFamily="18" charset="0"/>
                <a:ea typeface="+mn-ea"/>
                <a:cs typeface="+mn-cs"/>
              </a:rPr>
              <a:t>US Christians  = 227,590,000   All Orthodox = 1,042,330   (0.46%)</a:t>
            </a:r>
            <a:endParaRPr kumimoji="0" lang="en-US" sz="2300" b="0" i="0" u="none" strike="noStrike" kern="1200" cap="none" spc="0" normalizeH="0" baseline="0" noProof="0" dirty="0">
              <a:ln>
                <a:noFill/>
              </a:ln>
              <a:solidFill>
                <a:srgbClr val="5D01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
        <p:nvSpPr>
          <p:cNvPr id="5" name="TextBox 4"/>
          <p:cNvSpPr txBox="1"/>
          <p:nvPr/>
        </p:nvSpPr>
        <p:spPr>
          <a:xfrm>
            <a:off x="981304" y="88543"/>
            <a:ext cx="7192903"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5D0100"/>
                </a:solidFill>
                <a:effectLst/>
                <a:uLnTx/>
                <a:uFillTx/>
                <a:latin typeface="Times New Roman" pitchFamily="18" charset="0"/>
                <a:ea typeface="+mn-ea"/>
                <a:cs typeface="+mn-cs"/>
              </a:rPr>
              <a:t>Orthodox  Christian  Churches  in  the  USA¹</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cxnSp>
        <p:nvCxnSpPr>
          <p:cNvPr id="8" name="Straight Connector 7"/>
          <p:cNvCxnSpPr/>
          <p:nvPr/>
        </p:nvCxnSpPr>
        <p:spPr bwMode="auto">
          <a:xfrm>
            <a:off x="-42599" y="6541848"/>
            <a:ext cx="9119756" cy="532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50650" y="6504057"/>
            <a:ext cx="838939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¹ </a:t>
            </a:r>
            <a:r>
              <a:rPr kumimoji="0" lang="en-US" sz="1600" b="1" i="0" u="sng" strike="noStrike" kern="1200" cap="none" spc="0" normalizeH="0" baseline="0" noProof="0" dirty="0">
                <a:ln>
                  <a:noFill/>
                </a:ln>
                <a:solidFill>
                  <a:srgbClr val="5D0100"/>
                </a:solidFill>
                <a:effectLst/>
                <a:uLnTx/>
                <a:uFillTx/>
                <a:latin typeface="Times New Roman" pitchFamily="18" charset="0"/>
                <a:ea typeface="+mn-ea"/>
                <a:cs typeface="+mn-cs"/>
              </a:rPr>
              <a:t>2010</a:t>
            </a:r>
            <a:r>
              <a:rPr kumimoji="0" lang="en-US" sz="1600" b="0" i="0" u="none" strike="noStrike" kern="1200" cap="none" spc="0" normalizeH="0" baseline="0" noProof="0" dirty="0">
                <a:ln>
                  <a:noFill/>
                </a:ln>
                <a:solidFill>
                  <a:srgbClr val="5D0100"/>
                </a:solidFill>
                <a:effectLst/>
                <a:uLnTx/>
                <a:uFillTx/>
                <a:latin typeface="Times New Roman" pitchFamily="18" charset="0"/>
                <a:ea typeface="+mn-ea"/>
                <a:cs typeface="+mn-cs"/>
              </a:rPr>
              <a:t> Atlas of American Orthodox Christian Churches, Assembly of Canonical Orthodox Bishops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D01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88435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4" end="14"/>
                                            </p:txEl>
                                          </p:spTgt>
                                        </p:tgtEl>
                                        <p:attrNameLst>
                                          <p:attrName>style.visibility</p:attrName>
                                        </p:attrNameLst>
                                      </p:cBhvr>
                                      <p:to>
                                        <p:strVal val="visible"/>
                                      </p:to>
                                    </p:set>
                                    <p:animEffect transition="in" filter="fade">
                                      <p:cBhvr>
                                        <p:cTn id="7" dur="500"/>
                                        <p:tgtEl>
                                          <p:spTgt spid="6">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9132" y="-24982"/>
            <a:ext cx="7252433" cy="8925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5D0100"/>
                </a:solidFill>
                <a:effectLst/>
                <a:uLnTx/>
                <a:uFillTx/>
                <a:latin typeface="Georgia" panose="02040502050405020303" pitchFamily="18" charset="0"/>
                <a:ea typeface="+mn-ea"/>
                <a:cs typeface="+mn-cs"/>
              </a:rPr>
              <a:t>Copts  Orthodox  Christians  in  the  USA¹</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pic>
        <p:nvPicPr>
          <p:cNvPr id="3" name="Picture 2">
            <a:extLst>
              <a:ext uri="{FF2B5EF4-FFF2-40B4-BE49-F238E27FC236}">
                <a16:creationId xmlns:a16="http://schemas.microsoft.com/office/drawing/2014/main" id="{76DC0EB7-809B-4A7E-BA6D-1E74FFE64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21" y="963432"/>
            <a:ext cx="9461267" cy="5931436"/>
          </a:xfrm>
          <a:prstGeom prst="rect">
            <a:avLst/>
          </a:prstGeom>
        </p:spPr>
      </p:pic>
    </p:spTree>
    <p:extLst>
      <p:ext uri="{BB962C8B-B14F-4D97-AF65-F5344CB8AC3E}">
        <p14:creationId xmlns:p14="http://schemas.microsoft.com/office/powerpoint/2010/main" val="2112438663"/>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9132" y="-24982"/>
            <a:ext cx="7252433" cy="8925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5D0100"/>
                </a:solidFill>
                <a:effectLst/>
                <a:uLnTx/>
                <a:uFillTx/>
                <a:latin typeface="Georgia" panose="02040502050405020303" pitchFamily="18" charset="0"/>
                <a:ea typeface="+mn-ea"/>
                <a:cs typeface="+mn-cs"/>
              </a:rPr>
              <a:t>Copts  Orthodox  Christians  in  the  USA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5D0100"/>
              </a:solidFill>
              <a:effectLst/>
              <a:uLnTx/>
              <a:uFillTx/>
              <a:latin typeface="Georgia" panose="02040502050405020303" pitchFamily="18" charset="0"/>
              <a:ea typeface="+mn-ea"/>
              <a:cs typeface="+mn-cs"/>
            </a:endParaRPr>
          </a:p>
        </p:txBody>
      </p:sp>
      <p:pic>
        <p:nvPicPr>
          <p:cNvPr id="4" name="Picture 3">
            <a:extLst>
              <a:ext uri="{FF2B5EF4-FFF2-40B4-BE49-F238E27FC236}">
                <a16:creationId xmlns:a16="http://schemas.microsoft.com/office/drawing/2014/main" id="{4E917CA7-15A7-4A4B-9D76-C26ED9013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2" y="1002122"/>
            <a:ext cx="8898501" cy="5780962"/>
          </a:xfrm>
          <a:prstGeom prst="rect">
            <a:avLst/>
          </a:prstGeom>
        </p:spPr>
      </p:pic>
    </p:spTree>
    <p:extLst>
      <p:ext uri="{BB962C8B-B14F-4D97-AF65-F5344CB8AC3E}">
        <p14:creationId xmlns:p14="http://schemas.microsoft.com/office/powerpoint/2010/main" val="3677358931"/>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Box 1"/>
          <p:cNvSpPr txBox="1">
            <a:spLocks noChangeArrowheads="1"/>
          </p:cNvSpPr>
          <p:nvPr/>
        </p:nvSpPr>
        <p:spPr bwMode="auto">
          <a:xfrm>
            <a:off x="990642" y="705129"/>
            <a:ext cx="701049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5D0100"/>
                </a:solidFill>
                <a:effectLst/>
                <a:uLnTx/>
                <a:uFillTx/>
                <a:latin typeface="Georgia" panose="02040502050405020303" pitchFamily="18" charset="0"/>
                <a:cs typeface="Arial" pitchFamily="34" charset="0"/>
              </a:rPr>
              <a:t>“Leaders  of  a  Church  will  either  be  risk  takers,  caretakers  or  undertakers.”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5D0100"/>
              </a:solidFill>
              <a:effectLst/>
              <a:uLnTx/>
              <a:uFillTx/>
              <a:latin typeface="Georgia" panose="02040502050405020303"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5D0100"/>
              </a:solidFill>
              <a:effectLst/>
              <a:uLnTx/>
              <a:uFillTx/>
              <a:latin typeface="Georgia" panose="02040502050405020303"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5D0100"/>
              </a:solidFill>
              <a:effectLst/>
              <a:uLnTx/>
              <a:uFillTx/>
              <a:latin typeface="Georgia" panose="02040502050405020303" pitchFamily="18" charset="0"/>
              <a:cs typeface="Arial" pitchFamily="34" charset="0"/>
            </a:endParaRPr>
          </a:p>
        </p:txBody>
      </p:sp>
      <p:sp>
        <p:nvSpPr>
          <p:cNvPr id="3" name="TextBox 2"/>
          <p:cNvSpPr txBox="1"/>
          <p:nvPr/>
        </p:nvSpPr>
        <p:spPr>
          <a:xfrm>
            <a:off x="6082017" y="4706224"/>
            <a:ext cx="2321753"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Georgia" panose="02040502050405020303" pitchFamily="18" charset="0"/>
                <a:cs typeface="Arial" pitchFamily="34" charset="0"/>
              </a:rPr>
              <a:t>Pastor Rick Warren</a:t>
            </a:r>
            <a:endParaRPr kumimoji="0" lang="en-US" sz="2400" b="0" i="0" u="none" strike="noStrike" kern="1200" cap="none" spc="0" normalizeH="0" baseline="0" noProof="0" dirty="0">
              <a:ln>
                <a:noFill/>
              </a:ln>
              <a:solidFill>
                <a:srgbClr val="5D0100"/>
              </a:solidFill>
              <a:effectLst/>
              <a:uLnTx/>
              <a:uFillTx/>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58" y="3957851"/>
            <a:ext cx="1947464" cy="2569396"/>
          </a:xfrm>
          <a:prstGeom prst="rect">
            <a:avLst/>
          </a:prstGeom>
        </p:spPr>
      </p:pic>
    </p:spTree>
    <p:extLst>
      <p:ext uri="{BB962C8B-B14F-4D97-AF65-F5344CB8AC3E}">
        <p14:creationId xmlns:p14="http://schemas.microsoft.com/office/powerpoint/2010/main" val="2988990142"/>
      </p:ext>
    </p:extLst>
  </p:cSld>
  <p:clrMapOvr>
    <a:masterClrMapping/>
  </p:clrMapOvr>
  <p:transition>
    <p:strips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749825" y="919928"/>
            <a:ext cx="5644349" cy="4492180"/>
          </a:xfrm>
        </p:spPr>
      </p:pic>
      <p:sp>
        <p:nvSpPr>
          <p:cNvPr id="6" name="Title 1"/>
          <p:cNvSpPr txBox="1">
            <a:spLocks/>
          </p:cNvSpPr>
          <p:nvPr/>
        </p:nvSpPr>
        <p:spPr bwMode="auto">
          <a:xfrm>
            <a:off x="1409700" y="-154061"/>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r>
              <a:rPr lang="en-US" b="1" u="sng" kern="0" dirty="0">
                <a:latin typeface="Georgia" panose="02040502050405020303" pitchFamily="18" charset="0"/>
              </a:rPr>
              <a:t>Be  Courageous</a:t>
            </a:r>
          </a:p>
        </p:txBody>
      </p:sp>
      <p:sp>
        <p:nvSpPr>
          <p:cNvPr id="10" name="Rectangle 9"/>
          <p:cNvSpPr/>
          <p:nvPr/>
        </p:nvSpPr>
        <p:spPr>
          <a:xfrm>
            <a:off x="2144572" y="5628050"/>
            <a:ext cx="5380334" cy="892552"/>
          </a:xfrm>
          <a:prstGeom prst="rect">
            <a:avLst/>
          </a:prstGeom>
        </p:spPr>
        <p:txBody>
          <a:bodyPr wrap="square">
            <a:spAutoFit/>
          </a:bodyPr>
          <a:lstStyle/>
          <a:p>
            <a:r>
              <a:rPr lang="en-US" sz="2600" dirty="0">
                <a:latin typeface="Georgia" panose="02040502050405020303" pitchFamily="18" charset="0"/>
              </a:rPr>
              <a:t>Matthew 21:12          Mark  11:15          </a:t>
            </a:r>
          </a:p>
          <a:p>
            <a:r>
              <a:rPr lang="en-US" sz="2600" dirty="0">
                <a:latin typeface="Georgia" panose="02040502050405020303" pitchFamily="18" charset="0"/>
              </a:rPr>
              <a:t>Luke 19:45          	 John 2:15</a:t>
            </a:r>
          </a:p>
        </p:txBody>
      </p:sp>
    </p:spTree>
    <p:extLst>
      <p:ext uri="{BB962C8B-B14F-4D97-AF65-F5344CB8AC3E}">
        <p14:creationId xmlns:p14="http://schemas.microsoft.com/office/powerpoint/2010/main" val="22013648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C8291F-AF18-4CAD-972F-03BF6767C324}"/>
              </a:ext>
            </a:extLst>
          </p:cNvPr>
          <p:cNvSpPr/>
          <p:nvPr/>
        </p:nvSpPr>
        <p:spPr bwMode="auto">
          <a:xfrm>
            <a:off x="-123371" y="-79829"/>
            <a:ext cx="9318171" cy="7003143"/>
          </a:xfrm>
          <a:prstGeom prst="rect">
            <a:avLst/>
          </a:prstGeom>
          <a:solidFill>
            <a:srgbClr val="000000"/>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3" name="Picture 2">
            <a:extLst>
              <a:ext uri="{FF2B5EF4-FFF2-40B4-BE49-F238E27FC236}">
                <a16:creationId xmlns:a16="http://schemas.microsoft.com/office/drawing/2014/main" id="{F5B862A1-2989-40A6-9A18-9C05ED12A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82058"/>
            <a:ext cx="6032014" cy="4237490"/>
          </a:xfrm>
          <a:prstGeom prst="rect">
            <a:avLst/>
          </a:prstGeom>
        </p:spPr>
      </p:pic>
    </p:spTree>
    <p:extLst>
      <p:ext uri="{BB962C8B-B14F-4D97-AF65-F5344CB8AC3E}">
        <p14:creationId xmlns:p14="http://schemas.microsoft.com/office/powerpoint/2010/main" val="2899593691"/>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2" y="98943"/>
            <a:ext cx="9225890" cy="4530725"/>
          </a:xfrm>
        </p:spPr>
        <p:txBody>
          <a:bodyPr/>
          <a:lstStyle/>
          <a:p>
            <a:pPr marL="0" indent="0">
              <a:buNone/>
            </a:pPr>
            <a:r>
              <a:rPr lang="en-US" b="1" dirty="0">
                <a:effectLst/>
                <a:latin typeface="Comic Sans MS" panose="030F0702030302020204" pitchFamily="66" charset="0"/>
              </a:rPr>
              <a:t>Modern  Smart  phones  have  much  more  computing  power  when  compared  to  Apollo  mission  computers  that   NASA  used  to  go  to  the  moon  in  the  1960s.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2697" y="2442950"/>
            <a:ext cx="6854949" cy="4415050"/>
          </a:xfrm>
          <a:prstGeom prst="rect">
            <a:avLst/>
          </a:prstGeom>
        </p:spPr>
      </p:pic>
    </p:spTree>
    <p:extLst>
      <p:ext uri="{BB962C8B-B14F-4D97-AF65-F5344CB8AC3E}">
        <p14:creationId xmlns:p14="http://schemas.microsoft.com/office/powerpoint/2010/main" val="292121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49695" y="1723202"/>
            <a:ext cx="904460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20000"/>
              </a:spcBef>
              <a:spcAft>
                <a:spcPct val="20000"/>
              </a:spcAft>
              <a:buClrTx/>
              <a:buSzTx/>
              <a:buFontTx/>
              <a:buNone/>
              <a:tabLst/>
              <a:defRPr/>
            </a:pPr>
            <a:endParaRPr kumimoji="0" lang="en-US" sz="3600" b="1" i="0" u="none" strike="noStrike" kern="1200" cap="none" spc="0" normalizeH="0" baseline="0" noProof="0" dirty="0">
              <a:ln>
                <a:noFill/>
              </a:ln>
              <a:solidFill>
                <a:srgbClr val="800000"/>
              </a:solidFill>
              <a:effectLst>
                <a:outerShdw blurRad="38100" dist="38100" dir="2700000" algn="tl">
                  <a:srgbClr val="C0C0C0"/>
                </a:outerShdw>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00000"/>
                </a:solidFill>
                <a:effectLst/>
                <a:uLnTx/>
                <a:uFillTx/>
                <a:latin typeface="Georgia" pitchFamily="18" charset="0"/>
                <a:ea typeface="+mn-ea"/>
                <a:cs typeface="+mn-cs"/>
              </a:rPr>
              <a:t>Selected  Church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00000"/>
                </a:solidFill>
                <a:effectLst/>
                <a:uLnTx/>
                <a:uFillTx/>
                <a:latin typeface="Georgia" pitchFamily="18" charset="0"/>
                <a:ea typeface="+mn-ea"/>
                <a:cs typeface="+mn-cs"/>
              </a:rPr>
              <a:t>Facts  and  Stats</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800000"/>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00000"/>
                </a:solidFill>
                <a:effectLst>
                  <a:outerShdw blurRad="38100" dist="38100" dir="2700000" algn="tl">
                    <a:srgbClr val="C0C0C0"/>
                  </a:outerShdw>
                </a:effectLst>
                <a:uLnTx/>
                <a:uFillTx/>
                <a:latin typeface="Georgia" pitchFamily="18" charset="0"/>
                <a:ea typeface="+mn-ea"/>
                <a:cs typeface="+mn-cs"/>
              </a:rPr>
              <a:t>~ ~ ~ ~ ~ ~ ~ ~ ~ ~ ~ ~ ~ ~ ~ ~ ~ ~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800000"/>
                </a:solidFill>
                <a:effectLst/>
                <a:uLnTx/>
                <a:uFillTx/>
                <a:latin typeface="Georgia" pitchFamily="18" charset="0"/>
                <a:ea typeface="+mn-ea"/>
                <a:cs typeface="+mn-cs"/>
              </a:rPr>
              <a:t>“You  cannot  master  what  you  do  not  measure”</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00000"/>
                </a:solidFill>
                <a:effectLst>
                  <a:outerShdw blurRad="38100" dist="38100" dir="2700000" algn="tl">
                    <a:srgbClr val="C0C0C0"/>
                  </a:outerShdw>
                </a:effectLst>
                <a:uLnTx/>
                <a:uFillTx/>
                <a:latin typeface="Georgia" pitchFamily="18" charset="0"/>
                <a:ea typeface="+mn-ea"/>
                <a:cs typeface="+mn-cs"/>
              </a:rPr>
              <a:t>~ ~ ~ ~ ~ ~ ~ ~ ~ ~ ~ ~ ~ ~ ~ ~ ~ ~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800000"/>
              </a:solidFill>
              <a:effectLst/>
              <a:uLnTx/>
              <a:uFillTx/>
              <a:latin typeface="Georgia" pitchFamily="18" charset="0"/>
              <a:ea typeface="+mn-ea"/>
              <a:cs typeface="+mn-cs"/>
            </a:endParaRPr>
          </a:p>
        </p:txBody>
      </p:sp>
      <p:sp>
        <p:nvSpPr>
          <p:cNvPr id="34819" name="Text Box 7"/>
          <p:cNvSpPr txBox="1">
            <a:spLocks noChangeArrowheads="1"/>
          </p:cNvSpPr>
          <p:nvPr/>
        </p:nvSpPr>
        <p:spPr bwMode="auto">
          <a:xfrm>
            <a:off x="2513052" y="6032983"/>
            <a:ext cx="54708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5D0100"/>
                </a:solidFill>
                <a:effectLst/>
                <a:uLnTx/>
                <a:uFillTx/>
                <a:latin typeface="Times"/>
                <a:ea typeface="+mn-ea"/>
                <a:cs typeface="+mn-cs"/>
              </a:rPr>
              <a:t>Bill  Marianes – May,  2020</a:t>
            </a:r>
            <a:endParaRPr kumimoji="0" lang="en-US" altLang="en-US" sz="1200" b="1" i="0" u="none" strike="noStrike" kern="1200" cap="none" spc="0" normalizeH="0" baseline="0" noProof="0" dirty="0">
              <a:ln>
                <a:noFill/>
              </a:ln>
              <a:solidFill>
                <a:srgbClr val="5D0100"/>
              </a:solidFill>
              <a:effectLst/>
              <a:uLnTx/>
              <a:uFillTx/>
              <a:latin typeface="Times"/>
              <a:ea typeface="+mn-ea"/>
              <a:cs typeface="+mn-cs"/>
            </a:endParaRPr>
          </a:p>
        </p:txBody>
      </p:sp>
      <p:sp>
        <p:nvSpPr>
          <p:cNvPr id="34820" name="Text Box 7"/>
          <p:cNvSpPr txBox="1">
            <a:spLocks noChangeArrowheads="1"/>
          </p:cNvSpPr>
          <p:nvPr/>
        </p:nvSpPr>
        <p:spPr bwMode="auto">
          <a:xfrm>
            <a:off x="1832202" y="6494648"/>
            <a:ext cx="66325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5D0100"/>
                </a:solidFill>
                <a:effectLst/>
                <a:uLnTx/>
                <a:uFillTx/>
                <a:latin typeface="Times"/>
                <a:ea typeface="+mn-ea"/>
                <a:cs typeface="+mn-cs"/>
                <a:hlinkClick r:id="rId3"/>
              </a:rPr>
              <a:t>www.stewardshipcalling.com</a:t>
            </a:r>
            <a:r>
              <a:rPr kumimoji="0" lang="en-US" altLang="en-US" sz="1600" b="1" i="0" u="none" strike="noStrike" kern="1200" cap="none" spc="0" normalizeH="0" baseline="0" noProof="0" dirty="0">
                <a:ln>
                  <a:noFill/>
                </a:ln>
                <a:solidFill>
                  <a:srgbClr val="5D0100"/>
                </a:solidFill>
                <a:effectLst/>
                <a:uLnTx/>
                <a:uFillTx/>
                <a:latin typeface="Times"/>
                <a:ea typeface="+mn-ea"/>
                <a:cs typeface="+mn-cs"/>
              </a:rPr>
              <a:t>  </a:t>
            </a:r>
            <a:r>
              <a:rPr kumimoji="0" lang="en-US" altLang="en-US" sz="1600" b="1" i="0" u="none" strike="noStrike" kern="1200" cap="none" spc="0" normalizeH="0" baseline="0" noProof="0" dirty="0">
                <a:ln>
                  <a:noFill/>
                </a:ln>
                <a:solidFill>
                  <a:srgbClr val="5D0100"/>
                </a:solidFill>
                <a:effectLst/>
                <a:uLnTx/>
                <a:uFillTx/>
                <a:latin typeface="Times"/>
                <a:ea typeface="+mn-ea"/>
                <a:cs typeface="+mn-cs"/>
                <a:hlinkClick r:id="rId4"/>
              </a:rPr>
              <a:t>Bill@stewardshipcalling.com</a:t>
            </a:r>
            <a:endParaRPr kumimoji="0" lang="en-US" altLang="en-US" sz="1600" b="1" i="0" u="none" strike="noStrike" kern="1200" cap="none" spc="0" normalizeH="0" baseline="0" noProof="0" dirty="0">
              <a:ln>
                <a:noFill/>
              </a:ln>
              <a:solidFill>
                <a:srgbClr val="5D0100"/>
              </a:solidFill>
              <a:effectLst/>
              <a:uLnTx/>
              <a:uFillTx/>
              <a:latin typeface="Times"/>
              <a:ea typeface="+mn-ea"/>
              <a:cs typeface="+mn-cs"/>
            </a:endParaRPr>
          </a:p>
        </p:txBody>
      </p:sp>
      <p:pic>
        <p:nvPicPr>
          <p:cNvPr id="7" name="Picture 6">
            <a:extLst>
              <a:ext uri="{FF2B5EF4-FFF2-40B4-BE49-F238E27FC236}">
                <a16:creationId xmlns:a16="http://schemas.microsoft.com/office/drawing/2014/main" id="{01A004AC-D4E2-4845-A13C-235757263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20326"/>
            <a:ext cx="1879862" cy="612460"/>
          </a:xfrm>
          <a:prstGeom prst="rect">
            <a:avLst/>
          </a:prstGeom>
        </p:spPr>
      </p:pic>
      <p:pic>
        <p:nvPicPr>
          <p:cNvPr id="9" name="Picture 8">
            <a:extLst>
              <a:ext uri="{FF2B5EF4-FFF2-40B4-BE49-F238E27FC236}">
                <a16:creationId xmlns:a16="http://schemas.microsoft.com/office/drawing/2014/main" id="{7D20F3F8-7409-49DD-99C1-C70A8D872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138" y="6263815"/>
            <a:ext cx="1879862" cy="612460"/>
          </a:xfrm>
          <a:prstGeom prst="rect">
            <a:avLst/>
          </a:prstGeom>
        </p:spPr>
      </p:pic>
      <p:pic>
        <p:nvPicPr>
          <p:cNvPr id="4" name="Picture 3">
            <a:extLst>
              <a:ext uri="{FF2B5EF4-FFF2-40B4-BE49-F238E27FC236}">
                <a16:creationId xmlns:a16="http://schemas.microsoft.com/office/drawing/2014/main" id="{F46DDEA8-B36E-45EF-8E79-0914A75C1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497" y="0"/>
            <a:ext cx="7701183" cy="1492370"/>
          </a:xfrm>
          <a:prstGeom prst="rect">
            <a:avLst/>
          </a:prstGeom>
        </p:spPr>
      </p:pic>
    </p:spTree>
    <p:extLst>
      <p:ext uri="{BB962C8B-B14F-4D97-AF65-F5344CB8AC3E}">
        <p14:creationId xmlns:p14="http://schemas.microsoft.com/office/powerpoint/2010/main" val="2976156064"/>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3500" y="2349500"/>
            <a:ext cx="9207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omic Sans MS" pitchFamily="66" charset="0"/>
                <a:ea typeface="+mn-ea"/>
                <a:cs typeface="+mn-cs"/>
              </a:rPr>
              <a:t>W</a:t>
            </a:r>
            <a:r>
              <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e  are  living  in  exponential  times…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998388047"/>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 y="-100875"/>
            <a:ext cx="940330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More  video  content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was  uploaded  to             				in  the  last  2  months…</a:t>
            </a:r>
          </a:p>
        </p:txBody>
      </p:sp>
      <p:sp>
        <p:nvSpPr>
          <p:cNvPr id="90115" name="Rectangle 3"/>
          <p:cNvSpPr>
            <a:spLocks noChangeArrowheads="1"/>
          </p:cNvSpPr>
          <p:nvPr/>
        </p:nvSpPr>
        <p:spPr bwMode="auto">
          <a:xfrm>
            <a:off x="328613" y="2576513"/>
            <a:ext cx="881538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Than  the  amount  of  content  that  would  be  aired  if  all  three  major  networks  broadcast  content </a:t>
            </a:r>
          </a:p>
        </p:txBody>
      </p:sp>
      <p:pic>
        <p:nvPicPr>
          <p:cNvPr id="90116" name="Picture 4" descr="network t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5550" y="4416425"/>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6"/>
          <p:cNvSpPr>
            <a:spLocks noChangeArrowheads="1"/>
          </p:cNvSpPr>
          <p:nvPr/>
        </p:nvSpPr>
        <p:spPr bwMode="auto">
          <a:xfrm>
            <a:off x="3813175" y="5524500"/>
            <a:ext cx="488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mic Sans MS" pitchFamily="66" charset="0"/>
                <a:ea typeface="+mn-ea"/>
                <a:cs typeface="+mn-cs"/>
              </a:rPr>
              <a:t> 24  hours  per  day  for  62  years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9645" y="136625"/>
            <a:ext cx="1933089" cy="839307"/>
          </a:xfrm>
          <a:prstGeom prst="rect">
            <a:avLst/>
          </a:prstGeom>
        </p:spPr>
      </p:pic>
    </p:spTree>
    <p:extLst>
      <p:ext uri="{BB962C8B-B14F-4D97-AF65-F5344CB8AC3E}">
        <p14:creationId xmlns:p14="http://schemas.microsoft.com/office/powerpoint/2010/main" val="4227139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75320</TotalTime>
  <Words>2991</Words>
  <Application>Microsoft Office PowerPoint</Application>
  <PresentationFormat>On-screen Show (4:3)</PresentationFormat>
  <Paragraphs>537</Paragraphs>
  <Slides>70</Slides>
  <Notes>6</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70</vt:i4>
      </vt:variant>
    </vt:vector>
  </HeadingPairs>
  <TitlesOfParts>
    <vt:vector size="94" baseType="lpstr">
      <vt:lpstr>Arial</vt:lpstr>
      <vt:lpstr>Calibri</vt:lpstr>
      <vt:lpstr>Calibri Light</vt:lpstr>
      <vt:lpstr>Comic Sans MS</vt:lpstr>
      <vt:lpstr>Georgia</vt:lpstr>
      <vt:lpstr>Helvetica Neue</vt:lpstr>
      <vt:lpstr>RequiemDisplay-HTF-Roman</vt:lpstr>
      <vt:lpstr>RequiemDisplay-HTF-SmallCaps</vt:lpstr>
      <vt:lpstr>Times</vt:lpstr>
      <vt:lpstr>Times New Roman</vt:lpstr>
      <vt:lpstr>Wingdings</vt:lpstr>
      <vt:lpstr>Custom Design</vt:lpstr>
      <vt:lpstr>1_Custom Design</vt:lpstr>
      <vt:lpstr>1_GOA_template_04</vt:lpstr>
      <vt:lpstr>GOA_template_04</vt:lpstr>
      <vt:lpstr>2_Custom Design</vt:lpstr>
      <vt:lpstr>4_GOA_template_04</vt:lpstr>
      <vt:lpstr>6_GOA_template_04</vt:lpstr>
      <vt:lpstr>10_GOA_template_04</vt:lpstr>
      <vt:lpstr>8_GOA_template_04</vt:lpstr>
      <vt:lpstr>11_GOA_template_04</vt:lpstr>
      <vt:lpstr>9_GOA_template_04</vt:lpstr>
      <vt:lpstr>1_Orbit</vt:lpstr>
      <vt:lpstr>2_Orbit</vt:lpstr>
      <vt:lpstr>PowerPoint Presentation</vt:lpstr>
      <vt:lpstr>PowerPoint Presentation</vt:lpstr>
      <vt:lpstr>What  Is  Your  Church’s Biggest  Challenge?</vt:lpstr>
      <vt:lpstr>How  Is  Our World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Facts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“Spirituality”  Challenge  Facts</vt:lpstr>
      <vt:lpstr>Laity  Spirituality  Challenges¹</vt:lpstr>
      <vt:lpstr>PowerPoint Presentation</vt:lpstr>
      <vt:lpstr>PowerPoint Presentation</vt:lpstr>
      <vt:lpstr>PowerPoint Presentation</vt:lpstr>
      <vt:lpstr>Church  Attendance  Data</vt:lpstr>
      <vt:lpstr>Church  Attentiveness  Data</vt:lpstr>
      <vt:lpstr>The  Orthodox  Church  Demographic Makeup  Has  Changed  Significantly  Over  The  Last  15  Years  </vt:lpstr>
      <vt:lpstr>4  Kinds  of  Orthodox  Christians</vt:lpstr>
      <vt:lpstr>4  Kinds  of  Orthodox  Christians</vt:lpstr>
      <vt:lpstr>4  Kinds  of  Orthodox  Christians</vt:lpstr>
      <vt:lpstr>4  Kinds  of  Orthodox  Christians</vt:lpstr>
      <vt:lpstr>4  Kinds  of  Orthodox  Christians</vt:lpstr>
      <vt:lpstr>4  Kinds  of  Orthodox  Christians</vt:lpstr>
      <vt:lpstr>Selected   “Income”   Financial  Stewardship  Challenge  Facts</vt:lpstr>
      <vt:lpstr>The  Giving  Facts</vt:lpstr>
      <vt:lpstr>The  Giving  Facts¹</vt:lpstr>
      <vt:lpstr>U.S.  Christian  Charitable   PER  PERSON   Giving  Statistics¹</vt:lpstr>
      <vt:lpstr>The  Giving  Facts - 2016</vt:lpstr>
      <vt:lpstr>Selected  “Numbers” Challenge  Facts</vt:lpstr>
      <vt:lpstr>Major  Denominations   That  Are  Declining</vt:lpstr>
      <vt:lpstr>“Top  25”  Denominations Reporting One  Year  Membership  Decreases</vt:lpstr>
      <vt:lpstr>But  Some  Major  Denominations   Are  Increasing</vt:lpstr>
      <vt:lpstr>“Top  25”  Denominations Reporting   One  Year  Membership  Increases</vt:lpstr>
      <vt:lpstr>10  Largest  Christian  Church   Parishes  in  USA ¹</vt:lpstr>
      <vt:lpstr>How  Are  We  Doing?</vt:lpstr>
      <vt:lpstr>PowerPoint Presentation</vt:lpstr>
      <vt:lpstr>GOA  Baptisms   Are  Generally  Declining</vt:lpstr>
      <vt:lpstr>PowerPoint Presentation</vt:lpstr>
      <vt:lpstr>GOA  Chrismations   Are  Generally  Declining</vt:lpstr>
      <vt:lpstr>PowerPoint Presentation</vt:lpstr>
      <vt:lpstr>GOA Weddings   Are  Generally  Declining</vt:lpstr>
      <vt:lpstr>PowerPoint Presentation</vt:lpstr>
      <vt:lpstr>And  Finally,  Something  That  is  Generally  Growing...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Greek Orthodox Archdiocese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Theodore Nicolakis</dc:creator>
  <cp:lastModifiedBy>Bill Marianes</cp:lastModifiedBy>
  <cp:revision>2233</cp:revision>
  <cp:lastPrinted>2017-09-05T16:15:51Z</cp:lastPrinted>
  <dcterms:created xsi:type="dcterms:W3CDTF">2003-09-18T20:33:59Z</dcterms:created>
  <dcterms:modified xsi:type="dcterms:W3CDTF">2020-05-17T22:17:40Z</dcterms:modified>
</cp:coreProperties>
</file>