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2" r:id="rId2"/>
    <p:sldMasterId id="2147483689" r:id="rId3"/>
  </p:sldMasterIdLst>
  <p:notesMasterIdLst>
    <p:notesMasterId r:id="rId33"/>
  </p:notesMasterIdLst>
  <p:handoutMasterIdLst>
    <p:handoutMasterId r:id="rId34"/>
  </p:handoutMasterIdLst>
  <p:sldIdLst>
    <p:sldId id="1961" r:id="rId4"/>
    <p:sldId id="3710" r:id="rId5"/>
    <p:sldId id="3104" r:id="rId6"/>
    <p:sldId id="3711" r:id="rId7"/>
    <p:sldId id="3680" r:id="rId8"/>
    <p:sldId id="3681" r:id="rId9"/>
    <p:sldId id="3714" r:id="rId10"/>
    <p:sldId id="3651" r:id="rId11"/>
    <p:sldId id="3650" r:id="rId12"/>
    <p:sldId id="3703" r:id="rId13"/>
    <p:sldId id="3737" r:id="rId14"/>
    <p:sldId id="3739" r:id="rId15"/>
    <p:sldId id="3742" r:id="rId16"/>
    <p:sldId id="3752" r:id="rId17"/>
    <p:sldId id="3750" r:id="rId18"/>
    <p:sldId id="3751" r:id="rId19"/>
    <p:sldId id="3747" r:id="rId20"/>
    <p:sldId id="3753" r:id="rId21"/>
    <p:sldId id="3755" r:id="rId22"/>
    <p:sldId id="3756" r:id="rId23"/>
    <p:sldId id="3748" r:id="rId24"/>
    <p:sldId id="3754" r:id="rId25"/>
    <p:sldId id="3757" r:id="rId26"/>
    <p:sldId id="3758" r:id="rId27"/>
    <p:sldId id="3749" r:id="rId28"/>
    <p:sldId id="464" r:id="rId29"/>
    <p:sldId id="465" r:id="rId30"/>
    <p:sldId id="466" r:id="rId31"/>
    <p:sldId id="3746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598BBF-6F58-4156-85FF-F72217C833BB}">
          <p14:sldIdLst/>
        </p14:section>
        <p14:section name="Default Section" id="{88B5ADF9-8977-4443-9E6F-217213EC8F81}">
          <p14:sldIdLst>
            <p14:sldId id="1961"/>
            <p14:sldId id="3710"/>
            <p14:sldId id="3104"/>
            <p14:sldId id="3711"/>
            <p14:sldId id="3680"/>
            <p14:sldId id="3681"/>
            <p14:sldId id="3714"/>
            <p14:sldId id="3651"/>
            <p14:sldId id="3650"/>
            <p14:sldId id="3703"/>
            <p14:sldId id="3737"/>
            <p14:sldId id="3739"/>
            <p14:sldId id="3742"/>
            <p14:sldId id="3752"/>
            <p14:sldId id="3750"/>
            <p14:sldId id="3751"/>
            <p14:sldId id="3747"/>
            <p14:sldId id="3753"/>
            <p14:sldId id="3755"/>
            <p14:sldId id="3756"/>
            <p14:sldId id="3748"/>
            <p14:sldId id="3754"/>
            <p14:sldId id="3757"/>
            <p14:sldId id="3758"/>
            <p14:sldId id="3749"/>
            <p14:sldId id="464"/>
            <p14:sldId id="465"/>
            <p14:sldId id="466"/>
            <p14:sldId id="3746"/>
          </p14:sldIdLst>
        </p14:section>
        <p14:section name="Default Section" id="{CC136DC5-8886-4D1C-B960-5F269ACB33F1}">
          <p14:sldIdLst/>
        </p14:section>
        <p14:section name="Default Section" id="{3455DDCA-3A93-457E-992D-954EF2C752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FF"/>
    <a:srgbClr val="FFFFCC"/>
    <a:srgbClr val="0C0000"/>
    <a:srgbClr val="FFFF66"/>
    <a:srgbClr val="FFCC00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424" autoAdjust="0"/>
  </p:normalViewPr>
  <p:slideViewPr>
    <p:cSldViewPr snapToGrid="0">
      <p:cViewPr varScale="1">
        <p:scale>
          <a:sx n="111" d="100"/>
          <a:sy n="111" d="100"/>
        </p:scale>
        <p:origin x="151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16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9ED67B6-09AE-4335-80A9-8D89A8B41EC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1" tIns="46575" rIns="93151" bIns="4657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2A7BC47-530E-4A3A-B4DB-F19F652323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3513" y="8831263"/>
            <a:ext cx="3036887" cy="465137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2BF1A5-647C-4888-9331-8AD1F909E812}" type="slidenum">
              <a:rPr kumimoji="0" lang="en-US" sz="4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42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49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01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71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71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D99DFC-0259-48DB-B7B5-D1D8362AA354}" type="slidenum">
              <a:rPr kumimoji="0" lang="en-US" sz="4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682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0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390148" name="Header Placeholder 3"/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014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01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2502A-3DBE-4B12-A106-1751C21C96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01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1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06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0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44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130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8668" y="957263"/>
            <a:ext cx="7315200" cy="13112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10152" cy="688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48" y="1"/>
            <a:ext cx="710152" cy="688156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791" y="0"/>
            <a:ext cx="6324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7331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12107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22155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70155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752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8448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01036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18478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3911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94264"/>
      </p:ext>
    </p:extLst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324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6195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6029"/>
      </p:ext>
    </p:extLst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324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752600"/>
            <a:ext cx="739140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832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703720"/>
      </p:ext>
    </p:extLst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324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39140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4724400" cy="2286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60793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298856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69005"/>
      </p:ext>
    </p:extLst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130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7315200" cy="7016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76200" y="6324600"/>
            <a:ext cx="5638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D0100"/>
                </a:solidFill>
                <a:latin typeface="RequiemDisplay-HTF-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16223"/>
      </p:ext>
    </p:extLst>
  </p:cSld>
  <p:clrMapOvr>
    <a:masterClrMapping/>
  </p:clrMapOvr>
  <p:transition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102" y="13209"/>
            <a:ext cx="7267795" cy="1143000"/>
          </a:xfrm>
        </p:spPr>
        <p:txBody>
          <a:bodyPr/>
          <a:lstStyle>
            <a:lvl1pPr>
              <a:defRPr sz="3600" b="1" u="sng" baseline="0"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6019"/>
            <a:ext cx="7391400" cy="4343400"/>
          </a:xfrm>
        </p:spPr>
        <p:txBody>
          <a:bodyPr/>
          <a:lstStyle>
            <a:lvl1pPr>
              <a:defRPr sz="3000" baseline="0">
                <a:latin typeface="Georgia" panose="02040502050405020303" pitchFamily="18" charset="0"/>
              </a:defRPr>
            </a:lvl1pPr>
            <a:lvl2pPr>
              <a:defRPr baseline="0"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8102" cy="909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898" y="0"/>
            <a:ext cx="938102" cy="9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55170"/>
      </p:ext>
    </p:extLst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8102" cy="909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898" y="0"/>
            <a:ext cx="938102" cy="90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97839"/>
      </p:ext>
    </p:extLst>
  </p:cSld>
  <p:clrMapOvr>
    <a:masterClrMapping/>
  </p:clrMapOvr>
  <p:transition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59860"/>
      </p:ext>
    </p:extLst>
  </p:cSld>
  <p:clrMapOvr>
    <a:masterClrMapping/>
  </p:clrMapOvr>
  <p:transition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341563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341563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9224091"/>
      </p:ext>
    </p:extLst>
  </p:cSld>
  <p:clrMapOvr>
    <a:masterClrMapping/>
  </p:clrMapOvr>
  <p:transition>
    <p:strips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4316355"/>
      </p:ext>
    </p:extLst>
  </p:cSld>
  <p:clrMapOvr>
    <a:masterClrMapping/>
  </p:clrMapOvr>
  <p:transition>
    <p:strips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698241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619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5753117"/>
      </p:ext>
    </p:extLst>
  </p:cSld>
  <p:clrMapOvr>
    <a:masterClrMapping/>
  </p:clrMapOvr>
  <p:transition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75500"/>
      </p:ext>
    </p:extLst>
  </p:cSld>
  <p:clrMapOvr>
    <a:masterClrMapping/>
  </p:clrMapOvr>
  <p:transition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086838"/>
      </p:ext>
    </p:extLst>
  </p:cSld>
  <p:clrMapOvr>
    <a:masterClrMapping/>
  </p:clrMapOvr>
  <p:transition>
    <p:strips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110301"/>
      </p:ext>
    </p:extLst>
  </p:cSld>
  <p:clrMapOvr>
    <a:masterClrMapping/>
  </p:clrMapOvr>
  <p:transition>
    <p:strips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2753543"/>
      </p:ext>
    </p:extLst>
  </p:cSld>
  <p:clrMapOvr>
    <a:masterClrMapping/>
  </p:clrMapOvr>
  <p:transition>
    <p:strips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017588"/>
            <a:ext cx="1847850" cy="5667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017588"/>
            <a:ext cx="5391150" cy="5667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9982832"/>
      </p:ext>
    </p:extLst>
  </p:cSld>
  <p:clrMapOvr>
    <a:masterClrMapping/>
  </p:clrMapOvr>
  <p:transition>
    <p:strips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1017588"/>
            <a:ext cx="7391400" cy="566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786351"/>
      </p:ext>
    </p:extLst>
  </p:cSld>
  <p:clrMapOvr>
    <a:masterClrMapping/>
  </p:clrMapOvr>
  <p:transition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938" y="1017588"/>
            <a:ext cx="6324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341563"/>
            <a:ext cx="3619500" cy="4343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8700" y="2341563"/>
            <a:ext cx="36195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479763"/>
      </p:ext>
    </p:extLst>
  </p:cSld>
  <p:clrMapOvr>
    <a:masterClrMapping/>
  </p:clrMapOvr>
  <p:transition>
    <p:strips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7306675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8134310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146712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0338465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130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041525"/>
            <a:ext cx="7315200" cy="57943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6200" y="6324600"/>
            <a:ext cx="56388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RequiemDisplay-HTF-SmallCaps" pitchFamily="18" charset="0"/>
              </a:defRPr>
            </a:lvl1pPr>
          </a:lstStyle>
          <a:p>
            <a:fld id="{275E9D09-6B38-451A-A692-C9902794228F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" y="1"/>
            <a:ext cx="997135" cy="966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865" y="0"/>
            <a:ext cx="997135" cy="9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64804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4500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663179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5911" r="-151" b="-105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66429" y="633948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2186233"/>
            <a:ext cx="7391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10152" cy="688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48" y="1"/>
            <a:ext cx="710152" cy="68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8" r:id="rId4"/>
    <p:sldLayoutId id="2147483669" r:id="rId5"/>
    <p:sldLayoutId id="2147483671" r:id="rId6"/>
  </p:sldLayoutIdLst>
  <p:transition>
    <p:strips dir="rd"/>
  </p:transition>
  <p:hf sldNum="0" hdr="0" dt="0"/>
  <p:txStyles>
    <p:titleStyle>
      <a:lvl1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2pPr>
      <a:lvl3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3pPr>
      <a:lvl4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4pPr>
      <a:lvl5pPr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5pPr>
      <a:lvl6pPr marL="4572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6pPr>
      <a:lvl7pPr marL="9144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7pPr>
      <a:lvl8pPr marL="13716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8pPr>
      <a:lvl9pPr marL="18288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RequiemDisplay-HTF-SmallCaps" pitchFamily="18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5911" r="-151" b="-105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9459" y="-26592"/>
            <a:ext cx="714740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391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 to  edit  Master  text  styles</a:t>
            </a:r>
          </a:p>
          <a:p>
            <a:pPr lvl="1"/>
            <a:r>
              <a:rPr lang="en-US" dirty="0"/>
              <a:t>Second  level</a:t>
            </a:r>
          </a:p>
          <a:p>
            <a:pPr lvl="2"/>
            <a:r>
              <a:rPr lang="en-US" dirty="0"/>
              <a:t>Third  level</a:t>
            </a:r>
          </a:p>
          <a:p>
            <a:pPr lvl="3"/>
            <a:r>
              <a:rPr lang="en-US" dirty="0"/>
              <a:t>Fourth  level</a:t>
            </a:r>
          </a:p>
          <a:p>
            <a:pPr lvl="4"/>
            <a:r>
              <a:rPr lang="en-US" dirty="0"/>
              <a:t>Fifth  level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472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RequiemDisplay-HTF-Roman" charset="0"/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" y="1"/>
            <a:ext cx="997135" cy="966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498" y="3539"/>
            <a:ext cx="997135" cy="9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>
    <p:strips dir="rd"/>
  </p:transition>
  <p:txStyles>
    <p:titleStyle>
      <a:lvl1pPr algn="ctr" rtl="0" fontAlgn="base">
        <a:lnSpc>
          <a:spcPct val="70000"/>
        </a:lnSpc>
        <a:spcBef>
          <a:spcPct val="0"/>
        </a:spcBef>
        <a:spcAft>
          <a:spcPct val="0"/>
        </a:spcAft>
        <a:defRPr sz="3600" b="1" u="sng">
          <a:solidFill>
            <a:srgbClr val="760002"/>
          </a:solidFill>
          <a:effectLst/>
          <a:latin typeface="Georgia" panose="02040502050405020303" pitchFamily="18" charset="0"/>
          <a:ea typeface="+mj-ea"/>
          <a:cs typeface="Arial" panose="020B0604020202020204" pitchFamily="34" charset="0"/>
        </a:defRPr>
      </a:lvl1pPr>
      <a:lvl2pPr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36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3200" b="1" baseline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Georgia" panose="02040502050405020303" pitchFamily="18" charset="0"/>
          <a:ea typeface="+mn-ea"/>
          <a:cs typeface="Arial" panose="020B0604020202020204" pitchFamily="34" charset="0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Georgia" panose="02040502050405020303" pitchFamily="18" charset="0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Georgia" panose="02040502050405020303" pitchFamily="18" charset="0"/>
          <a:cs typeface="Arial" panose="020B0604020202020204" pitchFamily="34" charset="0"/>
        </a:defRPr>
      </a:lvl3pPr>
      <a:lvl4pPr marL="1600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Georgia" panose="02040502050405020303" pitchFamily="18" charset="0"/>
          <a:cs typeface="Arial" panose="020B0604020202020204" pitchFamily="34" charset="0"/>
        </a:defRPr>
      </a:lvl4pPr>
      <a:lvl5pPr marL="2057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Georgia" panose="02040502050405020303" pitchFamily="18" charset="0"/>
          <a:cs typeface="Arial" panose="020B0604020202020204" pitchFamily="34" charset="0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7938" y="1017588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341563"/>
            <a:ext cx="7391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513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</p:sldLayoutIdLst>
  <p:transition>
    <p:strips dir="rd"/>
  </p:transition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rgbClr val="760002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tewardshipcalling.com/oca-diocese-of-new-england-strategic-plan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Text Box 15"/>
          <p:cNvSpPr txBox="1">
            <a:spLocks noChangeArrowheads="1"/>
          </p:cNvSpPr>
          <p:nvPr/>
        </p:nvSpPr>
        <p:spPr bwMode="auto">
          <a:xfrm>
            <a:off x="271832" y="5277631"/>
            <a:ext cx="8524500" cy="63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40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Bill  Marianes  (Bill@stewardshipcalling.com)</a:t>
            </a: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40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699" y="1625372"/>
            <a:ext cx="9060601" cy="259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Strategic  Plan  Update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WHY,  SWOT,  Core  Values,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Mission,  Vision  and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Wildly  Important  Goals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760002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3CAFA9-501B-42F7-AB4E-F8DBA16F5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1" y="13418"/>
            <a:ext cx="6391275" cy="1709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9C0DEE-972A-47BF-A428-D0A81A3909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49" y="5611353"/>
            <a:ext cx="6048421" cy="12466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A0628E-32AC-44FB-8529-31ACFDA554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26" y="5624443"/>
            <a:ext cx="3098238" cy="1220139"/>
          </a:xfrm>
          <a:prstGeom prst="rect">
            <a:avLst/>
          </a:prstGeom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CB4634C8-6428-43D8-9A6E-DF60327C7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049" y="4370539"/>
            <a:ext cx="89188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“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For  everyone  to  whom  much  is  given,  from  him  much  will  be  required.”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Luke  12:48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EFB4C3A-4A1F-4225-B4E2-794E2F3A2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01" y="4370539"/>
            <a:ext cx="8524500" cy="6383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28193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994" y="-32094"/>
            <a:ext cx="3105350" cy="1143000"/>
          </a:xfrm>
        </p:spPr>
        <p:txBody>
          <a:bodyPr/>
          <a:lstStyle/>
          <a:p>
            <a:r>
              <a:rPr lang="en-US" dirty="0"/>
              <a:t>Vision  Statements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B60B4E-4BC8-4A21-B260-BD7F59E9E9E0}"/>
              </a:ext>
            </a:extLst>
          </p:cNvPr>
          <p:cNvSpPr/>
          <p:nvPr/>
        </p:nvSpPr>
        <p:spPr>
          <a:xfrm>
            <a:off x="217283" y="1389613"/>
            <a:ext cx="866416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During  the  next  3  years,  the  OCA  Diocese  of  New  England  will  revitalize  itself  and  support  its  parishes  and  institutions  by:</a:t>
            </a: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D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eveloping  and  staffing  a  Diocesan  office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ncreasing  outreach,  evangelization  and  missions</a:t>
            </a:r>
            <a:endParaRPr kumimoji="0" lang="en-US" sz="2300" b="0" i="0" u="none" strike="dbl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O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ptimizing  comprehensive  communication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C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reating  a  vocational  program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xpanding  education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S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upporting  our  Bishop  and  clergy  more  fully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ncouraging  a  Christ-centered  life  for  all</a:t>
            </a:r>
          </a:p>
          <a:p>
            <a:pPr marL="0" marR="0" lvl="0" indent="-1714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1963" algn="l"/>
              </a:tabLst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57150" marR="0" lvl="0" indent="-4000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52084"/>
      </p:ext>
    </p:extLst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994" y="107829"/>
            <a:ext cx="3105350" cy="1143000"/>
          </a:xfrm>
        </p:spPr>
        <p:txBody>
          <a:bodyPr/>
          <a:lstStyle/>
          <a:p>
            <a:r>
              <a:rPr lang="en-US" u="none" dirty="0"/>
              <a:t>Preliminary DWIGs and </a:t>
            </a:r>
            <a:r>
              <a:rPr lang="en-US" dirty="0"/>
              <a:t>TWIGs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C18D2A-9629-4FA8-8165-E498073C9225}"/>
              </a:ext>
            </a:extLst>
          </p:cNvPr>
          <p:cNvSpPr/>
          <p:nvPr/>
        </p:nvSpPr>
        <p:spPr>
          <a:xfrm>
            <a:off x="65860" y="2632326"/>
            <a:ext cx="2715244" cy="3394206"/>
          </a:xfrm>
          <a:custGeom>
            <a:avLst/>
            <a:gdLst>
              <a:gd name="connsiteX0" fmla="*/ 0 w 2970148"/>
              <a:gd name="connsiteY0" fmla="*/ 297015 h 4603687"/>
              <a:gd name="connsiteX1" fmla="*/ 297015 w 2970148"/>
              <a:gd name="connsiteY1" fmla="*/ 0 h 4603687"/>
              <a:gd name="connsiteX2" fmla="*/ 2673133 w 2970148"/>
              <a:gd name="connsiteY2" fmla="*/ 0 h 4603687"/>
              <a:gd name="connsiteX3" fmla="*/ 2970148 w 2970148"/>
              <a:gd name="connsiteY3" fmla="*/ 297015 h 4603687"/>
              <a:gd name="connsiteX4" fmla="*/ 2970148 w 2970148"/>
              <a:gd name="connsiteY4" fmla="*/ 4306672 h 4603687"/>
              <a:gd name="connsiteX5" fmla="*/ 2673133 w 2970148"/>
              <a:gd name="connsiteY5" fmla="*/ 4603687 h 4603687"/>
              <a:gd name="connsiteX6" fmla="*/ 297015 w 2970148"/>
              <a:gd name="connsiteY6" fmla="*/ 4603687 h 4603687"/>
              <a:gd name="connsiteX7" fmla="*/ 0 w 2970148"/>
              <a:gd name="connsiteY7" fmla="*/ 4306672 h 4603687"/>
              <a:gd name="connsiteX8" fmla="*/ 0 w 2970148"/>
              <a:gd name="connsiteY8" fmla="*/ 297015 h 46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0148" h="4603687">
                <a:moveTo>
                  <a:pt x="0" y="297015"/>
                </a:moveTo>
                <a:cubicBezTo>
                  <a:pt x="0" y="132978"/>
                  <a:pt x="132978" y="0"/>
                  <a:pt x="297015" y="0"/>
                </a:cubicBezTo>
                <a:lnTo>
                  <a:pt x="2673133" y="0"/>
                </a:lnTo>
                <a:cubicBezTo>
                  <a:pt x="2837170" y="0"/>
                  <a:pt x="2970148" y="132978"/>
                  <a:pt x="2970148" y="297015"/>
                </a:cubicBezTo>
                <a:lnTo>
                  <a:pt x="2970148" y="4306672"/>
                </a:lnTo>
                <a:cubicBezTo>
                  <a:pt x="2970148" y="4470709"/>
                  <a:pt x="2837170" y="4603687"/>
                  <a:pt x="2673133" y="4603687"/>
                </a:cubicBezTo>
                <a:lnTo>
                  <a:pt x="297015" y="4603687"/>
                </a:lnTo>
                <a:cubicBezTo>
                  <a:pt x="132978" y="4603687"/>
                  <a:pt x="0" y="4470709"/>
                  <a:pt x="0" y="4306672"/>
                </a:cubicBezTo>
                <a:lnTo>
                  <a:pt x="0" y="297015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830" tIns="163830" rIns="163830" bIns="3386411" numCol="1" spcCol="1270" anchor="ctr" anchorCtr="0">
            <a:no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5D01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EE8B4D-F0E3-4671-967D-32C45CAC9AA2}"/>
              </a:ext>
            </a:extLst>
          </p:cNvPr>
          <p:cNvGrpSpPr/>
          <p:nvPr/>
        </p:nvGrpSpPr>
        <p:grpSpPr>
          <a:xfrm>
            <a:off x="5854420" y="1351565"/>
            <a:ext cx="2970148" cy="5398606"/>
            <a:chOff x="5854420" y="1351565"/>
            <a:chExt cx="2970148" cy="5398606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58FF06E-C67D-4550-A968-BE749C1F097B}"/>
                </a:ext>
              </a:extLst>
            </p:cNvPr>
            <p:cNvSpPr/>
            <p:nvPr/>
          </p:nvSpPr>
          <p:spPr>
            <a:xfrm>
              <a:off x="5854420" y="1351565"/>
              <a:ext cx="2970148" cy="4273751"/>
            </a:xfrm>
            <a:custGeom>
              <a:avLst/>
              <a:gdLst>
                <a:gd name="connsiteX0" fmla="*/ 0 w 2970148"/>
                <a:gd name="connsiteY0" fmla="*/ 297015 h 4603687"/>
                <a:gd name="connsiteX1" fmla="*/ 297015 w 2970148"/>
                <a:gd name="connsiteY1" fmla="*/ 0 h 4603687"/>
                <a:gd name="connsiteX2" fmla="*/ 2673133 w 2970148"/>
                <a:gd name="connsiteY2" fmla="*/ 0 h 4603687"/>
                <a:gd name="connsiteX3" fmla="*/ 2970148 w 2970148"/>
                <a:gd name="connsiteY3" fmla="*/ 297015 h 4603687"/>
                <a:gd name="connsiteX4" fmla="*/ 2970148 w 2970148"/>
                <a:gd name="connsiteY4" fmla="*/ 4306672 h 4603687"/>
                <a:gd name="connsiteX5" fmla="*/ 2673133 w 2970148"/>
                <a:gd name="connsiteY5" fmla="*/ 4603687 h 4603687"/>
                <a:gd name="connsiteX6" fmla="*/ 297015 w 2970148"/>
                <a:gd name="connsiteY6" fmla="*/ 4603687 h 4603687"/>
                <a:gd name="connsiteX7" fmla="*/ 0 w 2970148"/>
                <a:gd name="connsiteY7" fmla="*/ 4306672 h 4603687"/>
                <a:gd name="connsiteX8" fmla="*/ 0 w 2970148"/>
                <a:gd name="connsiteY8" fmla="*/ 297015 h 460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0148" h="4603687">
                  <a:moveTo>
                    <a:pt x="0" y="297015"/>
                  </a:moveTo>
                  <a:cubicBezTo>
                    <a:pt x="0" y="132978"/>
                    <a:pt x="132978" y="0"/>
                    <a:pt x="297015" y="0"/>
                  </a:cubicBezTo>
                  <a:lnTo>
                    <a:pt x="2673133" y="0"/>
                  </a:lnTo>
                  <a:cubicBezTo>
                    <a:pt x="2837170" y="0"/>
                    <a:pt x="2970148" y="132978"/>
                    <a:pt x="2970148" y="297015"/>
                  </a:cubicBezTo>
                  <a:lnTo>
                    <a:pt x="2970148" y="4306672"/>
                  </a:lnTo>
                  <a:cubicBezTo>
                    <a:pt x="2970148" y="4470709"/>
                    <a:pt x="2837170" y="4603687"/>
                    <a:pt x="2673133" y="4603687"/>
                  </a:cubicBezTo>
                  <a:lnTo>
                    <a:pt x="297015" y="4603687"/>
                  </a:lnTo>
                  <a:cubicBezTo>
                    <a:pt x="132978" y="4603687"/>
                    <a:pt x="0" y="4470709"/>
                    <a:pt x="0" y="4306672"/>
                  </a:cubicBezTo>
                  <a:lnTo>
                    <a:pt x="0" y="297015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830" tIns="163830" rIns="163830" bIns="3386411" numCol="1" spcCol="1270" anchor="ctr" anchorCtr="0">
              <a:noAutofit/>
            </a:bodyPr>
            <a:lstStyle/>
            <a:p>
              <a:pPr marL="0" marR="0" lvl="0" indent="0" algn="ctr" defTabSz="19113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1200" cap="none" spc="0" normalizeH="0" baseline="0" noProof="0" dirty="0">
                  <a:ln>
                    <a:noFill/>
                  </a:ln>
                  <a:solidFill>
                    <a:srgbClr val="5D01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Operations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BADC605-23CC-473E-88C8-302FB42D1DAF}"/>
                </a:ext>
              </a:extLst>
            </p:cNvPr>
            <p:cNvSpPr/>
            <p:nvPr/>
          </p:nvSpPr>
          <p:spPr>
            <a:xfrm>
              <a:off x="6201402" y="4680412"/>
              <a:ext cx="2376119" cy="73356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Communications 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FDED825-8010-47E1-AC96-945C3BD8F1FF}"/>
                </a:ext>
              </a:extLst>
            </p:cNvPr>
            <p:cNvSpPr/>
            <p:nvPr/>
          </p:nvSpPr>
          <p:spPr>
            <a:xfrm>
              <a:off x="6249598" y="3469515"/>
              <a:ext cx="2376119" cy="1110162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543693"/>
                <a:satOff val="-3392"/>
                <a:lumOff val="-13872"/>
                <a:alphaOff val="0"/>
              </a:schemeClr>
            </a:fillRef>
            <a:effectRef idx="0">
              <a:schemeClr val="accent5">
                <a:hueOff val="4543693"/>
                <a:satOff val="-3392"/>
                <a:lumOff val="-138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Parish Health Assessment &amp; Restructuring Optimization</a:t>
              </a:r>
            </a:p>
            <a:p>
              <a:pPr marL="0" marR="0" lvl="0" indent="0" algn="ctr" defTabSz="7556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249D45-A3BF-45D3-8CCE-EB08F16C2A0E}"/>
                </a:ext>
              </a:extLst>
            </p:cNvPr>
            <p:cNvSpPr/>
            <p:nvPr/>
          </p:nvSpPr>
          <p:spPr>
            <a:xfrm>
              <a:off x="6210456" y="5514707"/>
              <a:ext cx="2376119" cy="1235464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543693"/>
                <a:satOff val="-3392"/>
                <a:lumOff val="-13872"/>
                <a:alphaOff val="0"/>
              </a:schemeClr>
            </a:fillRef>
            <a:effectRef idx="0">
              <a:schemeClr val="accent5">
                <a:hueOff val="4543693"/>
                <a:satOff val="-3392"/>
                <a:lumOff val="-138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Hierarch Selection and Support with Restructured Office and Staff</a:t>
              </a:r>
            </a:p>
            <a:p>
              <a:pPr marL="0" marR="0" lvl="0" indent="0" algn="ctr" defTabSz="7556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558A8A5-5DA3-4EAE-BCE6-1AC0A526D470}"/>
                </a:ext>
              </a:extLst>
            </p:cNvPr>
            <p:cNvSpPr/>
            <p:nvPr/>
          </p:nvSpPr>
          <p:spPr>
            <a:xfrm>
              <a:off x="6249598" y="2464338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174772"/>
                <a:satOff val="-13570"/>
                <a:lumOff val="-55488"/>
                <a:alphaOff val="0"/>
              </a:schemeClr>
            </a:fillRef>
            <a:effectRef idx="0">
              <a:schemeClr val="accent5">
                <a:hueOff val="18174772"/>
                <a:satOff val="-13570"/>
                <a:lumOff val="-554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Vocation Recruitment &amp; Development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9836C-C9B3-4094-8300-BD1E47EC1CB2}"/>
              </a:ext>
            </a:extLst>
          </p:cNvPr>
          <p:cNvGrpSpPr/>
          <p:nvPr/>
        </p:nvGrpSpPr>
        <p:grpSpPr>
          <a:xfrm>
            <a:off x="213588" y="1179693"/>
            <a:ext cx="5131038" cy="5555983"/>
            <a:chOff x="285149" y="1179693"/>
            <a:chExt cx="5131038" cy="555598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D049F39-B642-4CC6-8E6F-8612824A4C19}"/>
                </a:ext>
              </a:extLst>
            </p:cNvPr>
            <p:cNvSpPr/>
            <p:nvPr/>
          </p:nvSpPr>
          <p:spPr>
            <a:xfrm>
              <a:off x="443723" y="1179693"/>
              <a:ext cx="4608214" cy="4603687"/>
            </a:xfrm>
            <a:custGeom>
              <a:avLst/>
              <a:gdLst>
                <a:gd name="connsiteX0" fmla="*/ 0 w 2970148"/>
                <a:gd name="connsiteY0" fmla="*/ 297015 h 4603687"/>
                <a:gd name="connsiteX1" fmla="*/ 297015 w 2970148"/>
                <a:gd name="connsiteY1" fmla="*/ 0 h 4603687"/>
                <a:gd name="connsiteX2" fmla="*/ 2673133 w 2970148"/>
                <a:gd name="connsiteY2" fmla="*/ 0 h 4603687"/>
                <a:gd name="connsiteX3" fmla="*/ 2970148 w 2970148"/>
                <a:gd name="connsiteY3" fmla="*/ 297015 h 4603687"/>
                <a:gd name="connsiteX4" fmla="*/ 2970148 w 2970148"/>
                <a:gd name="connsiteY4" fmla="*/ 4306672 h 4603687"/>
                <a:gd name="connsiteX5" fmla="*/ 2673133 w 2970148"/>
                <a:gd name="connsiteY5" fmla="*/ 4603687 h 4603687"/>
                <a:gd name="connsiteX6" fmla="*/ 297015 w 2970148"/>
                <a:gd name="connsiteY6" fmla="*/ 4603687 h 4603687"/>
                <a:gd name="connsiteX7" fmla="*/ 0 w 2970148"/>
                <a:gd name="connsiteY7" fmla="*/ 4306672 h 4603687"/>
                <a:gd name="connsiteX8" fmla="*/ 0 w 2970148"/>
                <a:gd name="connsiteY8" fmla="*/ 297015 h 460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0148" h="4603687">
                  <a:moveTo>
                    <a:pt x="0" y="297015"/>
                  </a:moveTo>
                  <a:cubicBezTo>
                    <a:pt x="0" y="132978"/>
                    <a:pt x="132978" y="0"/>
                    <a:pt x="297015" y="0"/>
                  </a:cubicBezTo>
                  <a:lnTo>
                    <a:pt x="2673133" y="0"/>
                  </a:lnTo>
                  <a:cubicBezTo>
                    <a:pt x="2837170" y="0"/>
                    <a:pt x="2970148" y="132978"/>
                    <a:pt x="2970148" y="297015"/>
                  </a:cubicBezTo>
                  <a:lnTo>
                    <a:pt x="2970148" y="4306672"/>
                  </a:lnTo>
                  <a:cubicBezTo>
                    <a:pt x="2970148" y="4470709"/>
                    <a:pt x="2837170" y="4603687"/>
                    <a:pt x="2673133" y="4603687"/>
                  </a:cubicBezTo>
                  <a:lnTo>
                    <a:pt x="297015" y="4603687"/>
                  </a:lnTo>
                  <a:cubicBezTo>
                    <a:pt x="132978" y="4603687"/>
                    <a:pt x="0" y="4470709"/>
                    <a:pt x="0" y="4306672"/>
                  </a:cubicBezTo>
                  <a:lnTo>
                    <a:pt x="0" y="297015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830" tIns="163830" rIns="163830" bIns="3386411" numCol="1" spcCol="1270" anchor="ctr" anchorCtr="0">
              <a:noAutofit/>
            </a:bodyPr>
            <a:lstStyle/>
            <a:p>
              <a:pPr marL="0" marR="0" lvl="0" indent="0" algn="ctr" defTabSz="19113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1200" cap="none" spc="0" normalizeH="0" baseline="0" noProof="0" dirty="0">
                  <a:ln>
                    <a:noFill/>
                  </a:ln>
                  <a:solidFill>
                    <a:srgbClr val="5D01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Ministries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19C5142-D88B-4A79-B090-40062EEE1F0C}"/>
                </a:ext>
              </a:extLst>
            </p:cNvPr>
            <p:cNvSpPr/>
            <p:nvPr/>
          </p:nvSpPr>
          <p:spPr>
            <a:xfrm>
              <a:off x="285149" y="4693145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6815540"/>
                <a:satOff val="-5089"/>
                <a:lumOff val="-208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Youth &amp; Emerging Adults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F4277DB-F488-4AFC-A778-89203FC80A46}"/>
                </a:ext>
              </a:extLst>
            </p:cNvPr>
            <p:cNvSpPr/>
            <p:nvPr/>
          </p:nvSpPr>
          <p:spPr>
            <a:xfrm>
              <a:off x="358574" y="2462398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9087386"/>
                <a:satOff val="-6785"/>
                <a:lumOff val="-2774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210" tIns="60780" rIns="72210" bIns="60780" numCol="1" spcCol="1270" anchor="ctr" anchorCtr="0">
              <a:noAutofit/>
            </a:bodyPr>
            <a:lstStyle/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Outreach &amp; Evangelism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69C4675-5DD1-4ABA-B083-A48AD11E0B33}"/>
                </a:ext>
              </a:extLst>
            </p:cNvPr>
            <p:cNvSpPr/>
            <p:nvPr/>
          </p:nvSpPr>
          <p:spPr>
            <a:xfrm>
              <a:off x="1831119" y="5831236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1359232"/>
                <a:satOff val="-8481"/>
                <a:lumOff val="-346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210" tIns="60780" rIns="72210" bIns="60780" numCol="1" spcCol="1270" anchor="ctr" anchorCtr="0">
              <a:noAutofit/>
            </a:bodyPr>
            <a:lstStyle/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Missions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1FEFB79-5FD4-4538-ADED-AD934B049E18}"/>
                </a:ext>
              </a:extLst>
            </p:cNvPr>
            <p:cNvSpPr/>
            <p:nvPr/>
          </p:nvSpPr>
          <p:spPr>
            <a:xfrm>
              <a:off x="3040068" y="4664659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3631080"/>
                <a:satOff val="-10177"/>
                <a:lumOff val="-41616"/>
                <a:alphaOff val="0"/>
              </a:schemeClr>
            </a:fillRef>
            <a:effectRef idx="0">
              <a:schemeClr val="accent5">
                <a:hueOff val="13631080"/>
                <a:satOff val="-10177"/>
                <a:lumOff val="-416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Leadership Development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2C0681-E0CD-4780-A9BE-36742748D348}"/>
                </a:ext>
              </a:extLst>
            </p:cNvPr>
            <p:cNvSpPr/>
            <p:nvPr/>
          </p:nvSpPr>
          <p:spPr>
            <a:xfrm>
              <a:off x="329620" y="3578212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5902926"/>
                <a:satOff val="-11874"/>
                <a:lumOff val="-48552"/>
                <a:alphaOff val="0"/>
              </a:schemeClr>
            </a:fillRef>
            <a:effectRef idx="0">
              <a:schemeClr val="accent5">
                <a:hueOff val="15902926"/>
                <a:satOff val="-11874"/>
                <a:lumOff val="-485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Religious Education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FB0253-6C85-44CC-948B-6BEF2CA671DB}"/>
                </a:ext>
              </a:extLst>
            </p:cNvPr>
            <p:cNvSpPr/>
            <p:nvPr/>
          </p:nvSpPr>
          <p:spPr>
            <a:xfrm>
              <a:off x="3049689" y="3557350"/>
              <a:ext cx="2365138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174772"/>
                <a:satOff val="-13570"/>
                <a:lumOff val="-55488"/>
                <a:alphaOff val="0"/>
              </a:schemeClr>
            </a:fillRef>
            <a:effectRef idx="0">
              <a:schemeClr val="accent5">
                <a:hueOff val="18174772"/>
                <a:satOff val="-13570"/>
                <a:lumOff val="-554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Parish Ministry &amp; Liturgical Life Engagement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DDDDB21-3A65-49CB-BBE8-465FB18225D4}"/>
                </a:ext>
              </a:extLst>
            </p:cNvPr>
            <p:cNvSpPr/>
            <p:nvPr/>
          </p:nvSpPr>
          <p:spPr>
            <a:xfrm>
              <a:off x="2986705" y="2484801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271847"/>
                <a:satOff val="-1696"/>
                <a:lumOff val="-6936"/>
                <a:alphaOff val="0"/>
              </a:schemeClr>
            </a:fillRef>
            <a:effectRef idx="0">
              <a:schemeClr val="accent5">
                <a:hueOff val="2271847"/>
                <a:satOff val="-1696"/>
                <a:lumOff val="-69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Stewardship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9313793"/>
      </p:ext>
    </p:extLst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C18D2A-9629-4FA8-8165-E498073C9225}"/>
              </a:ext>
            </a:extLst>
          </p:cNvPr>
          <p:cNvSpPr/>
          <p:nvPr/>
        </p:nvSpPr>
        <p:spPr>
          <a:xfrm>
            <a:off x="65860" y="2632326"/>
            <a:ext cx="2715244" cy="3394206"/>
          </a:xfrm>
          <a:custGeom>
            <a:avLst/>
            <a:gdLst>
              <a:gd name="connsiteX0" fmla="*/ 0 w 2970148"/>
              <a:gd name="connsiteY0" fmla="*/ 297015 h 4603687"/>
              <a:gd name="connsiteX1" fmla="*/ 297015 w 2970148"/>
              <a:gd name="connsiteY1" fmla="*/ 0 h 4603687"/>
              <a:gd name="connsiteX2" fmla="*/ 2673133 w 2970148"/>
              <a:gd name="connsiteY2" fmla="*/ 0 h 4603687"/>
              <a:gd name="connsiteX3" fmla="*/ 2970148 w 2970148"/>
              <a:gd name="connsiteY3" fmla="*/ 297015 h 4603687"/>
              <a:gd name="connsiteX4" fmla="*/ 2970148 w 2970148"/>
              <a:gd name="connsiteY4" fmla="*/ 4306672 h 4603687"/>
              <a:gd name="connsiteX5" fmla="*/ 2673133 w 2970148"/>
              <a:gd name="connsiteY5" fmla="*/ 4603687 h 4603687"/>
              <a:gd name="connsiteX6" fmla="*/ 297015 w 2970148"/>
              <a:gd name="connsiteY6" fmla="*/ 4603687 h 4603687"/>
              <a:gd name="connsiteX7" fmla="*/ 0 w 2970148"/>
              <a:gd name="connsiteY7" fmla="*/ 4306672 h 4603687"/>
              <a:gd name="connsiteX8" fmla="*/ 0 w 2970148"/>
              <a:gd name="connsiteY8" fmla="*/ 297015 h 46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0148" h="4603687">
                <a:moveTo>
                  <a:pt x="0" y="297015"/>
                </a:moveTo>
                <a:cubicBezTo>
                  <a:pt x="0" y="132978"/>
                  <a:pt x="132978" y="0"/>
                  <a:pt x="297015" y="0"/>
                </a:cubicBezTo>
                <a:lnTo>
                  <a:pt x="2673133" y="0"/>
                </a:lnTo>
                <a:cubicBezTo>
                  <a:pt x="2837170" y="0"/>
                  <a:pt x="2970148" y="132978"/>
                  <a:pt x="2970148" y="297015"/>
                </a:cubicBezTo>
                <a:lnTo>
                  <a:pt x="2970148" y="4306672"/>
                </a:lnTo>
                <a:cubicBezTo>
                  <a:pt x="2970148" y="4470709"/>
                  <a:pt x="2837170" y="4603687"/>
                  <a:pt x="2673133" y="4603687"/>
                </a:cubicBezTo>
                <a:lnTo>
                  <a:pt x="297015" y="4603687"/>
                </a:lnTo>
                <a:cubicBezTo>
                  <a:pt x="132978" y="4603687"/>
                  <a:pt x="0" y="4470709"/>
                  <a:pt x="0" y="4306672"/>
                </a:cubicBezTo>
                <a:lnTo>
                  <a:pt x="0" y="297015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830" tIns="163830" rIns="163830" bIns="3386411" numCol="1" spcCol="1270" anchor="ctr" anchorCtr="0">
            <a:no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5D01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EE8B4D-F0E3-4671-967D-32C45CAC9AA2}"/>
              </a:ext>
            </a:extLst>
          </p:cNvPr>
          <p:cNvGrpSpPr/>
          <p:nvPr/>
        </p:nvGrpSpPr>
        <p:grpSpPr>
          <a:xfrm>
            <a:off x="5854420" y="1351565"/>
            <a:ext cx="2970148" cy="5398606"/>
            <a:chOff x="5854420" y="1351565"/>
            <a:chExt cx="2970148" cy="5398606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58FF06E-C67D-4550-A968-BE749C1F097B}"/>
                </a:ext>
              </a:extLst>
            </p:cNvPr>
            <p:cNvSpPr/>
            <p:nvPr/>
          </p:nvSpPr>
          <p:spPr>
            <a:xfrm>
              <a:off x="5854420" y="1351565"/>
              <a:ext cx="2970148" cy="4273751"/>
            </a:xfrm>
            <a:custGeom>
              <a:avLst/>
              <a:gdLst>
                <a:gd name="connsiteX0" fmla="*/ 0 w 2970148"/>
                <a:gd name="connsiteY0" fmla="*/ 297015 h 4603687"/>
                <a:gd name="connsiteX1" fmla="*/ 297015 w 2970148"/>
                <a:gd name="connsiteY1" fmla="*/ 0 h 4603687"/>
                <a:gd name="connsiteX2" fmla="*/ 2673133 w 2970148"/>
                <a:gd name="connsiteY2" fmla="*/ 0 h 4603687"/>
                <a:gd name="connsiteX3" fmla="*/ 2970148 w 2970148"/>
                <a:gd name="connsiteY3" fmla="*/ 297015 h 4603687"/>
                <a:gd name="connsiteX4" fmla="*/ 2970148 w 2970148"/>
                <a:gd name="connsiteY4" fmla="*/ 4306672 h 4603687"/>
                <a:gd name="connsiteX5" fmla="*/ 2673133 w 2970148"/>
                <a:gd name="connsiteY5" fmla="*/ 4603687 h 4603687"/>
                <a:gd name="connsiteX6" fmla="*/ 297015 w 2970148"/>
                <a:gd name="connsiteY6" fmla="*/ 4603687 h 4603687"/>
                <a:gd name="connsiteX7" fmla="*/ 0 w 2970148"/>
                <a:gd name="connsiteY7" fmla="*/ 4306672 h 4603687"/>
                <a:gd name="connsiteX8" fmla="*/ 0 w 2970148"/>
                <a:gd name="connsiteY8" fmla="*/ 297015 h 460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0148" h="4603687">
                  <a:moveTo>
                    <a:pt x="0" y="297015"/>
                  </a:moveTo>
                  <a:cubicBezTo>
                    <a:pt x="0" y="132978"/>
                    <a:pt x="132978" y="0"/>
                    <a:pt x="297015" y="0"/>
                  </a:cubicBezTo>
                  <a:lnTo>
                    <a:pt x="2673133" y="0"/>
                  </a:lnTo>
                  <a:cubicBezTo>
                    <a:pt x="2837170" y="0"/>
                    <a:pt x="2970148" y="132978"/>
                    <a:pt x="2970148" y="297015"/>
                  </a:cubicBezTo>
                  <a:lnTo>
                    <a:pt x="2970148" y="4306672"/>
                  </a:lnTo>
                  <a:cubicBezTo>
                    <a:pt x="2970148" y="4470709"/>
                    <a:pt x="2837170" y="4603687"/>
                    <a:pt x="2673133" y="4603687"/>
                  </a:cubicBezTo>
                  <a:lnTo>
                    <a:pt x="297015" y="4603687"/>
                  </a:lnTo>
                  <a:cubicBezTo>
                    <a:pt x="132978" y="4603687"/>
                    <a:pt x="0" y="4470709"/>
                    <a:pt x="0" y="4306672"/>
                  </a:cubicBezTo>
                  <a:lnTo>
                    <a:pt x="0" y="297015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830" tIns="163830" rIns="163830" bIns="3386411" numCol="1" spcCol="1270" anchor="ctr" anchorCtr="0">
              <a:noAutofit/>
            </a:bodyPr>
            <a:lstStyle/>
            <a:p>
              <a:pPr marL="0" marR="0" lvl="0" indent="0" algn="ctr" defTabSz="19113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1200" cap="none" spc="0" normalizeH="0" baseline="0" noProof="0" dirty="0">
                  <a:ln>
                    <a:noFill/>
                  </a:ln>
                  <a:solidFill>
                    <a:srgbClr val="5D01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Operations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BADC605-23CC-473E-88C8-302FB42D1DAF}"/>
                </a:ext>
              </a:extLst>
            </p:cNvPr>
            <p:cNvSpPr/>
            <p:nvPr/>
          </p:nvSpPr>
          <p:spPr>
            <a:xfrm>
              <a:off x="6201402" y="4680412"/>
              <a:ext cx="2376119" cy="73356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Communications 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FDED825-8010-47E1-AC96-945C3BD8F1FF}"/>
                </a:ext>
              </a:extLst>
            </p:cNvPr>
            <p:cNvSpPr/>
            <p:nvPr/>
          </p:nvSpPr>
          <p:spPr>
            <a:xfrm>
              <a:off x="6249598" y="3469515"/>
              <a:ext cx="2376119" cy="1110162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543693"/>
                <a:satOff val="-3392"/>
                <a:lumOff val="-13872"/>
                <a:alphaOff val="0"/>
              </a:schemeClr>
            </a:fillRef>
            <a:effectRef idx="0">
              <a:schemeClr val="accent5">
                <a:hueOff val="4543693"/>
                <a:satOff val="-3392"/>
                <a:lumOff val="-138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Parish Health Assessment &amp; Restructuring Optimization</a:t>
              </a:r>
            </a:p>
            <a:p>
              <a:pPr marL="0" marR="0" lvl="0" indent="0" algn="ctr" defTabSz="7556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249D45-A3BF-45D3-8CCE-EB08F16C2A0E}"/>
                </a:ext>
              </a:extLst>
            </p:cNvPr>
            <p:cNvSpPr/>
            <p:nvPr/>
          </p:nvSpPr>
          <p:spPr>
            <a:xfrm>
              <a:off x="6210456" y="5514707"/>
              <a:ext cx="2376119" cy="1235464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543693"/>
                <a:satOff val="-3392"/>
                <a:lumOff val="-13872"/>
                <a:alphaOff val="0"/>
              </a:schemeClr>
            </a:fillRef>
            <a:effectRef idx="0">
              <a:schemeClr val="accent5">
                <a:hueOff val="4543693"/>
                <a:satOff val="-3392"/>
                <a:lumOff val="-138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Hierarch Selection and Support with Restructured Office and Staff</a:t>
              </a:r>
            </a:p>
            <a:p>
              <a:pPr marL="0" marR="0" lvl="0" indent="0" algn="ctr" defTabSz="7556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558A8A5-5DA3-4EAE-BCE6-1AC0A526D470}"/>
                </a:ext>
              </a:extLst>
            </p:cNvPr>
            <p:cNvSpPr/>
            <p:nvPr/>
          </p:nvSpPr>
          <p:spPr>
            <a:xfrm>
              <a:off x="6249598" y="2464338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174772"/>
                <a:satOff val="-13570"/>
                <a:lumOff val="-55488"/>
                <a:alphaOff val="0"/>
              </a:schemeClr>
            </a:fillRef>
            <a:effectRef idx="0">
              <a:schemeClr val="accent5">
                <a:hueOff val="18174772"/>
                <a:satOff val="-13570"/>
                <a:lumOff val="-554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Vocation Recruitment &amp; Development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69836C-C9B3-4094-8300-BD1E47EC1CB2}"/>
              </a:ext>
            </a:extLst>
          </p:cNvPr>
          <p:cNvGrpSpPr/>
          <p:nvPr/>
        </p:nvGrpSpPr>
        <p:grpSpPr>
          <a:xfrm>
            <a:off x="213588" y="1179693"/>
            <a:ext cx="5131038" cy="5555983"/>
            <a:chOff x="285149" y="1179693"/>
            <a:chExt cx="5131038" cy="555598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D049F39-B642-4CC6-8E6F-8612824A4C19}"/>
                </a:ext>
              </a:extLst>
            </p:cNvPr>
            <p:cNvSpPr/>
            <p:nvPr/>
          </p:nvSpPr>
          <p:spPr>
            <a:xfrm>
              <a:off x="443723" y="1179693"/>
              <a:ext cx="4608214" cy="4603687"/>
            </a:xfrm>
            <a:custGeom>
              <a:avLst/>
              <a:gdLst>
                <a:gd name="connsiteX0" fmla="*/ 0 w 2970148"/>
                <a:gd name="connsiteY0" fmla="*/ 297015 h 4603687"/>
                <a:gd name="connsiteX1" fmla="*/ 297015 w 2970148"/>
                <a:gd name="connsiteY1" fmla="*/ 0 h 4603687"/>
                <a:gd name="connsiteX2" fmla="*/ 2673133 w 2970148"/>
                <a:gd name="connsiteY2" fmla="*/ 0 h 4603687"/>
                <a:gd name="connsiteX3" fmla="*/ 2970148 w 2970148"/>
                <a:gd name="connsiteY3" fmla="*/ 297015 h 4603687"/>
                <a:gd name="connsiteX4" fmla="*/ 2970148 w 2970148"/>
                <a:gd name="connsiteY4" fmla="*/ 4306672 h 4603687"/>
                <a:gd name="connsiteX5" fmla="*/ 2673133 w 2970148"/>
                <a:gd name="connsiteY5" fmla="*/ 4603687 h 4603687"/>
                <a:gd name="connsiteX6" fmla="*/ 297015 w 2970148"/>
                <a:gd name="connsiteY6" fmla="*/ 4603687 h 4603687"/>
                <a:gd name="connsiteX7" fmla="*/ 0 w 2970148"/>
                <a:gd name="connsiteY7" fmla="*/ 4306672 h 4603687"/>
                <a:gd name="connsiteX8" fmla="*/ 0 w 2970148"/>
                <a:gd name="connsiteY8" fmla="*/ 297015 h 460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0148" h="4603687">
                  <a:moveTo>
                    <a:pt x="0" y="297015"/>
                  </a:moveTo>
                  <a:cubicBezTo>
                    <a:pt x="0" y="132978"/>
                    <a:pt x="132978" y="0"/>
                    <a:pt x="297015" y="0"/>
                  </a:cubicBezTo>
                  <a:lnTo>
                    <a:pt x="2673133" y="0"/>
                  </a:lnTo>
                  <a:cubicBezTo>
                    <a:pt x="2837170" y="0"/>
                    <a:pt x="2970148" y="132978"/>
                    <a:pt x="2970148" y="297015"/>
                  </a:cubicBezTo>
                  <a:lnTo>
                    <a:pt x="2970148" y="4306672"/>
                  </a:lnTo>
                  <a:cubicBezTo>
                    <a:pt x="2970148" y="4470709"/>
                    <a:pt x="2837170" y="4603687"/>
                    <a:pt x="2673133" y="4603687"/>
                  </a:cubicBezTo>
                  <a:lnTo>
                    <a:pt x="297015" y="4603687"/>
                  </a:lnTo>
                  <a:cubicBezTo>
                    <a:pt x="132978" y="4603687"/>
                    <a:pt x="0" y="4470709"/>
                    <a:pt x="0" y="4306672"/>
                  </a:cubicBezTo>
                  <a:lnTo>
                    <a:pt x="0" y="297015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830" tIns="163830" rIns="163830" bIns="3386411" numCol="1" spcCol="1270" anchor="ctr" anchorCtr="0">
              <a:noAutofit/>
            </a:bodyPr>
            <a:lstStyle/>
            <a:p>
              <a:pPr marL="0" marR="0" lvl="0" indent="0" algn="ctr" defTabSz="191135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1200" cap="none" spc="0" normalizeH="0" baseline="0" noProof="0" dirty="0">
                  <a:ln>
                    <a:noFill/>
                  </a:ln>
                  <a:solidFill>
                    <a:srgbClr val="5D01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Ministries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19C5142-D88B-4A79-B090-40062EEE1F0C}"/>
                </a:ext>
              </a:extLst>
            </p:cNvPr>
            <p:cNvSpPr/>
            <p:nvPr/>
          </p:nvSpPr>
          <p:spPr>
            <a:xfrm>
              <a:off x="285149" y="4693145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6815540"/>
                <a:satOff val="-5089"/>
                <a:lumOff val="-208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Youth &amp; Emerging Adults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F4277DB-F488-4AFC-A778-89203FC80A46}"/>
                </a:ext>
              </a:extLst>
            </p:cNvPr>
            <p:cNvSpPr/>
            <p:nvPr/>
          </p:nvSpPr>
          <p:spPr>
            <a:xfrm>
              <a:off x="358574" y="2462398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9087386"/>
                <a:satOff val="-6785"/>
                <a:lumOff val="-2774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210" tIns="60780" rIns="72210" bIns="60780" numCol="1" spcCol="1270" anchor="ctr" anchorCtr="0">
              <a:noAutofit/>
            </a:bodyPr>
            <a:lstStyle/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Outreach &amp; Evangelism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69C4675-5DD1-4ABA-B083-A48AD11E0B33}"/>
                </a:ext>
              </a:extLst>
            </p:cNvPr>
            <p:cNvSpPr/>
            <p:nvPr/>
          </p:nvSpPr>
          <p:spPr>
            <a:xfrm>
              <a:off x="1831119" y="5831236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1359232"/>
                <a:satOff val="-8481"/>
                <a:lumOff val="-346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210" tIns="60780" rIns="72210" bIns="60780" numCol="1" spcCol="1270" anchor="ctr" anchorCtr="0">
              <a:noAutofit/>
            </a:bodyPr>
            <a:lstStyle/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Missions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8001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1FEFB79-5FD4-4538-ADED-AD934B049E18}"/>
                </a:ext>
              </a:extLst>
            </p:cNvPr>
            <p:cNvSpPr/>
            <p:nvPr/>
          </p:nvSpPr>
          <p:spPr>
            <a:xfrm>
              <a:off x="3040068" y="4664659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3631080"/>
                <a:satOff val="-10177"/>
                <a:lumOff val="-41616"/>
                <a:alphaOff val="0"/>
              </a:schemeClr>
            </a:fillRef>
            <a:effectRef idx="0">
              <a:schemeClr val="accent5">
                <a:hueOff val="13631080"/>
                <a:satOff val="-10177"/>
                <a:lumOff val="-416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Leadership Development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2C0681-E0CD-4780-A9BE-36742748D348}"/>
                </a:ext>
              </a:extLst>
            </p:cNvPr>
            <p:cNvSpPr/>
            <p:nvPr/>
          </p:nvSpPr>
          <p:spPr>
            <a:xfrm>
              <a:off x="329620" y="3578212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5902926"/>
                <a:satOff val="-11874"/>
                <a:lumOff val="-48552"/>
                <a:alphaOff val="0"/>
              </a:schemeClr>
            </a:fillRef>
            <a:effectRef idx="0">
              <a:schemeClr val="accent5">
                <a:hueOff val="15902926"/>
                <a:satOff val="-11874"/>
                <a:lumOff val="-485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Religious Education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FB0253-6C85-44CC-948B-6BEF2CA671DB}"/>
                </a:ext>
              </a:extLst>
            </p:cNvPr>
            <p:cNvSpPr/>
            <p:nvPr/>
          </p:nvSpPr>
          <p:spPr>
            <a:xfrm>
              <a:off x="3049689" y="3557350"/>
              <a:ext cx="2365138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B9FDE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174772"/>
                <a:satOff val="-13570"/>
                <a:lumOff val="-55488"/>
                <a:alphaOff val="0"/>
              </a:schemeClr>
            </a:fillRef>
            <a:effectRef idx="0">
              <a:schemeClr val="accent5">
                <a:hueOff val="18174772"/>
                <a:satOff val="-13570"/>
                <a:lumOff val="-554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290" tIns="64590" rIns="77290" bIns="64590" numCol="1" spcCol="1270" anchor="ctr" anchorCtr="0">
              <a:noAutofit/>
            </a:bodyPr>
            <a:lstStyle/>
            <a:p>
              <a:pPr marL="0" marR="0" lvl="0" indent="0" algn="ctr" defTabSz="8890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C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Parish Ministry &amp; Liturgical Life Engagement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DDDDB21-3A65-49CB-BBE8-465FB18225D4}"/>
                </a:ext>
              </a:extLst>
            </p:cNvPr>
            <p:cNvSpPr/>
            <p:nvPr/>
          </p:nvSpPr>
          <p:spPr>
            <a:xfrm>
              <a:off x="2986705" y="2484801"/>
              <a:ext cx="2376119" cy="904440"/>
            </a:xfrm>
            <a:custGeom>
              <a:avLst/>
              <a:gdLst>
                <a:gd name="connsiteX0" fmla="*/ 0 w 2376119"/>
                <a:gd name="connsiteY0" fmla="*/ 90444 h 904440"/>
                <a:gd name="connsiteX1" fmla="*/ 90444 w 2376119"/>
                <a:gd name="connsiteY1" fmla="*/ 0 h 904440"/>
                <a:gd name="connsiteX2" fmla="*/ 2285675 w 2376119"/>
                <a:gd name="connsiteY2" fmla="*/ 0 h 904440"/>
                <a:gd name="connsiteX3" fmla="*/ 2376119 w 2376119"/>
                <a:gd name="connsiteY3" fmla="*/ 90444 h 904440"/>
                <a:gd name="connsiteX4" fmla="*/ 2376119 w 2376119"/>
                <a:gd name="connsiteY4" fmla="*/ 813996 h 904440"/>
                <a:gd name="connsiteX5" fmla="*/ 2285675 w 2376119"/>
                <a:gd name="connsiteY5" fmla="*/ 904440 h 904440"/>
                <a:gd name="connsiteX6" fmla="*/ 90444 w 2376119"/>
                <a:gd name="connsiteY6" fmla="*/ 904440 h 904440"/>
                <a:gd name="connsiteX7" fmla="*/ 0 w 2376119"/>
                <a:gd name="connsiteY7" fmla="*/ 813996 h 904440"/>
                <a:gd name="connsiteX8" fmla="*/ 0 w 2376119"/>
                <a:gd name="connsiteY8" fmla="*/ 90444 h 90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119" h="904440">
                  <a:moveTo>
                    <a:pt x="0" y="90444"/>
                  </a:moveTo>
                  <a:cubicBezTo>
                    <a:pt x="0" y="40493"/>
                    <a:pt x="40493" y="0"/>
                    <a:pt x="90444" y="0"/>
                  </a:cubicBezTo>
                  <a:lnTo>
                    <a:pt x="2285675" y="0"/>
                  </a:lnTo>
                  <a:cubicBezTo>
                    <a:pt x="2335626" y="0"/>
                    <a:pt x="2376119" y="40493"/>
                    <a:pt x="2376119" y="90444"/>
                  </a:cubicBezTo>
                  <a:lnTo>
                    <a:pt x="2376119" y="813996"/>
                  </a:lnTo>
                  <a:cubicBezTo>
                    <a:pt x="2376119" y="863947"/>
                    <a:pt x="2335626" y="904440"/>
                    <a:pt x="2285675" y="904440"/>
                  </a:cubicBezTo>
                  <a:lnTo>
                    <a:pt x="90444" y="904440"/>
                  </a:lnTo>
                  <a:cubicBezTo>
                    <a:pt x="40493" y="904440"/>
                    <a:pt x="0" y="863947"/>
                    <a:pt x="0" y="813996"/>
                  </a:cubicBezTo>
                  <a:lnTo>
                    <a:pt x="0" y="90444"/>
                  </a:lnTo>
                  <a:close/>
                </a:path>
              </a:pathLst>
            </a:custGeom>
            <a:solidFill>
              <a:srgbClr val="F3FFF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271847"/>
                <a:satOff val="-1696"/>
                <a:lumOff val="-6936"/>
                <a:alphaOff val="0"/>
              </a:schemeClr>
            </a:fillRef>
            <a:effectRef idx="0">
              <a:schemeClr val="accent5">
                <a:hueOff val="2271847"/>
                <a:satOff val="-1696"/>
                <a:lumOff val="-69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30" tIns="56970" rIns="67130" bIns="56970" numCol="1" spcCol="1270" anchor="ctr" anchorCtr="0">
              <a:noAutofit/>
            </a:bodyPr>
            <a:lstStyle/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Arial" panose="020B0604020202020204" pitchFamily="34" charset="0"/>
                </a:rPr>
                <a:t>Stewardship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  <a:p>
              <a:pPr marL="0" marR="0" lvl="0" indent="0" algn="ctr" defTabSz="7112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6AFA5FE7-964B-4576-BF63-F5515CF2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7" y="178661"/>
            <a:ext cx="7146925" cy="1143001"/>
          </a:xfrm>
        </p:spPr>
        <p:txBody>
          <a:bodyPr/>
          <a:lstStyle/>
          <a:p>
            <a:r>
              <a:rPr lang="en-US" sz="2400" u="none" dirty="0"/>
              <a:t>Which  Of  The  11  Are  Currently  Actionable  And  Can  Have  the  Greatest   </a:t>
            </a:r>
            <a:r>
              <a:rPr lang="en-US" sz="2400" dirty="0"/>
              <a:t>Impact  on  the  Diocese  and  its  Parishes?</a:t>
            </a:r>
            <a:br>
              <a:rPr lang="en-US" sz="2400" dirty="0"/>
            </a:br>
            <a:br>
              <a:rPr lang="en-US" sz="2400" dirty="0"/>
            </a:br>
            <a:r>
              <a:rPr lang="en-US" sz="2000" u="none" dirty="0"/>
              <a:t>(the  few  things  that can  change  everything </a:t>
            </a:r>
          </a:p>
        </p:txBody>
      </p:sp>
    </p:spTree>
    <p:extLst>
      <p:ext uri="{BB962C8B-B14F-4D97-AF65-F5344CB8AC3E}">
        <p14:creationId xmlns:p14="http://schemas.microsoft.com/office/powerpoint/2010/main" val="183691900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C18D2A-9629-4FA8-8165-E498073C9225}"/>
              </a:ext>
            </a:extLst>
          </p:cNvPr>
          <p:cNvSpPr/>
          <p:nvPr/>
        </p:nvSpPr>
        <p:spPr>
          <a:xfrm>
            <a:off x="65860" y="2632326"/>
            <a:ext cx="2715244" cy="3394206"/>
          </a:xfrm>
          <a:custGeom>
            <a:avLst/>
            <a:gdLst>
              <a:gd name="connsiteX0" fmla="*/ 0 w 2970148"/>
              <a:gd name="connsiteY0" fmla="*/ 297015 h 4603687"/>
              <a:gd name="connsiteX1" fmla="*/ 297015 w 2970148"/>
              <a:gd name="connsiteY1" fmla="*/ 0 h 4603687"/>
              <a:gd name="connsiteX2" fmla="*/ 2673133 w 2970148"/>
              <a:gd name="connsiteY2" fmla="*/ 0 h 4603687"/>
              <a:gd name="connsiteX3" fmla="*/ 2970148 w 2970148"/>
              <a:gd name="connsiteY3" fmla="*/ 297015 h 4603687"/>
              <a:gd name="connsiteX4" fmla="*/ 2970148 w 2970148"/>
              <a:gd name="connsiteY4" fmla="*/ 4306672 h 4603687"/>
              <a:gd name="connsiteX5" fmla="*/ 2673133 w 2970148"/>
              <a:gd name="connsiteY5" fmla="*/ 4603687 h 4603687"/>
              <a:gd name="connsiteX6" fmla="*/ 297015 w 2970148"/>
              <a:gd name="connsiteY6" fmla="*/ 4603687 h 4603687"/>
              <a:gd name="connsiteX7" fmla="*/ 0 w 2970148"/>
              <a:gd name="connsiteY7" fmla="*/ 4306672 h 4603687"/>
              <a:gd name="connsiteX8" fmla="*/ 0 w 2970148"/>
              <a:gd name="connsiteY8" fmla="*/ 297015 h 46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0148" h="4603687">
                <a:moveTo>
                  <a:pt x="0" y="297015"/>
                </a:moveTo>
                <a:cubicBezTo>
                  <a:pt x="0" y="132978"/>
                  <a:pt x="132978" y="0"/>
                  <a:pt x="297015" y="0"/>
                </a:cubicBezTo>
                <a:lnTo>
                  <a:pt x="2673133" y="0"/>
                </a:lnTo>
                <a:cubicBezTo>
                  <a:pt x="2837170" y="0"/>
                  <a:pt x="2970148" y="132978"/>
                  <a:pt x="2970148" y="297015"/>
                </a:cubicBezTo>
                <a:lnTo>
                  <a:pt x="2970148" y="4306672"/>
                </a:lnTo>
                <a:cubicBezTo>
                  <a:pt x="2970148" y="4470709"/>
                  <a:pt x="2837170" y="4603687"/>
                  <a:pt x="2673133" y="4603687"/>
                </a:cubicBezTo>
                <a:lnTo>
                  <a:pt x="297015" y="4603687"/>
                </a:lnTo>
                <a:cubicBezTo>
                  <a:pt x="132978" y="4603687"/>
                  <a:pt x="0" y="4470709"/>
                  <a:pt x="0" y="4306672"/>
                </a:cubicBezTo>
                <a:lnTo>
                  <a:pt x="0" y="297015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830" tIns="163830" rIns="163830" bIns="3386411" numCol="1" spcCol="1270" anchor="ctr" anchorCtr="0">
            <a:no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5D01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AFA5FE7-964B-4576-BF63-F5515CF2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7" y="-193679"/>
            <a:ext cx="7146925" cy="1143001"/>
          </a:xfrm>
        </p:spPr>
        <p:txBody>
          <a:bodyPr/>
          <a:lstStyle/>
          <a:p>
            <a:r>
              <a:rPr lang="en-US" sz="2400" dirty="0"/>
              <a:t>Operations  Team – WIG  3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D580B3-5145-4C44-A1A9-C5F0600A3B43}"/>
              </a:ext>
            </a:extLst>
          </p:cNvPr>
          <p:cNvSpPr txBox="1"/>
          <p:nvPr/>
        </p:nvSpPr>
        <p:spPr>
          <a:xfrm>
            <a:off x="0" y="2527542"/>
            <a:ext cx="9078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WIG  wording  =  from  X  to  Y  by  when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However,  none  of  these  exist,  so  there  is  	no  X  or  way  to  calibrate  a  realistic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X =  “research  &amp;  develop  an  effective  parish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         		health  assessment  program  and  			train  the  parish  trainers”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Y  = “complete  a  parish  health  assessment  		in  at  least  33%  of  the  Diocese 			parishes”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BY = all  within  24  months  from  start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C91AF5-DF38-4A41-A63D-99A36753081A}"/>
              </a:ext>
            </a:extLst>
          </p:cNvPr>
          <p:cNvSpPr txBox="1"/>
          <p:nvPr/>
        </p:nvSpPr>
        <p:spPr>
          <a:xfrm>
            <a:off x="2016718" y="1001714"/>
            <a:ext cx="463786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5D01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Operations  WIG 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A072E9F-F19A-4FE8-B415-B995703043BC}"/>
              </a:ext>
            </a:extLst>
          </p:cNvPr>
          <p:cNvSpPr/>
          <p:nvPr/>
        </p:nvSpPr>
        <p:spPr>
          <a:xfrm>
            <a:off x="3147591" y="1421913"/>
            <a:ext cx="2376119" cy="1110162"/>
          </a:xfrm>
          <a:custGeom>
            <a:avLst/>
            <a:gdLst>
              <a:gd name="connsiteX0" fmla="*/ 0 w 2376119"/>
              <a:gd name="connsiteY0" fmla="*/ 90444 h 904440"/>
              <a:gd name="connsiteX1" fmla="*/ 90444 w 2376119"/>
              <a:gd name="connsiteY1" fmla="*/ 0 h 904440"/>
              <a:gd name="connsiteX2" fmla="*/ 2285675 w 2376119"/>
              <a:gd name="connsiteY2" fmla="*/ 0 h 904440"/>
              <a:gd name="connsiteX3" fmla="*/ 2376119 w 2376119"/>
              <a:gd name="connsiteY3" fmla="*/ 90444 h 904440"/>
              <a:gd name="connsiteX4" fmla="*/ 2376119 w 2376119"/>
              <a:gd name="connsiteY4" fmla="*/ 813996 h 904440"/>
              <a:gd name="connsiteX5" fmla="*/ 2285675 w 2376119"/>
              <a:gd name="connsiteY5" fmla="*/ 904440 h 904440"/>
              <a:gd name="connsiteX6" fmla="*/ 90444 w 2376119"/>
              <a:gd name="connsiteY6" fmla="*/ 904440 h 904440"/>
              <a:gd name="connsiteX7" fmla="*/ 0 w 2376119"/>
              <a:gd name="connsiteY7" fmla="*/ 813996 h 904440"/>
              <a:gd name="connsiteX8" fmla="*/ 0 w 2376119"/>
              <a:gd name="connsiteY8" fmla="*/ 90444 h 9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6119" h="904440">
                <a:moveTo>
                  <a:pt x="0" y="90444"/>
                </a:moveTo>
                <a:cubicBezTo>
                  <a:pt x="0" y="40493"/>
                  <a:pt x="40493" y="0"/>
                  <a:pt x="90444" y="0"/>
                </a:cubicBezTo>
                <a:lnTo>
                  <a:pt x="2285675" y="0"/>
                </a:lnTo>
                <a:cubicBezTo>
                  <a:pt x="2335626" y="0"/>
                  <a:pt x="2376119" y="40493"/>
                  <a:pt x="2376119" y="90444"/>
                </a:cubicBezTo>
                <a:lnTo>
                  <a:pt x="2376119" y="813996"/>
                </a:lnTo>
                <a:cubicBezTo>
                  <a:pt x="2376119" y="863947"/>
                  <a:pt x="2335626" y="904440"/>
                  <a:pt x="2285675" y="904440"/>
                </a:cubicBezTo>
                <a:lnTo>
                  <a:pt x="90444" y="904440"/>
                </a:lnTo>
                <a:cubicBezTo>
                  <a:pt x="40493" y="904440"/>
                  <a:pt x="0" y="863947"/>
                  <a:pt x="0" y="813996"/>
                </a:cubicBezTo>
                <a:lnTo>
                  <a:pt x="0" y="90444"/>
                </a:lnTo>
                <a:close/>
              </a:path>
            </a:pathLst>
          </a:custGeom>
          <a:solidFill>
            <a:srgbClr val="FFC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4543693"/>
              <a:satOff val="-3392"/>
              <a:lumOff val="-13872"/>
              <a:alphaOff val="0"/>
            </a:schemeClr>
          </a:fillRef>
          <a:effectRef idx="0">
            <a:schemeClr val="accent5">
              <a:hueOff val="4543693"/>
              <a:satOff val="-3392"/>
              <a:lumOff val="-1387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130" tIns="56970" rIns="67130" bIns="56970" numCol="1" spcCol="1270" anchor="ctr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C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Parish Health Assessment &amp; Restructuring Optimization</a:t>
            </a:r>
          </a:p>
          <a:p>
            <a:pPr marL="0" marR="0" lvl="0" indent="0" algn="ctr" defTabSz="7556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C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4458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49" y="1910943"/>
            <a:ext cx="7470475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effectLst/>
                <a:latin typeface="Georgia" panose="02040502050405020303" pitchFamily="18" charset="0"/>
              </a:rPr>
              <a:t>Develop and complete  an  effective  parish  health  assessment  process  in  at  least  33%  of  the  Diocese parishes within  24  months.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C43534-E06B-49C7-96FD-1144F200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893" y="0"/>
            <a:ext cx="5797440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Georgia" panose="02040502050405020303" pitchFamily="18" charset="0"/>
              </a:rPr>
              <a:t>Operations Wildly  Important Goal 3</a:t>
            </a:r>
            <a:endParaRPr lang="en-US" sz="3400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43629"/>
      </p:ext>
    </p:extLst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B26D2-3264-4731-B651-F1CCD5086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28" y="1030857"/>
            <a:ext cx="4983898" cy="5663242"/>
          </a:xfrm>
        </p:spPr>
        <p:txBody>
          <a:bodyPr/>
          <a:lstStyle/>
          <a:p>
            <a:pPr marL="284163" indent="-284163">
              <a:tabLst>
                <a:tab pos="690563" algn="l"/>
              </a:tabLst>
            </a:pPr>
            <a:r>
              <a:rPr lang="en-US" sz="2000" u="sng" dirty="0">
                <a:effectLst/>
              </a:rPr>
              <a:t>LAG 1:</a:t>
            </a:r>
            <a:r>
              <a:rPr lang="en-US" sz="2000" dirty="0">
                <a:effectLst/>
              </a:rPr>
              <a:t>  Research the most 	effective parish health  	assessment processes within  3 	months</a:t>
            </a:r>
          </a:p>
          <a:p>
            <a:pPr marL="284163" indent="-284163">
              <a:tabLst>
                <a:tab pos="690563" algn="l"/>
              </a:tabLst>
            </a:pPr>
            <a:r>
              <a:rPr lang="en-US" sz="2000" u="sng" dirty="0">
                <a:effectLst/>
              </a:rPr>
              <a:t>LAG 2:</a:t>
            </a:r>
            <a:r>
              <a:rPr lang="en-US" sz="2000" dirty="0">
                <a:effectLst/>
              </a:rPr>
              <a:t> Develop the most effective 	parish assessment process 	within 4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2000" u="sng" dirty="0">
                <a:effectLst/>
              </a:rPr>
              <a:t>LAG 3:</a:t>
            </a:r>
            <a:r>
              <a:rPr lang="en-US" sz="2000" dirty="0">
                <a:effectLst/>
              </a:rPr>
              <a:t> Recruit and train the 	parish trainers within 3 	months 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2000" u="sng" dirty="0">
                <a:effectLst/>
              </a:rPr>
              <a:t>LAG 4:</a:t>
            </a:r>
            <a:r>
              <a:rPr lang="en-US" sz="2000" dirty="0">
                <a:effectLst/>
              </a:rPr>
              <a:t> Recruit, deliver and 	complete the health 	assessments in at least 33% 	of the Diocese parishes 	within 12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2000" b="1" u="sng" dirty="0">
                <a:effectLst/>
                <a:latin typeface="Georgia" panose="02040502050405020303" pitchFamily="18" charset="0"/>
              </a:rPr>
              <a:t>LAG 5</a:t>
            </a:r>
            <a:r>
              <a:rPr lang="en-US" sz="2000" b="1" dirty="0">
                <a:effectLst/>
                <a:latin typeface="Georgia" panose="02040502050405020303" pitchFamily="18" charset="0"/>
              </a:rPr>
              <a:t>:  Compile the results of 	the </a:t>
            </a:r>
            <a:r>
              <a:rPr lang="en-US" sz="2000" dirty="0">
                <a:effectLst/>
              </a:rPr>
              <a:t>parish health  	assessment process </a:t>
            </a:r>
            <a:r>
              <a:rPr lang="en-US" sz="2000" b="1" dirty="0">
                <a:effectLst/>
                <a:latin typeface="Georgia" panose="02040502050405020303" pitchFamily="18" charset="0"/>
              </a:rPr>
              <a:t>and 	provide a report within 2 	months</a:t>
            </a:r>
          </a:p>
          <a:p>
            <a:endParaRPr lang="en-US" sz="2000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44C869-552F-473A-9813-3F4B907EF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7003" y="1567851"/>
            <a:ext cx="3674852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>
                <a:effectLst/>
              </a:rPr>
              <a:t>Operations WIG 3: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“Develop and complete  an  effective  parish  health  assessment  process  in  at  least  33%  of  the  Diocese parishes within  24  months.”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503098-1C10-4D82-8D83-91F8ACA335D5}"/>
              </a:ext>
            </a:extLst>
          </p:cNvPr>
          <p:cNvSpPr/>
          <p:nvPr/>
        </p:nvSpPr>
        <p:spPr bwMode="auto">
          <a:xfrm>
            <a:off x="5305246" y="1567851"/>
            <a:ext cx="3726609" cy="329744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EC269A-38F5-4836-90B2-E133FEC9E0CC}"/>
              </a:ext>
            </a:extLst>
          </p:cNvPr>
          <p:cNvSpPr/>
          <p:nvPr/>
        </p:nvSpPr>
        <p:spPr bwMode="auto">
          <a:xfrm>
            <a:off x="53928" y="1030857"/>
            <a:ext cx="5121921" cy="57581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9C8B9B9-A1F9-45BC-A55F-F52226A5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Lag Measures WIG 3</a:t>
            </a:r>
          </a:p>
        </p:txBody>
      </p:sp>
    </p:spTree>
    <p:extLst>
      <p:ext uri="{BB962C8B-B14F-4D97-AF65-F5344CB8AC3E}">
        <p14:creationId xmlns:p14="http://schemas.microsoft.com/office/powerpoint/2010/main" val="3072801741"/>
      </p:ext>
    </p:extLst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F839-4E6E-45E7-8006-B028F8613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906" y="1013604"/>
            <a:ext cx="4967547" cy="5311588"/>
          </a:xfrm>
        </p:spPr>
        <p:txBody>
          <a:bodyPr/>
          <a:lstStyle/>
          <a:p>
            <a:pPr marL="233363" indent="-233363"/>
            <a:r>
              <a:rPr lang="en-US" sz="1400" u="sng" dirty="0">
                <a:effectLst/>
              </a:rPr>
              <a:t>LEAD 1:  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A: recruit team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B: develop process plan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C: ID at least 5 assessment tools to consider</a:t>
            </a:r>
          </a:p>
          <a:p>
            <a:pPr marL="233363" indent="-233363"/>
            <a:r>
              <a:rPr lang="en-US" sz="1400" u="sng" dirty="0">
                <a:effectLst/>
              </a:rPr>
              <a:t>LEAD 2: 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A: evaluate tools for effectiveness / validity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B: modify tool for utilization in our diocese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C: finalize tool for use</a:t>
            </a:r>
          </a:p>
          <a:p>
            <a:pPr marL="233363" indent="-233363"/>
            <a:r>
              <a:rPr lang="en-US" sz="1400" u="sng" dirty="0">
                <a:effectLst/>
              </a:rPr>
              <a:t>LEAD 3:  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A: identify number and names of potential 	trainers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B: develop training program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C: implement training program</a:t>
            </a:r>
          </a:p>
          <a:p>
            <a:pPr marL="233363" indent="-233363"/>
            <a:r>
              <a:rPr lang="en-US" sz="1400" u="sng" dirty="0">
                <a:effectLst/>
              </a:rPr>
              <a:t>LEAD 4: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A: identify &amp; recruit at  least 9 parishes of 	various characteristics to complete a 	parish health assessment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B: assign trainers to respective parishes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C:  schedule and complete a health 	assessment 	in all parishes</a:t>
            </a:r>
          </a:p>
          <a:p>
            <a:pPr marL="233363" indent="-233363"/>
            <a:r>
              <a:rPr lang="en-US" sz="1400" u="sng" dirty="0">
                <a:effectLst/>
              </a:rPr>
              <a:t>LEAD 5:  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A: obtain data from parish health assessments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B: compile all data</a:t>
            </a:r>
          </a:p>
          <a:p>
            <a:pPr marL="457200" lvl="1" indent="0">
              <a:buNone/>
            </a:pPr>
            <a:r>
              <a:rPr lang="en-US" sz="1400" dirty="0">
                <a:effectLst/>
              </a:rPr>
              <a:t>C: finalize and deliver comprehensive parish 	health assessment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60F44-1C09-4A66-9EA0-FA6F4C690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1115" y="1143000"/>
            <a:ext cx="3823604" cy="4858870"/>
          </a:xfrm>
        </p:spPr>
        <p:txBody>
          <a:bodyPr/>
          <a:lstStyle/>
          <a:p>
            <a:pPr>
              <a:tabLst>
                <a:tab pos="569913" algn="l"/>
              </a:tabLst>
            </a:pPr>
            <a:r>
              <a:rPr lang="en-US" sz="1800" u="sng" dirty="0">
                <a:effectLst/>
              </a:rPr>
              <a:t>LAG 1:</a:t>
            </a:r>
            <a:r>
              <a:rPr lang="en-US" sz="1800" dirty="0">
                <a:effectLst/>
              </a:rPr>
              <a:t> Research the most 	effective parish health  	assessment  processes 	within  3 months</a:t>
            </a:r>
          </a:p>
          <a:p>
            <a:pPr>
              <a:tabLst>
                <a:tab pos="569913" algn="l"/>
              </a:tabLst>
            </a:pPr>
            <a:r>
              <a:rPr lang="en-US" sz="1800" u="sng" dirty="0">
                <a:effectLst/>
              </a:rPr>
              <a:t>LAG 2:</a:t>
            </a:r>
            <a:r>
              <a:rPr lang="en-US" sz="1800" dirty="0">
                <a:effectLst/>
              </a:rPr>
              <a:t> Develop the most 	effective parish 	assessment process 	within 4 months</a:t>
            </a:r>
          </a:p>
          <a:p>
            <a:pPr>
              <a:tabLst>
                <a:tab pos="569913" algn="l"/>
              </a:tabLst>
            </a:pPr>
            <a:r>
              <a:rPr lang="en-US" sz="1800" u="sng" dirty="0">
                <a:effectLst/>
              </a:rPr>
              <a:t>LAG 3:</a:t>
            </a:r>
            <a:r>
              <a:rPr lang="en-US" sz="1800" dirty="0">
                <a:effectLst/>
              </a:rPr>
              <a:t> Recruit and train 	the parish trainers 	within 3 months </a:t>
            </a:r>
          </a:p>
          <a:p>
            <a:pPr>
              <a:tabLst>
                <a:tab pos="569913" algn="l"/>
              </a:tabLst>
            </a:pPr>
            <a:r>
              <a:rPr lang="en-US" sz="1800" u="sng" dirty="0">
                <a:effectLst/>
              </a:rPr>
              <a:t>LAG 4:</a:t>
            </a:r>
            <a:r>
              <a:rPr lang="en-US" sz="1800" dirty="0">
                <a:effectLst/>
              </a:rPr>
              <a:t> Recruit, deliver and 	complete the health 	assessments in at 	least 	33% of the parishes 	within 12 months</a:t>
            </a:r>
          </a:p>
          <a:p>
            <a:pPr>
              <a:tabLst>
                <a:tab pos="569913" algn="l"/>
              </a:tabLst>
            </a:pPr>
            <a:r>
              <a:rPr lang="en-US" sz="1800" b="1" u="sng" dirty="0">
                <a:effectLst/>
                <a:latin typeface="Georgia" panose="02040502050405020303" pitchFamily="18" charset="0"/>
              </a:rPr>
              <a:t>LAG 5:</a:t>
            </a:r>
            <a:r>
              <a:rPr lang="en-US" sz="1800" b="1" dirty="0">
                <a:effectLst/>
                <a:latin typeface="Georgia" panose="02040502050405020303" pitchFamily="18" charset="0"/>
              </a:rPr>
              <a:t>  Compile the results 	of the program and 	provide a comprehensive 	report within 2 months</a:t>
            </a:r>
          </a:p>
          <a:p>
            <a:endParaRPr lang="en-US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9FCEE-6AB6-4C42-99C2-4374D368315A}"/>
              </a:ext>
            </a:extLst>
          </p:cNvPr>
          <p:cNvSpPr/>
          <p:nvPr/>
        </p:nvSpPr>
        <p:spPr bwMode="auto">
          <a:xfrm>
            <a:off x="5253487" y="1013604"/>
            <a:ext cx="3755414" cy="57236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197C0-DF5F-45F7-9981-657CBE859B87}"/>
              </a:ext>
            </a:extLst>
          </p:cNvPr>
          <p:cNvSpPr/>
          <p:nvPr/>
        </p:nvSpPr>
        <p:spPr bwMode="auto">
          <a:xfrm>
            <a:off x="109281" y="1019354"/>
            <a:ext cx="4859534" cy="57178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96D401-D0DD-4D90-86BC-0780C288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Lead Measures WIG 3</a:t>
            </a:r>
          </a:p>
        </p:txBody>
      </p:sp>
    </p:spTree>
    <p:extLst>
      <p:ext uri="{BB962C8B-B14F-4D97-AF65-F5344CB8AC3E}">
        <p14:creationId xmlns:p14="http://schemas.microsoft.com/office/powerpoint/2010/main" val="1983234678"/>
      </p:ext>
    </p:extLst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C18D2A-9629-4FA8-8165-E498073C9225}"/>
              </a:ext>
            </a:extLst>
          </p:cNvPr>
          <p:cNvSpPr/>
          <p:nvPr/>
        </p:nvSpPr>
        <p:spPr>
          <a:xfrm>
            <a:off x="65860" y="2632326"/>
            <a:ext cx="2715244" cy="3394206"/>
          </a:xfrm>
          <a:custGeom>
            <a:avLst/>
            <a:gdLst>
              <a:gd name="connsiteX0" fmla="*/ 0 w 2970148"/>
              <a:gd name="connsiteY0" fmla="*/ 297015 h 4603687"/>
              <a:gd name="connsiteX1" fmla="*/ 297015 w 2970148"/>
              <a:gd name="connsiteY1" fmla="*/ 0 h 4603687"/>
              <a:gd name="connsiteX2" fmla="*/ 2673133 w 2970148"/>
              <a:gd name="connsiteY2" fmla="*/ 0 h 4603687"/>
              <a:gd name="connsiteX3" fmla="*/ 2970148 w 2970148"/>
              <a:gd name="connsiteY3" fmla="*/ 297015 h 4603687"/>
              <a:gd name="connsiteX4" fmla="*/ 2970148 w 2970148"/>
              <a:gd name="connsiteY4" fmla="*/ 4306672 h 4603687"/>
              <a:gd name="connsiteX5" fmla="*/ 2673133 w 2970148"/>
              <a:gd name="connsiteY5" fmla="*/ 4603687 h 4603687"/>
              <a:gd name="connsiteX6" fmla="*/ 297015 w 2970148"/>
              <a:gd name="connsiteY6" fmla="*/ 4603687 h 4603687"/>
              <a:gd name="connsiteX7" fmla="*/ 0 w 2970148"/>
              <a:gd name="connsiteY7" fmla="*/ 4306672 h 4603687"/>
              <a:gd name="connsiteX8" fmla="*/ 0 w 2970148"/>
              <a:gd name="connsiteY8" fmla="*/ 297015 h 46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0148" h="4603687">
                <a:moveTo>
                  <a:pt x="0" y="297015"/>
                </a:moveTo>
                <a:cubicBezTo>
                  <a:pt x="0" y="132978"/>
                  <a:pt x="132978" y="0"/>
                  <a:pt x="297015" y="0"/>
                </a:cubicBezTo>
                <a:lnTo>
                  <a:pt x="2673133" y="0"/>
                </a:lnTo>
                <a:cubicBezTo>
                  <a:pt x="2837170" y="0"/>
                  <a:pt x="2970148" y="132978"/>
                  <a:pt x="2970148" y="297015"/>
                </a:cubicBezTo>
                <a:lnTo>
                  <a:pt x="2970148" y="4306672"/>
                </a:lnTo>
                <a:cubicBezTo>
                  <a:pt x="2970148" y="4470709"/>
                  <a:pt x="2837170" y="4603687"/>
                  <a:pt x="2673133" y="4603687"/>
                </a:cubicBezTo>
                <a:lnTo>
                  <a:pt x="297015" y="4603687"/>
                </a:lnTo>
                <a:cubicBezTo>
                  <a:pt x="132978" y="4603687"/>
                  <a:pt x="0" y="4470709"/>
                  <a:pt x="0" y="4306672"/>
                </a:cubicBezTo>
                <a:lnTo>
                  <a:pt x="0" y="297015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830" tIns="163830" rIns="163830" bIns="3386411" numCol="1" spcCol="1270" anchor="ctr" anchorCtr="0">
            <a:no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5D01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D580B3-5145-4C44-A1A9-C5F0600A3B43}"/>
              </a:ext>
            </a:extLst>
          </p:cNvPr>
          <p:cNvSpPr txBox="1"/>
          <p:nvPr/>
        </p:nvSpPr>
        <p:spPr>
          <a:xfrm>
            <a:off x="65860" y="1527901"/>
            <a:ext cx="90781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WIG  wording  =  from  X  to  Y  by  when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However,  none  of  these  exist,  so  there  is  	no  X  or  way  to  calibrate  a  realistic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X =  “research  &amp;  develop  an  effective  parish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         		ministry  &amp;  liturgical</a:t>
            </a:r>
            <a:r>
              <a:rPr lang="en-US" sz="2800" b="1" dirty="0">
                <a:solidFill>
                  <a:srgbClr val="5D0100"/>
                </a:solidFill>
                <a:latin typeface="Georgia" panose="02040502050405020303" pitchFamily="18" charset="0"/>
              </a:rPr>
              <a:t>  life  engagement 		program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and  train  the  parish  			trainers”</a:t>
            </a:r>
          </a:p>
          <a:p>
            <a:pPr lvl="0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Y  = </a:t>
            </a:r>
            <a:r>
              <a:rPr lang="en-US" sz="2800" b="1" dirty="0">
                <a:solidFill>
                  <a:srgbClr val="5D0100"/>
                </a:solidFill>
                <a:latin typeface="Georgia" panose="02040502050405020303" pitchFamily="18" charset="0"/>
              </a:rPr>
              <a:t>“deliver  the  parish  ministry  &amp;  liturgical  		life  engagement  program  to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at  least  		____%  of  the  Diocese  parishes”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BY = all  within  ___  months  from  start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46E9EE6-0F46-48A6-8720-9C414884DAD5}"/>
              </a:ext>
            </a:extLst>
          </p:cNvPr>
          <p:cNvSpPr/>
          <p:nvPr/>
        </p:nvSpPr>
        <p:spPr>
          <a:xfrm>
            <a:off x="3222824" y="605199"/>
            <a:ext cx="2365138" cy="831866"/>
          </a:xfrm>
          <a:custGeom>
            <a:avLst/>
            <a:gdLst>
              <a:gd name="connsiteX0" fmla="*/ 0 w 2376119"/>
              <a:gd name="connsiteY0" fmla="*/ 90444 h 904440"/>
              <a:gd name="connsiteX1" fmla="*/ 90444 w 2376119"/>
              <a:gd name="connsiteY1" fmla="*/ 0 h 904440"/>
              <a:gd name="connsiteX2" fmla="*/ 2285675 w 2376119"/>
              <a:gd name="connsiteY2" fmla="*/ 0 h 904440"/>
              <a:gd name="connsiteX3" fmla="*/ 2376119 w 2376119"/>
              <a:gd name="connsiteY3" fmla="*/ 90444 h 904440"/>
              <a:gd name="connsiteX4" fmla="*/ 2376119 w 2376119"/>
              <a:gd name="connsiteY4" fmla="*/ 813996 h 904440"/>
              <a:gd name="connsiteX5" fmla="*/ 2285675 w 2376119"/>
              <a:gd name="connsiteY5" fmla="*/ 904440 h 904440"/>
              <a:gd name="connsiteX6" fmla="*/ 90444 w 2376119"/>
              <a:gd name="connsiteY6" fmla="*/ 904440 h 904440"/>
              <a:gd name="connsiteX7" fmla="*/ 0 w 2376119"/>
              <a:gd name="connsiteY7" fmla="*/ 813996 h 904440"/>
              <a:gd name="connsiteX8" fmla="*/ 0 w 2376119"/>
              <a:gd name="connsiteY8" fmla="*/ 90444 h 9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6119" h="904440">
                <a:moveTo>
                  <a:pt x="0" y="90444"/>
                </a:moveTo>
                <a:cubicBezTo>
                  <a:pt x="0" y="40493"/>
                  <a:pt x="40493" y="0"/>
                  <a:pt x="90444" y="0"/>
                </a:cubicBezTo>
                <a:lnTo>
                  <a:pt x="2285675" y="0"/>
                </a:lnTo>
                <a:cubicBezTo>
                  <a:pt x="2335626" y="0"/>
                  <a:pt x="2376119" y="40493"/>
                  <a:pt x="2376119" y="90444"/>
                </a:cubicBezTo>
                <a:lnTo>
                  <a:pt x="2376119" y="813996"/>
                </a:lnTo>
                <a:cubicBezTo>
                  <a:pt x="2376119" y="863947"/>
                  <a:pt x="2335626" y="904440"/>
                  <a:pt x="2285675" y="904440"/>
                </a:cubicBezTo>
                <a:lnTo>
                  <a:pt x="90444" y="904440"/>
                </a:lnTo>
                <a:cubicBezTo>
                  <a:pt x="40493" y="904440"/>
                  <a:pt x="0" y="863947"/>
                  <a:pt x="0" y="813996"/>
                </a:cubicBezTo>
                <a:lnTo>
                  <a:pt x="0" y="90444"/>
                </a:lnTo>
                <a:close/>
              </a:path>
            </a:pathLst>
          </a:custGeom>
          <a:solidFill>
            <a:srgbClr val="B9FDE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8174772"/>
              <a:satOff val="-13570"/>
              <a:lumOff val="-55488"/>
              <a:alphaOff val="0"/>
            </a:schemeClr>
          </a:fillRef>
          <a:effectRef idx="0">
            <a:schemeClr val="accent5">
              <a:hueOff val="18174772"/>
              <a:satOff val="-13570"/>
              <a:lumOff val="-554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90" tIns="64590" rIns="77290" bIns="64590" numCol="1" spcCol="1270" anchor="ctr" anchorCtr="0">
            <a:noAutofit/>
          </a:bodyPr>
          <a:lstStyle/>
          <a:p>
            <a:pPr marL="0" marR="0" lvl="0" indent="0" algn="ctr" defTabSz="889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Parish Ministry &amp; Liturgical Life Engagement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1873273-7FA4-4FCD-AD0A-9D67B3CD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7" y="-193679"/>
            <a:ext cx="7146925" cy="1143001"/>
          </a:xfrm>
        </p:spPr>
        <p:txBody>
          <a:bodyPr/>
          <a:lstStyle/>
          <a:p>
            <a:r>
              <a:rPr lang="en-US" sz="2400" dirty="0"/>
              <a:t>Ministries  Team – WIG 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4020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49" y="1910943"/>
            <a:ext cx="7470475" cy="43434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effectLst/>
                <a:latin typeface="Georgia" panose="02040502050405020303" pitchFamily="18" charset="0"/>
              </a:rPr>
              <a:t>Develop  and  implement  an effective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parish  ministry  &amp;  liturgical</a:t>
            </a:r>
            <a:r>
              <a:rPr lang="en-US" sz="3600" b="1" dirty="0">
                <a:solidFill>
                  <a:srgbClr val="5D0100"/>
                </a:solidFill>
                <a:latin typeface="Georgia" panose="02040502050405020303" pitchFamily="18" charset="0"/>
              </a:rPr>
              <a:t>  life  engagement program  </a:t>
            </a:r>
            <a:r>
              <a:rPr lang="en-US" sz="3600" b="1" dirty="0">
                <a:effectLst/>
                <a:latin typeface="Georgia" panose="02040502050405020303" pitchFamily="18" charset="0"/>
              </a:rPr>
              <a:t>in  at  least  ___%  of  the  Diocese parishes within  __  months.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C43534-E06B-49C7-96FD-1144F200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893" y="0"/>
            <a:ext cx="5797440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Georgia" panose="02040502050405020303" pitchFamily="18" charset="0"/>
              </a:rPr>
              <a:t>Ministries Wildly  Important Goal 1</a:t>
            </a:r>
            <a:endParaRPr lang="en-US" sz="3400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02600"/>
      </p:ext>
    </p:extLst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B26D2-3264-4731-B651-F1CCD5086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27" y="1030857"/>
            <a:ext cx="5121921" cy="5663242"/>
          </a:xfrm>
        </p:spPr>
        <p:txBody>
          <a:bodyPr/>
          <a:lstStyle/>
          <a:p>
            <a:pPr marL="284163" indent="-2841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1:</a:t>
            </a:r>
            <a:r>
              <a:rPr lang="en-US" sz="1900" dirty="0">
                <a:effectLst/>
              </a:rPr>
              <a:t>  Research the most 	effective 	ministry &amp; liturgical  life 	engagement program within  __ 	months</a:t>
            </a:r>
          </a:p>
          <a:p>
            <a:pPr marL="284163" indent="-2841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2:</a:t>
            </a:r>
            <a:r>
              <a:rPr lang="en-US" sz="1900" dirty="0">
                <a:effectLst/>
              </a:rPr>
              <a:t> Develop the most effective 	 	ministry &amp; liturgical life 	engagement program within __ 	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3:</a:t>
            </a:r>
            <a:r>
              <a:rPr lang="en-US" sz="1900" dirty="0">
                <a:effectLst/>
              </a:rPr>
              <a:t> Recruit and train the  parish 	trainers within __ months 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4:</a:t>
            </a:r>
            <a:r>
              <a:rPr lang="en-US" sz="1900" dirty="0">
                <a:effectLst/>
              </a:rPr>
              <a:t> Recruit, deliver and 	implement the ministry &amp; 	liturgical life engagement 	program in at least ___% of the 	Diocese 	parishes within ___ 	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b="1" u="sng" dirty="0">
                <a:effectLst/>
              </a:rPr>
              <a:t>LAG 5</a:t>
            </a:r>
            <a:r>
              <a:rPr lang="en-US" sz="1900" b="1" dirty="0">
                <a:effectLst/>
              </a:rPr>
              <a:t>:  Compile the results of 	the </a:t>
            </a:r>
            <a:r>
              <a:rPr lang="en-US" sz="1900" dirty="0">
                <a:effectLst/>
              </a:rPr>
              <a:t>parish health  	assessment process </a:t>
            </a:r>
            <a:r>
              <a:rPr lang="en-US" sz="1900" b="1" dirty="0">
                <a:effectLst/>
              </a:rPr>
              <a:t>and 	provide a report within __ 	months</a:t>
            </a:r>
          </a:p>
          <a:p>
            <a:endParaRPr lang="en-US" sz="1900" dirty="0">
              <a:effectLst/>
            </a:endParaRPr>
          </a:p>
          <a:p>
            <a:endParaRPr lang="en-US" sz="1900" dirty="0">
              <a:effectLst/>
            </a:endParaRPr>
          </a:p>
          <a:p>
            <a:endParaRPr lang="en-US" sz="1900" dirty="0">
              <a:effectLst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44C869-552F-473A-9813-3F4B907EF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7003" y="1567851"/>
            <a:ext cx="3674852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>
                <a:effectLst/>
              </a:rPr>
              <a:t>Ministries WIG1: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“Develop and implement an  effective parish ministry &amp; liturgical life engagement program in  at  least  __%  of  the  Diocese parishes within  __  months.”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503098-1C10-4D82-8D83-91F8ACA335D5}"/>
              </a:ext>
            </a:extLst>
          </p:cNvPr>
          <p:cNvSpPr/>
          <p:nvPr/>
        </p:nvSpPr>
        <p:spPr bwMode="auto">
          <a:xfrm>
            <a:off x="5305246" y="1567851"/>
            <a:ext cx="3726609" cy="349585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EC269A-38F5-4836-90B2-E133FEC9E0CC}"/>
              </a:ext>
            </a:extLst>
          </p:cNvPr>
          <p:cNvSpPr/>
          <p:nvPr/>
        </p:nvSpPr>
        <p:spPr bwMode="auto">
          <a:xfrm>
            <a:off x="53928" y="1030857"/>
            <a:ext cx="5121921" cy="57581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26E7F24-FD5C-457B-BE39-4AC324E5F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Lag Measures WIG 1</a:t>
            </a:r>
          </a:p>
        </p:txBody>
      </p:sp>
    </p:spTree>
    <p:extLst>
      <p:ext uri="{BB962C8B-B14F-4D97-AF65-F5344CB8AC3E}">
        <p14:creationId xmlns:p14="http://schemas.microsoft.com/office/powerpoint/2010/main" val="844212900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484C23-4460-4A04-B64B-79FF70FC7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2" y="1432774"/>
            <a:ext cx="5735126" cy="45696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24ABC-A4F2-4634-BA42-EF8703AB1793}"/>
              </a:ext>
            </a:extLst>
          </p:cNvPr>
          <p:cNvSpPr txBox="1"/>
          <p:nvPr/>
        </p:nvSpPr>
        <p:spPr>
          <a:xfrm>
            <a:off x="888522" y="-88540"/>
            <a:ext cx="87284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" action="ppaction://noaction"/>
              </a:rPr>
              <a:t>www.stewardshipcalling.com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57AAB49-C8FD-4C94-80EE-C5FA058D081F}"/>
              </a:ext>
            </a:extLst>
          </p:cNvPr>
          <p:cNvGrpSpPr/>
          <p:nvPr/>
        </p:nvGrpSpPr>
        <p:grpSpPr>
          <a:xfrm>
            <a:off x="5836783" y="1514245"/>
            <a:ext cx="3228087" cy="4893647"/>
            <a:chOff x="-2662133" y="5067"/>
            <a:chExt cx="4018438" cy="854724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1656F1B-D6AE-4C95-B1CD-8A8CDEE975EA}"/>
                </a:ext>
              </a:extLst>
            </p:cNvPr>
            <p:cNvSpPr txBox="1"/>
            <p:nvPr/>
          </p:nvSpPr>
          <p:spPr>
            <a:xfrm>
              <a:off x="-2662132" y="5067"/>
              <a:ext cx="4018437" cy="8547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5D01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You  can  download  this  presentation,  all  ongoing  work  product  and  videos  under  the  Strategic  Planning  tab  and  the  OCA  Diocese  of  New  England  page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5D0100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  <a:hlinkClick r:id="rId4"/>
                </a:rPr>
                <a:t>https://stewardshipcalling.com/oca-diocese-of-new-england-strategic-plan/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D8F323-BCD0-445E-8FC7-B2AD63D24A05}"/>
                </a:ext>
              </a:extLst>
            </p:cNvPr>
            <p:cNvSpPr/>
            <p:nvPr/>
          </p:nvSpPr>
          <p:spPr bwMode="auto">
            <a:xfrm>
              <a:off x="-2662133" y="67744"/>
              <a:ext cx="4018437" cy="8254886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13815AD1-1DCB-41C4-B400-31070FE702BE}"/>
              </a:ext>
            </a:extLst>
          </p:cNvPr>
          <p:cNvSpPr/>
          <p:nvPr/>
        </p:nvSpPr>
        <p:spPr bwMode="auto">
          <a:xfrm>
            <a:off x="3077118" y="2046611"/>
            <a:ext cx="1090805" cy="41213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96728B-3E75-4542-A4C7-891E4FF029C4}"/>
              </a:ext>
            </a:extLst>
          </p:cNvPr>
          <p:cNvCxnSpPr>
            <a:cxnSpLocks/>
          </p:cNvCxnSpPr>
          <p:nvPr/>
        </p:nvCxnSpPr>
        <p:spPr bwMode="auto">
          <a:xfrm flipH="1">
            <a:off x="4167923" y="2136619"/>
            <a:ext cx="166886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DFF3B860-936C-4003-A573-75DC284A61B9}"/>
              </a:ext>
            </a:extLst>
          </p:cNvPr>
          <p:cNvSpPr/>
          <p:nvPr/>
        </p:nvSpPr>
        <p:spPr bwMode="auto">
          <a:xfrm>
            <a:off x="2972371" y="3913260"/>
            <a:ext cx="1090805" cy="49606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63EB061-3E88-410A-B7F3-0846E4804179}"/>
              </a:ext>
            </a:extLst>
          </p:cNvPr>
          <p:cNvCxnSpPr>
            <a:cxnSpLocks/>
            <a:endCxn id="11" idx="6"/>
          </p:cNvCxnSpPr>
          <p:nvPr/>
        </p:nvCxnSpPr>
        <p:spPr bwMode="auto">
          <a:xfrm flipH="1">
            <a:off x="4063176" y="4161291"/>
            <a:ext cx="1773607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04DA33C-9DFC-4B78-80B4-06E1BC4712F0}"/>
              </a:ext>
            </a:extLst>
          </p:cNvPr>
          <p:cNvSpPr txBox="1"/>
          <p:nvPr/>
        </p:nvSpPr>
        <p:spPr>
          <a:xfrm>
            <a:off x="79130" y="6259900"/>
            <a:ext cx="8985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Send  questions  to: </a:t>
            </a: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Bill@stewardshipcalling.com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EF273A-6664-4FEE-9DC7-297673E75344}"/>
              </a:ext>
            </a:extLst>
          </p:cNvPr>
          <p:cNvSpPr txBox="1"/>
          <p:nvPr/>
        </p:nvSpPr>
        <p:spPr>
          <a:xfrm>
            <a:off x="888522" y="-88540"/>
            <a:ext cx="7087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  Presentation  and  Strategic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Planning  Content  Is  Here</a:t>
            </a:r>
          </a:p>
        </p:txBody>
      </p:sp>
    </p:spTree>
    <p:extLst>
      <p:ext uri="{BB962C8B-B14F-4D97-AF65-F5344CB8AC3E}">
        <p14:creationId xmlns:p14="http://schemas.microsoft.com/office/powerpoint/2010/main" val="2245464402"/>
      </p:ext>
    </p:extLst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681B-374B-47F4-97C9-6F2AEE68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Lead Measures WIG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F839-4E6E-45E7-8006-B028F8613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008" y="1006414"/>
            <a:ext cx="5110111" cy="5311588"/>
          </a:xfrm>
        </p:spPr>
        <p:txBody>
          <a:bodyPr/>
          <a:lstStyle/>
          <a:p>
            <a:pPr marL="233363" indent="-233363"/>
            <a:r>
              <a:rPr lang="en-US" sz="1300" u="sng" dirty="0">
                <a:effectLst/>
              </a:rPr>
              <a:t>LEAD 1: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recruit team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develop process plan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ID at least 5 similar programs to consider</a:t>
            </a:r>
          </a:p>
          <a:p>
            <a:pPr marL="233363" indent="-233363"/>
            <a:r>
              <a:rPr lang="en-US" sz="1300" u="sng" dirty="0">
                <a:effectLst/>
              </a:rPr>
              <a:t>LEAD 2: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evaluate programs for effectiveness / validity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modify program for utilization in our 	diocese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finalize program for use</a:t>
            </a:r>
          </a:p>
          <a:p>
            <a:pPr marL="233363" indent="-233363"/>
            <a:r>
              <a:rPr lang="en-US" sz="1300" u="sng" dirty="0">
                <a:effectLst/>
              </a:rPr>
              <a:t>LEAD 3: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identify number and names of potential 	trainers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develop training program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implement training program</a:t>
            </a:r>
          </a:p>
          <a:p>
            <a:pPr marL="233363" indent="-233363"/>
            <a:r>
              <a:rPr lang="en-US" sz="1300" u="sng" dirty="0">
                <a:effectLst/>
              </a:rPr>
              <a:t>LEAD 4: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identify &amp; recruit at  least ___ parishes of 	various characteristics to implement the 	effective ministry &amp; liturgical  life 	engagement program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assign trainers to respective parishes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 schedule and complete a parish implementation 	of program in all parishes</a:t>
            </a:r>
          </a:p>
          <a:p>
            <a:pPr marL="233363" indent="-233363"/>
            <a:r>
              <a:rPr lang="en-US" sz="1300" u="sng" dirty="0">
                <a:effectLst/>
              </a:rPr>
              <a:t>LEAD 5: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obtain data from parish implementation 	assessments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compile all data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finalize and deliver comprehensive parish 	health assessment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60F44-1C09-4A66-9EA0-FA6F4C690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0167" y="1056736"/>
            <a:ext cx="3823604" cy="4858870"/>
          </a:xfrm>
        </p:spPr>
        <p:txBody>
          <a:bodyPr/>
          <a:lstStyle/>
          <a:p>
            <a:pPr marL="284163" indent="-284163">
              <a:tabLst>
                <a:tab pos="690563" algn="l"/>
              </a:tabLst>
            </a:pPr>
            <a:r>
              <a:rPr lang="en-US" sz="1600" u="sng" dirty="0">
                <a:effectLst/>
              </a:rPr>
              <a:t>LAG 1:</a:t>
            </a:r>
            <a:r>
              <a:rPr lang="en-US" sz="1600" dirty="0">
                <a:effectLst/>
              </a:rPr>
              <a:t>  Research the most 	effective ministry &amp; 	liturgical  life 	engagement program 	within  __ months</a:t>
            </a:r>
          </a:p>
          <a:p>
            <a:pPr marL="284163" indent="-284163">
              <a:tabLst>
                <a:tab pos="690563" algn="l"/>
              </a:tabLst>
            </a:pPr>
            <a:r>
              <a:rPr lang="en-US" sz="1600" u="sng" dirty="0">
                <a:effectLst/>
              </a:rPr>
              <a:t>LAG 2:</a:t>
            </a:r>
            <a:r>
              <a:rPr lang="en-US" sz="1600" dirty="0">
                <a:effectLst/>
              </a:rPr>
              <a:t> Develop the most 	effective ministry &amp; 	liturgical life 	engagement program 	within __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600" u="sng" dirty="0">
                <a:effectLst/>
              </a:rPr>
              <a:t>LAG 3:</a:t>
            </a:r>
            <a:r>
              <a:rPr lang="en-US" sz="1600" dirty="0">
                <a:effectLst/>
              </a:rPr>
              <a:t> Recruit and train the  	parish trainers within __ 	months 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600" u="sng" dirty="0">
                <a:effectLst/>
              </a:rPr>
              <a:t>LAG 4:</a:t>
            </a:r>
            <a:r>
              <a:rPr lang="en-US" sz="1600" dirty="0">
                <a:effectLst/>
              </a:rPr>
              <a:t> Recruit, deliver and 	implement the ministry &amp; 	liturgical life engagement 	program in at least ___% of 	the Diocese parishes 	within ___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600" b="1" u="sng" dirty="0">
                <a:effectLst/>
              </a:rPr>
              <a:t>LAG 5</a:t>
            </a:r>
            <a:r>
              <a:rPr lang="en-US" sz="1600" b="1" dirty="0">
                <a:effectLst/>
              </a:rPr>
              <a:t>:  Compile the results of 	the </a:t>
            </a:r>
            <a:r>
              <a:rPr lang="en-US" sz="1600" dirty="0">
                <a:effectLst/>
              </a:rPr>
              <a:t>parish health  	assessment process </a:t>
            </a:r>
            <a:r>
              <a:rPr lang="en-US" sz="1600" b="1" dirty="0">
                <a:effectLst/>
              </a:rPr>
              <a:t>and 	provide a report within __ 	months</a:t>
            </a:r>
          </a:p>
          <a:p>
            <a:endParaRPr lang="en-US" sz="160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9FCEE-6AB6-4C42-99C2-4374D368315A}"/>
              </a:ext>
            </a:extLst>
          </p:cNvPr>
          <p:cNvSpPr/>
          <p:nvPr/>
        </p:nvSpPr>
        <p:spPr bwMode="auto">
          <a:xfrm>
            <a:off x="5324262" y="1056736"/>
            <a:ext cx="3755414" cy="57236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197C0-DF5F-45F7-9981-657CBE859B87}"/>
              </a:ext>
            </a:extLst>
          </p:cNvPr>
          <p:cNvSpPr/>
          <p:nvPr/>
        </p:nvSpPr>
        <p:spPr bwMode="auto">
          <a:xfrm>
            <a:off x="109280" y="1006414"/>
            <a:ext cx="5146792" cy="57739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400490"/>
      </p:ext>
    </p:extLst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C18D2A-9629-4FA8-8165-E498073C9225}"/>
              </a:ext>
            </a:extLst>
          </p:cNvPr>
          <p:cNvSpPr/>
          <p:nvPr/>
        </p:nvSpPr>
        <p:spPr>
          <a:xfrm>
            <a:off x="65860" y="2632326"/>
            <a:ext cx="2715244" cy="3394206"/>
          </a:xfrm>
          <a:custGeom>
            <a:avLst/>
            <a:gdLst>
              <a:gd name="connsiteX0" fmla="*/ 0 w 2970148"/>
              <a:gd name="connsiteY0" fmla="*/ 297015 h 4603687"/>
              <a:gd name="connsiteX1" fmla="*/ 297015 w 2970148"/>
              <a:gd name="connsiteY1" fmla="*/ 0 h 4603687"/>
              <a:gd name="connsiteX2" fmla="*/ 2673133 w 2970148"/>
              <a:gd name="connsiteY2" fmla="*/ 0 h 4603687"/>
              <a:gd name="connsiteX3" fmla="*/ 2970148 w 2970148"/>
              <a:gd name="connsiteY3" fmla="*/ 297015 h 4603687"/>
              <a:gd name="connsiteX4" fmla="*/ 2970148 w 2970148"/>
              <a:gd name="connsiteY4" fmla="*/ 4306672 h 4603687"/>
              <a:gd name="connsiteX5" fmla="*/ 2673133 w 2970148"/>
              <a:gd name="connsiteY5" fmla="*/ 4603687 h 4603687"/>
              <a:gd name="connsiteX6" fmla="*/ 297015 w 2970148"/>
              <a:gd name="connsiteY6" fmla="*/ 4603687 h 4603687"/>
              <a:gd name="connsiteX7" fmla="*/ 0 w 2970148"/>
              <a:gd name="connsiteY7" fmla="*/ 4306672 h 4603687"/>
              <a:gd name="connsiteX8" fmla="*/ 0 w 2970148"/>
              <a:gd name="connsiteY8" fmla="*/ 297015 h 46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0148" h="4603687">
                <a:moveTo>
                  <a:pt x="0" y="297015"/>
                </a:moveTo>
                <a:cubicBezTo>
                  <a:pt x="0" y="132978"/>
                  <a:pt x="132978" y="0"/>
                  <a:pt x="297015" y="0"/>
                </a:cubicBezTo>
                <a:lnTo>
                  <a:pt x="2673133" y="0"/>
                </a:lnTo>
                <a:cubicBezTo>
                  <a:pt x="2837170" y="0"/>
                  <a:pt x="2970148" y="132978"/>
                  <a:pt x="2970148" y="297015"/>
                </a:cubicBezTo>
                <a:lnTo>
                  <a:pt x="2970148" y="4306672"/>
                </a:lnTo>
                <a:cubicBezTo>
                  <a:pt x="2970148" y="4470709"/>
                  <a:pt x="2837170" y="4603687"/>
                  <a:pt x="2673133" y="4603687"/>
                </a:cubicBezTo>
                <a:lnTo>
                  <a:pt x="297015" y="4603687"/>
                </a:lnTo>
                <a:cubicBezTo>
                  <a:pt x="132978" y="4603687"/>
                  <a:pt x="0" y="4470709"/>
                  <a:pt x="0" y="4306672"/>
                </a:cubicBezTo>
                <a:lnTo>
                  <a:pt x="0" y="297015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830" tIns="163830" rIns="163830" bIns="3386411" numCol="1" spcCol="1270" anchor="ctr" anchorCtr="0">
            <a:noAutofit/>
          </a:bodyPr>
          <a:lstStyle/>
          <a:p>
            <a:pPr marL="0" marR="0" lvl="0" indent="0" algn="ctr" defTabSz="19113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5D01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D580B3-5145-4C44-A1A9-C5F0600A3B43}"/>
              </a:ext>
            </a:extLst>
          </p:cNvPr>
          <p:cNvSpPr txBox="1"/>
          <p:nvPr/>
        </p:nvSpPr>
        <p:spPr>
          <a:xfrm>
            <a:off x="65860" y="1625327"/>
            <a:ext cx="90781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WIG  wording  =  from  X  to  Y  by  when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However,  none  of  these  exist,  so  there  is  	no  X  or  way  to  calibrate  a  realistic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X =  “research  &amp;  develop  an  effective  			leadership  training  program  and  		train  the  parish  leadership”</a:t>
            </a:r>
          </a:p>
          <a:p>
            <a:pPr lvl="0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Y  = “deliver  </a:t>
            </a:r>
            <a:r>
              <a:rPr lang="en-US" sz="2800" b="1" dirty="0">
                <a:solidFill>
                  <a:srgbClr val="5D0100"/>
                </a:solidFill>
                <a:latin typeface="Georgia" panose="02040502050405020303" pitchFamily="18" charset="0"/>
              </a:rPr>
              <a:t>the  leadership  training  			program 	to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at  least  ___%  of  the  		Diocese  parishes”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BY = all  within  __  months  from  start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BC1568A-4864-49E0-B70C-4FBEC14C00E4}"/>
              </a:ext>
            </a:extLst>
          </p:cNvPr>
          <p:cNvSpPr/>
          <p:nvPr/>
        </p:nvSpPr>
        <p:spPr>
          <a:xfrm>
            <a:off x="3079163" y="687412"/>
            <a:ext cx="2376119" cy="831866"/>
          </a:xfrm>
          <a:custGeom>
            <a:avLst/>
            <a:gdLst>
              <a:gd name="connsiteX0" fmla="*/ 0 w 2376119"/>
              <a:gd name="connsiteY0" fmla="*/ 90444 h 904440"/>
              <a:gd name="connsiteX1" fmla="*/ 90444 w 2376119"/>
              <a:gd name="connsiteY1" fmla="*/ 0 h 904440"/>
              <a:gd name="connsiteX2" fmla="*/ 2285675 w 2376119"/>
              <a:gd name="connsiteY2" fmla="*/ 0 h 904440"/>
              <a:gd name="connsiteX3" fmla="*/ 2376119 w 2376119"/>
              <a:gd name="connsiteY3" fmla="*/ 90444 h 904440"/>
              <a:gd name="connsiteX4" fmla="*/ 2376119 w 2376119"/>
              <a:gd name="connsiteY4" fmla="*/ 813996 h 904440"/>
              <a:gd name="connsiteX5" fmla="*/ 2285675 w 2376119"/>
              <a:gd name="connsiteY5" fmla="*/ 904440 h 904440"/>
              <a:gd name="connsiteX6" fmla="*/ 90444 w 2376119"/>
              <a:gd name="connsiteY6" fmla="*/ 904440 h 904440"/>
              <a:gd name="connsiteX7" fmla="*/ 0 w 2376119"/>
              <a:gd name="connsiteY7" fmla="*/ 813996 h 904440"/>
              <a:gd name="connsiteX8" fmla="*/ 0 w 2376119"/>
              <a:gd name="connsiteY8" fmla="*/ 90444 h 9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6119" h="904440">
                <a:moveTo>
                  <a:pt x="0" y="90444"/>
                </a:moveTo>
                <a:cubicBezTo>
                  <a:pt x="0" y="40493"/>
                  <a:pt x="40493" y="0"/>
                  <a:pt x="90444" y="0"/>
                </a:cubicBezTo>
                <a:lnTo>
                  <a:pt x="2285675" y="0"/>
                </a:lnTo>
                <a:cubicBezTo>
                  <a:pt x="2335626" y="0"/>
                  <a:pt x="2376119" y="40493"/>
                  <a:pt x="2376119" y="90444"/>
                </a:cubicBezTo>
                <a:lnTo>
                  <a:pt x="2376119" y="813996"/>
                </a:lnTo>
                <a:cubicBezTo>
                  <a:pt x="2376119" y="863947"/>
                  <a:pt x="2335626" y="904440"/>
                  <a:pt x="2285675" y="904440"/>
                </a:cubicBezTo>
                <a:lnTo>
                  <a:pt x="90444" y="904440"/>
                </a:lnTo>
                <a:cubicBezTo>
                  <a:pt x="40493" y="904440"/>
                  <a:pt x="0" y="863947"/>
                  <a:pt x="0" y="813996"/>
                </a:cubicBezTo>
                <a:lnTo>
                  <a:pt x="0" y="90444"/>
                </a:lnTo>
                <a:close/>
              </a:path>
            </a:pathLst>
          </a:custGeom>
          <a:solidFill>
            <a:srgbClr val="B9FDE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3631080"/>
              <a:satOff val="-10177"/>
              <a:lumOff val="-41616"/>
              <a:alphaOff val="0"/>
            </a:schemeClr>
          </a:fillRef>
          <a:effectRef idx="0">
            <a:schemeClr val="accent5">
              <a:hueOff val="13631080"/>
              <a:satOff val="-10177"/>
              <a:lumOff val="-4161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90" tIns="64590" rIns="77290" bIns="64590" numCol="1" spcCol="1270" anchor="ctr" anchorCtr="0">
            <a:noAutofit/>
          </a:bodyPr>
          <a:lstStyle/>
          <a:p>
            <a:pPr marL="0" marR="0" lvl="0" indent="0" algn="ctr" defTabSz="889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C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Leadership Development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C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709861B-B6D8-4823-B5BE-F1653658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7" y="-193679"/>
            <a:ext cx="7146925" cy="1143001"/>
          </a:xfrm>
        </p:spPr>
        <p:txBody>
          <a:bodyPr/>
          <a:lstStyle/>
          <a:p>
            <a:r>
              <a:rPr lang="en-US" sz="2400" dirty="0"/>
              <a:t>Ministries  Team – WIG 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639516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49" y="1910943"/>
            <a:ext cx="7470475" cy="43434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effectLst/>
                <a:latin typeface="Georgia" panose="02040502050405020303" pitchFamily="18" charset="0"/>
              </a:rPr>
              <a:t>Develop  and  implement  an effective  leadership  training </a:t>
            </a:r>
            <a:r>
              <a:rPr lang="en-US" sz="3600" b="1" dirty="0">
                <a:solidFill>
                  <a:srgbClr val="5D0100"/>
                </a:solidFill>
                <a:latin typeface="Georgia" panose="02040502050405020303" pitchFamily="18" charset="0"/>
              </a:rPr>
              <a:t>program  </a:t>
            </a:r>
            <a:r>
              <a:rPr lang="en-US" sz="3600" b="1" dirty="0">
                <a:effectLst/>
                <a:latin typeface="Georgia" panose="02040502050405020303" pitchFamily="18" charset="0"/>
              </a:rPr>
              <a:t>in  at  least  ___%  of  the  Diocese parishes within  __  months.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C43534-E06B-49C7-96FD-1144F200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893" y="0"/>
            <a:ext cx="5797440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Georgia" panose="02040502050405020303" pitchFamily="18" charset="0"/>
              </a:rPr>
              <a:t>Ministries Wildly  Important Goal 1</a:t>
            </a:r>
            <a:endParaRPr lang="en-US" sz="3400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1436"/>
      </p:ext>
    </p:extLst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B26D2-3264-4731-B651-F1CCD5086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27" y="1030857"/>
            <a:ext cx="5121921" cy="5663242"/>
          </a:xfrm>
        </p:spPr>
        <p:txBody>
          <a:bodyPr/>
          <a:lstStyle/>
          <a:p>
            <a:pPr marL="284163" indent="-2841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1:</a:t>
            </a:r>
            <a:r>
              <a:rPr lang="en-US" sz="1900" dirty="0">
                <a:effectLst/>
              </a:rPr>
              <a:t>  Research the most effective 	leadership training program 	within  __ months</a:t>
            </a:r>
          </a:p>
          <a:p>
            <a:pPr marL="284163" indent="-2841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2:</a:t>
            </a:r>
            <a:r>
              <a:rPr lang="en-US" sz="1900" dirty="0">
                <a:effectLst/>
              </a:rPr>
              <a:t> Develop the most effective 	 	 leadership training program 	within __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3:</a:t>
            </a:r>
            <a:r>
              <a:rPr lang="en-US" sz="1900" dirty="0">
                <a:effectLst/>
              </a:rPr>
              <a:t> Recruit and train the  parish 	trainers within __ months 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u="sng" dirty="0">
                <a:effectLst/>
              </a:rPr>
              <a:t>LAG 4:</a:t>
            </a:r>
            <a:r>
              <a:rPr lang="en-US" sz="1900" dirty="0">
                <a:effectLst/>
              </a:rPr>
              <a:t> Recruit, deliver and 	implement the leadership 	training 	program in at least 	___% of the Diocese parishes 	within ___ 	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900" b="1" u="sng" dirty="0">
                <a:effectLst/>
              </a:rPr>
              <a:t>LAG 5</a:t>
            </a:r>
            <a:r>
              <a:rPr lang="en-US" sz="1900" b="1" dirty="0">
                <a:effectLst/>
              </a:rPr>
              <a:t>:  Compile the results of 	the </a:t>
            </a:r>
            <a:r>
              <a:rPr lang="en-US" sz="1900" dirty="0">
                <a:effectLst/>
              </a:rPr>
              <a:t>parish leadership training 	</a:t>
            </a:r>
            <a:r>
              <a:rPr lang="en-US" sz="1900" b="1" dirty="0">
                <a:effectLst/>
              </a:rPr>
              <a:t>and provide a report within __ 	months</a:t>
            </a:r>
          </a:p>
          <a:p>
            <a:endParaRPr lang="en-US" sz="1900" dirty="0">
              <a:effectLst/>
            </a:endParaRPr>
          </a:p>
          <a:p>
            <a:endParaRPr lang="en-US" sz="1900" dirty="0">
              <a:effectLst/>
            </a:endParaRPr>
          </a:p>
          <a:p>
            <a:endParaRPr lang="en-US" sz="1900" dirty="0">
              <a:effectLst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44C869-552F-473A-9813-3F4B907EF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7003" y="1567851"/>
            <a:ext cx="3674852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>
                <a:effectLst/>
              </a:rPr>
              <a:t>Ministries WIG2: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“Develop and implement an  effective leadership training program in  at  least  __%  of  the  Diocese parishes within  __  months.”</a:t>
            </a:r>
            <a:endParaRPr lang="en-US" sz="2400" b="1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503098-1C10-4D82-8D83-91F8ACA335D5}"/>
              </a:ext>
            </a:extLst>
          </p:cNvPr>
          <p:cNvSpPr/>
          <p:nvPr/>
        </p:nvSpPr>
        <p:spPr bwMode="auto">
          <a:xfrm>
            <a:off x="5305246" y="1567851"/>
            <a:ext cx="3726609" cy="349585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EC269A-38F5-4836-90B2-E133FEC9E0CC}"/>
              </a:ext>
            </a:extLst>
          </p:cNvPr>
          <p:cNvSpPr/>
          <p:nvPr/>
        </p:nvSpPr>
        <p:spPr bwMode="auto">
          <a:xfrm>
            <a:off x="53928" y="1030857"/>
            <a:ext cx="5121921" cy="57581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A3E2B5-20BB-4948-8581-7661941A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Lag Measures WIG 2</a:t>
            </a:r>
          </a:p>
        </p:txBody>
      </p:sp>
    </p:spTree>
    <p:extLst>
      <p:ext uri="{BB962C8B-B14F-4D97-AF65-F5344CB8AC3E}">
        <p14:creationId xmlns:p14="http://schemas.microsoft.com/office/powerpoint/2010/main" val="348710445"/>
      </p:ext>
    </p:extLst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681B-374B-47F4-97C9-6F2AEE68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713" y="-86264"/>
            <a:ext cx="7306574" cy="1143000"/>
          </a:xfrm>
        </p:spPr>
        <p:txBody>
          <a:bodyPr/>
          <a:lstStyle/>
          <a:p>
            <a:r>
              <a:rPr lang="en-US" dirty="0"/>
              <a:t>Prelim Lead Measures WIG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F839-4E6E-45E7-8006-B028F8613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280" y="1019354"/>
            <a:ext cx="5110111" cy="5311588"/>
          </a:xfrm>
        </p:spPr>
        <p:txBody>
          <a:bodyPr/>
          <a:lstStyle/>
          <a:p>
            <a:pPr marL="233363" indent="-233363"/>
            <a:r>
              <a:rPr lang="en-US" sz="1300" u="sng" dirty="0">
                <a:effectLst/>
              </a:rPr>
              <a:t>LEAD 1: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recruit team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develop process plan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ID at least 5 leadership programs to consider</a:t>
            </a:r>
          </a:p>
          <a:p>
            <a:pPr marL="233363" indent="-233363"/>
            <a:r>
              <a:rPr lang="en-US" sz="1300" u="sng" dirty="0">
                <a:effectLst/>
              </a:rPr>
              <a:t>LEAD 2: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evaluate programs for effectiveness / validity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modify program for utilization in our 	diocese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finalize program for use</a:t>
            </a:r>
          </a:p>
          <a:p>
            <a:pPr marL="233363" indent="-233363"/>
            <a:r>
              <a:rPr lang="en-US" sz="1300" u="sng" dirty="0">
                <a:effectLst/>
              </a:rPr>
              <a:t>LEAD 3: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identify number and names of potential 	trainers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develop training program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implement training program</a:t>
            </a:r>
          </a:p>
          <a:p>
            <a:pPr marL="233363" indent="-233363"/>
            <a:r>
              <a:rPr lang="en-US" sz="1300" u="sng" dirty="0">
                <a:effectLst/>
              </a:rPr>
              <a:t>LEAD 4: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identify &amp; recruit at  least ___ parishes of 	various characteristics to implement leadership development program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assign trainers to respective parishes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 schedule and complete a parish implementation 	of leadership program in all parishes</a:t>
            </a:r>
          </a:p>
          <a:p>
            <a:pPr marL="233363" indent="-233363"/>
            <a:r>
              <a:rPr lang="en-US" sz="1300" u="sng" dirty="0">
                <a:effectLst/>
              </a:rPr>
              <a:t>LEAD 5:  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A: obtain data from parish implementation 	assessments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B: compile all data</a:t>
            </a:r>
          </a:p>
          <a:p>
            <a:pPr marL="457200" lvl="1" indent="0">
              <a:buNone/>
            </a:pPr>
            <a:r>
              <a:rPr lang="en-US" sz="1300" dirty="0">
                <a:effectLst/>
              </a:rPr>
              <a:t>C: finalize and deliver comprehensive parish 	health assessment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60F44-1C09-4A66-9EA0-FA6F4C690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0167" y="1264404"/>
            <a:ext cx="3823604" cy="4858870"/>
          </a:xfrm>
        </p:spPr>
        <p:txBody>
          <a:bodyPr/>
          <a:lstStyle/>
          <a:p>
            <a:pPr marL="284163" indent="-284163">
              <a:tabLst>
                <a:tab pos="690563" algn="l"/>
              </a:tabLst>
            </a:pPr>
            <a:r>
              <a:rPr lang="en-US" sz="1700" u="sng" dirty="0">
                <a:effectLst/>
              </a:rPr>
              <a:t>LAG 1:</a:t>
            </a:r>
            <a:r>
              <a:rPr lang="en-US" sz="1700" dirty="0">
                <a:effectLst/>
              </a:rPr>
              <a:t>  Research the most 	effective leadership 	training program 	within  	__ months</a:t>
            </a:r>
          </a:p>
          <a:p>
            <a:pPr marL="284163" indent="-284163">
              <a:tabLst>
                <a:tab pos="690563" algn="l"/>
              </a:tabLst>
            </a:pPr>
            <a:r>
              <a:rPr lang="en-US" sz="1700" u="sng" dirty="0">
                <a:effectLst/>
              </a:rPr>
              <a:t>LAG 2:</a:t>
            </a:r>
            <a:r>
              <a:rPr lang="en-US" sz="1700" dirty="0">
                <a:effectLst/>
              </a:rPr>
              <a:t> Develop the most 	effective leadership 	training program within 	__ 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700" u="sng" dirty="0">
                <a:effectLst/>
              </a:rPr>
              <a:t>LAG 3:</a:t>
            </a:r>
            <a:r>
              <a:rPr lang="en-US" sz="1700" dirty="0">
                <a:effectLst/>
              </a:rPr>
              <a:t> Recruit and train the  	parish trainers within __ 	months 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700" u="sng" dirty="0">
                <a:effectLst/>
              </a:rPr>
              <a:t>LAG 4:</a:t>
            </a:r>
            <a:r>
              <a:rPr lang="en-US" sz="1700" dirty="0">
                <a:effectLst/>
              </a:rPr>
              <a:t> Recruit, deliver and 	implement the leadership 	training 	program in at 	least ___% of the Diocese 	parishes within ___ 	months</a:t>
            </a:r>
          </a:p>
          <a:p>
            <a:pPr marL="233363" indent="-233363">
              <a:tabLst>
                <a:tab pos="690563" algn="l"/>
              </a:tabLst>
            </a:pPr>
            <a:r>
              <a:rPr lang="en-US" sz="1700" b="1" u="sng" dirty="0">
                <a:effectLst/>
              </a:rPr>
              <a:t>LAG 5</a:t>
            </a:r>
            <a:r>
              <a:rPr lang="en-US" sz="1700" b="1" dirty="0">
                <a:effectLst/>
              </a:rPr>
              <a:t>:  Compile the results of 	the </a:t>
            </a:r>
            <a:r>
              <a:rPr lang="en-US" sz="1700" dirty="0">
                <a:effectLst/>
              </a:rPr>
              <a:t>parish leadership 	training </a:t>
            </a:r>
            <a:r>
              <a:rPr lang="en-US" sz="1700" b="1" dirty="0">
                <a:effectLst/>
              </a:rPr>
              <a:t>and provide a 	report within __ months</a:t>
            </a:r>
          </a:p>
          <a:p>
            <a:endParaRPr lang="en-US" sz="170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9FCEE-6AB6-4C42-99C2-4374D368315A}"/>
              </a:ext>
            </a:extLst>
          </p:cNvPr>
          <p:cNvSpPr/>
          <p:nvPr/>
        </p:nvSpPr>
        <p:spPr bwMode="auto">
          <a:xfrm>
            <a:off x="5324262" y="1056736"/>
            <a:ext cx="3755414" cy="57236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A197C0-DF5F-45F7-9981-657CBE859B87}"/>
              </a:ext>
            </a:extLst>
          </p:cNvPr>
          <p:cNvSpPr/>
          <p:nvPr/>
        </p:nvSpPr>
        <p:spPr bwMode="auto">
          <a:xfrm>
            <a:off x="109280" y="1019354"/>
            <a:ext cx="5146792" cy="57178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479424"/>
      </p:ext>
    </p:extLst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3913-AF06-41AB-9D73-3F592901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805" y="2471979"/>
            <a:ext cx="6324600" cy="1143000"/>
          </a:xfrm>
        </p:spPr>
        <p:txBody>
          <a:bodyPr/>
          <a:lstStyle/>
          <a:p>
            <a:r>
              <a:rPr lang="en-US" dirty="0"/>
              <a:t>REDO ONE FOR EACH OF THE TWO WIGS ONCE THEY ARE FINALIZED DETERMINED</a:t>
            </a:r>
          </a:p>
        </p:txBody>
      </p:sp>
    </p:spTree>
    <p:extLst>
      <p:ext uri="{BB962C8B-B14F-4D97-AF65-F5344CB8AC3E}">
        <p14:creationId xmlns:p14="http://schemas.microsoft.com/office/powerpoint/2010/main" val="3214988642"/>
      </p:ext>
    </p:extLst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049" y="1910943"/>
            <a:ext cx="7470475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effectLst/>
                <a:latin typeface="Georgia" panose="02040502050405020303" pitchFamily="18" charset="0"/>
              </a:rPr>
              <a:t>Develop and complete  an  effective  parish  health  assessment  process  in  at  least  33%  of  the  Diocese parishes within  24  months.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C43534-E06B-49C7-96FD-1144F200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893" y="0"/>
            <a:ext cx="5797440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Georgia" panose="02040502050405020303" pitchFamily="18" charset="0"/>
              </a:rPr>
              <a:t>Operations Wildly  Important Goal 3</a:t>
            </a:r>
            <a:endParaRPr lang="en-US" sz="3400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8503"/>
      </p:ext>
    </p:extLst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082873"/>
              </p:ext>
            </p:extLst>
          </p:nvPr>
        </p:nvGraphicFramePr>
        <p:xfrm>
          <a:off x="76626" y="741775"/>
          <a:ext cx="8700479" cy="56761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8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089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 Actions  Necessary  </a:t>
                      </a:r>
                      <a:r>
                        <a:rPr lang="en-US" sz="14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 Achieve  </a:t>
                      </a:r>
                    </a:p>
                    <a:p>
                      <a:pPr algn="ctr"/>
                      <a:r>
                        <a:rPr lang="en-US" sz="1400" b="1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 WIG 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Responsible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Deadline </a:t>
                      </a:r>
                      <a:r>
                        <a:rPr lang="en-US" sz="14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Timetable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Completion </a:t>
                      </a:r>
                    </a:p>
                    <a:p>
                      <a:pPr algn="ctr"/>
                      <a:r>
                        <a:rPr lang="en-US" sz="14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Confirmation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829">
                <a:tc>
                  <a:txBody>
                    <a:bodyPr/>
                    <a:lstStyle/>
                    <a:p>
                      <a:pPr marL="11113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Form Diocese of New England Wildly Important Goal Team 3 (Ops Team 3). 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Planning Team and Goal co-Captains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 to Start Date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 team members agree to serve 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8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</a:rPr>
                        <a:t>LAG 1: Research the most effective parish health  assessment  processes within  3 months</a:t>
                      </a:r>
                      <a:endParaRPr lang="en-US" sz="1400" b="1" u="sng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944058"/>
                  </a:ext>
                </a:extLst>
              </a:tr>
              <a:tr h="548667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200" b="1" dirty="0">
                          <a:effectLst/>
                        </a:rPr>
                        <a:t>2. Develop research, development and roll out process plan and how success will be determined.</a:t>
                      </a:r>
                    </a:p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months after start date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plan completed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658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200" b="1" dirty="0">
                          <a:effectLst/>
                        </a:rPr>
                        <a:t>Identify at least 5 parish health assessment tools to evaluate and consider from both inside ad outside the Orthodox ecosystem).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 after step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5 parish health assessment tools are identified for study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481770"/>
                  </a:ext>
                </a:extLst>
              </a:tr>
              <a:tr h="44473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 2: Develop the most effective parish assessment process within 4 months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140628"/>
                  </a:ext>
                </a:extLst>
              </a:tr>
              <a:tr h="951658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400" b="1" dirty="0">
                          <a:effectLst/>
                        </a:rPr>
                        <a:t>4. Evaluate all studies parish health assessment tools to determine their effectiveness and validity to DoNE parishes based on criteria of success determined in step 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 after step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of alternative parish health assessment tools is completed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801244"/>
                  </a:ext>
                </a:extLst>
              </a:tr>
              <a:tr h="951658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400" b="1" dirty="0">
                          <a:effectLst/>
                        </a:rPr>
                        <a:t>5. Modify as necessary and finalize the creation of official DoNE “Parish Health Assessment Tool” for use.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 after step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“Parish Health Assessment Tool” is finalized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D62C678B-B2F1-4206-9806-771036505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06" y="-176002"/>
            <a:ext cx="7737475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+mn-lt"/>
              </a:rPr>
              <a:t>Operations Wildly  Important Goal 3</a:t>
            </a:r>
            <a:endParaRPr lang="en-US" sz="3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3054781"/>
      </p:ext>
    </p:extLst>
  </p:cSld>
  <p:clrMapOvr>
    <a:masterClrMapping/>
  </p:clrMapOvr>
  <p:transition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095505"/>
              </p:ext>
            </p:extLst>
          </p:nvPr>
        </p:nvGraphicFramePr>
        <p:xfrm>
          <a:off x="91440" y="792432"/>
          <a:ext cx="8656320" cy="59212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8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634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 Actions  Necessary  </a:t>
                      </a:r>
                      <a:r>
                        <a:rPr lang="en-US" sz="12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 Achieve  </a:t>
                      </a:r>
                    </a:p>
                    <a:p>
                      <a:pPr algn="ctr"/>
                      <a:r>
                        <a:rPr lang="en-US" sz="1200" b="1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 WIG 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Responsible </a:t>
                      </a:r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Deadline Timetable</a:t>
                      </a:r>
                    </a:p>
                    <a:p>
                      <a:pPr algn="ctr"/>
                      <a:endParaRPr lang="en-US" sz="1200" b="1" u="sng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Completion </a:t>
                      </a:r>
                    </a:p>
                    <a:p>
                      <a:pPr algn="ctr"/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Confirmation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5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 3: Recruit and train the parish trainers within 3 months 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49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200" b="1" dirty="0">
                          <a:effectLst/>
                        </a:rPr>
                        <a:t>6. Identify the number and names of potential trainers (“Trainers”) who can implement the assessment tool in the parishes and recruit trainers.</a:t>
                      </a:r>
                    </a:p>
                    <a:p>
                      <a:pPr marL="457200" lvl="1" indent="0">
                        <a:buNone/>
                      </a:pPr>
                      <a:endParaRPr lang="en-US" sz="12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month after step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Trainers are recruited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574136"/>
                  </a:ext>
                </a:extLst>
              </a:tr>
              <a:tr h="540135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200" b="1" dirty="0">
                          <a:effectLst/>
                        </a:rPr>
                        <a:t>7. Develop training program for Trainers and train the Trainers selected in step 6.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steps after step 6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Trainers are trained in training program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611891"/>
                  </a:ext>
                </a:extLst>
              </a:tr>
              <a:tr h="488134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</a:rPr>
                        <a:t>LAG 4</a:t>
                      </a:r>
                      <a:r>
                        <a:rPr lang="en-US" sz="1400" b="1" u="none" dirty="0">
                          <a:solidFill>
                            <a:srgbClr val="FF0000"/>
                          </a:solidFill>
                          <a:effectLst/>
                        </a:rPr>
                        <a:t>: Recruit, deliver and complete the health assessments in at least 33% of the Parishes within 12 months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569203"/>
                  </a:ext>
                </a:extLst>
              </a:tr>
              <a:tr h="978114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200" b="1" dirty="0">
                          <a:effectLst/>
                        </a:rPr>
                        <a:t>8. Provide notice of availability of parish health assessment process to all parishes and recruit at least 9 parishes that all types and geographies and various demographics and characteristics to complete a parish health assessment and assign trainers to the respective parishes agreeing to be assessed (the “Parishes”).</a:t>
                      </a:r>
                    </a:p>
                    <a:p>
                      <a:pPr marL="0" lvl="1" indent="0">
                        <a:buNone/>
                      </a:pPr>
                      <a:endParaRPr lang="en-US" sz="12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Trainers and Ops Team 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months after step 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33% of DoNE Parishes agree to schedule a </a:t>
                      </a:r>
                      <a:r>
                        <a:rPr lang="en-US" sz="1200" b="1" dirty="0">
                          <a:effectLst/>
                        </a:rPr>
                        <a:t>“Parish Health Assessment Tool”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857395"/>
                  </a:ext>
                </a:extLst>
              </a:tr>
              <a:tr h="9781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9. Schedule and complete a parish health assessment in all Parishes.</a:t>
                      </a:r>
                    </a:p>
                    <a:p>
                      <a:pPr marL="0" lvl="1" indent="0">
                        <a:buNone/>
                      </a:pPr>
                      <a:endParaRPr lang="en-US" sz="12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Trainers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months after step 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Parish Health Assessment is completed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455203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BD5C74C2-92EB-40DE-AC58-F9D6A49E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06" y="-176002"/>
            <a:ext cx="7737475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+mn-lt"/>
              </a:rPr>
              <a:t>Operations Wildly  Important Goal 3</a:t>
            </a:r>
            <a:endParaRPr lang="en-US" sz="3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929442"/>
      </p:ext>
    </p:extLst>
  </p:cSld>
  <p:clrMapOvr>
    <a:masterClrMapping/>
  </p:clrMapOvr>
  <p:transition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833957"/>
              </p:ext>
            </p:extLst>
          </p:nvPr>
        </p:nvGraphicFramePr>
        <p:xfrm>
          <a:off x="117319" y="746310"/>
          <a:ext cx="8656320" cy="27725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8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634"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 Actions  Necessary  </a:t>
                      </a:r>
                      <a:r>
                        <a:rPr lang="en-US" sz="12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 Achieve  </a:t>
                      </a:r>
                    </a:p>
                    <a:p>
                      <a:pPr algn="ctr"/>
                      <a:r>
                        <a:rPr lang="en-US" sz="1200" b="1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 WIG 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Responsible </a:t>
                      </a:r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Deadline Timetable</a:t>
                      </a:r>
                    </a:p>
                    <a:p>
                      <a:pPr algn="ctr"/>
                      <a:endParaRPr lang="en-US" sz="1200" b="1" u="sng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bg1"/>
                          </a:solidFill>
                          <a:latin typeface="+mn-lt"/>
                        </a:rPr>
                        <a:t>Completion </a:t>
                      </a:r>
                    </a:p>
                    <a:p>
                      <a:pPr algn="ctr"/>
                      <a:r>
                        <a:rPr lang="en-US" sz="1200" b="1" u="sng" dirty="0">
                          <a:solidFill>
                            <a:schemeClr val="bg1"/>
                          </a:solidFill>
                          <a:latin typeface="+mn-lt"/>
                        </a:rPr>
                        <a:t>Confirmation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</a:rPr>
                        <a:t>LAG 5:  Compile the results of the Parish health assessment process and provide a report within 2 months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522"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1200" b="1" dirty="0">
                          <a:effectLst/>
                        </a:rPr>
                        <a:t>10. Obtain and compile data from all Parish health assessments.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Trainers and Ops Team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month after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Parish health assessments are compiled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2424690"/>
                  </a:ext>
                </a:extLst>
              </a:tr>
              <a:tr h="39552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11. Finalize and deliver comprehensive Parish health assessment report to Hierarch and DoNE Diocese Council.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Both"/>
                        <a:tabLst/>
                        <a:defRPr/>
                      </a:pPr>
                      <a:endParaRPr lang="en-US" sz="12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 Team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month after step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Parish health assessment report is completed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20564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875C53C-F927-4877-ABF1-6997194F4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06" y="-176002"/>
            <a:ext cx="7737475" cy="1143000"/>
          </a:xfrm>
        </p:spPr>
        <p:txBody>
          <a:bodyPr/>
          <a:lstStyle/>
          <a:p>
            <a:r>
              <a:rPr lang="en-US" sz="3400" b="1" u="sng" dirty="0">
                <a:effectLst/>
                <a:latin typeface="+mn-lt"/>
              </a:rPr>
              <a:t>Operations Wildly  Important Goal 3</a:t>
            </a:r>
            <a:endParaRPr lang="en-US" sz="34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6490747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0" y="3557588"/>
            <a:ext cx="8255000" cy="1143000"/>
          </a:xfrm>
        </p:spPr>
        <p:txBody>
          <a:bodyPr/>
          <a:lstStyle/>
          <a:p>
            <a:pPr algn="l"/>
            <a:br>
              <a:rPr lang="en-US" altLang="en-US" sz="2000" b="1" u="none" dirty="0">
                <a:effectLst/>
                <a:latin typeface="Georgia" panose="02040502050405020303" pitchFamily="18" charset="0"/>
              </a:rPr>
            </a:br>
            <a:endParaRPr lang="en-US" altLang="en-US" sz="2000" b="1" u="none" dirty="0">
              <a:effectLst/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320223" y="1621272"/>
            <a:ext cx="497298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 u="sng" baseline="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5pPr>
            <a:lvl6pPr marL="4572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6pPr>
            <a:lvl7pPr marL="9144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7pPr>
            <a:lvl8pPr marL="13716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8pPr>
            <a:lvl9pPr marL="18288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Statement  of  WHY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C01631-FD94-4A08-8E2F-FE0CC9BDBA9E}"/>
              </a:ext>
            </a:extLst>
          </p:cNvPr>
          <p:cNvSpPr/>
          <p:nvPr/>
        </p:nvSpPr>
        <p:spPr>
          <a:xfrm>
            <a:off x="1050201" y="2943792"/>
            <a:ext cx="741481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To  guide and support the New  England  parishes  so  that  they  help  people  glorify  God  by  growing  in  life,  faith  and  spiritual  understanding.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11384-AA40-4FD6-810C-12B278B4B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2" y="0"/>
            <a:ext cx="6391275" cy="17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78414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394" y="-64187"/>
            <a:ext cx="3028950" cy="1143000"/>
          </a:xfrm>
        </p:spPr>
        <p:txBody>
          <a:bodyPr/>
          <a:lstStyle/>
          <a:p>
            <a:r>
              <a:rPr lang="en-US" dirty="0"/>
              <a:t>Final</a:t>
            </a:r>
            <a:br>
              <a:rPr lang="en-US" dirty="0"/>
            </a:br>
            <a:r>
              <a:rPr lang="en-US" dirty="0"/>
              <a:t>Strengths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6DB642-AEA0-4E65-B543-779380B5DD14}"/>
              </a:ext>
            </a:extLst>
          </p:cNvPr>
          <p:cNvSpPr txBox="1"/>
          <p:nvPr/>
        </p:nvSpPr>
        <p:spPr>
          <a:xfrm>
            <a:off x="1460050" y="2317013"/>
            <a:ext cx="67242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Laity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Financial  Stability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Dogma,  Traditions  &amp;  Liturgical 	Practices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Clergy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03436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C5166C-159F-43F2-B684-BAC6A45BF9B7}"/>
              </a:ext>
            </a:extLst>
          </p:cNvPr>
          <p:cNvSpPr txBox="1"/>
          <p:nvPr/>
        </p:nvSpPr>
        <p:spPr>
          <a:xfrm>
            <a:off x="239170" y="1403336"/>
            <a:ext cx="900819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Clergy  Needs   (Too  Few, Wellness, 	Overstretched, Bi-vocation)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Insufficient  Diocese  Staff  &amp;  Support  and  	Insufficient   Parish  Support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Lack  of  a  Consensus  Diocese  Vision  and 	Plan  (and  Resistance  To  Change)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Parish  Misalignment  &amp; Density, Small  	Number  and  Small  Size  of   Parishes  &amp;  	Great  Distances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Stagnant  Growth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Stewardship  of  Time,  Talents  and  	Treasures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3AA47D5-36D0-4D5C-9ED5-CB23008FC9E8}"/>
              </a:ext>
            </a:extLst>
          </p:cNvPr>
          <p:cNvSpPr txBox="1">
            <a:spLocks/>
          </p:cNvSpPr>
          <p:nvPr/>
        </p:nvSpPr>
        <p:spPr bwMode="auto">
          <a:xfrm>
            <a:off x="5078994" y="-64187"/>
            <a:ext cx="3105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760002"/>
                </a:solidFill>
                <a:effectLst/>
                <a:latin typeface="Georgia" panose="02040502050405020303" pitchFamily="18" charset="0"/>
                <a:ea typeface="+mj-ea"/>
                <a:cs typeface="Arial" panose="020B0604020202020204" pitchFamily="34" charset="0"/>
              </a:defRPr>
            </a:lvl1pPr>
            <a:lvl2pPr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2pPr>
            <a:lvl3pPr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3pPr>
            <a:lvl4pPr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4pPr>
            <a:lvl5pPr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600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Final</a:t>
            </a:r>
            <a:b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</a:br>
            <a:r>
              <a:rPr kumimoji="0" lang="en-US" sz="3600" b="1" i="0" u="sng" strike="noStrike" kern="0" cap="none" spc="0" normalizeH="0" baseline="0" noProof="0" dirty="0">
                <a:ln>
                  <a:noFill/>
                </a:ln>
                <a:solidFill>
                  <a:srgbClr val="76000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Weaknesses</a:t>
            </a:r>
          </a:p>
        </p:txBody>
      </p:sp>
    </p:spTree>
    <p:extLst>
      <p:ext uri="{BB962C8B-B14F-4D97-AF65-F5344CB8AC3E}">
        <p14:creationId xmlns:p14="http://schemas.microsoft.com/office/powerpoint/2010/main" val="2653840508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871" y="-64187"/>
            <a:ext cx="3295473" cy="1143000"/>
          </a:xfrm>
        </p:spPr>
        <p:txBody>
          <a:bodyPr/>
          <a:lstStyle/>
          <a:p>
            <a:r>
              <a:rPr lang="en-US" sz="3200" dirty="0"/>
              <a:t>Final Opportunities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F99088-A09B-4BA3-85CD-54189EA451D8}"/>
              </a:ext>
            </a:extLst>
          </p:cNvPr>
          <p:cNvSpPr txBox="1"/>
          <p:nvPr/>
        </p:nvSpPr>
        <p:spPr>
          <a:xfrm>
            <a:off x="583949" y="1674891"/>
            <a:ext cx="80983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 Greater  Numbers  of  People  to  Serve,  	including  seekers,  “nones”, 	youth 	and  emerging  adults,  immigrants, 	poor  and  others  living  in  New  	England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Technology / Social  Media  &amp; 	Communications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56896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994" y="-64187"/>
            <a:ext cx="3105350" cy="1143000"/>
          </a:xfrm>
        </p:spPr>
        <p:txBody>
          <a:bodyPr/>
          <a:lstStyle/>
          <a:p>
            <a:r>
              <a:rPr lang="en-US" dirty="0"/>
              <a:t>Final</a:t>
            </a:r>
            <a:br>
              <a:rPr lang="en-US" dirty="0"/>
            </a:br>
            <a:r>
              <a:rPr lang="en-US" dirty="0"/>
              <a:t>Threats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56" y="0"/>
            <a:ext cx="4032776" cy="10788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F26918-5802-44CB-A828-93A5E5F1424F}"/>
              </a:ext>
            </a:extLst>
          </p:cNvPr>
          <p:cNvSpPr txBox="1"/>
          <p:nvPr/>
        </p:nvSpPr>
        <p:spPr>
          <a:xfrm>
            <a:off x="660902" y="1982709"/>
            <a:ext cx="821149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 Secularism, Hostility  to  Religion  &amp; 	Changing Culture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~ Economy / Economic  Stress  &amp;  Other  	External  Disruptions  and  Crises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40953"/>
      </p:ext>
    </p:extLst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47" y="1670331"/>
            <a:ext cx="7682312" cy="1143000"/>
          </a:xfrm>
        </p:spPr>
        <p:txBody>
          <a:bodyPr/>
          <a:lstStyle/>
          <a:p>
            <a:r>
              <a:rPr lang="en-US" dirty="0"/>
              <a:t>Christ-Centered  Core  Values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C9B53B-0442-4BC6-985F-C4584DB2B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1" y="0"/>
            <a:ext cx="6391275" cy="1709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EB710F-F132-491B-8E0E-64D6D619675A}"/>
              </a:ext>
            </a:extLst>
          </p:cNvPr>
          <p:cNvSpPr txBox="1"/>
          <p:nvPr/>
        </p:nvSpPr>
        <p:spPr>
          <a:xfrm>
            <a:off x="1376361" y="2612340"/>
            <a:ext cx="69799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Love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Education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Stewardship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Evangelization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Glorification of  God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~ Faithfulness  to  Sacred  Tradition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5D01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298808"/>
      </p:ext>
    </p:extLst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32B0-A66C-4B94-A7F0-814D7D6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409" y="1510114"/>
            <a:ext cx="7147405" cy="1143000"/>
          </a:xfrm>
        </p:spPr>
        <p:txBody>
          <a:bodyPr/>
          <a:lstStyle/>
          <a:p>
            <a:r>
              <a:rPr lang="en-US" dirty="0"/>
              <a:t>Mission  Statement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3989-F176-43A9-B50F-6F4B06F7C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1" y="0"/>
            <a:ext cx="6391275" cy="1709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D59BCE-9E2A-4A1B-BF23-088F5231658E}"/>
              </a:ext>
            </a:extLst>
          </p:cNvPr>
          <p:cNvSpPr txBox="1"/>
          <p:nvPr/>
        </p:nvSpPr>
        <p:spPr>
          <a:xfrm>
            <a:off x="307816" y="2453489"/>
            <a:ext cx="85283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  mission  of  the  Diocese  of  New  England  of  the  Orthodox  Church  in  America  is  to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D01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proclaim  the  Gospel  of  Jesus  Christ,  to  assist  parishes  and  individuals  to  live  the  fullness  of  the  Orthodox  faith,  and  to  reach  out  and  care  for  others  in  God’s  love. </a:t>
            </a:r>
          </a:p>
        </p:txBody>
      </p:sp>
    </p:spTree>
    <p:extLst>
      <p:ext uri="{BB962C8B-B14F-4D97-AF65-F5344CB8AC3E}">
        <p14:creationId xmlns:p14="http://schemas.microsoft.com/office/powerpoint/2010/main" val="129134318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Archdiocese Design Template">
  <a:themeElements>
    <a:clrScheme name="GOA_template_04 15">
      <a:dk1>
        <a:srgbClr val="5D0100"/>
      </a:dk1>
      <a:lt1>
        <a:srgbClr val="800000"/>
      </a:lt1>
      <a:dk2>
        <a:srgbClr val="DFD293"/>
      </a:dk2>
      <a:lt2>
        <a:srgbClr val="5D0100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B9000A"/>
      </a:hlink>
      <a:folHlink>
        <a:srgbClr val="FFB400"/>
      </a:folHlink>
    </a:clrScheme>
    <a:fontScheme name="GOA_template_04">
      <a:majorFont>
        <a:latin typeface="RequiemDisplay-HTF-SmallCaps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GOA_template_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3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FFFF9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4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0600B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5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B9000A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OA_template_04">
  <a:themeElements>
    <a:clrScheme name="GOA_template_04 15">
      <a:dk1>
        <a:srgbClr val="5D0100"/>
      </a:dk1>
      <a:lt1>
        <a:srgbClr val="800000"/>
      </a:lt1>
      <a:dk2>
        <a:srgbClr val="DFD293"/>
      </a:dk2>
      <a:lt2>
        <a:srgbClr val="5D0100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B9000A"/>
      </a:hlink>
      <a:folHlink>
        <a:srgbClr val="FFB400"/>
      </a:folHlink>
    </a:clrScheme>
    <a:fontScheme name="GOA_template_0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GOA_template_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3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FFFF9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4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0600B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5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B9000A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GOA_template_04">
  <a:themeElements>
    <a:clrScheme name="GOA_template_04 15">
      <a:dk1>
        <a:srgbClr val="5D0100"/>
      </a:dk1>
      <a:lt1>
        <a:srgbClr val="800000"/>
      </a:lt1>
      <a:dk2>
        <a:srgbClr val="DFD293"/>
      </a:dk2>
      <a:lt2>
        <a:srgbClr val="5D0100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B9000A"/>
      </a:hlink>
      <a:folHlink>
        <a:srgbClr val="FFB4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OA_template_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A_template_04 13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FFFF9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4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0600B9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A_template_04 15">
        <a:dk1>
          <a:srgbClr val="5D0100"/>
        </a:dk1>
        <a:lt1>
          <a:srgbClr val="800000"/>
        </a:lt1>
        <a:dk2>
          <a:srgbClr val="DFD293"/>
        </a:dk2>
        <a:lt2>
          <a:srgbClr val="5D0100"/>
        </a:lt2>
        <a:accent1>
          <a:srgbClr val="FFF4A0"/>
        </a:accent1>
        <a:accent2>
          <a:srgbClr val="B60E1E"/>
        </a:accent2>
        <a:accent3>
          <a:srgbClr val="C0AAAA"/>
        </a:accent3>
        <a:accent4>
          <a:srgbClr val="4E0100"/>
        </a:accent4>
        <a:accent5>
          <a:srgbClr val="FFF8CD"/>
        </a:accent5>
        <a:accent6>
          <a:srgbClr val="A50C1A"/>
        </a:accent6>
        <a:hlink>
          <a:srgbClr val="B9000A"/>
        </a:hlink>
        <a:folHlink>
          <a:srgbClr val="FFB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17141</TotalTime>
  <Words>2675</Words>
  <Application>Microsoft Office PowerPoint</Application>
  <PresentationFormat>On-screen Show (4:3)</PresentationFormat>
  <Paragraphs>317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Georgia</vt:lpstr>
      <vt:lpstr>Helvetica Neue</vt:lpstr>
      <vt:lpstr>RequiemDisplay-HTF-Roman</vt:lpstr>
      <vt:lpstr>RequiemDisplay-HTF-SmallCaps</vt:lpstr>
      <vt:lpstr>Symbol</vt:lpstr>
      <vt:lpstr>Times</vt:lpstr>
      <vt:lpstr>Times New Roman</vt:lpstr>
      <vt:lpstr>Archdiocese Design Template</vt:lpstr>
      <vt:lpstr>GOA_template_04</vt:lpstr>
      <vt:lpstr>3_GOA_template_04</vt:lpstr>
      <vt:lpstr>PowerPoint Presentation</vt:lpstr>
      <vt:lpstr>PowerPoint Presentation</vt:lpstr>
      <vt:lpstr> </vt:lpstr>
      <vt:lpstr>Final Strengths</vt:lpstr>
      <vt:lpstr>PowerPoint Presentation</vt:lpstr>
      <vt:lpstr>Final Opportunities</vt:lpstr>
      <vt:lpstr>Final Threats</vt:lpstr>
      <vt:lpstr>Christ-Centered  Core  Values</vt:lpstr>
      <vt:lpstr>Mission  Statement</vt:lpstr>
      <vt:lpstr>Vision  Statements</vt:lpstr>
      <vt:lpstr>Preliminary DWIGs and TWIGs</vt:lpstr>
      <vt:lpstr>Which  Of  The  11  Are  Currently  Actionable  And  Can  Have  the  Greatest   Impact  on  the  Diocese  and  its  Parishes?  (the  few  things  that can  change  everything </vt:lpstr>
      <vt:lpstr>Operations  Team – WIG  3</vt:lpstr>
      <vt:lpstr>Operations Wildly  Important Goal 3</vt:lpstr>
      <vt:lpstr>Prelim Lag Measures WIG 3</vt:lpstr>
      <vt:lpstr>Prelim Lead Measures WIG 3</vt:lpstr>
      <vt:lpstr>Ministries  Team – WIG  1</vt:lpstr>
      <vt:lpstr>Ministries Wildly  Important Goal 1</vt:lpstr>
      <vt:lpstr>Prelim Lag Measures WIG 1</vt:lpstr>
      <vt:lpstr>Prelim Lead Measures WIG 1</vt:lpstr>
      <vt:lpstr>Ministries  Team – WIG  2</vt:lpstr>
      <vt:lpstr>Ministries Wildly  Important Goal 1</vt:lpstr>
      <vt:lpstr>Prelim Lag Measures WIG 2</vt:lpstr>
      <vt:lpstr>Prelim Lead Measures WIG 2</vt:lpstr>
      <vt:lpstr>REDO ONE FOR EACH OF THE TWO WIGS ONCE THEY ARE FINALIZED DETERMINED</vt:lpstr>
      <vt:lpstr>Operations Wildly  Important Goal 3</vt:lpstr>
      <vt:lpstr>Operations Wildly  Important Goal 3</vt:lpstr>
      <vt:lpstr>Operations Wildly  Important Goal 3</vt:lpstr>
      <vt:lpstr>Operations Wildly  Important Goal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 Goal  #1</dc:title>
  <dc:creator>wbmarian</dc:creator>
  <cp:lastModifiedBy>Bill Marianes</cp:lastModifiedBy>
  <cp:revision>287</cp:revision>
  <dcterms:modified xsi:type="dcterms:W3CDTF">2020-09-02T17:33:44Z</dcterms:modified>
</cp:coreProperties>
</file>