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704" r:id="rId2"/>
    <p:sldMasterId id="2147483719" r:id="rId3"/>
    <p:sldMasterId id="2147483843" r:id="rId4"/>
    <p:sldMasterId id="2147483880" r:id="rId5"/>
    <p:sldMasterId id="2147483981" r:id="rId6"/>
  </p:sldMasterIdLst>
  <p:notesMasterIdLst>
    <p:notesMasterId r:id="rId42"/>
  </p:notesMasterIdLst>
  <p:handoutMasterIdLst>
    <p:handoutMasterId r:id="rId43"/>
  </p:handoutMasterIdLst>
  <p:sldIdLst>
    <p:sldId id="4342" r:id="rId7"/>
    <p:sldId id="4401" r:id="rId8"/>
    <p:sldId id="4140" r:id="rId9"/>
    <p:sldId id="4141" r:id="rId10"/>
    <p:sldId id="4142" r:id="rId11"/>
    <p:sldId id="4143" r:id="rId12"/>
    <p:sldId id="3651" r:id="rId13"/>
    <p:sldId id="4357" r:id="rId14"/>
    <p:sldId id="4325" r:id="rId15"/>
    <p:sldId id="4328" r:id="rId16"/>
    <p:sldId id="4182" r:id="rId17"/>
    <p:sldId id="4376" r:id="rId18"/>
    <p:sldId id="4377" r:id="rId19"/>
    <p:sldId id="4378" r:id="rId20"/>
    <p:sldId id="4379" r:id="rId21"/>
    <p:sldId id="4380" r:id="rId22"/>
    <p:sldId id="4381" r:id="rId23"/>
    <p:sldId id="4382" r:id="rId24"/>
    <p:sldId id="4368" r:id="rId25"/>
    <p:sldId id="4369" r:id="rId26"/>
    <p:sldId id="4370" r:id="rId27"/>
    <p:sldId id="4371" r:id="rId28"/>
    <p:sldId id="4372" r:id="rId29"/>
    <p:sldId id="4373" r:id="rId30"/>
    <p:sldId id="4374" r:id="rId31"/>
    <p:sldId id="4393" r:id="rId32"/>
    <p:sldId id="4394" r:id="rId33"/>
    <p:sldId id="4395" r:id="rId34"/>
    <p:sldId id="4396" r:id="rId35"/>
    <p:sldId id="4397" r:id="rId36"/>
    <p:sldId id="4398" r:id="rId37"/>
    <p:sldId id="4399" r:id="rId38"/>
    <p:sldId id="4400" r:id="rId39"/>
    <p:sldId id="4404" r:id="rId40"/>
    <p:sldId id="4405" r:id="rId41"/>
  </p:sldIdLst>
  <p:sldSz cx="9144000" cy="6858000" type="screen4x3"/>
  <p:notesSz cx="7010400" cy="9296400"/>
  <p:defaultTextStyle>
    <a:defPPr>
      <a:defRPr lang="en-US"/>
    </a:defPPr>
    <a:lvl1pPr algn="l" rtl="0" eaLnBrk="0" fontAlgn="base" hangingPunct="0">
      <a:spcBef>
        <a:spcPct val="0"/>
      </a:spcBef>
      <a:spcAft>
        <a:spcPct val="0"/>
      </a:spcAft>
      <a:defRPr sz="4200" kern="1200">
        <a:solidFill>
          <a:schemeClr val="tx1"/>
        </a:solidFill>
        <a:latin typeface="Times"/>
        <a:ea typeface="+mn-ea"/>
        <a:cs typeface="+mn-cs"/>
      </a:defRPr>
    </a:lvl1pPr>
    <a:lvl2pPr marL="457200" algn="l" rtl="0" eaLnBrk="0" fontAlgn="base" hangingPunct="0">
      <a:spcBef>
        <a:spcPct val="0"/>
      </a:spcBef>
      <a:spcAft>
        <a:spcPct val="0"/>
      </a:spcAft>
      <a:defRPr sz="4200" kern="1200">
        <a:solidFill>
          <a:schemeClr val="tx1"/>
        </a:solidFill>
        <a:latin typeface="Times"/>
        <a:ea typeface="+mn-ea"/>
        <a:cs typeface="+mn-cs"/>
      </a:defRPr>
    </a:lvl2pPr>
    <a:lvl3pPr marL="914400" algn="l" rtl="0" eaLnBrk="0" fontAlgn="base" hangingPunct="0">
      <a:spcBef>
        <a:spcPct val="0"/>
      </a:spcBef>
      <a:spcAft>
        <a:spcPct val="0"/>
      </a:spcAft>
      <a:defRPr sz="4200" kern="1200">
        <a:solidFill>
          <a:schemeClr val="tx1"/>
        </a:solidFill>
        <a:latin typeface="Times"/>
        <a:ea typeface="+mn-ea"/>
        <a:cs typeface="+mn-cs"/>
      </a:defRPr>
    </a:lvl3pPr>
    <a:lvl4pPr marL="1371600" algn="l" rtl="0" eaLnBrk="0" fontAlgn="base" hangingPunct="0">
      <a:spcBef>
        <a:spcPct val="0"/>
      </a:spcBef>
      <a:spcAft>
        <a:spcPct val="0"/>
      </a:spcAft>
      <a:defRPr sz="4200" kern="1200">
        <a:solidFill>
          <a:schemeClr val="tx1"/>
        </a:solidFill>
        <a:latin typeface="Times"/>
        <a:ea typeface="+mn-ea"/>
        <a:cs typeface="+mn-cs"/>
      </a:defRPr>
    </a:lvl4pPr>
    <a:lvl5pPr marL="1828800" algn="l" rtl="0" eaLnBrk="0" fontAlgn="base" hangingPunct="0">
      <a:spcBef>
        <a:spcPct val="0"/>
      </a:spcBef>
      <a:spcAft>
        <a:spcPct val="0"/>
      </a:spcAft>
      <a:defRPr sz="4200" kern="1200">
        <a:solidFill>
          <a:schemeClr val="tx1"/>
        </a:solidFill>
        <a:latin typeface="Times"/>
        <a:ea typeface="+mn-ea"/>
        <a:cs typeface="+mn-cs"/>
      </a:defRPr>
    </a:lvl5pPr>
    <a:lvl6pPr marL="2286000" algn="l" defTabSz="914400" rtl="0" eaLnBrk="1" latinLnBrk="0" hangingPunct="1">
      <a:defRPr sz="4200" kern="1200">
        <a:solidFill>
          <a:schemeClr val="tx1"/>
        </a:solidFill>
        <a:latin typeface="Times"/>
        <a:ea typeface="+mn-ea"/>
        <a:cs typeface="+mn-cs"/>
      </a:defRPr>
    </a:lvl6pPr>
    <a:lvl7pPr marL="2743200" algn="l" defTabSz="914400" rtl="0" eaLnBrk="1" latinLnBrk="0" hangingPunct="1">
      <a:defRPr sz="4200" kern="1200">
        <a:solidFill>
          <a:schemeClr val="tx1"/>
        </a:solidFill>
        <a:latin typeface="Times"/>
        <a:ea typeface="+mn-ea"/>
        <a:cs typeface="+mn-cs"/>
      </a:defRPr>
    </a:lvl7pPr>
    <a:lvl8pPr marL="3200400" algn="l" defTabSz="914400" rtl="0" eaLnBrk="1" latinLnBrk="0" hangingPunct="1">
      <a:defRPr sz="4200" kern="1200">
        <a:solidFill>
          <a:schemeClr val="tx1"/>
        </a:solidFill>
        <a:latin typeface="Times"/>
        <a:ea typeface="+mn-ea"/>
        <a:cs typeface="+mn-cs"/>
      </a:defRPr>
    </a:lvl8pPr>
    <a:lvl9pPr marL="3657600" algn="l" defTabSz="914400" rtl="0" eaLnBrk="1" latinLnBrk="0" hangingPunct="1">
      <a:defRPr sz="4200" kern="1200">
        <a:solidFill>
          <a:schemeClr val="tx1"/>
        </a:solidFill>
        <a:latin typeface="Times"/>
        <a:ea typeface="+mn-ea"/>
        <a:cs typeface="+mn-cs"/>
      </a:defRPr>
    </a:lvl9pPr>
  </p:defaultTextStyle>
  <p:extLst>
    <p:ext uri="{521415D9-36F7-43E2-AB2F-B90AF26B5E84}">
      <p14:sectionLst xmlns:p14="http://schemas.microsoft.com/office/powerpoint/2010/main">
        <p14:section name="Default Section" id="{F006D2DD-AE03-43FB-BE6C-939A6DC9541F}">
          <p14:sldIdLst/>
        </p14:section>
        <p14:section name="Default Section" id="{DF557054-78CE-4E60-87DF-63513C7FF87A}">
          <p14:sldIdLst>
            <p14:sldId id="4342"/>
            <p14:sldId id="4401"/>
            <p14:sldId id="4140"/>
            <p14:sldId id="4141"/>
            <p14:sldId id="4142"/>
            <p14:sldId id="4143"/>
            <p14:sldId id="3651"/>
            <p14:sldId id="4357"/>
            <p14:sldId id="4325"/>
            <p14:sldId id="4328"/>
            <p14:sldId id="4182"/>
            <p14:sldId id="4376"/>
            <p14:sldId id="4377"/>
            <p14:sldId id="4378"/>
            <p14:sldId id="4379"/>
            <p14:sldId id="4380"/>
            <p14:sldId id="4381"/>
            <p14:sldId id="4382"/>
            <p14:sldId id="4368"/>
            <p14:sldId id="4369"/>
            <p14:sldId id="4370"/>
            <p14:sldId id="4371"/>
            <p14:sldId id="4372"/>
            <p14:sldId id="4373"/>
            <p14:sldId id="4374"/>
            <p14:sldId id="4393"/>
            <p14:sldId id="4394"/>
            <p14:sldId id="4395"/>
            <p14:sldId id="4396"/>
            <p14:sldId id="4397"/>
            <p14:sldId id="4398"/>
            <p14:sldId id="4399"/>
            <p14:sldId id="4400"/>
            <p14:sldId id="4404"/>
            <p14:sldId id="4405"/>
          </p14:sldIdLst>
        </p14:section>
      </p14:sectionLst>
    </p:ext>
    <p:ext uri="{EFAFB233-063F-42B5-8137-9DF3F51BA10A}">
      <p15:sldGuideLst xmlns:p15="http://schemas.microsoft.com/office/powerpoint/2012/main">
        <p15:guide id="1" orient="horz" pos="44">
          <p15:clr>
            <a:srgbClr val="A4A3A4"/>
          </p15:clr>
        </p15:guide>
        <p15:guide id="2" orient="horz" pos="1121">
          <p15:clr>
            <a:srgbClr val="A4A3A4"/>
          </p15:clr>
        </p15:guide>
        <p15:guide id="3" pos="206">
          <p15:clr>
            <a:srgbClr val="A4A3A4"/>
          </p15:clr>
        </p15:guide>
        <p15:guide id="4" pos="41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Marianes" initials="BM" lastIdx="0" clrIdx="0">
    <p:extLst>
      <p:ext uri="{19B8F6BF-5375-455C-9EA6-DF929625EA0E}">
        <p15:presenceInfo xmlns:p15="http://schemas.microsoft.com/office/powerpoint/2012/main" userId="c29863bce40e9a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C0000"/>
    <a:srgbClr val="CC99FF"/>
    <a:srgbClr val="CC00CC"/>
    <a:srgbClr val="009999"/>
    <a:srgbClr val="CCFF99"/>
    <a:srgbClr val="CCECFF"/>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680" autoAdjust="0"/>
    <p:restoredTop sz="95577" autoAdjust="0"/>
  </p:normalViewPr>
  <p:slideViewPr>
    <p:cSldViewPr snapToGrid="0">
      <p:cViewPr varScale="1">
        <p:scale>
          <a:sx n="78" d="100"/>
          <a:sy n="78" d="100"/>
        </p:scale>
        <p:origin x="1426" y="43"/>
      </p:cViewPr>
      <p:guideLst>
        <p:guide orient="horz" pos="44"/>
        <p:guide orient="horz" pos="1121"/>
        <p:guide pos="206"/>
        <p:guide pos="419"/>
      </p:guideLst>
    </p:cSldViewPr>
  </p:slideViewPr>
  <p:outlineViewPr>
    <p:cViewPr>
      <p:scale>
        <a:sx n="33" d="100"/>
        <a:sy n="33" d="100"/>
      </p:scale>
      <p:origin x="0" y="2907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3" d="100"/>
          <a:sy n="83" d="100"/>
        </p:scale>
        <p:origin x="381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7"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b" anchorCtr="0" compatLnSpc="1">
            <a:prstTxWarp prst="textNoShape">
              <a:avLst/>
            </a:prstTxWarp>
          </a:bodyPr>
          <a:lstStyle>
            <a:lvl1pPr algn="r" defTabSz="930275">
              <a:defRPr sz="1200"/>
            </a:lvl1pPr>
          </a:lstStyle>
          <a:p>
            <a:fld id="{FFB0F44B-188E-419C-9FCB-BB292F2E5CC2}" type="slidenum">
              <a:rPr lang="en-US"/>
              <a:pPr/>
              <a:t>‹#›</a:t>
            </a:fld>
            <a:endParaRPr lang="en-US" dirty="0"/>
          </a:p>
        </p:txBody>
      </p:sp>
    </p:spTree>
    <p:extLst>
      <p:ext uri="{BB962C8B-B14F-4D97-AF65-F5344CB8AC3E}">
        <p14:creationId xmlns:p14="http://schemas.microsoft.com/office/powerpoint/2010/main" val="167342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0" name="Rectangle 4"/>
          <p:cNvSpPr>
            <a:spLocks noGrp="1" noRot="1" noChangeAspect="1" noChangeArrowheads="1" noTextEdit="1"/>
          </p:cNvSpPr>
          <p:nvPr>
            <p:ph type="sldImg" idx="2"/>
          </p:nvPr>
        </p:nvSpPr>
        <p:spPr bwMode="auto">
          <a:xfrm>
            <a:off x="1179513"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p:cNvSpPr>
            <a:spLocks noGrp="1" noChangeArrowheads="1"/>
          </p:cNvSpPr>
          <p:nvPr>
            <p:ph type="body" sz="quarter" idx="3"/>
          </p:nvPr>
        </p:nvSpPr>
        <p:spPr bwMode="auto">
          <a:xfrm>
            <a:off x="933450" y="4416425"/>
            <a:ext cx="51435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5" rIns="93151" bIns="465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35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3513" y="8831263"/>
            <a:ext cx="3036887" cy="465137"/>
          </a:xfrm>
          <a:prstGeom prst="rect">
            <a:avLst/>
          </a:prstGeom>
          <a:ln/>
        </p:spPr>
        <p:txBody>
          <a:bodyPr/>
          <a:lstStyle/>
          <a:p>
            <a:fld id="{CB2BF1A5-647C-4888-9331-8AD1F909E812}" type="slidenum">
              <a:rPr lang="en-US"/>
              <a:pPr/>
              <a:t>1</a:t>
            </a:fld>
            <a:endParaRPr lang="en-US" dirty="0"/>
          </a:p>
        </p:txBody>
      </p:sp>
      <p:sp>
        <p:nvSpPr>
          <p:cNvPr id="900098" name="Rectangle 2"/>
          <p:cNvSpPr>
            <a:spLocks noGrp="1" noRot="1" noChangeAspect="1" noChangeArrowheads="1" noTextEdit="1"/>
          </p:cNvSpPr>
          <p:nvPr>
            <p:ph type="sldImg"/>
          </p:nvPr>
        </p:nvSpPr>
        <p:spPr>
          <a:xfrm>
            <a:off x="1181100" y="696913"/>
            <a:ext cx="4648200" cy="3486150"/>
          </a:xfrm>
          <a:ln/>
        </p:spPr>
      </p:sp>
      <p:sp>
        <p:nvSpPr>
          <p:cNvPr id="900099" name="Rectangle 3"/>
          <p:cNvSpPr>
            <a:spLocks noGrp="1" noChangeArrowheads="1"/>
          </p:cNvSpPr>
          <p:nvPr>
            <p:ph type="body" idx="1"/>
          </p:nvPr>
        </p:nvSpPr>
        <p:spPr>
          <a:xfrm>
            <a:off x="701675" y="4416425"/>
            <a:ext cx="5607050" cy="4183063"/>
          </a:xfrm>
        </p:spPr>
        <p:txBody>
          <a:bodyPr/>
          <a:lstStyle/>
          <a:p>
            <a:endParaRPr lang="en-US" dirty="0"/>
          </a:p>
        </p:txBody>
      </p:sp>
    </p:spTree>
    <p:extLst>
      <p:ext uri="{BB962C8B-B14F-4D97-AF65-F5344CB8AC3E}">
        <p14:creationId xmlns:p14="http://schemas.microsoft.com/office/powerpoint/2010/main" val="2270683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3584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86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619387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7674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4133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10256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867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619387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7674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4133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p:spPr>
        <p:txBody>
          <a:bodyPr/>
          <a:lstStyle/>
          <a:p>
            <a:endParaRPr lang="en-US" altLang="en-US" dirty="0"/>
          </a:p>
        </p:txBody>
      </p:sp>
      <p:sp>
        <p:nvSpPr>
          <p:cNvPr id="390148" name="Header Placeholder 3"/>
          <p:cNvSpPr>
            <a:spLocks noGrp="1"/>
          </p:cNvSpPr>
          <p:nvPr>
            <p:ph type="hdr" sz="quarter" idx="4294967295"/>
          </p:nvPr>
        </p:nvSpPr>
        <p:spPr bwMode="auto">
          <a:xfrm>
            <a:off x="0" y="0"/>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0149" name="Footer Placeholder 4"/>
          <p:cNvSpPr>
            <a:spLocks noGrp="1"/>
          </p:cNvSpPr>
          <p:nvPr>
            <p:ph type="ftr" sz="quarter" idx="4294967295"/>
          </p:nvPr>
        </p:nvSpPr>
        <p:spPr bwMode="auto">
          <a:xfrm>
            <a:off x="0"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0150" name="Slide Number Placeholder 5"/>
          <p:cNvSpPr>
            <a:spLocks noGrp="1"/>
          </p:cNvSpPr>
          <p:nvPr>
            <p:ph type="sldNum" sz="quarter" idx="5"/>
          </p:nvPr>
        </p:nvSpPr>
        <p:spPr>
          <a:noFill/>
        </p:spPr>
        <p:txBody>
          <a:bodyPr/>
          <a:lstStyle>
            <a:lvl1pPr defTabSz="930275">
              <a:defRPr sz="2400">
                <a:solidFill>
                  <a:schemeClr val="tx1"/>
                </a:solidFill>
                <a:latin typeface="Times New Roman" pitchFamily="18" charset="0"/>
              </a:defRPr>
            </a:lvl1pPr>
            <a:lvl2pPr marL="742950" indent="-285750" defTabSz="930275">
              <a:defRPr sz="2400">
                <a:solidFill>
                  <a:schemeClr val="tx1"/>
                </a:solidFill>
                <a:latin typeface="Times New Roman" pitchFamily="18" charset="0"/>
              </a:defRPr>
            </a:lvl2pPr>
            <a:lvl3pPr marL="1143000" indent="-228600" defTabSz="930275">
              <a:defRPr sz="2400">
                <a:solidFill>
                  <a:schemeClr val="tx1"/>
                </a:solidFill>
                <a:latin typeface="Times New Roman" pitchFamily="18" charset="0"/>
              </a:defRPr>
            </a:lvl3pPr>
            <a:lvl4pPr marL="1600200" indent="-228600" defTabSz="930275">
              <a:defRPr sz="2400">
                <a:solidFill>
                  <a:schemeClr val="tx1"/>
                </a:solidFill>
                <a:latin typeface="Times New Roman" pitchFamily="18" charset="0"/>
              </a:defRPr>
            </a:lvl4pPr>
            <a:lvl5pPr marL="2057400" indent="-228600" defTabSz="930275">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2212502A-3DBE-4B12-A106-1751C21C963B}" type="slidenum">
              <a:rPr kumimoji="0" lang="en-US" altLang="en-US" sz="1200" b="0" i="0" u="none" strike="noStrike" kern="1200" cap="none" spc="0" normalizeH="0" baseline="0" noProof="0" smtClean="0">
                <a:ln>
                  <a:noFill/>
                </a:ln>
                <a:solidFill>
                  <a:srgbClr val="000000"/>
                </a:solidFill>
                <a:effectLst/>
                <a:uLnTx/>
                <a:uFillTx/>
                <a:latin typeface="Times"/>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207245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3513" y="8831263"/>
            <a:ext cx="3036887" cy="465137"/>
          </a:xfrm>
          <a:prstGeom prst="rect">
            <a:avLst/>
          </a:prstGeom>
          <a:ln/>
        </p:spPr>
        <p:txBody>
          <a:bodyPr/>
          <a:lstStyle/>
          <a:p>
            <a:fld id="{CB2BF1A5-647C-4888-9331-8AD1F909E812}" type="slidenum">
              <a:rPr lang="en-US"/>
              <a:pPr/>
              <a:t>35</a:t>
            </a:fld>
            <a:endParaRPr lang="en-US" dirty="0"/>
          </a:p>
        </p:txBody>
      </p:sp>
      <p:sp>
        <p:nvSpPr>
          <p:cNvPr id="900098" name="Rectangle 2"/>
          <p:cNvSpPr>
            <a:spLocks noGrp="1" noRot="1" noChangeAspect="1" noChangeArrowheads="1" noTextEdit="1"/>
          </p:cNvSpPr>
          <p:nvPr>
            <p:ph type="sldImg"/>
          </p:nvPr>
        </p:nvSpPr>
        <p:spPr>
          <a:xfrm>
            <a:off x="1181100" y="696913"/>
            <a:ext cx="4648200" cy="3486150"/>
          </a:xfrm>
          <a:ln/>
        </p:spPr>
      </p:sp>
      <p:sp>
        <p:nvSpPr>
          <p:cNvPr id="900099" name="Rectangle 3"/>
          <p:cNvSpPr>
            <a:spLocks noGrp="1" noChangeArrowheads="1"/>
          </p:cNvSpPr>
          <p:nvPr>
            <p:ph type="body" idx="1"/>
          </p:nvPr>
        </p:nvSpPr>
        <p:spPr>
          <a:xfrm>
            <a:off x="701675" y="4416425"/>
            <a:ext cx="5607050" cy="4183063"/>
          </a:xfrm>
        </p:spPr>
        <p:txBody>
          <a:bodyPr/>
          <a:lstStyle/>
          <a:p>
            <a:endParaRPr lang="en-US" dirty="0"/>
          </a:p>
        </p:txBody>
      </p:sp>
    </p:spTree>
    <p:extLst>
      <p:ext uri="{BB962C8B-B14F-4D97-AF65-F5344CB8AC3E}">
        <p14:creationId xmlns:p14="http://schemas.microsoft.com/office/powerpoint/2010/main" val="35094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055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1884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3584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4867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61938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57674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4041331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2532" name="Rectangle 4"/>
          <p:cNvSpPr>
            <a:spLocks noGrp="1" noChangeArrowheads="1"/>
          </p:cNvSpPr>
          <p:nvPr>
            <p:ph type="ctrTitle"/>
          </p:nvPr>
        </p:nvSpPr>
        <p:spPr>
          <a:xfrm>
            <a:off x="914400" y="2041525"/>
            <a:ext cx="7315200" cy="579438"/>
          </a:xfrm>
        </p:spPr>
        <p:txBody>
          <a:bodyPr>
            <a:spAutoFit/>
          </a:bodyPr>
          <a:lstStyle>
            <a:lvl1pPr>
              <a:lnSpc>
                <a:spcPct val="100000"/>
              </a:lnSpc>
              <a:defRPr sz="3200">
                <a:latin typeface="Arial" panose="020B0604020202020204" pitchFamily="34" charset="0"/>
                <a:cs typeface="Arial" panose="020B0604020202020204" pitchFamily="34" charset="0"/>
              </a:defRPr>
            </a:lvl1pPr>
          </a:lstStyle>
          <a:p>
            <a:pPr lvl="0"/>
            <a:r>
              <a:rPr lang="en-US" noProof="0"/>
              <a:t>Click to edit Master title style</a:t>
            </a:r>
          </a:p>
        </p:txBody>
      </p:sp>
      <p:sp>
        <p:nvSpPr>
          <p:cNvPr id="22533" name="Rectangle 5"/>
          <p:cNvSpPr>
            <a:spLocks noGrp="1" noChangeArrowheads="1"/>
          </p:cNvSpPr>
          <p:nvPr>
            <p:ph type="ftr" sz="quarter" idx="3"/>
          </p:nvPr>
        </p:nvSpPr>
        <p:spPr>
          <a:xfrm>
            <a:off x="76200" y="6324600"/>
            <a:ext cx="5638800" cy="457200"/>
          </a:xfrm>
        </p:spPr>
        <p:txBody>
          <a:bodyPr/>
          <a:lstStyle>
            <a:lvl1pPr>
              <a:defRPr/>
            </a:lvl1pPr>
          </a:lstStyle>
          <a:p>
            <a:endParaRPr lang="en-US" dirty="0"/>
          </a:p>
        </p:txBody>
      </p:sp>
      <p:sp>
        <p:nvSpPr>
          <p:cNvPr id="22534" name="Rectangle 6"/>
          <p:cNvSpPr>
            <a:spLocks noGrp="1" noChangeArrowheads="1"/>
          </p:cNvSpPr>
          <p:nvPr>
            <p:ph type="sldNum" sz="quarter" idx="4"/>
          </p:nvPr>
        </p:nvSpPr>
        <p:spPr bwMode="auto">
          <a:xfrm>
            <a:off x="71628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2"/>
                </a:solidFill>
                <a:latin typeface="RequiemDisplay-HTF-SmallCaps" pitchFamily="18" charset="0"/>
              </a:defRPr>
            </a:lvl1pPr>
          </a:lstStyle>
          <a:p>
            <a:fld id="{275E9D09-6B38-451A-A692-C9902794228F}" type="slidenum">
              <a:rPr lang="en-US"/>
              <a:pPr/>
              <a:t>‹#›</a:t>
            </a:fld>
            <a:endParaRPr lang="en-US" dirty="0">
              <a:solidFill>
                <a:schemeClr val="tx1"/>
              </a:solidFill>
              <a:latin typeface="Times"/>
            </a:endParaRP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atin typeface="Arial" panose="020B0604020202020204" pitchFamily="34" charset="0"/>
                <a:cs typeface="Arial" panose="020B0604020202020204" pitchFamily="34" charset="0"/>
              </a:defRPr>
            </a:lvl1pPr>
          </a:lstStyle>
          <a:p>
            <a:pPr lvl="0"/>
            <a:r>
              <a:rPr lang="en-US" noProof="0"/>
              <a:t>Click to edit Master subtitle style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6865" y="0"/>
            <a:ext cx="997135" cy="966250"/>
          </a:xfrm>
          <a:prstGeom prst="rect">
            <a:avLst/>
          </a:prstGeom>
        </p:spPr>
      </p:pic>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815154304"/>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8600"/>
            <a:ext cx="18478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28600"/>
            <a:ext cx="53911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972032326"/>
      </p:ext>
    </p:extLst>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10668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3361966880"/>
      </p:ext>
    </p:extLst>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SmartArt Placeholder 2"/>
          <p:cNvSpPr>
            <a:spLocks noGrp="1"/>
          </p:cNvSpPr>
          <p:nvPr>
            <p:ph type="dgm"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951269999"/>
      </p:ext>
    </p:extLst>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324600" cy="1143000"/>
          </a:xfrm>
        </p:spPr>
        <p:txBody>
          <a:bodyPr/>
          <a:lstStyle/>
          <a:p>
            <a:r>
              <a:rPr lang="en-US"/>
              <a:t>Click to edit Master title style</a:t>
            </a:r>
          </a:p>
        </p:txBody>
      </p:sp>
      <p:sp>
        <p:nvSpPr>
          <p:cNvPr id="3" name="Table Placeholder 2"/>
          <p:cNvSpPr>
            <a:spLocks noGrp="1"/>
          </p:cNvSpPr>
          <p:nvPr>
            <p:ph type="tbl" idx="1"/>
          </p:nvPr>
        </p:nvSpPr>
        <p:spPr>
          <a:xfrm>
            <a:off x="1066800" y="1752600"/>
            <a:ext cx="7391400" cy="4343400"/>
          </a:xfrm>
        </p:spPr>
        <p:txBody>
          <a:bodyPr/>
          <a:lstStyle/>
          <a:p>
            <a:endParaRPr lang="en-US" dirty="0"/>
          </a:p>
        </p:txBody>
      </p:sp>
      <p:sp>
        <p:nvSpPr>
          <p:cNvPr id="4" name="Footer Placeholder 3"/>
          <p:cNvSpPr>
            <a:spLocks noGrp="1"/>
          </p:cNvSpPr>
          <p:nvPr>
            <p:ph type="ftr" sz="quarter" idx="10"/>
          </p:nvPr>
        </p:nvSpPr>
        <p:spPr>
          <a:xfrm>
            <a:off x="0" y="6629400"/>
            <a:ext cx="4724400" cy="228600"/>
          </a:xfrm>
        </p:spPr>
        <p:txBody>
          <a:bodyPr/>
          <a:lstStyle>
            <a:lvl1pPr>
              <a:defRPr/>
            </a:lvl1pPr>
          </a:lstStyle>
          <a:p>
            <a:endParaRPr lang="en-US" dirty="0"/>
          </a:p>
        </p:txBody>
      </p:sp>
    </p:spTree>
    <p:extLst>
      <p:ext uri="{BB962C8B-B14F-4D97-AF65-F5344CB8AC3E}">
        <p14:creationId xmlns:p14="http://schemas.microsoft.com/office/powerpoint/2010/main" val="172640829"/>
      </p:ext>
    </p:extLst>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353416648"/>
      </p:ext>
    </p:extLst>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62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01904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90126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71564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2453554601"/>
      </p:ext>
    </p:extLst>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2263297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323389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3231756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62969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299043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69162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3086934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38D10-36C6-42D9-BF77-8B49C1020070}" type="datetimeFigureOut">
              <a:rPr lang="en-US" smtClean="0"/>
              <a:t>7/24/2021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D85CFB-7379-4234-A46C-02FDA8D3913D}" type="slidenum">
              <a:rPr lang="en-US" smtClean="0"/>
              <a:t>‹#›</a:t>
            </a:fld>
            <a:endParaRPr lang="en-US" dirty="0"/>
          </a:p>
        </p:txBody>
      </p:sp>
    </p:spTree>
    <p:extLst>
      <p:ext uri="{BB962C8B-B14F-4D97-AF65-F5344CB8AC3E}">
        <p14:creationId xmlns:p14="http://schemas.microsoft.com/office/powerpoint/2010/main" val="1364311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658865"/>
      </p:ext>
    </p:extLst>
  </p:cSld>
  <p:clrMapOvr>
    <a:masterClrMapping/>
  </p:clrMapOvr>
  <p:transition>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15428958"/>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31057"/>
      </p:ext>
    </p:extLst>
  </p:cSld>
  <p:clrMapOvr>
    <a:masterClrMapping/>
  </p:clrMapOvr>
  <p:transition>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a:t>Click to edit Master subtitle style</a:t>
            </a:r>
          </a:p>
        </p:txBody>
      </p:sp>
      <p:sp>
        <p:nvSpPr>
          <p:cNvPr id="6" name="Footer Placeholder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669570361"/>
      </p:ext>
    </p:extLst>
  </p:cSld>
  <p:clrMapOvr>
    <a:masterClrMapping/>
  </p:clrMapOvr>
  <p:transition>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02" y="13209"/>
            <a:ext cx="7267795" cy="1143000"/>
          </a:xfrm>
        </p:spPr>
        <p:txBody>
          <a:bodyPr/>
          <a:lstStyle>
            <a:lvl1pPr>
              <a:defRPr sz="3600" b="1" u="sng" baseline="0">
                <a:effectLst/>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609600" y="1576019"/>
            <a:ext cx="7391400" cy="4343400"/>
          </a:xfrm>
        </p:spPr>
        <p:txBody>
          <a:bodyPr/>
          <a:lstStyle>
            <a:lvl1pPr>
              <a:defRPr sz="3000" baseline="0">
                <a:latin typeface="Georgia" panose="02040502050405020303" pitchFamily="18" charset="0"/>
              </a:defRPr>
            </a:lvl1pPr>
            <a:lvl2pPr>
              <a:defRPr baseline="0">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38102" cy="909046"/>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5898" y="0"/>
            <a:ext cx="938102" cy="909046"/>
          </a:xfrm>
          <a:prstGeom prst="rect">
            <a:avLst/>
          </a:prstGeom>
        </p:spPr>
      </p:pic>
    </p:spTree>
    <p:extLst>
      <p:ext uri="{BB962C8B-B14F-4D97-AF65-F5344CB8AC3E}">
        <p14:creationId xmlns:p14="http://schemas.microsoft.com/office/powerpoint/2010/main" val="1831855713"/>
      </p:ext>
    </p:extLst>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38102" cy="909046"/>
          </a:xfrm>
          <a:prstGeom prst="rect">
            <a:avLst/>
          </a:prstGeom>
        </p:spPr>
      </p:pic>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5898" y="0"/>
            <a:ext cx="938102" cy="909046"/>
          </a:xfrm>
          <a:prstGeom prst="rect">
            <a:avLst/>
          </a:prstGeom>
        </p:spPr>
      </p:pic>
    </p:spTree>
    <p:extLst>
      <p:ext uri="{BB962C8B-B14F-4D97-AF65-F5344CB8AC3E}">
        <p14:creationId xmlns:p14="http://schemas.microsoft.com/office/powerpoint/2010/main" val="1692369985"/>
      </p:ext>
    </p:extLst>
  </p:cSld>
  <p:clrMapOvr>
    <a:masterClrMapping/>
  </p:clrMapOvr>
  <p:transition>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528089"/>
      </p:ext>
    </p:extLst>
  </p:cSld>
  <p:clrMapOvr>
    <a:masterClrMapping/>
  </p:clrMapOvr>
  <p:transition>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005483"/>
      </p:ext>
    </p:extLst>
  </p:cSld>
  <p:clrMapOvr>
    <a:masterClrMapping/>
  </p:clrMapOvr>
  <p:transition>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8820491"/>
      </p:ext>
    </p:extLst>
  </p:cSld>
  <p:clrMapOvr>
    <a:masterClrMapping/>
  </p:clrMapOvr>
  <p:transition>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711001"/>
      </p:ext>
    </p:extLst>
  </p:cSld>
  <p:clrMapOvr>
    <a:masterClrMapping/>
  </p:clrMapOvr>
  <p:transition>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381751"/>
      </p:ext>
    </p:extLst>
  </p:cSld>
  <p:clrMapOvr>
    <a:masterClrMapping/>
  </p:clrMapOvr>
  <p:transition>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7391344"/>
      </p:ext>
    </p:extLst>
  </p:cSld>
  <p:clrMapOvr>
    <a:masterClrMapping/>
  </p:clrMapOvr>
  <p:transition>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3641222"/>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96791" y="0"/>
            <a:ext cx="6324600" cy="1143000"/>
          </a:xfrm>
        </p:spPr>
        <p:txBody>
          <a:bodyPr/>
          <a:lstStyle/>
          <a:p>
            <a:r>
              <a:rPr lang="en-US"/>
              <a:t>Click to edit Master title style</a:t>
            </a:r>
          </a:p>
        </p:txBody>
      </p:sp>
      <p:sp>
        <p:nvSpPr>
          <p:cNvPr id="3" name="Content Placeholder 2"/>
          <p:cNvSpPr>
            <a:spLocks noGrp="1"/>
          </p:cNvSpPr>
          <p:nvPr>
            <p:ph sz="half" idx="1"/>
          </p:nvPr>
        </p:nvSpPr>
        <p:spPr>
          <a:xfrm>
            <a:off x="10668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752600"/>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276467450"/>
      </p:ext>
    </p:extLst>
  </p:cSld>
  <p:clrMapOvr>
    <a:masterClrMapping/>
  </p:clrMapOvr>
  <p:transition>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734049"/>
      </p:ext>
    </p:extLst>
  </p:cSld>
  <p:clrMapOvr>
    <a:masterClrMapping/>
  </p:clrMapOvr>
  <p:transition>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017588"/>
            <a:ext cx="1847850" cy="5667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017588"/>
            <a:ext cx="5391150" cy="5667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687719"/>
      </p:ext>
    </p:extLst>
  </p:cSld>
  <p:clrMapOvr>
    <a:masterClrMapping/>
  </p:clrMapOvr>
  <p:transition>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17588"/>
            <a:ext cx="7391400" cy="566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44150"/>
      </p:ext>
    </p:extLst>
  </p:cSld>
  <p:clrMapOvr>
    <a:masterClrMapping/>
  </p:clrMapOvr>
  <p:transition>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a:p>
        </p:txBody>
      </p:sp>
      <p:sp>
        <p:nvSpPr>
          <p:cNvPr id="4" name="Text Placeholder 3"/>
          <p:cNvSpPr>
            <a:spLocks noGrp="1"/>
          </p:cNvSpPr>
          <p:nvPr>
            <p:ph type="body" sz="half" idx="2"/>
          </p:nvPr>
        </p:nvSpPr>
        <p:spPr>
          <a:xfrm>
            <a:off x="4838700" y="2341563"/>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335064"/>
      </p:ext>
    </p:extLst>
  </p:cSld>
  <p:clrMapOvr>
    <a:masterClrMapping/>
  </p:clrMapOvr>
  <p:transition>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260687"/>
      </p:ext>
    </p:extLst>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4888"/>
      </p:ext>
    </p:extLst>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447511"/>
      </p:ext>
    </p:extLst>
  </p:cSld>
  <p:clrMapOvr>
    <a:masterClrMapping/>
  </p:clrMapOvr>
  <p:transition>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42834"/>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Grp="1" noChangeArrowheads="1"/>
          </p:cNvSpPr>
          <p:nvPr>
            <p:ph type="ctrTitle"/>
          </p:nvPr>
        </p:nvSpPr>
        <p:spPr>
          <a:xfrm>
            <a:off x="914400" y="1981200"/>
            <a:ext cx="7315200" cy="701675"/>
          </a:xfrm>
        </p:spPr>
        <p:txBody>
          <a:bodyPr>
            <a:spAutoFit/>
          </a:bodyPr>
          <a:lstStyle>
            <a:lvl1pPr>
              <a:lnSpc>
                <a:spcPct val="100000"/>
              </a:lnSpc>
              <a:defRPr sz="4000"/>
            </a:lvl1pPr>
          </a:lstStyle>
          <a:p>
            <a:pPr lvl="0"/>
            <a:r>
              <a:rPr lang="en-US" noProof="0"/>
              <a:t>Click to edit Master title style</a:t>
            </a:r>
          </a:p>
        </p:txBody>
      </p:sp>
      <p:sp>
        <p:nvSpPr>
          <p:cNvPr id="22536" name="Rectangle 8"/>
          <p:cNvSpPr>
            <a:spLocks noGrp="1" noChangeArrowheads="1"/>
          </p:cNvSpPr>
          <p:nvPr>
            <p:ph type="subTitle" sz="quarter" idx="1"/>
          </p:nvPr>
        </p:nvSpPr>
        <p:spPr>
          <a:xfrm>
            <a:off x="1371600" y="3505200"/>
            <a:ext cx="6400800" cy="1752600"/>
          </a:xfrm>
        </p:spPr>
        <p:txBody>
          <a:bodyPr/>
          <a:lstStyle>
            <a:lvl1pPr marL="0" indent="0" algn="ctr">
              <a:buFontTx/>
              <a:buNone/>
              <a:defRPr sz="2800"/>
            </a:lvl1pPr>
          </a:lstStyle>
          <a:p>
            <a:pPr lvl="0"/>
            <a:r>
              <a:rPr lang="en-US" noProof="0"/>
              <a:t>Click to edit Master subtitle style</a:t>
            </a:r>
          </a:p>
        </p:txBody>
      </p:sp>
      <p:sp>
        <p:nvSpPr>
          <p:cNvPr id="6" name="Footer Placeholder 5"/>
          <p:cNvSpPr>
            <a:spLocks noGrp="1" noChangeArrowheads="1"/>
          </p:cNvSpPr>
          <p:nvPr>
            <p:ph type="ftr" sz="quarter" idx="10"/>
          </p:nvPr>
        </p:nvSpPr>
        <p:spPr bwMode="auto">
          <a:xfrm>
            <a:off x="76200" y="6324600"/>
            <a:ext cx="5638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5D0100"/>
                </a:solidFill>
                <a:latin typeface="RequiemDisplay-HTF-Roman" charset="0"/>
              </a:defRPr>
            </a:lvl1pPr>
          </a:lstStyle>
          <a:p>
            <a:pPr>
              <a:defRPr/>
            </a:pPr>
            <a:endParaRPr lang="en-US" dirty="0"/>
          </a:p>
        </p:txBody>
      </p:sp>
    </p:spTree>
    <p:extLst>
      <p:ext uri="{BB962C8B-B14F-4D97-AF65-F5344CB8AC3E}">
        <p14:creationId xmlns:p14="http://schemas.microsoft.com/office/powerpoint/2010/main" val="556541995"/>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02" y="13209"/>
            <a:ext cx="7267795" cy="1143000"/>
          </a:xfrm>
        </p:spPr>
        <p:txBody>
          <a:bodyPr/>
          <a:lstStyle>
            <a:lvl1pPr>
              <a:defRPr sz="3600" b="1" u="sng" baseline="0">
                <a:effectLst/>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609600" y="1576019"/>
            <a:ext cx="7391400" cy="4343400"/>
          </a:xfrm>
        </p:spPr>
        <p:txBody>
          <a:bodyPr/>
          <a:lstStyle>
            <a:lvl1pPr>
              <a:defRPr sz="3000" baseline="0">
                <a:latin typeface="Georgia" panose="02040502050405020303" pitchFamily="18" charset="0"/>
              </a:defRPr>
            </a:lvl1pPr>
            <a:lvl2pPr>
              <a:defRPr baseline="0">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AAD7FE74-8A59-4D20-9B3B-1EE6ABAD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710152" cy="688156"/>
          </a:xfrm>
          <a:prstGeom prst="rect">
            <a:avLst/>
          </a:prstGeom>
        </p:spPr>
      </p:pic>
      <p:pic>
        <p:nvPicPr>
          <p:cNvPr id="7" name="Picture 6">
            <a:extLst>
              <a:ext uri="{FF2B5EF4-FFF2-40B4-BE49-F238E27FC236}">
                <a16:creationId xmlns:a16="http://schemas.microsoft.com/office/drawing/2014/main" id="{0EDC20AB-BFC6-417B-94E9-2FE4BB2318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3848" y="1"/>
            <a:ext cx="710152" cy="688156"/>
          </a:xfrm>
          <a:prstGeom prst="rect">
            <a:avLst/>
          </a:prstGeom>
        </p:spPr>
      </p:pic>
    </p:spTree>
    <p:extLst>
      <p:ext uri="{BB962C8B-B14F-4D97-AF65-F5344CB8AC3E}">
        <p14:creationId xmlns:p14="http://schemas.microsoft.com/office/powerpoint/2010/main" val="3961465468"/>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4186918091"/>
      </p:ext>
    </p:extLst>
  </p:cSld>
  <p:clrMapOvr>
    <a:masterClrMapping/>
  </p:clrMapOvr>
  <p:transition>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B0C49-BFE7-4688-8629-B053E9748B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710152" cy="688156"/>
          </a:xfrm>
          <a:prstGeom prst="rect">
            <a:avLst/>
          </a:prstGeom>
        </p:spPr>
      </p:pic>
      <p:pic>
        <p:nvPicPr>
          <p:cNvPr id="5" name="Picture 4">
            <a:extLst>
              <a:ext uri="{FF2B5EF4-FFF2-40B4-BE49-F238E27FC236}">
                <a16:creationId xmlns:a16="http://schemas.microsoft.com/office/drawing/2014/main" id="{75295081-B7E3-4E65-BA8F-27CFE1A90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33848" y="1"/>
            <a:ext cx="710152" cy="688156"/>
          </a:xfrm>
          <a:prstGeom prst="rect">
            <a:avLst/>
          </a:prstGeom>
        </p:spPr>
      </p:pic>
    </p:spTree>
    <p:extLst>
      <p:ext uri="{BB962C8B-B14F-4D97-AF65-F5344CB8AC3E}">
        <p14:creationId xmlns:p14="http://schemas.microsoft.com/office/powerpoint/2010/main" val="4119315931"/>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8978"/>
      </p:ext>
    </p:extLst>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2341563"/>
            <a:ext cx="36195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2768286"/>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785812"/>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3773941"/>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397083"/>
      </p:ext>
    </p:extLst>
  </p:cSld>
  <p:clrMapOvr>
    <a:masterClrMapping/>
  </p:clrMapOvr>
  <p:transition>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6578247"/>
      </p:ext>
    </p:extLst>
  </p:cSld>
  <p:clrMapOvr>
    <a:masterClrMapping/>
  </p:clrMapOvr>
  <p:transition>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8584348"/>
      </p:ext>
    </p:extLst>
  </p:cSld>
  <p:clrMapOvr>
    <a:masterClrMapping/>
  </p:clrMapOvr>
  <p:transition>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028533"/>
      </p:ext>
    </p:extLst>
  </p:cSld>
  <p:clrMapOvr>
    <a:masterClrMapping/>
  </p:clrMapOvr>
  <p:transition>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017588"/>
            <a:ext cx="1847850" cy="5667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1017588"/>
            <a:ext cx="5391150" cy="5667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16360"/>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2563622"/>
      </p:ext>
    </p:extLst>
  </p:cSld>
  <p:clrMapOvr>
    <a:masterClrMapping/>
  </p:clrMapOvr>
  <p:transition>
    <p:strips dir="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1017588"/>
            <a:ext cx="7391400" cy="566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283016"/>
      </p:ext>
    </p:extLst>
  </p:cSld>
  <p:clrMapOvr>
    <a:masterClrMapping/>
  </p:clrMapOvr>
  <p:transition>
    <p:strips dir="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77938" y="1017588"/>
            <a:ext cx="6324600" cy="1143000"/>
          </a:xfrm>
        </p:spPr>
        <p:txBody>
          <a:bodyPr/>
          <a:lstStyle/>
          <a:p>
            <a:r>
              <a:rPr lang="en-US"/>
              <a:t>Click to edit Master title style</a:t>
            </a:r>
          </a:p>
        </p:txBody>
      </p:sp>
      <p:sp>
        <p:nvSpPr>
          <p:cNvPr id="3" name="ClipArt Placeholder 2"/>
          <p:cNvSpPr>
            <a:spLocks noGrp="1"/>
          </p:cNvSpPr>
          <p:nvPr>
            <p:ph type="clipArt" sz="half" idx="1"/>
          </p:nvPr>
        </p:nvSpPr>
        <p:spPr>
          <a:xfrm>
            <a:off x="1066800" y="2341563"/>
            <a:ext cx="3619500" cy="4343400"/>
          </a:xfrm>
        </p:spPr>
        <p:txBody>
          <a:bodyPr/>
          <a:lstStyle/>
          <a:p>
            <a:pPr lvl="0"/>
            <a:endParaRPr lang="en-US" noProof="0" dirty="0"/>
          </a:p>
        </p:txBody>
      </p:sp>
      <p:sp>
        <p:nvSpPr>
          <p:cNvPr id="4" name="Text Placeholder 3"/>
          <p:cNvSpPr>
            <a:spLocks noGrp="1"/>
          </p:cNvSpPr>
          <p:nvPr>
            <p:ph type="body" sz="half" idx="2"/>
          </p:nvPr>
        </p:nvSpPr>
        <p:spPr>
          <a:xfrm>
            <a:off x="4838700" y="2341563"/>
            <a:ext cx="36195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746168"/>
      </p:ext>
    </p:extLst>
  </p:cSld>
  <p:clrMapOvr>
    <a:masterClrMapping/>
  </p:clrMapOvr>
  <p:transition>
    <p:strips dir="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8613664"/>
      </p:ext>
    </p:extLst>
  </p:cSld>
  <p:clrMapOvr>
    <a:masterClrMapping/>
  </p:clrMapOvr>
  <p:transition>
    <p:strips dir="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852130"/>
      </p:ext>
    </p:extLst>
  </p:cSld>
  <p:clrMapOvr>
    <a:masterClrMapping/>
  </p:clrMapOvr>
  <p:transition>
    <p:strips dir="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1EA4-D519-4DE3-8DCA-D7A3CF0CDE2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275208"/>
      </p:ext>
    </p:extLst>
  </p:cSld>
  <p:clrMapOvr>
    <a:masterClrMapping/>
  </p:clrMapOvr>
  <p:transition>
    <p:strips dir="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32130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43293"/>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738323"/>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3107578118"/>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Tree>
    <p:extLst>
      <p:ext uri="{BB962C8B-B14F-4D97-AF65-F5344CB8AC3E}">
        <p14:creationId xmlns:p14="http://schemas.microsoft.com/office/powerpoint/2010/main" val="1593109034"/>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17">
            <a:extLst>
              <a:ext uri="{28A0092B-C50C-407E-A947-70E740481C1C}">
                <a14:useLocalDpi xmlns:a14="http://schemas.microsoft.com/office/drawing/2010/main" val="0"/>
              </a:ext>
            </a:extLst>
          </a:blip>
          <a:srcRect l="151" t="5911" r="-151" b="-105"/>
          <a:stretch>
            <a:fillRect/>
          </a:stretch>
        </p:blipFill>
        <p:spPr bwMode="auto">
          <a:xfrm>
            <a:off x="0" y="5410200"/>
            <a:ext cx="9144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extLst>
            <a:ext uri="{909E8E84-426E-40DD-AFC4-6F175D3DCCD1}">
              <a14:hiddenFill xmlns:a14="http://schemas.microsoft.com/office/drawing/2010/main">
                <a:solidFill>
                  <a:srgbClr val="FFFFFF"/>
                </a:solidFill>
              </a14:hiddenFill>
            </a:ext>
          </a:extLst>
        </p:spPr>
      </p:pic>
      <p:sp>
        <p:nvSpPr>
          <p:cNvPr id="21508" name="Rectangle 4"/>
          <p:cNvSpPr>
            <a:spLocks noGrp="1" noChangeArrowheads="1"/>
          </p:cNvSpPr>
          <p:nvPr>
            <p:ph type="title"/>
          </p:nvPr>
        </p:nvSpPr>
        <p:spPr bwMode="auto">
          <a:xfrm>
            <a:off x="999459" y="-26592"/>
            <a:ext cx="714740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1509" name="Rectangle 5"/>
          <p:cNvSpPr>
            <a:spLocks noGrp="1" noChangeArrowheads="1"/>
          </p:cNvSpPr>
          <p:nvPr>
            <p:ph type="body" idx="1"/>
          </p:nvPr>
        </p:nvSpPr>
        <p:spPr bwMode="auto">
          <a:xfrm>
            <a:off x="1066800" y="1752600"/>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11" name="Rectangle 7"/>
          <p:cNvSpPr>
            <a:spLocks noGrp="1" noChangeArrowheads="1"/>
          </p:cNvSpPr>
          <p:nvPr>
            <p:ph type="ftr" sz="quarter" idx="3"/>
          </p:nvPr>
        </p:nvSpPr>
        <p:spPr bwMode="auto">
          <a:xfrm>
            <a:off x="0" y="6629400"/>
            <a:ext cx="472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2"/>
                </a:solidFill>
                <a:latin typeface="RequiemDisplay-HTF-Roman" charset="0"/>
              </a:defRPr>
            </a:lvl1pPr>
          </a:lstStyle>
          <a:p>
            <a:endParaRPr lang="en-US" dirty="0"/>
          </a:p>
        </p:txBody>
      </p:sp>
      <p:pic>
        <p:nvPicPr>
          <p:cNvPr id="12" name="Picture 1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325" y="1"/>
            <a:ext cx="997135" cy="966250"/>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57498" y="3539"/>
            <a:ext cx="997135" cy="96625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703" r:id="rId15"/>
  </p:sldLayoutIdLst>
  <p:transition>
    <p:strips dir="rd"/>
  </p:transition>
  <p:txStyles>
    <p:title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p:titleStyle>
    <p:bodyStyle>
      <a:lvl1pPr marL="342900" indent="-342900" algn="l" rtl="0" fontAlgn="base">
        <a:lnSpc>
          <a:spcPct val="90000"/>
        </a:lnSpc>
        <a:spcBef>
          <a:spcPct val="20000"/>
        </a:spcBef>
        <a:spcAft>
          <a:spcPct val="0"/>
        </a:spcAft>
        <a:buChar char="•"/>
        <a:defRPr sz="3200" b="1" baseline="0">
          <a:solidFill>
            <a:schemeClr val="tx1"/>
          </a:solidFill>
          <a:effectLst>
            <a:outerShdw blurRad="38100" dist="38100" dir="2700000" algn="tl">
              <a:srgbClr val="C0C0C0"/>
            </a:outerShdw>
          </a:effectLst>
          <a:latin typeface="Georgia" panose="02040502050405020303" pitchFamily="18" charset="0"/>
          <a:ea typeface="+mn-ea"/>
          <a:cs typeface="Arial" panose="020B0604020202020204" pitchFamily="34" charset="0"/>
        </a:defRPr>
      </a:lvl1pPr>
      <a:lvl2pPr marL="742950" indent="-285750" algn="l" rtl="0" fontAlgn="base">
        <a:lnSpc>
          <a:spcPct val="90000"/>
        </a:lnSpc>
        <a:spcBef>
          <a:spcPct val="20000"/>
        </a:spcBef>
        <a:spcAft>
          <a:spcPct val="0"/>
        </a:spcAft>
        <a:buChar char="–"/>
        <a:defRPr sz="2800" b="1">
          <a:solidFill>
            <a:schemeClr val="tx1"/>
          </a:solidFill>
          <a:effectLst>
            <a:outerShdw blurRad="38100" dist="38100" dir="2700000" algn="tl">
              <a:srgbClr val="C0C0C0"/>
            </a:outerShdw>
          </a:effectLst>
          <a:latin typeface="Georgia" panose="02040502050405020303" pitchFamily="18" charset="0"/>
          <a:cs typeface="Arial" panose="020B0604020202020204" pitchFamily="34" charset="0"/>
        </a:defRPr>
      </a:lvl2pPr>
      <a:lvl3pPr marL="1143000" indent="-228600" algn="l" rtl="0" fontAlgn="base">
        <a:lnSpc>
          <a:spcPct val="90000"/>
        </a:lnSpc>
        <a:spcBef>
          <a:spcPct val="20000"/>
        </a:spcBef>
        <a:spcAft>
          <a:spcPct val="0"/>
        </a:spcAft>
        <a:buChar char="•"/>
        <a:defRPr sz="2400" b="1">
          <a:solidFill>
            <a:schemeClr val="tx1"/>
          </a:solidFill>
          <a:latin typeface="Georgia" panose="02040502050405020303" pitchFamily="18" charset="0"/>
          <a:cs typeface="Arial" panose="020B0604020202020204" pitchFamily="34" charset="0"/>
        </a:defRPr>
      </a:lvl3pPr>
      <a:lvl4pPr marL="16002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4pPr>
      <a:lvl5pPr marL="2057400" indent="-228600" algn="l" rtl="0" fontAlgn="base">
        <a:lnSpc>
          <a:spcPct val="110000"/>
        </a:lnSpc>
        <a:spcBef>
          <a:spcPct val="20000"/>
        </a:spcBef>
        <a:spcAft>
          <a:spcPct val="0"/>
        </a:spcAft>
        <a:buChar char="»"/>
        <a:defRPr sz="2000" b="1">
          <a:solidFill>
            <a:schemeClr val="tx1"/>
          </a:solidFill>
          <a:latin typeface="Georgia" panose="02040502050405020303" pitchFamily="18" charset="0"/>
          <a:cs typeface="Arial" panose="020B0604020202020204" pitchFamily="34" charset="0"/>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38D10-36C6-42D9-BF77-8B49C1020070}" type="datetimeFigureOut">
              <a:rPr lang="en-US" smtClean="0"/>
              <a:t>7/24/2021</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85CFB-7379-4234-A46C-02FDA8D3913D}" type="slidenum">
              <a:rPr lang="en-US" smtClean="0"/>
              <a:t>‹#›</a:t>
            </a:fld>
            <a:endParaRPr lang="en-US" dirty="0"/>
          </a:p>
        </p:txBody>
      </p:sp>
    </p:spTree>
    <p:extLst>
      <p:ext uri="{BB962C8B-B14F-4D97-AF65-F5344CB8AC3E}">
        <p14:creationId xmlns:p14="http://schemas.microsoft.com/office/powerpoint/2010/main" val="1524531223"/>
      </p:ext>
    </p:extLst>
  </p:cSld>
  <p:clrMap bg1="lt1" tx1="dk1" bg2="lt2" tx2="dk2" accent1="accent1" accent2="accent2" accent3="accent3" accent4="accent4" accent5="accent5" accent6="accent6" hlink="hlink" folHlink="folHlink"/>
  <p:sldLayoutIdLst>
    <p:sldLayoutId id="2147483716"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EFFF3"/>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5055965"/>
      </p:ext>
    </p:extLst>
  </p:cSld>
  <p:clrMap bg1="lt1" tx1="dk1" bg2="lt2" tx2="dk2" accent1="accent1" accent2="accent2" accent3="accent3" accent4="accent4" accent5="accent5" accent6="accent6" hlink="hlink" folHlink="folHlink"/>
  <p:sldLayoutIdLst>
    <p:sldLayoutId id="2147483720" r:id="rId1"/>
    <p:sldLayoutId id="2147483860" r:id="rId2"/>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563434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EFFF3"/>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904059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EFFF3"/>
        </a:solidFill>
        <a:effectLst/>
      </p:bgPr>
    </p:bg>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bwMode="auto">
          <a:xfrm>
            <a:off x="1277938" y="1017588"/>
            <a:ext cx="632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9" name="Rectangle 5"/>
          <p:cNvSpPr>
            <a:spLocks noGrp="1" noChangeArrowheads="1"/>
          </p:cNvSpPr>
          <p:nvPr>
            <p:ph type="body" idx="1"/>
          </p:nvPr>
        </p:nvSpPr>
        <p:spPr bwMode="auto">
          <a:xfrm>
            <a:off x="1066800" y="2341563"/>
            <a:ext cx="7391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84734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Lst>
  <p:transition>
    <p:strips dir="rd"/>
  </p:transition>
  <p:hf hdr="0" ftr="0" dt="0"/>
  <p:txStyles>
    <p:titleStyle>
      <a:lvl1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20000"/>
        </a:spcBef>
        <a:spcAft>
          <a:spcPct val="0"/>
        </a:spcAft>
        <a:buChar char="•"/>
        <a:defRPr sz="2400">
          <a:solidFill>
            <a:schemeClr val="tx1"/>
          </a:solidFill>
          <a:latin typeface="+mn-lt"/>
        </a:defRPr>
      </a:lvl3pPr>
      <a:lvl4pPr marL="1600200" indent="-228600" algn="l" rtl="0" eaLnBrk="0" fontAlgn="base" hangingPunct="0">
        <a:lnSpc>
          <a:spcPct val="110000"/>
        </a:lnSpc>
        <a:spcBef>
          <a:spcPct val="20000"/>
        </a:spcBef>
        <a:spcAft>
          <a:spcPct val="0"/>
        </a:spcAft>
        <a:buChar char="–"/>
        <a:defRPr sz="2000">
          <a:solidFill>
            <a:schemeClr val="tx1"/>
          </a:solidFill>
          <a:latin typeface="+mn-lt"/>
        </a:defRPr>
      </a:lvl4pPr>
      <a:lvl5pPr marL="2057400" indent="-228600" algn="l" rtl="0" eaLnBrk="0" fontAlgn="base" hangingPunct="0">
        <a:lnSpc>
          <a:spcPct val="110000"/>
        </a:lnSpc>
        <a:spcBef>
          <a:spcPct val="20000"/>
        </a:spcBef>
        <a:spcAft>
          <a:spcPct val="0"/>
        </a:spcAft>
        <a:buChar char="»"/>
        <a:defRPr sz="2000">
          <a:solidFill>
            <a:schemeClr val="tx1"/>
          </a:solidFill>
          <a:latin typeface="+mn-lt"/>
        </a:defRPr>
      </a:lvl5pPr>
      <a:lvl6pPr marL="2514600" indent="-228600" algn="l" rtl="0" fontAlgn="base">
        <a:lnSpc>
          <a:spcPct val="110000"/>
        </a:lnSpc>
        <a:spcBef>
          <a:spcPct val="20000"/>
        </a:spcBef>
        <a:spcAft>
          <a:spcPct val="0"/>
        </a:spcAft>
        <a:buChar char="»"/>
        <a:defRPr sz="2000">
          <a:solidFill>
            <a:schemeClr val="tx1"/>
          </a:solidFill>
          <a:latin typeface="+mn-lt"/>
        </a:defRPr>
      </a:lvl6pPr>
      <a:lvl7pPr marL="2971800" indent="-228600" algn="l" rtl="0" fontAlgn="base">
        <a:lnSpc>
          <a:spcPct val="110000"/>
        </a:lnSpc>
        <a:spcBef>
          <a:spcPct val="20000"/>
        </a:spcBef>
        <a:spcAft>
          <a:spcPct val="0"/>
        </a:spcAft>
        <a:buChar char="»"/>
        <a:defRPr sz="2000">
          <a:solidFill>
            <a:schemeClr val="tx1"/>
          </a:solidFill>
          <a:latin typeface="+mn-lt"/>
        </a:defRPr>
      </a:lvl7pPr>
      <a:lvl8pPr marL="3429000" indent="-228600" algn="l" rtl="0" fontAlgn="base">
        <a:lnSpc>
          <a:spcPct val="110000"/>
        </a:lnSpc>
        <a:spcBef>
          <a:spcPct val="20000"/>
        </a:spcBef>
        <a:spcAft>
          <a:spcPct val="0"/>
        </a:spcAft>
        <a:buChar char="»"/>
        <a:defRPr sz="2000">
          <a:solidFill>
            <a:schemeClr val="tx1"/>
          </a:solidFill>
          <a:latin typeface="+mn-lt"/>
        </a:defRPr>
      </a:lvl8pPr>
      <a:lvl9pPr marL="3886200" indent="-228600" algn="l" rtl="0" fontAlgn="base">
        <a:lnSpc>
          <a:spcPct val="11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wardshipcalling.com/" TargetMode="External"/><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stewardshipcalling.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15"/>
          <p:cNvSpPr txBox="1">
            <a:spLocks noChangeArrowheads="1"/>
          </p:cNvSpPr>
          <p:nvPr/>
        </p:nvSpPr>
        <p:spPr bwMode="auto">
          <a:xfrm>
            <a:off x="2781886" y="5624443"/>
            <a:ext cx="3079380" cy="98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lnSpc>
                <a:spcPct val="70000"/>
              </a:lnSpc>
              <a:spcBef>
                <a:spcPct val="40000"/>
              </a:spcBef>
              <a:spcAft>
                <a:spcPct val="15000"/>
              </a:spcAft>
            </a:pPr>
            <a:r>
              <a:rPr lang="en-US" sz="1800" b="1" dirty="0">
                <a:latin typeface="Times New Roman" pitchFamily="18" charset="0"/>
              </a:rPr>
              <a:t>Bill  Marianes</a:t>
            </a:r>
          </a:p>
          <a:p>
            <a:pPr algn="ctr">
              <a:lnSpc>
                <a:spcPct val="70000"/>
              </a:lnSpc>
              <a:spcBef>
                <a:spcPct val="40000"/>
              </a:spcBef>
              <a:spcAft>
                <a:spcPct val="15000"/>
              </a:spcAft>
            </a:pPr>
            <a:r>
              <a:rPr lang="en-US" sz="1800" b="1" dirty="0">
                <a:solidFill>
                  <a:schemeClr val="bg2"/>
                </a:solidFill>
                <a:latin typeface="Times New Roman" pitchFamily="18" charset="0"/>
                <a:hlinkClick r:id="rId3"/>
              </a:rPr>
              <a:t>www.stewardshipcalling.com</a:t>
            </a:r>
            <a:endParaRPr lang="en-US" sz="1800" b="1" dirty="0">
              <a:solidFill>
                <a:schemeClr val="bg2"/>
              </a:solidFill>
              <a:latin typeface="Times New Roman" pitchFamily="18" charset="0"/>
            </a:endParaRPr>
          </a:p>
          <a:p>
            <a:pPr algn="ctr">
              <a:lnSpc>
                <a:spcPct val="70000"/>
              </a:lnSpc>
              <a:spcBef>
                <a:spcPct val="40000"/>
              </a:spcBef>
              <a:spcAft>
                <a:spcPct val="15000"/>
              </a:spcAft>
            </a:pPr>
            <a:r>
              <a:rPr lang="en-US" sz="1800" b="1" dirty="0">
                <a:latin typeface="Times New Roman" pitchFamily="18" charset="0"/>
              </a:rPr>
              <a:t>Bill@stewardshipcalling.com</a:t>
            </a:r>
          </a:p>
        </p:txBody>
      </p:sp>
      <p:sp>
        <p:nvSpPr>
          <p:cNvPr id="19462" name="Rectangle 6"/>
          <p:cNvSpPr>
            <a:spLocks noChangeArrowheads="1"/>
          </p:cNvSpPr>
          <p:nvPr/>
        </p:nvSpPr>
        <p:spPr bwMode="auto">
          <a:xfrm>
            <a:off x="162202" y="1406875"/>
            <a:ext cx="906060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ts val="0"/>
              </a:spcBef>
              <a:spcAft>
                <a:spcPts val="0"/>
              </a:spcAft>
            </a:pPr>
            <a:br>
              <a:rPr lang="en-US" sz="3600" b="1" i="1" u="sng" dirty="0">
                <a:solidFill>
                  <a:srgbClr val="760002"/>
                </a:solidFill>
                <a:latin typeface="Times New Roman" pitchFamily="18" charset="0"/>
              </a:rPr>
            </a:br>
            <a:r>
              <a:rPr lang="en-US" sz="3600" b="1" i="1" u="sng" dirty="0">
                <a:solidFill>
                  <a:srgbClr val="760002"/>
                </a:solidFill>
                <a:latin typeface="Times New Roman" pitchFamily="18" charset="0"/>
              </a:rPr>
              <a:t>Stewardship  Calling  &amp;  OMS</a:t>
            </a:r>
          </a:p>
          <a:p>
            <a:pPr algn="ctr" eaLnBrk="1" hangingPunct="1">
              <a:spcBef>
                <a:spcPts val="0"/>
              </a:spcBef>
              <a:spcAft>
                <a:spcPts val="0"/>
              </a:spcAft>
            </a:pPr>
            <a:endParaRPr lang="en-US" sz="3600" b="1" i="1" u="sng" dirty="0">
              <a:solidFill>
                <a:srgbClr val="760002"/>
              </a:solidFill>
              <a:latin typeface="Times New Roman" pitchFamily="18" charset="0"/>
            </a:endParaRPr>
          </a:p>
          <a:p>
            <a:pPr algn="ctr" eaLnBrk="1" hangingPunct="1">
              <a:spcBef>
                <a:spcPts val="0"/>
              </a:spcBef>
              <a:spcAft>
                <a:spcPts val="0"/>
              </a:spcAft>
            </a:pPr>
            <a:r>
              <a:rPr lang="en-US" sz="4000" b="1" i="1" dirty="0">
                <a:solidFill>
                  <a:srgbClr val="760002"/>
                </a:solidFill>
                <a:latin typeface="Times New Roman" pitchFamily="18" charset="0"/>
              </a:rPr>
              <a:t>Consensus  Vision  and</a:t>
            </a:r>
            <a:r>
              <a:rPr lang="en-US" sz="4000" b="1" i="1" u="sng" dirty="0">
                <a:solidFill>
                  <a:srgbClr val="760002"/>
                </a:solidFill>
                <a:latin typeface="Times New Roman" pitchFamily="18" charset="0"/>
              </a:rPr>
              <a:t>  </a:t>
            </a:r>
          </a:p>
          <a:p>
            <a:pPr algn="ctr" eaLnBrk="1" hangingPunct="1">
              <a:spcBef>
                <a:spcPts val="0"/>
              </a:spcBef>
              <a:spcAft>
                <a:spcPts val="0"/>
              </a:spcAft>
            </a:pPr>
            <a:r>
              <a:rPr lang="en-US" sz="4000" b="1" i="1" u="sng" dirty="0">
                <a:solidFill>
                  <a:srgbClr val="760002"/>
                </a:solidFill>
                <a:latin typeface="Times New Roman" pitchFamily="18" charset="0"/>
              </a:rPr>
              <a:t>4DX  Strategic  Planning  Process</a:t>
            </a:r>
          </a:p>
          <a:p>
            <a:pPr algn="ctr" eaLnBrk="1" hangingPunct="1">
              <a:spcBef>
                <a:spcPts val="0"/>
              </a:spcBef>
              <a:spcAft>
                <a:spcPts val="0"/>
              </a:spcAft>
            </a:pPr>
            <a:r>
              <a:rPr lang="en-US" sz="2400" b="1" i="1" u="sng" dirty="0">
                <a:solidFill>
                  <a:srgbClr val="760002"/>
                </a:solidFill>
                <a:latin typeface="Times New Roman" pitchFamily="18" charset="0"/>
              </a:rPr>
              <a:t>July 24, 2021</a:t>
            </a:r>
          </a:p>
          <a:p>
            <a:pPr algn="ctr" eaLnBrk="1" hangingPunct="1">
              <a:spcBef>
                <a:spcPct val="20000"/>
              </a:spcBef>
              <a:spcAft>
                <a:spcPct val="20000"/>
              </a:spcAft>
            </a:pPr>
            <a:br>
              <a:rPr lang="en-US" sz="4800" b="1" i="1" dirty="0">
                <a:solidFill>
                  <a:srgbClr val="760002"/>
                </a:solidFill>
                <a:latin typeface="Times New Roman" pitchFamily="18" charset="0"/>
              </a:rPr>
            </a:br>
            <a:endParaRPr lang="en-US" sz="4800" b="1" dirty="0">
              <a:solidFill>
                <a:srgbClr val="760002"/>
              </a:solidFill>
              <a:latin typeface="Times New Roman" pitchFamily="18" charset="0"/>
            </a:endParaRPr>
          </a:p>
        </p:txBody>
      </p:sp>
      <p:grpSp>
        <p:nvGrpSpPr>
          <p:cNvPr id="2" name="Group 1"/>
          <p:cNvGrpSpPr/>
          <p:nvPr/>
        </p:nvGrpSpPr>
        <p:grpSpPr>
          <a:xfrm>
            <a:off x="77141" y="4163841"/>
            <a:ext cx="8989718" cy="670294"/>
            <a:chOff x="51536" y="4381748"/>
            <a:chExt cx="8989718" cy="670294"/>
          </a:xfrm>
        </p:grpSpPr>
        <p:sp>
          <p:nvSpPr>
            <p:cNvPr id="899076" name="Text Box 8"/>
            <p:cNvSpPr txBox="1">
              <a:spLocks noChangeArrowheads="1"/>
            </p:cNvSpPr>
            <p:nvPr/>
          </p:nvSpPr>
          <p:spPr bwMode="auto">
            <a:xfrm>
              <a:off x="51536" y="4381748"/>
              <a:ext cx="89188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sz="2000" b="1" dirty="0">
                  <a:latin typeface="Georgia" pitchFamily="18" charset="0"/>
                </a:rPr>
                <a:t>“</a:t>
              </a:r>
              <a:r>
                <a:rPr lang="en-US" sz="1600" b="1" dirty="0">
                  <a:latin typeface="Georgia" pitchFamily="18" charset="0"/>
                </a:rPr>
                <a:t>For  everyone  to  whom  much  is  given,  from  him  much  will  be  required.”             </a:t>
              </a:r>
              <a:r>
                <a:rPr lang="en-US" sz="1400" b="1" dirty="0">
                  <a:latin typeface="Georgia" pitchFamily="18" charset="0"/>
                </a:rPr>
                <a:t>Luke  12:48 </a:t>
              </a:r>
            </a:p>
          </p:txBody>
        </p:sp>
        <p:sp>
          <p:nvSpPr>
            <p:cNvPr id="899077" name="Rectangle 5"/>
            <p:cNvSpPr>
              <a:spLocks noChangeArrowheads="1"/>
            </p:cNvSpPr>
            <p:nvPr/>
          </p:nvSpPr>
          <p:spPr bwMode="auto">
            <a:xfrm>
              <a:off x="136597" y="4413686"/>
              <a:ext cx="8904657" cy="6383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10" name="Picture 9">
            <a:extLst>
              <a:ext uri="{FF2B5EF4-FFF2-40B4-BE49-F238E27FC236}">
                <a16:creationId xmlns:a16="http://schemas.microsoft.com/office/drawing/2014/main" id="{821F0B99-E0AB-447A-9073-C05E51999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526" y="5624443"/>
            <a:ext cx="3098238" cy="1220139"/>
          </a:xfrm>
          <a:prstGeom prst="rect">
            <a:avLst/>
          </a:prstGeom>
        </p:spPr>
      </p:pic>
      <p:pic>
        <p:nvPicPr>
          <p:cNvPr id="7" name="Picture 6">
            <a:extLst>
              <a:ext uri="{FF2B5EF4-FFF2-40B4-BE49-F238E27FC236}">
                <a16:creationId xmlns:a16="http://schemas.microsoft.com/office/drawing/2014/main" id="{4414EF5D-8767-4723-880E-ED7701655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6" y="4928496"/>
            <a:ext cx="2351706" cy="1929503"/>
          </a:xfrm>
          <a:prstGeom prst="rect">
            <a:avLst/>
          </a:prstGeom>
        </p:spPr>
      </p:pic>
      <p:pic>
        <p:nvPicPr>
          <p:cNvPr id="13" name="Picture 12">
            <a:extLst>
              <a:ext uri="{FF2B5EF4-FFF2-40B4-BE49-F238E27FC236}">
                <a16:creationId xmlns:a16="http://schemas.microsoft.com/office/drawing/2014/main" id="{3B087888-0643-43F1-AE1D-000A7A2C6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0545" y="-196"/>
            <a:ext cx="4772025" cy="1238250"/>
          </a:xfrm>
          <a:prstGeom prst="rect">
            <a:avLst/>
          </a:prstGeom>
        </p:spPr>
      </p:pic>
    </p:spTree>
    <p:extLst>
      <p:ext uri="{BB962C8B-B14F-4D97-AF65-F5344CB8AC3E}">
        <p14:creationId xmlns:p14="http://schemas.microsoft.com/office/powerpoint/2010/main" val="279424489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457CCE-6663-42D1-9DB5-5B16404EBEA2}"/>
              </a:ext>
            </a:extLst>
          </p:cNvPr>
          <p:cNvSpPr/>
          <p:nvPr/>
        </p:nvSpPr>
        <p:spPr bwMode="auto">
          <a:xfrm>
            <a:off x="2140581" y="4143562"/>
            <a:ext cx="4968798" cy="338884"/>
          </a:xfrm>
          <a:prstGeom prst="rect">
            <a:avLst/>
          </a:prstGeom>
          <a:solidFill>
            <a:srgbClr val="CC99FF"/>
          </a:solidFill>
          <a:ln w="28575"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11" name="Rectangle 10">
            <a:extLst>
              <a:ext uri="{FF2B5EF4-FFF2-40B4-BE49-F238E27FC236}">
                <a16:creationId xmlns:a16="http://schemas.microsoft.com/office/drawing/2014/main" id="{FD099E35-B4C4-4DCD-9DB1-64B101420D0C}"/>
              </a:ext>
            </a:extLst>
          </p:cNvPr>
          <p:cNvSpPr/>
          <p:nvPr/>
        </p:nvSpPr>
        <p:spPr bwMode="auto">
          <a:xfrm>
            <a:off x="2142155" y="6232690"/>
            <a:ext cx="4957803" cy="546755"/>
          </a:xfrm>
          <a:prstGeom prst="rect">
            <a:avLst/>
          </a:prstGeom>
          <a:solidFill>
            <a:srgbClr val="CCEC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10" name="Rectangle 9">
            <a:extLst>
              <a:ext uri="{FF2B5EF4-FFF2-40B4-BE49-F238E27FC236}">
                <a16:creationId xmlns:a16="http://schemas.microsoft.com/office/drawing/2014/main" id="{2A83A649-0EB2-4CE9-8C2D-151AB5AB352D}"/>
              </a:ext>
            </a:extLst>
          </p:cNvPr>
          <p:cNvSpPr/>
          <p:nvPr/>
        </p:nvSpPr>
        <p:spPr bwMode="auto">
          <a:xfrm>
            <a:off x="2140580" y="4524866"/>
            <a:ext cx="4968798" cy="402212"/>
          </a:xfrm>
          <a:prstGeom prst="rect">
            <a:avLst/>
          </a:prstGeom>
          <a:solidFill>
            <a:srgbClr val="CCFF99"/>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9" name="Rectangle 8">
            <a:extLst>
              <a:ext uri="{FF2B5EF4-FFF2-40B4-BE49-F238E27FC236}">
                <a16:creationId xmlns:a16="http://schemas.microsoft.com/office/drawing/2014/main" id="{DB86B392-C02F-4B3B-8DFB-6C18699711F6}"/>
              </a:ext>
            </a:extLst>
          </p:cNvPr>
          <p:cNvSpPr/>
          <p:nvPr/>
        </p:nvSpPr>
        <p:spPr bwMode="auto">
          <a:xfrm>
            <a:off x="2151575" y="4969499"/>
            <a:ext cx="4957803" cy="875120"/>
          </a:xfrm>
          <a:prstGeom prst="rect">
            <a:avLst/>
          </a:prstGeom>
          <a:solidFill>
            <a:srgbClr val="CCEC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8" name="Rectangle 7">
            <a:extLst>
              <a:ext uri="{FF2B5EF4-FFF2-40B4-BE49-F238E27FC236}">
                <a16:creationId xmlns:a16="http://schemas.microsoft.com/office/drawing/2014/main" id="{B5674CDE-7BEB-4AF2-B102-CE22FF0028B5}"/>
              </a:ext>
            </a:extLst>
          </p:cNvPr>
          <p:cNvSpPr/>
          <p:nvPr/>
        </p:nvSpPr>
        <p:spPr bwMode="auto">
          <a:xfrm>
            <a:off x="2140580" y="2878061"/>
            <a:ext cx="4968798" cy="1298013"/>
          </a:xfrm>
          <a:prstGeom prst="rect">
            <a:avLst/>
          </a:prstGeom>
          <a:solidFill>
            <a:srgbClr val="CCFF99"/>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7" name="Rectangle 6">
            <a:extLst>
              <a:ext uri="{FF2B5EF4-FFF2-40B4-BE49-F238E27FC236}">
                <a16:creationId xmlns:a16="http://schemas.microsoft.com/office/drawing/2014/main" id="{E0789FFE-A983-46FD-8B44-924AAFF3B9BD}"/>
              </a:ext>
            </a:extLst>
          </p:cNvPr>
          <p:cNvSpPr/>
          <p:nvPr/>
        </p:nvSpPr>
        <p:spPr bwMode="auto">
          <a:xfrm>
            <a:off x="2140580" y="2281286"/>
            <a:ext cx="4957803" cy="546755"/>
          </a:xfrm>
          <a:prstGeom prst="rect">
            <a:avLst/>
          </a:prstGeom>
          <a:solidFill>
            <a:srgbClr val="CCEC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6" name="Title 1">
            <a:extLst>
              <a:ext uri="{FF2B5EF4-FFF2-40B4-BE49-F238E27FC236}">
                <a16:creationId xmlns:a16="http://schemas.microsoft.com/office/drawing/2014/main" id="{8CC0ADBA-9B9E-4299-B5BF-641F93482B12}"/>
              </a:ext>
            </a:extLst>
          </p:cNvPr>
          <p:cNvSpPr>
            <a:spLocks noGrp="1"/>
          </p:cNvSpPr>
          <p:nvPr>
            <p:ph type="title"/>
          </p:nvPr>
        </p:nvSpPr>
        <p:spPr>
          <a:xfrm>
            <a:off x="164542" y="1215189"/>
            <a:ext cx="8979458" cy="1143000"/>
          </a:xfrm>
        </p:spPr>
        <p:txBody>
          <a:bodyPr/>
          <a:lstStyle/>
          <a:p>
            <a:r>
              <a:rPr lang="en-US" sz="3600" b="1" u="none" dirty="0">
                <a:solidFill>
                  <a:schemeClr val="bg2"/>
                </a:solidFill>
                <a:effectLst/>
                <a:latin typeface="Georgia" panose="02040502050405020303" pitchFamily="18" charset="0"/>
              </a:rPr>
              <a:t>Wildly  Important  Goal  Categories </a:t>
            </a:r>
            <a:br>
              <a:rPr lang="en-US" sz="3600" b="1" dirty="0">
                <a:solidFill>
                  <a:schemeClr val="bg2"/>
                </a:solidFill>
                <a:effectLst/>
                <a:latin typeface="Georgia" panose="02040502050405020303" pitchFamily="18" charset="0"/>
              </a:rPr>
            </a:br>
            <a:r>
              <a:rPr lang="en-US" sz="3600" b="1" u="sng" dirty="0">
                <a:solidFill>
                  <a:schemeClr val="bg2"/>
                </a:solidFill>
                <a:effectLst/>
                <a:latin typeface="Georgia" panose="02040502050405020303" pitchFamily="18" charset="0"/>
              </a:rPr>
              <a:t>Heat Mapped</a:t>
            </a:r>
          </a:p>
        </p:txBody>
      </p:sp>
      <p:sp>
        <p:nvSpPr>
          <p:cNvPr id="2" name="TextBox 1">
            <a:extLst>
              <a:ext uri="{FF2B5EF4-FFF2-40B4-BE49-F238E27FC236}">
                <a16:creationId xmlns:a16="http://schemas.microsoft.com/office/drawing/2014/main" id="{9FE16E06-0B6E-4E17-A266-FD3057F37E8F}"/>
              </a:ext>
            </a:extLst>
          </p:cNvPr>
          <p:cNvSpPr txBox="1"/>
          <p:nvPr/>
        </p:nvSpPr>
        <p:spPr>
          <a:xfrm>
            <a:off x="2261400" y="2358189"/>
            <a:ext cx="4968799" cy="4832092"/>
          </a:xfrm>
          <a:prstGeom prst="rect">
            <a:avLst/>
          </a:prstGeom>
          <a:noFill/>
        </p:spPr>
        <p:txBody>
          <a:bodyPr wrap="square" rtlCol="0">
            <a:spAutoFit/>
          </a:bodyPr>
          <a:lstStyle/>
          <a:p>
            <a:pPr marR="0" algn="just">
              <a:spcBef>
                <a:spcPts val="0"/>
              </a:spcBef>
              <a:spcAft>
                <a:spcPts val="0"/>
              </a:spcAft>
            </a:pPr>
            <a:r>
              <a:rPr lang="en-US" sz="2800" b="1" dirty="0">
                <a:effectLst/>
                <a:latin typeface="Arial" panose="020B0604020202020204" pitchFamily="34" charset="0"/>
                <a:ea typeface="Century Gothic" panose="020B0502020202020204" pitchFamily="34" charset="0"/>
              </a:rPr>
              <a:t>14 - Outreach &amp; Evangelism</a:t>
            </a:r>
            <a:endParaRPr lang="en-US" sz="2800" dirty="0">
              <a:solidFill>
                <a:srgbClr val="FF6600"/>
              </a:solidFill>
              <a:effectLst/>
              <a:latin typeface="Georgia" panose="02040502050405020303" pitchFamily="18" charset="0"/>
              <a:ea typeface="Calibri" panose="020F0502020204030204" pitchFamily="34" charset="0"/>
            </a:endParaRPr>
          </a:p>
          <a:p>
            <a:pPr marR="0" algn="just">
              <a:spcBef>
                <a:spcPts val="0"/>
              </a:spcBef>
              <a:spcAft>
                <a:spcPts val="0"/>
              </a:spcAft>
            </a:pPr>
            <a:r>
              <a:rPr lang="en-US" sz="2800" b="1" dirty="0">
                <a:solidFill>
                  <a:srgbClr val="FF6600"/>
                </a:solidFill>
                <a:effectLst/>
                <a:latin typeface="Georgia" panose="02040502050405020303" pitchFamily="18" charset="0"/>
                <a:ea typeface="Calibri" panose="020F0502020204030204" pitchFamily="34" charset="0"/>
              </a:rPr>
              <a:t> </a:t>
            </a:r>
            <a:r>
              <a:rPr lang="en-US" sz="2800" b="1" dirty="0">
                <a:effectLst/>
                <a:latin typeface="Arial" panose="020B0604020202020204" pitchFamily="34" charset="0"/>
                <a:ea typeface="Century Gothic" panose="020B0502020202020204" pitchFamily="34" charset="0"/>
              </a:rPr>
              <a:t>8 -  Music Ministry</a:t>
            </a:r>
          </a:p>
          <a:p>
            <a:pPr marR="0" algn="just">
              <a:spcBef>
                <a:spcPts val="0"/>
              </a:spcBef>
              <a:spcAft>
                <a:spcPts val="0"/>
              </a:spcAft>
            </a:pPr>
            <a:r>
              <a:rPr lang="en-US" sz="2800" b="1" dirty="0">
                <a:solidFill>
                  <a:srgbClr val="FF6600"/>
                </a:solidFill>
                <a:effectLst/>
                <a:latin typeface="Georgia" panose="02040502050405020303" pitchFamily="18" charset="0"/>
                <a:ea typeface="Calibri" panose="020F0502020204030204" pitchFamily="34" charset="0"/>
              </a:rPr>
              <a:t> </a:t>
            </a:r>
            <a:r>
              <a:rPr lang="en-US" sz="2800" b="1" dirty="0">
                <a:effectLst/>
                <a:latin typeface="Arial" panose="020B0604020202020204" pitchFamily="34" charset="0"/>
                <a:ea typeface="Century Gothic" panose="020B0502020202020204" pitchFamily="34" charset="0"/>
              </a:rPr>
              <a:t>7 - Liturgical Engagement </a:t>
            </a:r>
          </a:p>
          <a:p>
            <a:pPr marR="0" algn="just">
              <a:spcBef>
                <a:spcPts val="0"/>
              </a:spcBef>
              <a:spcAft>
                <a:spcPts val="0"/>
              </a:spcAft>
            </a:pPr>
            <a:r>
              <a:rPr lang="en-US" sz="2800" b="1" dirty="0">
                <a:effectLst/>
                <a:latin typeface="Arial" panose="020B0604020202020204" pitchFamily="34" charset="0"/>
                <a:ea typeface="Century Gothic" panose="020B0502020202020204" pitchFamily="34" charset="0"/>
              </a:rPr>
              <a:t> 7 - Stewardship</a:t>
            </a:r>
            <a:endParaRPr lang="en-US" sz="2800" dirty="0">
              <a:solidFill>
                <a:srgbClr val="FF6600"/>
              </a:solidFill>
              <a:effectLst/>
              <a:latin typeface="Georgia" panose="02040502050405020303" pitchFamily="18" charset="0"/>
              <a:ea typeface="Calibri" panose="020F0502020204030204" pitchFamily="34" charset="0"/>
            </a:endParaRPr>
          </a:p>
          <a:p>
            <a:pPr marR="0" algn="just">
              <a:spcBef>
                <a:spcPts val="0"/>
              </a:spcBef>
              <a:spcAft>
                <a:spcPts val="0"/>
              </a:spcAft>
            </a:pPr>
            <a:r>
              <a:rPr lang="en-US" sz="2800" b="1" dirty="0">
                <a:solidFill>
                  <a:srgbClr val="FF6600"/>
                </a:solidFill>
                <a:effectLst/>
                <a:latin typeface="Georgia" panose="02040502050405020303" pitchFamily="18" charset="0"/>
                <a:ea typeface="Cambria Math" panose="02040503050406030204" pitchFamily="18" charset="0"/>
              </a:rPr>
              <a:t> </a:t>
            </a:r>
            <a:r>
              <a:rPr lang="en-US" sz="2800" b="1" dirty="0">
                <a:effectLst/>
                <a:latin typeface="Arial" panose="020B0604020202020204" pitchFamily="34" charset="0"/>
                <a:ea typeface="Century Gothic" panose="020B0502020202020204" pitchFamily="34" charset="0"/>
              </a:rPr>
              <a:t>4 - Youth Ministry</a:t>
            </a:r>
            <a:endParaRPr lang="en-US" sz="2800" dirty="0">
              <a:solidFill>
                <a:srgbClr val="FF6600"/>
              </a:solidFill>
              <a:effectLst/>
              <a:latin typeface="Georgia" panose="02040502050405020303" pitchFamily="18" charset="0"/>
              <a:ea typeface="Calibri" panose="020F0502020204030204" pitchFamily="34" charset="0"/>
            </a:endParaRPr>
          </a:p>
          <a:p>
            <a:pPr marR="0" algn="just">
              <a:spcBef>
                <a:spcPts val="0"/>
              </a:spcBef>
              <a:spcAft>
                <a:spcPts val="0"/>
              </a:spcAft>
            </a:pPr>
            <a:r>
              <a:rPr lang="en-US" sz="2800" b="1" dirty="0">
                <a:solidFill>
                  <a:srgbClr val="FF6600"/>
                </a:solidFill>
                <a:effectLst/>
                <a:latin typeface="Georgia" panose="02040502050405020303" pitchFamily="18" charset="0"/>
                <a:ea typeface="Cambria Math" panose="02040503050406030204" pitchFamily="18" charset="0"/>
              </a:rPr>
              <a:t> </a:t>
            </a:r>
            <a:r>
              <a:rPr lang="en-US" sz="2800" b="1" dirty="0">
                <a:effectLst/>
                <a:latin typeface="Arial" panose="020B0604020202020204" pitchFamily="34" charset="0"/>
                <a:ea typeface="Century Gothic" panose="020B0502020202020204" pitchFamily="34" charset="0"/>
              </a:rPr>
              <a:t>3 - Increase Engagement</a:t>
            </a:r>
            <a:endParaRPr lang="en-US" sz="2800" b="1" dirty="0">
              <a:solidFill>
                <a:srgbClr val="FF6600"/>
              </a:solidFill>
              <a:effectLst/>
              <a:latin typeface="Georgia" panose="02040502050405020303" pitchFamily="18" charset="0"/>
              <a:ea typeface="Cambria Math" panose="02040503050406030204" pitchFamily="18" charset="0"/>
            </a:endParaRPr>
          </a:p>
          <a:p>
            <a:pPr marR="0" algn="just">
              <a:spcBef>
                <a:spcPts val="0"/>
              </a:spcBef>
              <a:spcAft>
                <a:spcPts val="0"/>
              </a:spcAft>
            </a:pPr>
            <a:r>
              <a:rPr lang="en-US" sz="2800" b="1" dirty="0">
                <a:effectLst/>
                <a:latin typeface="Arial" panose="020B0604020202020204" pitchFamily="34" charset="0"/>
                <a:ea typeface="Century Gothic" panose="020B0502020202020204" pitchFamily="34" charset="0"/>
              </a:rPr>
              <a:t> 3 - Growth</a:t>
            </a:r>
            <a:endParaRPr lang="en-US" sz="2800" dirty="0">
              <a:solidFill>
                <a:srgbClr val="FF6600"/>
              </a:solidFill>
              <a:effectLst/>
              <a:latin typeface="Georgia" panose="02040502050405020303" pitchFamily="18" charset="0"/>
              <a:ea typeface="Calibri" panose="020F0502020204030204" pitchFamily="34" charset="0"/>
            </a:endParaRPr>
          </a:p>
          <a:p>
            <a:pPr marR="0" algn="just">
              <a:spcBef>
                <a:spcPts val="0"/>
              </a:spcBef>
              <a:spcAft>
                <a:spcPts val="0"/>
              </a:spcAft>
            </a:pPr>
            <a:r>
              <a:rPr lang="en-US" sz="2800" b="1" dirty="0">
                <a:solidFill>
                  <a:srgbClr val="FF6600"/>
                </a:solidFill>
                <a:effectLst/>
                <a:latin typeface="Georgia" panose="02040502050405020303" pitchFamily="18" charset="0"/>
                <a:ea typeface="Cambria Math" panose="02040503050406030204" pitchFamily="18" charset="0"/>
              </a:rPr>
              <a:t> </a:t>
            </a:r>
            <a:r>
              <a:rPr lang="en-US" sz="2800" b="1" dirty="0">
                <a:effectLst/>
                <a:latin typeface="Arial" panose="020B0604020202020204" pitchFamily="34" charset="0"/>
                <a:ea typeface="Century Gothic" panose="020B0502020202020204" pitchFamily="34" charset="0"/>
              </a:rPr>
              <a:t>3 - Diversity &amp; Inclusion</a:t>
            </a:r>
            <a:endParaRPr lang="en-US" sz="2800" b="1" dirty="0">
              <a:solidFill>
                <a:srgbClr val="FF6600"/>
              </a:solidFill>
              <a:effectLst/>
              <a:latin typeface="Georgia" panose="02040502050405020303" pitchFamily="18" charset="0"/>
              <a:ea typeface="Cambria Math" panose="02040503050406030204" pitchFamily="18" charset="0"/>
            </a:endParaRPr>
          </a:p>
          <a:p>
            <a:pPr marR="0" algn="just">
              <a:spcBef>
                <a:spcPts val="0"/>
              </a:spcBef>
              <a:spcAft>
                <a:spcPts val="0"/>
              </a:spcAft>
            </a:pPr>
            <a:r>
              <a:rPr lang="en-US" sz="2800" b="1" dirty="0">
                <a:effectLst/>
                <a:latin typeface="Arial" panose="020B0604020202020204" pitchFamily="34" charset="0"/>
                <a:ea typeface="Century Gothic" panose="020B0502020202020204" pitchFamily="34" charset="0"/>
              </a:rPr>
              <a:t> 2 - Facilities Improvements</a:t>
            </a:r>
            <a:endParaRPr lang="en-US" sz="2800" b="1" dirty="0">
              <a:solidFill>
                <a:srgbClr val="FF6600"/>
              </a:solidFill>
              <a:effectLst/>
              <a:latin typeface="Georgia" panose="02040502050405020303" pitchFamily="18" charset="0"/>
              <a:ea typeface="Cambria Math" panose="02040503050406030204" pitchFamily="18" charset="0"/>
            </a:endParaRPr>
          </a:p>
          <a:p>
            <a:pPr marR="0" algn="just">
              <a:spcBef>
                <a:spcPts val="0"/>
              </a:spcBef>
              <a:spcAft>
                <a:spcPts val="0"/>
              </a:spcAft>
            </a:pPr>
            <a:r>
              <a:rPr lang="en-US" sz="2800" b="1" dirty="0">
                <a:effectLst/>
                <a:latin typeface="Arial" panose="020B0604020202020204" pitchFamily="34" charset="0"/>
                <a:ea typeface="Century Gothic" panose="020B0502020202020204" pitchFamily="34" charset="0"/>
              </a:rPr>
              <a:t> 2 - Philanthropy For Poor</a:t>
            </a:r>
            <a:endParaRPr lang="en-US" sz="2800" dirty="0">
              <a:solidFill>
                <a:srgbClr val="FF6600"/>
              </a:solidFill>
              <a:effectLst/>
              <a:latin typeface="Georgia" panose="02040502050405020303" pitchFamily="18" charset="0"/>
              <a:ea typeface="Calibri" panose="020F0502020204030204" pitchFamily="34" charset="0"/>
            </a:endParaRPr>
          </a:p>
          <a:p>
            <a:endParaRPr lang="en-US" sz="2800" dirty="0">
              <a:latin typeface="Georgia" panose="02040502050405020303" pitchFamily="18" charset="0"/>
            </a:endParaRPr>
          </a:p>
        </p:txBody>
      </p:sp>
      <p:pic>
        <p:nvPicPr>
          <p:cNvPr id="5" name="Picture 4">
            <a:extLst>
              <a:ext uri="{FF2B5EF4-FFF2-40B4-BE49-F238E27FC236}">
                <a16:creationId xmlns:a16="http://schemas.microsoft.com/office/drawing/2014/main" id="{E33D48EF-0FC0-40B2-BDB8-0420C794F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987" y="0"/>
            <a:ext cx="4772025" cy="1238250"/>
          </a:xfrm>
          <a:prstGeom prst="rect">
            <a:avLst/>
          </a:prstGeom>
        </p:spPr>
      </p:pic>
      <p:sp>
        <p:nvSpPr>
          <p:cNvPr id="12" name="TextBox 11">
            <a:extLst>
              <a:ext uri="{FF2B5EF4-FFF2-40B4-BE49-F238E27FC236}">
                <a16:creationId xmlns:a16="http://schemas.microsoft.com/office/drawing/2014/main" id="{975D846D-8879-456A-86D0-7F32DBE96F33}"/>
              </a:ext>
            </a:extLst>
          </p:cNvPr>
          <p:cNvSpPr txBox="1"/>
          <p:nvPr/>
        </p:nvSpPr>
        <p:spPr>
          <a:xfrm>
            <a:off x="-65314" y="2840354"/>
            <a:ext cx="2034483" cy="1200329"/>
          </a:xfrm>
          <a:prstGeom prst="rect">
            <a:avLst/>
          </a:prstGeom>
          <a:noFill/>
        </p:spPr>
        <p:txBody>
          <a:bodyPr wrap="square">
            <a:spAutoFit/>
          </a:bodyPr>
          <a:lstStyle/>
          <a:p>
            <a:pPr algn="ctr"/>
            <a:r>
              <a:rPr lang="en-US" sz="2400" b="1" dirty="0">
                <a:solidFill>
                  <a:srgbClr val="00B050"/>
                </a:solidFill>
              </a:rPr>
              <a:t>Stewardship  and  Engagement</a:t>
            </a:r>
          </a:p>
        </p:txBody>
      </p:sp>
      <p:sp>
        <p:nvSpPr>
          <p:cNvPr id="13" name="TextBox 12">
            <a:extLst>
              <a:ext uri="{FF2B5EF4-FFF2-40B4-BE49-F238E27FC236}">
                <a16:creationId xmlns:a16="http://schemas.microsoft.com/office/drawing/2014/main" id="{3E561A5D-BC35-43BF-B6AA-373ED3766A6F}"/>
              </a:ext>
            </a:extLst>
          </p:cNvPr>
          <p:cNvSpPr txBox="1"/>
          <p:nvPr/>
        </p:nvSpPr>
        <p:spPr>
          <a:xfrm>
            <a:off x="7340024" y="1949410"/>
            <a:ext cx="2194879" cy="1200329"/>
          </a:xfrm>
          <a:prstGeom prst="rect">
            <a:avLst/>
          </a:prstGeom>
          <a:noFill/>
        </p:spPr>
        <p:txBody>
          <a:bodyPr wrap="square">
            <a:spAutoFit/>
          </a:bodyPr>
          <a:lstStyle/>
          <a:p>
            <a:r>
              <a:rPr lang="en-US" sz="2400" b="1" dirty="0">
                <a:solidFill>
                  <a:srgbClr val="00B0F0"/>
                </a:solidFill>
              </a:rPr>
              <a:t>Welcoming,  Outreach  &amp;  Evangelism</a:t>
            </a:r>
          </a:p>
        </p:txBody>
      </p:sp>
      <p:sp>
        <p:nvSpPr>
          <p:cNvPr id="16" name="TextBox 15">
            <a:extLst>
              <a:ext uri="{FF2B5EF4-FFF2-40B4-BE49-F238E27FC236}">
                <a16:creationId xmlns:a16="http://schemas.microsoft.com/office/drawing/2014/main" id="{9F091CDB-081A-46B4-880A-258ECFAEFC13}"/>
              </a:ext>
            </a:extLst>
          </p:cNvPr>
          <p:cNvSpPr txBox="1"/>
          <p:nvPr/>
        </p:nvSpPr>
        <p:spPr>
          <a:xfrm>
            <a:off x="7099417" y="3744815"/>
            <a:ext cx="1869964" cy="1200329"/>
          </a:xfrm>
          <a:prstGeom prst="rect">
            <a:avLst/>
          </a:prstGeom>
          <a:noFill/>
        </p:spPr>
        <p:txBody>
          <a:bodyPr wrap="square">
            <a:spAutoFit/>
          </a:bodyPr>
          <a:lstStyle/>
          <a:p>
            <a:pPr algn="ctr"/>
            <a:r>
              <a:rPr lang="en-US" sz="2400" b="1" dirty="0">
                <a:solidFill>
                  <a:srgbClr val="CC00CC"/>
                </a:solidFill>
              </a:rPr>
              <a:t>Adult  and  Youth  Education</a:t>
            </a:r>
          </a:p>
        </p:txBody>
      </p:sp>
      <p:cxnSp>
        <p:nvCxnSpPr>
          <p:cNvPr id="18" name="Straight Arrow Connector 17">
            <a:extLst>
              <a:ext uri="{FF2B5EF4-FFF2-40B4-BE49-F238E27FC236}">
                <a16:creationId xmlns:a16="http://schemas.microsoft.com/office/drawing/2014/main" id="{BF561F84-A754-4816-B22F-7DA82423103A}"/>
              </a:ext>
            </a:extLst>
          </p:cNvPr>
          <p:cNvCxnSpPr/>
          <p:nvPr/>
        </p:nvCxnSpPr>
        <p:spPr bwMode="auto">
          <a:xfrm>
            <a:off x="7109378" y="4344979"/>
            <a:ext cx="230646" cy="0"/>
          </a:xfrm>
          <a:prstGeom prst="straightConnector1">
            <a:avLst/>
          </a:prstGeom>
          <a:solidFill>
            <a:schemeClr val="accent1"/>
          </a:solidFill>
          <a:ln w="38100" cap="flat" cmpd="sng" algn="ctr">
            <a:solidFill>
              <a:srgbClr val="CC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3E354B45-A29E-4840-9160-7D3195E7E1F8}"/>
              </a:ext>
            </a:extLst>
          </p:cNvPr>
          <p:cNvCxnSpPr/>
          <p:nvPr/>
        </p:nvCxnSpPr>
        <p:spPr bwMode="auto">
          <a:xfrm>
            <a:off x="7098383" y="2554663"/>
            <a:ext cx="309517" cy="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C9E9A070-49BE-4D2F-BA9F-96F496B09062}"/>
              </a:ext>
            </a:extLst>
          </p:cNvPr>
          <p:cNvCxnSpPr/>
          <p:nvPr/>
        </p:nvCxnSpPr>
        <p:spPr bwMode="auto">
          <a:xfrm flipH="1">
            <a:off x="1847654" y="3527860"/>
            <a:ext cx="292928" cy="0"/>
          </a:xfrm>
          <a:prstGeom prst="straightConnector1">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C15C6E98-2CC8-4A11-B0AE-B4F066CBED2F}"/>
              </a:ext>
            </a:extLst>
          </p:cNvPr>
          <p:cNvCxnSpPr/>
          <p:nvPr/>
        </p:nvCxnSpPr>
        <p:spPr bwMode="auto">
          <a:xfrm>
            <a:off x="7104744" y="6542207"/>
            <a:ext cx="1850720" cy="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41596621-79F9-4A70-B2EC-C5867B13B6F6}"/>
              </a:ext>
            </a:extLst>
          </p:cNvPr>
          <p:cNvCxnSpPr/>
          <p:nvPr/>
        </p:nvCxnSpPr>
        <p:spPr bwMode="auto">
          <a:xfrm>
            <a:off x="7087459" y="5440844"/>
            <a:ext cx="1850720" cy="0"/>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62F3502E-BC5F-479D-BE99-7D5FD9893AD8}"/>
              </a:ext>
            </a:extLst>
          </p:cNvPr>
          <p:cNvCxnSpPr/>
          <p:nvPr/>
        </p:nvCxnSpPr>
        <p:spPr bwMode="auto">
          <a:xfrm flipH="1" flipV="1">
            <a:off x="8875111" y="3149739"/>
            <a:ext cx="63745" cy="3392468"/>
          </a:xfrm>
          <a:prstGeom prst="straightConnector1">
            <a:avLst/>
          </a:prstGeom>
          <a:solidFill>
            <a:schemeClr val="accent1"/>
          </a:solidFill>
          <a:ln w="3810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4383C126-6ABA-4C93-915C-72C8DDB55EB4}"/>
              </a:ext>
            </a:extLst>
          </p:cNvPr>
          <p:cNvCxnSpPr/>
          <p:nvPr/>
        </p:nvCxnSpPr>
        <p:spPr bwMode="auto">
          <a:xfrm flipH="1">
            <a:off x="876693" y="4726638"/>
            <a:ext cx="1274885" cy="0"/>
          </a:xfrm>
          <a:prstGeom prst="straightConnector1">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70C889A9-DB5D-403B-B3A5-813B71CCF30F}"/>
              </a:ext>
            </a:extLst>
          </p:cNvPr>
          <p:cNvCxnSpPr/>
          <p:nvPr/>
        </p:nvCxnSpPr>
        <p:spPr bwMode="auto">
          <a:xfrm flipV="1">
            <a:off x="914220" y="4059537"/>
            <a:ext cx="0" cy="638938"/>
          </a:xfrm>
          <a:prstGeom prst="straightConnector1">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Rounded Corners 41">
            <a:extLst>
              <a:ext uri="{FF2B5EF4-FFF2-40B4-BE49-F238E27FC236}">
                <a16:creationId xmlns:a16="http://schemas.microsoft.com/office/drawing/2014/main" id="{DA1929F5-019E-4925-BEA3-1E8AB4C4DAE5}"/>
              </a:ext>
            </a:extLst>
          </p:cNvPr>
          <p:cNvSpPr/>
          <p:nvPr/>
        </p:nvSpPr>
        <p:spPr bwMode="auto">
          <a:xfrm>
            <a:off x="84680" y="2828041"/>
            <a:ext cx="1776549" cy="1259659"/>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44" name="Rectangle: Rounded Corners 43">
            <a:extLst>
              <a:ext uri="{FF2B5EF4-FFF2-40B4-BE49-F238E27FC236}">
                <a16:creationId xmlns:a16="http://schemas.microsoft.com/office/drawing/2014/main" id="{C9948C85-F435-46DE-B729-D2B12D29AB3A}"/>
              </a:ext>
            </a:extLst>
          </p:cNvPr>
          <p:cNvSpPr/>
          <p:nvPr/>
        </p:nvSpPr>
        <p:spPr bwMode="auto">
          <a:xfrm>
            <a:off x="7318244" y="3711418"/>
            <a:ext cx="1465896" cy="1259659"/>
          </a:xfrm>
          <a:prstGeom prst="roundRect">
            <a:avLst/>
          </a:prstGeom>
          <a:noFill/>
          <a:ln w="38100"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46" name="Rectangle: Rounded Corners 45">
            <a:extLst>
              <a:ext uri="{FF2B5EF4-FFF2-40B4-BE49-F238E27FC236}">
                <a16:creationId xmlns:a16="http://schemas.microsoft.com/office/drawing/2014/main" id="{00B88586-86D3-454F-802C-A96AFCBC413C}"/>
              </a:ext>
            </a:extLst>
          </p:cNvPr>
          <p:cNvSpPr/>
          <p:nvPr/>
        </p:nvSpPr>
        <p:spPr bwMode="auto">
          <a:xfrm>
            <a:off x="7404654" y="1921895"/>
            <a:ext cx="1680761" cy="1259659"/>
          </a:xfrm>
          <a:prstGeom prst="round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Tree>
    <p:extLst>
      <p:ext uri="{BB962C8B-B14F-4D97-AF65-F5344CB8AC3E}">
        <p14:creationId xmlns:p14="http://schemas.microsoft.com/office/powerpoint/2010/main" val="139593439"/>
      </p:ext>
    </p:extLst>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09CFEA-FB05-47FB-A46D-D1380371A918}"/>
              </a:ext>
            </a:extLst>
          </p:cNvPr>
          <p:cNvSpPr txBox="1">
            <a:spLocks/>
          </p:cNvSpPr>
          <p:nvPr/>
        </p:nvSpPr>
        <p:spPr bwMode="auto">
          <a:xfrm>
            <a:off x="4772025" y="11494"/>
            <a:ext cx="452594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eaLnBrk="1" hangingPunct="1"/>
            <a:r>
              <a:rPr lang="en-US" u="none" kern="0" dirty="0"/>
              <a:t>WIGs - Wildly  </a:t>
            </a:r>
            <a:r>
              <a:rPr lang="en-US" kern="0" dirty="0"/>
              <a:t>Important  Goal</a:t>
            </a:r>
          </a:p>
        </p:txBody>
      </p:sp>
      <p:graphicFrame>
        <p:nvGraphicFramePr>
          <p:cNvPr id="5" name="Table 4">
            <a:extLst>
              <a:ext uri="{FF2B5EF4-FFF2-40B4-BE49-F238E27FC236}">
                <a16:creationId xmlns:a16="http://schemas.microsoft.com/office/drawing/2014/main" id="{FAABDB03-2F84-473A-9771-037568DDD832}"/>
              </a:ext>
            </a:extLst>
          </p:cNvPr>
          <p:cNvGraphicFramePr>
            <a:graphicFrameLocks noGrp="1"/>
          </p:cNvGraphicFramePr>
          <p:nvPr/>
        </p:nvGraphicFramePr>
        <p:xfrm>
          <a:off x="1090904" y="1723544"/>
          <a:ext cx="7666278" cy="8849802"/>
        </p:xfrm>
        <a:graphic>
          <a:graphicData uri="http://schemas.openxmlformats.org/drawingml/2006/table">
            <a:tbl>
              <a:tblPr/>
              <a:tblGrid>
                <a:gridCol w="7640878">
                  <a:extLst>
                    <a:ext uri="{9D8B030D-6E8A-4147-A177-3AD203B41FA5}">
                      <a16:colId xmlns:a16="http://schemas.microsoft.com/office/drawing/2014/main" val="3777563436"/>
                    </a:ext>
                  </a:extLst>
                </a:gridCol>
                <a:gridCol w="25400">
                  <a:extLst>
                    <a:ext uri="{9D8B030D-6E8A-4147-A177-3AD203B41FA5}">
                      <a16:colId xmlns:a16="http://schemas.microsoft.com/office/drawing/2014/main" val="1123739948"/>
                    </a:ext>
                  </a:extLst>
                </a:gridCol>
              </a:tblGrid>
              <a:tr h="944217">
                <a:tc>
                  <a:txBody>
                    <a:bodyPr/>
                    <a:lstStyle/>
                    <a:p>
                      <a:pPr marL="742950" indent="-742950">
                        <a:buAutoNum type="arabicPeriod"/>
                      </a:pPr>
                      <a:r>
                        <a:rPr lang="en-US" sz="3600" b="1" u="none" dirty="0">
                          <a:solidFill>
                            <a:schemeClr val="tx1"/>
                          </a:solidFill>
                          <a:latin typeface="Georgia" panose="02040502050405020303" pitchFamily="18" charset="0"/>
                        </a:rPr>
                        <a:t>Stewardship  and  	Engagement</a:t>
                      </a:r>
                    </a:p>
                    <a:p>
                      <a:pPr marL="742950" indent="-742950">
                        <a:buAutoNum type="arabicPeriod"/>
                      </a:pPr>
                      <a:endParaRPr lang="en-US" sz="3600" b="1" u="none" dirty="0">
                        <a:solidFill>
                          <a:schemeClr val="tx1"/>
                        </a:solidFill>
                        <a:latin typeface="Georgia" panose="02040502050405020303" pitchFamily="18" charset="0"/>
                      </a:endParaRPr>
                    </a:p>
                    <a:p>
                      <a:r>
                        <a:rPr lang="en-US" sz="3600" b="1" u="none" dirty="0">
                          <a:solidFill>
                            <a:schemeClr val="tx1"/>
                          </a:solidFill>
                          <a:latin typeface="Georgia" panose="02040502050405020303" pitchFamily="18" charset="0"/>
                        </a:rPr>
                        <a:t>2. Adult  and  Youth  Education</a:t>
                      </a:r>
                    </a:p>
                    <a:p>
                      <a:endParaRPr lang="en-US" sz="3600" b="1" u="none" dirty="0">
                        <a:solidFill>
                          <a:schemeClr val="tx1"/>
                        </a:solidFill>
                        <a:latin typeface="Georgia" panose="02040502050405020303" pitchFamily="18" charset="0"/>
                      </a:endParaRPr>
                    </a:p>
                    <a:p>
                      <a:r>
                        <a:rPr lang="en-US" sz="3600" b="1" u="none" dirty="0">
                          <a:solidFill>
                            <a:schemeClr val="tx1"/>
                          </a:solidFill>
                          <a:latin typeface="Georgia" panose="02040502050405020303" pitchFamily="18" charset="0"/>
                        </a:rPr>
                        <a:t>3. Welcoming,  Outreach  &amp;  	Evangelism</a:t>
                      </a:r>
                    </a:p>
                    <a:p>
                      <a:pPr marL="1141413" indent="-1141413"/>
                      <a:endParaRPr lang="en-US" sz="3600" b="1" u="none" dirty="0">
                        <a:solidFill>
                          <a:schemeClr val="tx1"/>
                        </a:solidFill>
                        <a:latin typeface="Georgia" panose="02040502050405020303" pitchFamily="18" charset="0"/>
                      </a:endParaRPr>
                    </a:p>
                  </a:txBody>
                  <a:tcPr marL="0" marR="0" marT="0" marB="0" anchor="ctr">
                    <a:lnL>
                      <a:noFill/>
                    </a:lnL>
                    <a:lnR>
                      <a:noFill/>
                    </a:lnR>
                    <a:lnT>
                      <a:noFill/>
                    </a:lnT>
                    <a:lnB>
                      <a:noFill/>
                    </a:lnB>
                  </a:tcPr>
                </a:tc>
                <a:tc>
                  <a:txBody>
                    <a:bodyPr/>
                    <a:lstStyle/>
                    <a:p>
                      <a:endParaRPr lang="en-US" sz="3600" b="1" u="none" dirty="0">
                        <a:solidFill>
                          <a:schemeClr val="tx1"/>
                        </a:solidFill>
                        <a:latin typeface="Georgia" panose="02040502050405020303" pitchFamily="18" charset="0"/>
                      </a:endParaRPr>
                    </a:p>
                    <a:p>
                      <a:pPr marL="625475" indent="0"/>
                      <a:r>
                        <a:rPr lang="en-US" sz="3600" b="1" u="none" dirty="0">
                          <a:solidFill>
                            <a:schemeClr val="tx1"/>
                          </a:solidFill>
                          <a:latin typeface="Georgia" panose="02040502050405020303"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608481106"/>
                  </a:ext>
                </a:extLst>
              </a:tr>
              <a:tr h="1133061">
                <a:tc>
                  <a:txBody>
                    <a:bodyPr/>
                    <a:lstStyle/>
                    <a:p>
                      <a:pPr>
                        <a:tabLst>
                          <a:tab pos="1141413" algn="l"/>
                        </a:tabLst>
                      </a:pPr>
                      <a:endParaRPr lang="en-US" sz="3600" b="1" u="none" dirty="0">
                        <a:solidFill>
                          <a:schemeClr val="tx1"/>
                        </a:solidFill>
                        <a:latin typeface="Georgia" panose="02040502050405020303" pitchFamily="18" charset="0"/>
                      </a:endParaRPr>
                    </a:p>
                  </a:txBody>
                  <a:tcPr marL="0" marR="0" marT="0" marB="0" anchor="ctr">
                    <a:lnL>
                      <a:noFill/>
                    </a:lnL>
                    <a:lnR>
                      <a:noFill/>
                    </a:lnR>
                    <a:lnT>
                      <a:noFill/>
                    </a:lnT>
                    <a:lnB>
                      <a:noFill/>
                    </a:lnB>
                  </a:tcPr>
                </a:tc>
                <a:tc>
                  <a:txBody>
                    <a:bodyPr/>
                    <a:lstStyle/>
                    <a:p>
                      <a:endParaRPr lang="en-US" sz="3600" b="1" u="none" dirty="0">
                        <a:solidFill>
                          <a:schemeClr val="tx1"/>
                        </a:solidFill>
                        <a:latin typeface="Georgia" panose="02040502050405020303" pitchFamily="18" charset="0"/>
                      </a:endParaRPr>
                    </a:p>
                    <a:p>
                      <a:r>
                        <a:rPr lang="en-US" sz="3600" b="1" u="none" dirty="0">
                          <a:solidFill>
                            <a:schemeClr val="tx1"/>
                          </a:solidFill>
                          <a:latin typeface="Georgia" panose="02040502050405020303"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806447587"/>
                  </a:ext>
                </a:extLst>
              </a:tr>
              <a:tr h="778336">
                <a:tc>
                  <a:txBody>
                    <a:bodyPr/>
                    <a:lstStyle/>
                    <a:p>
                      <a:endParaRPr lang="en-US" sz="3600" b="1" u="none" dirty="0">
                        <a:solidFill>
                          <a:schemeClr val="tx1"/>
                        </a:solidFill>
                        <a:latin typeface="Georgia" panose="02040502050405020303" pitchFamily="18" charset="0"/>
                      </a:endParaRPr>
                    </a:p>
                    <a:p>
                      <a:endParaRPr lang="en-US" sz="3600" b="1" u="none" dirty="0">
                        <a:solidFill>
                          <a:schemeClr val="tx1"/>
                        </a:solidFill>
                        <a:latin typeface="Georgia" panose="02040502050405020303" pitchFamily="18" charset="0"/>
                      </a:endParaRPr>
                    </a:p>
                  </a:txBody>
                  <a:tcPr marL="0" marR="0" marT="0" marB="0" anchor="ctr">
                    <a:lnL>
                      <a:noFill/>
                    </a:lnL>
                    <a:lnR>
                      <a:noFill/>
                    </a:lnR>
                    <a:lnT>
                      <a:noFill/>
                    </a:lnT>
                    <a:lnB>
                      <a:noFill/>
                    </a:lnB>
                  </a:tcPr>
                </a:tc>
                <a:tc>
                  <a:txBody>
                    <a:bodyPr/>
                    <a:lstStyle/>
                    <a:p>
                      <a:endParaRPr lang="en-US" sz="3600" b="1" u="none" dirty="0">
                        <a:solidFill>
                          <a:schemeClr val="tx1"/>
                        </a:solidFill>
                        <a:latin typeface="Georgia" panose="02040502050405020303" pitchFamily="18" charset="0"/>
                      </a:endParaRPr>
                    </a:p>
                    <a:p>
                      <a:r>
                        <a:rPr lang="en-US" sz="3600" b="1" u="none" dirty="0">
                          <a:solidFill>
                            <a:schemeClr val="tx1"/>
                          </a:solidFill>
                          <a:latin typeface="Georgia" panose="02040502050405020303"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771361730"/>
                  </a:ext>
                </a:extLst>
              </a:tr>
              <a:tr h="1133061">
                <a:tc>
                  <a:txBody>
                    <a:bodyPr/>
                    <a:lstStyle/>
                    <a:p>
                      <a:endParaRPr lang="en-US" sz="3600" b="1" u="none" dirty="0">
                        <a:solidFill>
                          <a:schemeClr val="tx1"/>
                        </a:solidFill>
                        <a:latin typeface="Georgia" panose="02040502050405020303" pitchFamily="18" charset="0"/>
                      </a:endParaRPr>
                    </a:p>
                    <a:p>
                      <a:endParaRPr lang="en-US" sz="3600" b="1" u="none" dirty="0">
                        <a:solidFill>
                          <a:schemeClr val="tx1"/>
                        </a:solidFill>
                        <a:latin typeface="Georgia" panose="02040502050405020303" pitchFamily="18" charset="0"/>
                      </a:endParaRPr>
                    </a:p>
                  </a:txBody>
                  <a:tcPr marL="0" marR="0" marT="0" marB="0" anchor="ctr">
                    <a:lnL>
                      <a:noFill/>
                    </a:lnL>
                    <a:lnR>
                      <a:noFill/>
                    </a:lnR>
                    <a:lnT>
                      <a:noFill/>
                    </a:lnT>
                    <a:lnB>
                      <a:noFill/>
                    </a:lnB>
                  </a:tcPr>
                </a:tc>
                <a:tc>
                  <a:txBody>
                    <a:bodyPr/>
                    <a:lstStyle/>
                    <a:p>
                      <a:endParaRPr lang="en-US" sz="3600" b="1" u="none" dirty="0">
                        <a:solidFill>
                          <a:schemeClr val="tx1"/>
                        </a:solidFill>
                        <a:latin typeface="Georgia" panose="02040502050405020303" pitchFamily="18" charset="0"/>
                      </a:endParaRPr>
                    </a:p>
                    <a:p>
                      <a:r>
                        <a:rPr lang="en-US" sz="3600" b="1" u="none" dirty="0">
                          <a:solidFill>
                            <a:schemeClr val="tx1"/>
                          </a:solidFill>
                          <a:latin typeface="Georgia" panose="02040502050405020303"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627114134"/>
                  </a:ext>
                </a:extLst>
              </a:tr>
              <a:tr h="377687">
                <a:tc>
                  <a:txBody>
                    <a:bodyPr/>
                    <a:lstStyle/>
                    <a:p>
                      <a:endParaRPr lang="en-US" sz="3600" b="1" u="none" dirty="0">
                        <a:solidFill>
                          <a:schemeClr val="tx1"/>
                        </a:solidFill>
                        <a:latin typeface="Georgia" panose="02040502050405020303" pitchFamily="18" charset="0"/>
                      </a:endParaRPr>
                    </a:p>
                  </a:txBody>
                  <a:tcPr marL="0" marR="0" marT="0" marB="0" anchor="ctr">
                    <a:lnL>
                      <a:noFill/>
                    </a:lnL>
                    <a:lnR>
                      <a:noFill/>
                    </a:lnR>
                    <a:lnT>
                      <a:noFill/>
                    </a:lnT>
                    <a:lnB>
                      <a:noFill/>
                    </a:lnB>
                  </a:tcPr>
                </a:tc>
                <a:tc>
                  <a:txBody>
                    <a:bodyPr/>
                    <a:lstStyle/>
                    <a:p>
                      <a:endParaRPr lang="en-US" sz="3600" b="1" u="none" dirty="0">
                        <a:solidFill>
                          <a:schemeClr val="tx1"/>
                        </a:solidFill>
                        <a:latin typeface="Georgia" panose="02040502050405020303" pitchFamily="18" charset="0"/>
                      </a:endParaRPr>
                    </a:p>
                    <a:p>
                      <a:r>
                        <a:rPr lang="en-US" sz="3600" b="1" u="none" dirty="0">
                          <a:solidFill>
                            <a:schemeClr val="tx1"/>
                          </a:solidFill>
                          <a:latin typeface="Georgia" panose="02040502050405020303"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176041641"/>
                  </a:ext>
                </a:extLst>
              </a:tr>
            </a:tbl>
          </a:graphicData>
        </a:graphic>
      </p:graphicFrame>
      <p:pic>
        <p:nvPicPr>
          <p:cNvPr id="6" name="Picture 5">
            <a:extLst>
              <a:ext uri="{FF2B5EF4-FFF2-40B4-BE49-F238E27FC236}">
                <a16:creationId xmlns:a16="http://schemas.microsoft.com/office/drawing/2014/main" id="{B81A1AC8-A35C-477C-8FC7-E3841DEE3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2025" cy="1238250"/>
          </a:xfrm>
          <a:prstGeom prst="rect">
            <a:avLst/>
          </a:prstGeom>
        </p:spPr>
      </p:pic>
    </p:spTree>
    <p:extLst>
      <p:ext uri="{BB962C8B-B14F-4D97-AF65-F5344CB8AC3E}">
        <p14:creationId xmlns:p14="http://schemas.microsoft.com/office/powerpoint/2010/main" val="4211325662"/>
      </p:ext>
    </p:extLst>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04" y="2065369"/>
            <a:ext cx="8561106" cy="268727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500" b="1" dirty="0">
                <a:effectLst/>
              </a:rPr>
              <a:t>Develop  and  implement  effective  Stewardship, Ministry, and Liturgical  Engagement  P</a:t>
            </a:r>
            <a:r>
              <a:rPr lang="en-US" sz="2500" b="1" dirty="0">
                <a:solidFill>
                  <a:srgbClr val="5D0100"/>
                </a:solidFill>
                <a:effectLst/>
              </a:rPr>
              <a:t>rograms  (collectively, the “Engagement Programs”) that within  36 </a:t>
            </a:r>
            <a:r>
              <a:rPr lang="en-US" sz="2500" b="1" dirty="0">
                <a:effectLst/>
              </a:rPr>
              <a:t>months will achieve the following “Engagement Targets”:</a:t>
            </a:r>
          </a:p>
          <a:p>
            <a:pPr marL="914400" marR="0" lvl="0" indent="-339725" algn="l" defTabSz="914400" rtl="0" eaLnBrk="0" fontAlgn="base" latinLnBrk="0" hangingPunct="0">
              <a:lnSpc>
                <a:spcPct val="100000"/>
              </a:lnSpc>
              <a:spcBef>
                <a:spcPct val="0"/>
              </a:spcBef>
              <a:spcAft>
                <a:spcPct val="0"/>
              </a:spcAft>
              <a:buClrTx/>
              <a:buSzTx/>
              <a:buFontTx/>
              <a:buAutoNum type="alphaLcParenBoth"/>
              <a:tabLst/>
              <a:defRPr/>
            </a:pPr>
            <a:r>
              <a:rPr lang="en-US" sz="2500" b="1" dirty="0">
                <a:solidFill>
                  <a:schemeClr val="bg2"/>
                </a:solidFill>
                <a:effectLst/>
              </a:rPr>
              <a:t> Increase liturgical engagement by 50% or more;</a:t>
            </a:r>
          </a:p>
          <a:p>
            <a:pPr marL="914400" marR="0" lvl="0" indent="-339725" algn="l" defTabSz="914400" rtl="0" eaLnBrk="0" fontAlgn="base" latinLnBrk="0" hangingPunct="0">
              <a:lnSpc>
                <a:spcPct val="100000"/>
              </a:lnSpc>
              <a:spcBef>
                <a:spcPct val="0"/>
              </a:spcBef>
              <a:spcAft>
                <a:spcPct val="0"/>
              </a:spcAft>
              <a:buClrTx/>
              <a:buSzTx/>
              <a:buFontTx/>
              <a:buAutoNum type="alphaLcParenBoth"/>
              <a:tabLst/>
              <a:defRPr/>
            </a:pPr>
            <a:r>
              <a:rPr lang="en-US" sz="2500" b="1" dirty="0">
                <a:solidFill>
                  <a:schemeClr val="bg2"/>
                </a:solidFill>
                <a:effectLst/>
              </a:rPr>
              <a:t> Increase ministries engagement by 50% or more; </a:t>
            </a:r>
          </a:p>
          <a:p>
            <a:pPr marL="914400" marR="0" lvl="0" indent="-339725" algn="l" defTabSz="914400" rtl="0" eaLnBrk="0" fontAlgn="base" latinLnBrk="0" hangingPunct="0">
              <a:lnSpc>
                <a:spcPct val="100000"/>
              </a:lnSpc>
              <a:spcBef>
                <a:spcPct val="0"/>
              </a:spcBef>
              <a:spcAft>
                <a:spcPct val="0"/>
              </a:spcAft>
              <a:buClrTx/>
              <a:buSzTx/>
              <a:buFontTx/>
              <a:buAutoNum type="alphaLcParenBoth"/>
              <a:tabLst>
                <a:tab pos="1546225" algn="l"/>
              </a:tabLst>
              <a:defRPr/>
            </a:pPr>
            <a:r>
              <a:rPr lang="en-US" sz="2500" b="1" dirty="0">
                <a:solidFill>
                  <a:schemeClr val="bg2"/>
                </a:solidFill>
                <a:effectLst/>
              </a:rPr>
              <a:t> Increase the  parishioner financial  	stewardship  so that  all  operating  	expenses  are  paid  through  stewardship.</a:t>
            </a:r>
          </a:p>
        </p:txBody>
      </p:sp>
      <p:sp>
        <p:nvSpPr>
          <p:cNvPr id="6" name="Title 1">
            <a:extLst>
              <a:ext uri="{FF2B5EF4-FFF2-40B4-BE49-F238E27FC236}">
                <a16:creationId xmlns:a16="http://schemas.microsoft.com/office/drawing/2014/main" id="{C9C43534-E06B-49C7-96FD-1144F200DA5E}"/>
              </a:ext>
            </a:extLst>
          </p:cNvPr>
          <p:cNvSpPr>
            <a:spLocks noGrp="1"/>
          </p:cNvSpPr>
          <p:nvPr>
            <p:ph type="title"/>
          </p:nvPr>
        </p:nvSpPr>
        <p:spPr>
          <a:xfrm>
            <a:off x="919994" y="1068370"/>
            <a:ext cx="7304012" cy="1143000"/>
          </a:xfrm>
        </p:spPr>
        <p:txBody>
          <a:bodyPr/>
          <a:lstStyle/>
          <a:p>
            <a:r>
              <a:rPr lang="en-US" sz="2800" b="1" u="none" dirty="0">
                <a:effectLst/>
                <a:latin typeface="Georgia" panose="02040502050405020303" pitchFamily="18" charset="0"/>
              </a:rPr>
              <a:t>Stewardship &amp; Engagement  </a:t>
            </a:r>
            <a:br>
              <a:rPr lang="en-US" sz="2800" b="1" u="none" dirty="0">
                <a:effectLst/>
                <a:latin typeface="Georgia" panose="02040502050405020303" pitchFamily="18" charset="0"/>
              </a:rPr>
            </a:br>
            <a:r>
              <a:rPr lang="en-US" sz="2800" b="1" dirty="0">
                <a:effectLst/>
                <a:latin typeface="Georgia" panose="02040502050405020303" pitchFamily="18" charset="0"/>
              </a:rPr>
              <a:t>Wildly  </a:t>
            </a:r>
            <a:r>
              <a:rPr lang="en-US" sz="2800" b="1" u="sng" dirty="0">
                <a:effectLst/>
                <a:latin typeface="Georgia" panose="02040502050405020303" pitchFamily="18" charset="0"/>
              </a:rPr>
              <a:t>Important Goal 1</a:t>
            </a:r>
            <a:endParaRPr lang="en-US" sz="2800" b="1" u="sng" dirty="0">
              <a:latin typeface="Georgia" panose="02040502050405020303" pitchFamily="18" charset="0"/>
            </a:endParaRPr>
          </a:p>
        </p:txBody>
      </p:sp>
      <p:pic>
        <p:nvPicPr>
          <p:cNvPr id="5" name="Picture 4">
            <a:extLst>
              <a:ext uri="{FF2B5EF4-FFF2-40B4-BE49-F238E27FC236}">
                <a16:creationId xmlns:a16="http://schemas.microsoft.com/office/drawing/2014/main" id="{39FABDA4-A4A1-4C4F-A03E-2BE688061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545" y="-196"/>
            <a:ext cx="4772025" cy="1238250"/>
          </a:xfrm>
          <a:prstGeom prst="rect">
            <a:avLst/>
          </a:prstGeom>
        </p:spPr>
      </p:pic>
    </p:spTree>
    <p:extLst>
      <p:ext uri="{BB962C8B-B14F-4D97-AF65-F5344CB8AC3E}">
        <p14:creationId xmlns:p14="http://schemas.microsoft.com/office/powerpoint/2010/main" val="3099526886"/>
      </p:ext>
    </p:extLst>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5BB26D2-3264-4731-B651-F1CCD5086303}"/>
              </a:ext>
            </a:extLst>
          </p:cNvPr>
          <p:cNvSpPr>
            <a:spLocks noGrp="1"/>
          </p:cNvSpPr>
          <p:nvPr>
            <p:ph sz="half" idx="1"/>
          </p:nvPr>
        </p:nvSpPr>
        <p:spPr>
          <a:xfrm>
            <a:off x="53927" y="1162830"/>
            <a:ext cx="5121921" cy="5663242"/>
          </a:xfrm>
        </p:spPr>
        <p:txBody>
          <a:bodyPr/>
          <a:lstStyle/>
          <a:p>
            <a:pPr marL="284163" indent="-284163">
              <a:tabLst>
                <a:tab pos="690563" algn="l"/>
              </a:tabLst>
            </a:pPr>
            <a:r>
              <a:rPr lang="en-US" sz="1900" u="sng" dirty="0">
                <a:solidFill>
                  <a:schemeClr val="bg1"/>
                </a:solidFill>
                <a:effectLst/>
              </a:rPr>
              <a:t>LAG 1:</a:t>
            </a:r>
            <a:r>
              <a:rPr lang="en-US" sz="1900" dirty="0">
                <a:solidFill>
                  <a:schemeClr val="bg1"/>
                </a:solidFill>
                <a:effectLst/>
              </a:rPr>
              <a:t>  Research  the  most  effective 	stewardship, ministry,  and 	liturgical  engagement  programs 	(the  “Engagement  Programs”) 	within  4  months</a:t>
            </a:r>
          </a:p>
          <a:p>
            <a:pPr marL="284163" indent="-284163">
              <a:tabLst>
                <a:tab pos="690563" algn="l"/>
              </a:tabLst>
            </a:pPr>
            <a:r>
              <a:rPr lang="en-US" sz="1900" u="sng" dirty="0">
                <a:solidFill>
                  <a:schemeClr val="bg1"/>
                </a:solidFill>
                <a:effectLst/>
              </a:rPr>
              <a:t>LAG 2:</a:t>
            </a:r>
            <a:r>
              <a:rPr lang="en-US" sz="1900" dirty="0">
                <a:solidFill>
                  <a:schemeClr val="bg1"/>
                </a:solidFill>
                <a:effectLst/>
              </a:rPr>
              <a:t> Develop  the  most  effective 	Engagement  Programs  within 4 	months</a:t>
            </a:r>
          </a:p>
          <a:p>
            <a:pPr marL="233363" indent="-233363">
              <a:tabLst>
                <a:tab pos="690563" algn="l"/>
              </a:tabLst>
            </a:pPr>
            <a:r>
              <a:rPr lang="en-US" sz="1900" u="sng" dirty="0">
                <a:solidFill>
                  <a:schemeClr val="bg1"/>
                </a:solidFill>
                <a:effectLst/>
              </a:rPr>
              <a:t>LAG 3:</a:t>
            </a:r>
            <a:r>
              <a:rPr lang="en-US" sz="1900" dirty="0">
                <a:solidFill>
                  <a:schemeClr val="bg1"/>
                </a:solidFill>
                <a:effectLst/>
              </a:rPr>
              <a:t> Recruit  and  train  the  parish 	“Engagement  Ambassadors”  	within  2  months </a:t>
            </a:r>
          </a:p>
          <a:p>
            <a:pPr marL="233363" indent="-233363">
              <a:tabLst>
                <a:tab pos="690563" algn="l"/>
              </a:tabLst>
            </a:pPr>
            <a:r>
              <a:rPr lang="en-US" sz="1900" u="sng" dirty="0">
                <a:solidFill>
                  <a:schemeClr val="bg1"/>
                </a:solidFill>
                <a:effectLst/>
              </a:rPr>
              <a:t>LAG 4:</a:t>
            </a:r>
            <a:r>
              <a:rPr lang="en-US" sz="1900" dirty="0">
                <a:solidFill>
                  <a:schemeClr val="bg1"/>
                </a:solidFill>
                <a:effectLst/>
              </a:rPr>
              <a:t> Implement  the  Engagement 	Programs  to  achieve  the  	Engagement Targets  within  24  	months</a:t>
            </a:r>
          </a:p>
          <a:p>
            <a:pPr marL="233363" indent="-233363">
              <a:tabLst>
                <a:tab pos="690563" algn="l"/>
              </a:tabLst>
            </a:pPr>
            <a:r>
              <a:rPr lang="en-US" sz="1900" u="sng" dirty="0">
                <a:solidFill>
                  <a:schemeClr val="bg1"/>
                </a:solidFill>
                <a:effectLst/>
              </a:rPr>
              <a:t>LAG 5</a:t>
            </a:r>
            <a:r>
              <a:rPr lang="en-US" sz="1900" dirty="0">
                <a:solidFill>
                  <a:schemeClr val="bg1"/>
                </a:solidFill>
                <a:effectLst/>
              </a:rPr>
              <a:t>:  Compile  and assess the  	results  of the  Engagement  	Programs and </a:t>
            </a:r>
            <a:r>
              <a:rPr lang="en-US" sz="2000" b="1" dirty="0">
                <a:solidFill>
                  <a:schemeClr val="bg1"/>
                </a:solidFill>
                <a:effectLst/>
              </a:rPr>
              <a:t>make necessary 	improvements </a:t>
            </a:r>
            <a:r>
              <a:rPr lang="en-US" sz="1900" dirty="0">
                <a:solidFill>
                  <a:schemeClr val="bg1"/>
                </a:solidFill>
                <a:effectLst/>
              </a:rPr>
              <a:t>within  2	months</a:t>
            </a:r>
          </a:p>
          <a:p>
            <a:endParaRPr lang="en-US" sz="1900" dirty="0">
              <a:solidFill>
                <a:srgbClr val="FF0000"/>
              </a:solidFill>
              <a:effectLst/>
            </a:endParaRPr>
          </a:p>
          <a:p>
            <a:endParaRPr lang="en-US" sz="1900" dirty="0">
              <a:effectLst/>
            </a:endParaRPr>
          </a:p>
          <a:p>
            <a:endParaRPr lang="en-US" sz="1900" dirty="0">
              <a:effectLst/>
            </a:endParaRPr>
          </a:p>
        </p:txBody>
      </p:sp>
      <p:sp>
        <p:nvSpPr>
          <p:cNvPr id="7" name="Content Placeholder 6">
            <a:extLst>
              <a:ext uri="{FF2B5EF4-FFF2-40B4-BE49-F238E27FC236}">
                <a16:creationId xmlns:a16="http://schemas.microsoft.com/office/drawing/2014/main" id="{9344C869-552F-473A-9813-3F4B907EF8AC}"/>
              </a:ext>
            </a:extLst>
          </p:cNvPr>
          <p:cNvSpPr>
            <a:spLocks noGrp="1"/>
          </p:cNvSpPr>
          <p:nvPr>
            <p:ph sz="half" idx="2"/>
          </p:nvPr>
        </p:nvSpPr>
        <p:spPr>
          <a:xfrm>
            <a:off x="5357003" y="1244338"/>
            <a:ext cx="3674852" cy="4073024"/>
          </a:xfrm>
        </p:spPr>
        <p:txBody>
          <a:bodyPr/>
          <a:lstStyle/>
          <a:p>
            <a:pPr marL="0" indent="0" algn="ctr">
              <a:buNone/>
            </a:pPr>
            <a:r>
              <a:rPr lang="en-US" sz="1700" u="sng" dirty="0">
                <a:effectLst/>
              </a:rPr>
              <a:t>Ministries WIG 1:</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700" b="1" dirty="0">
                <a:effectLst/>
              </a:rPr>
              <a:t>Develop  and  implement effective  Stewardship, Ministry, and Liturgical Engagement  Programs</a:t>
            </a:r>
            <a:r>
              <a:rPr lang="en-US" sz="1700" b="1" dirty="0">
                <a:solidFill>
                  <a:srgbClr val="5D0100"/>
                </a:solidFill>
                <a:effectLst/>
              </a:rPr>
              <a:t>  (the “Engagement Programs”) that within  36 </a:t>
            </a:r>
            <a:r>
              <a:rPr lang="en-US" sz="1700" b="1" dirty="0">
                <a:effectLst/>
              </a:rPr>
              <a:t>months will achieve the following “Engagement Targets”:</a:t>
            </a:r>
          </a:p>
          <a:p>
            <a:pPr marL="514350" marR="0" lvl="0" indent="-514350" algn="l" defTabSz="914400" rtl="0" eaLnBrk="0" fontAlgn="base" latinLnBrk="0" hangingPunct="0">
              <a:lnSpc>
                <a:spcPct val="100000"/>
              </a:lnSpc>
              <a:spcBef>
                <a:spcPct val="0"/>
              </a:spcBef>
              <a:spcAft>
                <a:spcPct val="0"/>
              </a:spcAft>
              <a:buClrTx/>
              <a:buSzTx/>
              <a:buFontTx/>
              <a:buAutoNum type="alphaLcParenBoth"/>
              <a:tabLst/>
              <a:defRPr/>
            </a:pPr>
            <a:r>
              <a:rPr lang="en-US" sz="1700" b="1" dirty="0">
                <a:solidFill>
                  <a:schemeClr val="bg2"/>
                </a:solidFill>
                <a:effectLst/>
              </a:rPr>
              <a:t> Increase liturgical engagement by 50% or more;</a:t>
            </a:r>
          </a:p>
          <a:p>
            <a:pPr marL="514350" marR="0" lvl="0" indent="-514350" algn="l" defTabSz="914400" rtl="0" eaLnBrk="0" fontAlgn="base" latinLnBrk="0" hangingPunct="0">
              <a:lnSpc>
                <a:spcPct val="100000"/>
              </a:lnSpc>
              <a:spcBef>
                <a:spcPct val="0"/>
              </a:spcBef>
              <a:spcAft>
                <a:spcPct val="0"/>
              </a:spcAft>
              <a:buClrTx/>
              <a:buSzTx/>
              <a:buFontTx/>
              <a:buAutoNum type="alphaLcParenBoth"/>
              <a:tabLst/>
              <a:defRPr/>
            </a:pPr>
            <a:r>
              <a:rPr lang="en-US" sz="1700" b="1" dirty="0">
                <a:solidFill>
                  <a:schemeClr val="bg2"/>
                </a:solidFill>
                <a:effectLst/>
              </a:rPr>
              <a:t> Increase ministries engagement by  50% or more; </a:t>
            </a:r>
          </a:p>
          <a:p>
            <a:pPr marL="514350" marR="0" lvl="0" indent="-514350" algn="l" defTabSz="914400" rtl="0" eaLnBrk="0" fontAlgn="base" latinLnBrk="0" hangingPunct="0">
              <a:lnSpc>
                <a:spcPct val="100000"/>
              </a:lnSpc>
              <a:spcBef>
                <a:spcPct val="0"/>
              </a:spcBef>
              <a:spcAft>
                <a:spcPct val="0"/>
              </a:spcAft>
              <a:buClrTx/>
              <a:buSzTx/>
              <a:buFontTx/>
              <a:buAutoNum type="alphaLcParenBoth"/>
              <a:tabLst/>
              <a:defRPr/>
            </a:pPr>
            <a:r>
              <a:rPr lang="en-US" sz="1700" b="1" dirty="0">
                <a:solidFill>
                  <a:schemeClr val="bg2"/>
                </a:solidFill>
                <a:effectLst/>
              </a:rPr>
              <a:t> Increase  the  parishioner financial  stewardship  so that  all  operating  expenses  are  paid  through  stewardship.</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1700" b="1" dirty="0">
              <a:effectLst/>
            </a:endParaRPr>
          </a:p>
          <a:p>
            <a:pPr marL="0" indent="0">
              <a:buNone/>
            </a:pPr>
            <a:endParaRPr lang="en-US" sz="1700" dirty="0">
              <a:effectLst/>
            </a:endParaRPr>
          </a:p>
        </p:txBody>
      </p:sp>
      <p:sp>
        <p:nvSpPr>
          <p:cNvPr id="2" name="Rectangle 1">
            <a:extLst>
              <a:ext uri="{FF2B5EF4-FFF2-40B4-BE49-F238E27FC236}">
                <a16:creationId xmlns:a16="http://schemas.microsoft.com/office/drawing/2014/main" id="{6C503098-1C10-4D82-8D83-91F8ACA335D5}"/>
              </a:ext>
            </a:extLst>
          </p:cNvPr>
          <p:cNvSpPr/>
          <p:nvPr/>
        </p:nvSpPr>
        <p:spPr bwMode="auto">
          <a:xfrm>
            <a:off x="5305246" y="1162830"/>
            <a:ext cx="3726609" cy="5426506"/>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3" name="Rectangle 2">
            <a:extLst>
              <a:ext uri="{FF2B5EF4-FFF2-40B4-BE49-F238E27FC236}">
                <a16:creationId xmlns:a16="http://schemas.microsoft.com/office/drawing/2014/main" id="{27EC269A-38F5-4836-90B2-E133FEC9E0CC}"/>
              </a:ext>
            </a:extLst>
          </p:cNvPr>
          <p:cNvSpPr/>
          <p:nvPr/>
        </p:nvSpPr>
        <p:spPr bwMode="auto">
          <a:xfrm>
            <a:off x="53928" y="1030857"/>
            <a:ext cx="5121921" cy="575813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8" name="Title 1">
            <a:extLst>
              <a:ext uri="{FF2B5EF4-FFF2-40B4-BE49-F238E27FC236}">
                <a16:creationId xmlns:a16="http://schemas.microsoft.com/office/drawing/2014/main" id="{41A3E2B5-20BB-4948-8581-7661941A6B33}"/>
              </a:ext>
            </a:extLst>
          </p:cNvPr>
          <p:cNvSpPr>
            <a:spLocks noGrp="1"/>
          </p:cNvSpPr>
          <p:nvPr>
            <p:ph type="title"/>
          </p:nvPr>
        </p:nvSpPr>
        <p:spPr>
          <a:xfrm>
            <a:off x="918713" y="-86264"/>
            <a:ext cx="7306574" cy="1143000"/>
          </a:xfrm>
        </p:spPr>
        <p:txBody>
          <a:bodyPr/>
          <a:lstStyle/>
          <a:p>
            <a:r>
              <a:rPr lang="en-US" dirty="0"/>
              <a:t>Prelim Lag Measures WIG  1</a:t>
            </a:r>
          </a:p>
        </p:txBody>
      </p:sp>
    </p:spTree>
    <p:extLst>
      <p:ext uri="{BB962C8B-B14F-4D97-AF65-F5344CB8AC3E}">
        <p14:creationId xmlns:p14="http://schemas.microsoft.com/office/powerpoint/2010/main" val="944797091"/>
      </p:ext>
    </p:extLst>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81B-374B-47F4-97C9-6F2AEE6888FF}"/>
              </a:ext>
            </a:extLst>
          </p:cNvPr>
          <p:cNvSpPr>
            <a:spLocks noGrp="1"/>
          </p:cNvSpPr>
          <p:nvPr>
            <p:ph type="title"/>
          </p:nvPr>
        </p:nvSpPr>
        <p:spPr>
          <a:xfrm>
            <a:off x="918713" y="-86264"/>
            <a:ext cx="7306574" cy="1143000"/>
          </a:xfrm>
        </p:spPr>
        <p:txBody>
          <a:bodyPr/>
          <a:lstStyle/>
          <a:p>
            <a:r>
              <a:rPr lang="en-US" dirty="0"/>
              <a:t>Prelim Lead Measures WIG 1</a:t>
            </a:r>
          </a:p>
        </p:txBody>
      </p:sp>
      <p:sp>
        <p:nvSpPr>
          <p:cNvPr id="3" name="Content Placeholder 2">
            <a:extLst>
              <a:ext uri="{FF2B5EF4-FFF2-40B4-BE49-F238E27FC236}">
                <a16:creationId xmlns:a16="http://schemas.microsoft.com/office/drawing/2014/main" id="{1D5BF839-4E6E-45E7-8006-B028F8613E12}"/>
              </a:ext>
            </a:extLst>
          </p:cNvPr>
          <p:cNvSpPr>
            <a:spLocks noGrp="1"/>
          </p:cNvSpPr>
          <p:nvPr>
            <p:ph sz="half" idx="1"/>
          </p:nvPr>
        </p:nvSpPr>
        <p:spPr>
          <a:xfrm>
            <a:off x="-13272" y="880352"/>
            <a:ext cx="5499672" cy="5311588"/>
          </a:xfrm>
        </p:spPr>
        <p:txBody>
          <a:bodyPr/>
          <a:lstStyle/>
          <a:p>
            <a:pPr marL="233363" indent="-233363"/>
            <a:r>
              <a:rPr lang="en-US" sz="1200" u="sng" dirty="0">
                <a:effectLst/>
              </a:rPr>
              <a:t>LEAD 1:  </a:t>
            </a:r>
          </a:p>
          <a:p>
            <a:pPr marL="457200" lvl="1" indent="0">
              <a:buNone/>
            </a:pPr>
            <a:r>
              <a:rPr lang="en-US" sz="1200" dirty="0">
                <a:solidFill>
                  <a:schemeClr val="bg1"/>
                </a:solidFill>
                <a:effectLst/>
              </a:rPr>
              <a:t>A: recruit team</a:t>
            </a:r>
          </a:p>
          <a:p>
            <a:pPr marL="457200" lvl="1" indent="0">
              <a:buNone/>
              <a:tabLst>
                <a:tab pos="801688" algn="l"/>
              </a:tabLst>
            </a:pPr>
            <a:r>
              <a:rPr lang="en-US" sz="1200" dirty="0">
                <a:solidFill>
                  <a:schemeClr val="bg1"/>
                </a:solidFill>
                <a:effectLst/>
              </a:rPr>
              <a:t>B: determine stewardship , ministry, and liturgical 	engagement key  definitions and effectiveness metrics </a:t>
            </a:r>
          </a:p>
          <a:p>
            <a:pPr marL="457200" lvl="1" indent="0">
              <a:buNone/>
              <a:tabLst>
                <a:tab pos="801688" algn="l"/>
              </a:tabLst>
            </a:pPr>
            <a:r>
              <a:rPr lang="en-US" sz="1200" dirty="0">
                <a:solidFill>
                  <a:schemeClr val="bg1"/>
                </a:solidFill>
                <a:effectLst/>
              </a:rPr>
              <a:t>C: analyze the parish baseline on those key effectiveness 	metrics and identify parish impediments to success</a:t>
            </a:r>
          </a:p>
          <a:p>
            <a:pPr marL="457200" lvl="1" indent="0">
              <a:buNone/>
              <a:tabLst>
                <a:tab pos="801688" algn="l"/>
              </a:tabLst>
            </a:pPr>
            <a:r>
              <a:rPr lang="en-US" sz="1200" dirty="0">
                <a:solidFill>
                  <a:schemeClr val="bg1"/>
                </a:solidFill>
                <a:effectLst/>
              </a:rPr>
              <a:t>D: identify at least 5 Stewardship and 5  Ministry and 	Liturgical Engagement Programs to consider</a:t>
            </a:r>
          </a:p>
          <a:p>
            <a:pPr marL="233363" indent="-233363">
              <a:tabLst>
                <a:tab pos="801688" algn="l"/>
              </a:tabLst>
            </a:pPr>
            <a:r>
              <a:rPr lang="en-US" sz="1200" u="sng" dirty="0">
                <a:effectLst/>
              </a:rPr>
              <a:t>LEAD 2: </a:t>
            </a:r>
          </a:p>
          <a:p>
            <a:pPr marL="457200" lvl="1" indent="0">
              <a:buNone/>
              <a:tabLst>
                <a:tab pos="801688" algn="l"/>
              </a:tabLst>
            </a:pPr>
            <a:r>
              <a:rPr lang="en-US" sz="1200" dirty="0">
                <a:solidFill>
                  <a:schemeClr val="bg1"/>
                </a:solidFill>
                <a:effectLst/>
              </a:rPr>
              <a:t>A: evaluate researched Stewardship, Ministry and 	Liturgical Engagement programs for effectiveness  	against key performance metrics and parish baselines</a:t>
            </a:r>
          </a:p>
          <a:p>
            <a:pPr marL="457200" lvl="1" indent="0">
              <a:buNone/>
              <a:tabLst>
                <a:tab pos="801688" algn="l"/>
              </a:tabLst>
            </a:pPr>
            <a:r>
              <a:rPr lang="en-US" sz="1200" dirty="0">
                <a:solidFill>
                  <a:schemeClr val="bg1"/>
                </a:solidFill>
                <a:effectLst/>
              </a:rPr>
              <a:t>B: modify Stewardship, Ministry and Liturgical “Engagement 	“Programs” for utilization at St Demetrios</a:t>
            </a:r>
          </a:p>
          <a:p>
            <a:pPr marL="457200" lvl="1" indent="0">
              <a:buNone/>
              <a:tabLst>
                <a:tab pos="801688" algn="l"/>
              </a:tabLst>
            </a:pPr>
            <a:r>
              <a:rPr lang="en-US" sz="1200" dirty="0">
                <a:solidFill>
                  <a:schemeClr val="bg1"/>
                </a:solidFill>
                <a:effectLst/>
              </a:rPr>
              <a:t>C: finalize parish Engagement Programs and establish 	quarterly and/or monthly performance benchmarks</a:t>
            </a:r>
          </a:p>
          <a:p>
            <a:pPr marL="233363" indent="-233363">
              <a:tabLst>
                <a:tab pos="801688" algn="l"/>
              </a:tabLst>
            </a:pPr>
            <a:r>
              <a:rPr lang="en-US" sz="1200" u="sng" dirty="0">
                <a:effectLst/>
              </a:rPr>
              <a:t>LEAD 3:  </a:t>
            </a:r>
          </a:p>
          <a:p>
            <a:pPr marL="457200" lvl="1" indent="0">
              <a:buNone/>
              <a:tabLst>
                <a:tab pos="801688" algn="l"/>
              </a:tabLst>
            </a:pPr>
            <a:r>
              <a:rPr lang="en-US" sz="1200" dirty="0">
                <a:solidFill>
                  <a:schemeClr val="bg1"/>
                </a:solidFill>
                <a:effectLst/>
              </a:rPr>
              <a:t>A: identify numbers and names of Engagement Programs 	Engagement Ambassadors</a:t>
            </a:r>
          </a:p>
          <a:p>
            <a:pPr marL="457200" lvl="1" indent="0">
              <a:buNone/>
            </a:pPr>
            <a:r>
              <a:rPr lang="en-US" sz="1200" dirty="0">
                <a:solidFill>
                  <a:schemeClr val="bg1"/>
                </a:solidFill>
                <a:effectLst/>
              </a:rPr>
              <a:t>B: develop Engagement Ambassadors training programs</a:t>
            </a:r>
          </a:p>
          <a:p>
            <a:pPr marL="457200" lvl="1" indent="0">
              <a:buNone/>
            </a:pPr>
            <a:r>
              <a:rPr lang="en-US" sz="1200" dirty="0">
                <a:solidFill>
                  <a:schemeClr val="bg1"/>
                </a:solidFill>
                <a:effectLst/>
              </a:rPr>
              <a:t>C: train the Engagement Ambassadors</a:t>
            </a:r>
          </a:p>
          <a:p>
            <a:pPr marL="233363" indent="-233363"/>
            <a:r>
              <a:rPr lang="en-US" sz="1200" u="sng" dirty="0">
                <a:effectLst/>
              </a:rPr>
              <a:t>LEAD 4:</a:t>
            </a:r>
          </a:p>
          <a:p>
            <a:pPr marL="457200" lvl="1" indent="0">
              <a:buNone/>
            </a:pPr>
            <a:r>
              <a:rPr lang="en-US" sz="1200" dirty="0">
                <a:solidFill>
                  <a:schemeClr val="bg1"/>
                </a:solidFill>
                <a:effectLst/>
              </a:rPr>
              <a:t>A: implement Engagement Programs based on determined 	monthly and quarterly performance benchmarks</a:t>
            </a:r>
          </a:p>
          <a:p>
            <a:pPr marL="457200" lvl="1" indent="0">
              <a:buNone/>
            </a:pPr>
            <a:r>
              <a:rPr lang="en-US" sz="1200" dirty="0">
                <a:solidFill>
                  <a:schemeClr val="bg1"/>
                </a:solidFill>
                <a:effectLst/>
              </a:rPr>
              <a:t>B: continue Ambassadors’ follow-up with parishioners 	until Engagement Targets are achieved</a:t>
            </a:r>
          </a:p>
          <a:p>
            <a:pPr marL="233363" indent="-233363"/>
            <a:r>
              <a:rPr lang="en-US" sz="1200" u="sng" dirty="0">
                <a:solidFill>
                  <a:schemeClr val="bg1"/>
                </a:solidFill>
                <a:effectLst/>
              </a:rPr>
              <a:t>LE</a:t>
            </a:r>
            <a:r>
              <a:rPr lang="en-US" sz="1200" u="sng" dirty="0">
                <a:effectLst/>
              </a:rPr>
              <a:t>AD 5:  </a:t>
            </a:r>
          </a:p>
          <a:p>
            <a:pPr marL="339725" lvl="1" indent="122238">
              <a:buNone/>
              <a:tabLst>
                <a:tab pos="801688" algn="l"/>
              </a:tabLst>
            </a:pPr>
            <a:r>
              <a:rPr lang="en-US" sz="1200" dirty="0">
                <a:solidFill>
                  <a:schemeClr val="bg1"/>
                </a:solidFill>
                <a:effectLst/>
              </a:rPr>
              <a:t>A: obtain qualitative and quantitative  data from 	Engagement Programs effectiveness</a:t>
            </a:r>
          </a:p>
          <a:p>
            <a:pPr marL="339725" lvl="1" indent="122238">
              <a:buNone/>
              <a:tabLst>
                <a:tab pos="801688" algn="l"/>
              </a:tabLst>
            </a:pPr>
            <a:r>
              <a:rPr lang="en-US" sz="1200" dirty="0">
                <a:solidFill>
                  <a:schemeClr val="bg1"/>
                </a:solidFill>
                <a:effectLst/>
              </a:rPr>
              <a:t>B: analyze all data and finalize Engagement 	Programs assessment and make all necessary 	improvements</a:t>
            </a:r>
          </a:p>
        </p:txBody>
      </p:sp>
      <p:sp>
        <p:nvSpPr>
          <p:cNvPr id="4" name="Content Placeholder 3">
            <a:extLst>
              <a:ext uri="{FF2B5EF4-FFF2-40B4-BE49-F238E27FC236}">
                <a16:creationId xmlns:a16="http://schemas.microsoft.com/office/drawing/2014/main" id="{90060F44-1C09-4A66-9EA0-FA6F4C6903A7}"/>
              </a:ext>
            </a:extLst>
          </p:cNvPr>
          <p:cNvSpPr>
            <a:spLocks noGrp="1"/>
          </p:cNvSpPr>
          <p:nvPr>
            <p:ph sz="half" idx="2"/>
          </p:nvPr>
        </p:nvSpPr>
        <p:spPr>
          <a:xfrm>
            <a:off x="5401344" y="915333"/>
            <a:ext cx="3687864" cy="4858870"/>
          </a:xfrm>
        </p:spPr>
        <p:txBody>
          <a:bodyPr/>
          <a:lstStyle/>
          <a:p>
            <a:pPr marL="284163" indent="-284163">
              <a:tabLst>
                <a:tab pos="690563" algn="l"/>
              </a:tabLst>
            </a:pPr>
            <a:r>
              <a:rPr lang="en-US" sz="1600" u="sng" dirty="0">
                <a:solidFill>
                  <a:schemeClr val="bg2"/>
                </a:solidFill>
                <a:effectLst/>
              </a:rPr>
              <a:t>LAG 1:</a:t>
            </a:r>
            <a:r>
              <a:rPr lang="en-US" sz="1600" dirty="0">
                <a:solidFill>
                  <a:schemeClr val="bg2"/>
                </a:solidFill>
                <a:effectLst/>
              </a:rPr>
              <a:t>  Research  the  most   	effective  stewardship,  	ministry  and liturgical  	engagement  programs 	(the  “Engagement  	Programs”) within  4  	months</a:t>
            </a:r>
          </a:p>
          <a:p>
            <a:pPr marL="284163" indent="-284163">
              <a:tabLst>
                <a:tab pos="690563" algn="l"/>
              </a:tabLst>
            </a:pPr>
            <a:r>
              <a:rPr lang="en-US" sz="1600" u="sng" dirty="0">
                <a:solidFill>
                  <a:schemeClr val="bg2"/>
                </a:solidFill>
                <a:effectLst/>
              </a:rPr>
              <a:t>LAG 2:</a:t>
            </a:r>
            <a:r>
              <a:rPr lang="en-US" sz="1600" dirty="0">
                <a:solidFill>
                  <a:schemeClr val="bg2"/>
                </a:solidFill>
                <a:effectLst/>
              </a:rPr>
              <a:t>  Develop   the   most  	effective  Engagement  	Programs  within  4 	months</a:t>
            </a:r>
          </a:p>
          <a:p>
            <a:pPr marL="233363" indent="-233363">
              <a:tabLst>
                <a:tab pos="690563" algn="l"/>
              </a:tabLst>
            </a:pPr>
            <a:r>
              <a:rPr lang="en-US" sz="1600" u="sng" dirty="0">
                <a:solidFill>
                  <a:schemeClr val="bg2"/>
                </a:solidFill>
                <a:effectLst/>
              </a:rPr>
              <a:t>LAG 3:</a:t>
            </a:r>
            <a:r>
              <a:rPr lang="en-US" sz="1600" dirty="0">
                <a:solidFill>
                  <a:schemeClr val="bg2"/>
                </a:solidFill>
                <a:effectLst/>
              </a:rPr>
              <a:t> Recruit  and  train  the  	parish  Engagement  	Ambassadors  within 	2  months </a:t>
            </a:r>
          </a:p>
          <a:p>
            <a:pPr marL="233363" indent="-233363">
              <a:tabLst>
                <a:tab pos="690563" algn="l"/>
              </a:tabLst>
            </a:pPr>
            <a:r>
              <a:rPr lang="en-US" sz="1600" u="sng" dirty="0">
                <a:solidFill>
                  <a:schemeClr val="bg2"/>
                </a:solidFill>
                <a:effectLst/>
              </a:rPr>
              <a:t>LAG 4:</a:t>
            </a:r>
            <a:r>
              <a:rPr lang="en-US" sz="1600" dirty="0">
                <a:solidFill>
                  <a:schemeClr val="bg2"/>
                </a:solidFill>
                <a:effectLst/>
              </a:rPr>
              <a:t> Implement  the  	Engagement  Programs  to  	achieve  the  Engagement 	Targets  within  24  	months</a:t>
            </a:r>
          </a:p>
          <a:p>
            <a:pPr marL="233363" indent="-233363">
              <a:tabLst>
                <a:tab pos="690563" algn="l"/>
              </a:tabLst>
            </a:pPr>
            <a:r>
              <a:rPr lang="en-US" sz="1600" b="1" u="sng" dirty="0">
                <a:solidFill>
                  <a:schemeClr val="bg2"/>
                </a:solidFill>
                <a:effectLst/>
              </a:rPr>
              <a:t>LAG 5</a:t>
            </a:r>
            <a:r>
              <a:rPr lang="en-US" sz="1600" b="1" dirty="0">
                <a:solidFill>
                  <a:schemeClr val="bg2"/>
                </a:solidFill>
                <a:effectLst/>
              </a:rPr>
              <a:t>:  Compile  and assess 	the  results  of the  	Engagement  </a:t>
            </a:r>
            <a:r>
              <a:rPr lang="en-US" sz="1600" dirty="0">
                <a:solidFill>
                  <a:schemeClr val="bg2"/>
                </a:solidFill>
                <a:effectLst/>
              </a:rPr>
              <a:t>Programs 	</a:t>
            </a:r>
            <a:r>
              <a:rPr lang="en-US" sz="1600" b="1" dirty="0">
                <a:solidFill>
                  <a:schemeClr val="bg2"/>
                </a:solidFill>
                <a:effectLst/>
              </a:rPr>
              <a:t>and  make necessary 	improvements within  2 	months</a:t>
            </a:r>
          </a:p>
          <a:p>
            <a:endParaRPr lang="en-US" sz="1600" dirty="0">
              <a:effectLst/>
            </a:endParaRPr>
          </a:p>
        </p:txBody>
      </p:sp>
      <p:sp>
        <p:nvSpPr>
          <p:cNvPr id="5" name="Rectangle 4">
            <a:extLst>
              <a:ext uri="{FF2B5EF4-FFF2-40B4-BE49-F238E27FC236}">
                <a16:creationId xmlns:a16="http://schemas.microsoft.com/office/drawing/2014/main" id="{E249FCEE-6AB6-4C42-99C2-4374D368315A}"/>
              </a:ext>
            </a:extLst>
          </p:cNvPr>
          <p:cNvSpPr/>
          <p:nvPr/>
        </p:nvSpPr>
        <p:spPr bwMode="auto">
          <a:xfrm>
            <a:off x="5486400" y="924758"/>
            <a:ext cx="3593276" cy="589011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7" name="Rectangle 6">
            <a:extLst>
              <a:ext uri="{FF2B5EF4-FFF2-40B4-BE49-F238E27FC236}">
                <a16:creationId xmlns:a16="http://schemas.microsoft.com/office/drawing/2014/main" id="{45A197C0-DF5F-45F7-9981-657CBE859B87}"/>
              </a:ext>
            </a:extLst>
          </p:cNvPr>
          <p:cNvSpPr/>
          <p:nvPr/>
        </p:nvSpPr>
        <p:spPr bwMode="auto">
          <a:xfrm>
            <a:off x="43290" y="915333"/>
            <a:ext cx="5377121" cy="589953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1609265584"/>
      </p:ext>
    </p:extLst>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43066"/>
          <a:ext cx="9144000" cy="4961619"/>
        </p:xfrm>
        <a:graphic>
          <a:graphicData uri="http://schemas.openxmlformats.org/drawingml/2006/table">
            <a:tbl>
              <a:tblPr firstRow="1" bandRow="1">
                <a:tableStyleId>{7DF18680-E054-41AD-8BC1-D1AEF772440D}</a:tableStyleId>
              </a:tblPr>
              <a:tblGrid>
                <a:gridCol w="3723360">
                  <a:extLst>
                    <a:ext uri="{9D8B030D-6E8A-4147-A177-3AD203B41FA5}">
                      <a16:colId xmlns:a16="http://schemas.microsoft.com/office/drawing/2014/main" val="20000"/>
                    </a:ext>
                  </a:extLst>
                </a:gridCol>
                <a:gridCol w="1661740">
                  <a:extLst>
                    <a:ext uri="{9D8B030D-6E8A-4147-A177-3AD203B41FA5}">
                      <a16:colId xmlns:a16="http://schemas.microsoft.com/office/drawing/2014/main" val="20001"/>
                    </a:ext>
                  </a:extLst>
                </a:gridCol>
                <a:gridCol w="1857854">
                  <a:extLst>
                    <a:ext uri="{9D8B030D-6E8A-4147-A177-3AD203B41FA5}">
                      <a16:colId xmlns:a16="http://schemas.microsoft.com/office/drawing/2014/main" val="20002"/>
                    </a:ext>
                  </a:extLst>
                </a:gridCol>
                <a:gridCol w="1901046">
                  <a:extLst>
                    <a:ext uri="{9D8B030D-6E8A-4147-A177-3AD203B41FA5}">
                      <a16:colId xmlns:a16="http://schemas.microsoft.com/office/drawing/2014/main" val="20003"/>
                    </a:ext>
                  </a:extLst>
                </a:gridCol>
              </a:tblGrid>
              <a:tr h="511947">
                <a:tc>
                  <a:txBody>
                    <a:bodyPr/>
                    <a:lstStyle/>
                    <a:p>
                      <a:pPr algn="ctr"/>
                      <a:r>
                        <a:rPr lang="en-US" sz="1400" b="1" kern="1200" dirty="0">
                          <a:solidFill>
                            <a:schemeClr val="bg1"/>
                          </a:solidFill>
                          <a:effectLst/>
                          <a:latin typeface="Georgia" panose="02040502050405020303" pitchFamily="18" charset="0"/>
                          <a:ea typeface="+mn-ea"/>
                          <a:cs typeface="+mn-cs"/>
                        </a:rPr>
                        <a:t>Key  Actions  Necessary  </a:t>
                      </a:r>
                      <a:r>
                        <a:rPr lang="en-US" sz="1400" b="1" u="none" kern="1200" dirty="0">
                          <a:solidFill>
                            <a:schemeClr val="bg1"/>
                          </a:solidFill>
                          <a:effectLst/>
                          <a:latin typeface="Georgia" panose="02040502050405020303" pitchFamily="18" charset="0"/>
                          <a:ea typeface="+mn-ea"/>
                          <a:cs typeface="+mn-cs"/>
                        </a:rPr>
                        <a:t>To  Achieve  </a:t>
                      </a:r>
                    </a:p>
                    <a:p>
                      <a:pPr algn="ctr"/>
                      <a:r>
                        <a:rPr lang="en-US" sz="1400" b="1" u="sng" kern="1200" dirty="0">
                          <a:solidFill>
                            <a:schemeClr val="bg1"/>
                          </a:solidFill>
                          <a:effectLst/>
                          <a:latin typeface="Georgia" panose="02040502050405020303" pitchFamily="18" charset="0"/>
                          <a:ea typeface="+mn-ea"/>
                          <a:cs typeface="+mn-cs"/>
                        </a:rPr>
                        <a:t>Strategic  WIG 1</a:t>
                      </a:r>
                      <a:endParaRPr lang="en-US" sz="1400" b="1" dirty="0">
                        <a:solidFill>
                          <a:schemeClr val="bg1"/>
                        </a:solidFill>
                        <a:latin typeface="Georgia" panose="02040502050405020303" pitchFamily="18" charset="0"/>
                      </a:endParaRPr>
                    </a:p>
                  </a:txBody>
                  <a:tcPr/>
                </a:tc>
                <a:tc>
                  <a:txBody>
                    <a:bodyPr/>
                    <a:lstStyle/>
                    <a:p>
                      <a:pPr algn="ctr"/>
                      <a:r>
                        <a:rPr lang="en-US" sz="1400" b="1" u="none" dirty="0">
                          <a:solidFill>
                            <a:schemeClr val="bg1"/>
                          </a:solidFill>
                          <a:latin typeface="Georgia" panose="02040502050405020303" pitchFamily="18" charset="0"/>
                        </a:rPr>
                        <a:t>Responsible </a:t>
                      </a:r>
                      <a:r>
                        <a:rPr lang="en-US" sz="1400" b="1" u="sng" dirty="0">
                          <a:solidFill>
                            <a:schemeClr val="bg1"/>
                          </a:solidFill>
                          <a:latin typeface="Georgia" panose="02040502050405020303" pitchFamily="18" charset="0"/>
                        </a:rPr>
                        <a:t>Party</a:t>
                      </a:r>
                    </a:p>
                  </a:txBody>
                  <a:tcPr/>
                </a:tc>
                <a:tc>
                  <a:txBody>
                    <a:bodyPr/>
                    <a:lstStyle/>
                    <a:p>
                      <a:pPr algn="ctr"/>
                      <a:r>
                        <a:rPr lang="en-US" sz="1400" b="1" u="none" dirty="0">
                          <a:solidFill>
                            <a:schemeClr val="bg1"/>
                          </a:solidFill>
                          <a:latin typeface="Georgia" panose="02040502050405020303" pitchFamily="18" charset="0"/>
                        </a:rPr>
                        <a:t>Deadline </a:t>
                      </a:r>
                      <a:r>
                        <a:rPr lang="en-US" sz="1400" b="1" u="sng" dirty="0">
                          <a:solidFill>
                            <a:schemeClr val="bg1"/>
                          </a:solidFill>
                          <a:latin typeface="Georgia" panose="02040502050405020303" pitchFamily="18" charset="0"/>
                        </a:rPr>
                        <a:t>Timetable</a:t>
                      </a:r>
                    </a:p>
                  </a:txBody>
                  <a:tcPr/>
                </a:tc>
                <a:tc>
                  <a:txBody>
                    <a:bodyPr/>
                    <a:lstStyle/>
                    <a:p>
                      <a:pPr algn="ctr"/>
                      <a:r>
                        <a:rPr lang="en-US" sz="1400" b="1" u="none" dirty="0">
                          <a:solidFill>
                            <a:schemeClr val="bg1"/>
                          </a:solidFill>
                          <a:latin typeface="Georgia" panose="02040502050405020303" pitchFamily="18" charset="0"/>
                        </a:rPr>
                        <a:t>Completion </a:t>
                      </a:r>
                    </a:p>
                    <a:p>
                      <a:pPr algn="ctr"/>
                      <a:r>
                        <a:rPr lang="en-US" sz="14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457118">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u="sng" dirty="0">
                          <a:solidFill>
                            <a:srgbClr val="FF0000"/>
                          </a:solidFill>
                          <a:effectLst/>
                          <a:latin typeface="Georgia" panose="02040502050405020303" pitchFamily="18" charset="0"/>
                        </a:rPr>
                        <a:t>LAG 1: Research  the  most   effective  stewardship, and  ministry  and liturgical  engagement  programs (the  “Engagement  Programs”) within  4  months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944058"/>
                  </a:ext>
                </a:extLst>
              </a:tr>
              <a:tr h="516091">
                <a:tc>
                  <a:txBody>
                    <a:bodyPr/>
                    <a:lstStyle/>
                    <a:p>
                      <a:pPr marL="11113" marR="0" lvl="0" indent="0" algn="just">
                        <a:lnSpc>
                          <a:spcPct val="107000"/>
                        </a:lnSpc>
                        <a:spcBef>
                          <a:spcPts val="0"/>
                        </a:spcBef>
                        <a:spcAft>
                          <a:spcPts val="0"/>
                        </a:spcAft>
                        <a:buFont typeface="Arial" panose="020B0604020202020204" pitchFamily="34" charset="0"/>
                        <a:buNone/>
                        <a:tabLst/>
                      </a:pPr>
                      <a:r>
                        <a:rPr lang="en-US" sz="1400" b="1" dirty="0">
                          <a:effectLst/>
                          <a:latin typeface="Georgia" panose="02040502050405020303" pitchFamily="18" charset="0"/>
                          <a:ea typeface="Calibri" panose="020F0502020204030204" pitchFamily="34" charset="0"/>
                          <a:cs typeface="Times New Roman" panose="02020603050405020304" pitchFamily="18" charset="0"/>
                        </a:rPr>
                        <a:t>1. Form Parish Wildly Important Goal Team 1 (“</a:t>
                      </a: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t>
                      </a:r>
                      <a:r>
                        <a:rPr lang="en-US" sz="1400" b="1" dirty="0">
                          <a:effectLst/>
                          <a:latin typeface="Georgia" panose="02040502050405020303" pitchFamily="18" charset="0"/>
                          <a:ea typeface="Calibri" panose="020F0502020204030204" pitchFamily="34" charset="0"/>
                          <a:cs typeface="Times New Roman" panose="02020603050405020304" pitchFamily="18" charset="0"/>
                        </a:rPr>
                        <a:t>Ministry Team 1”). </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Strategic Planning Team and Goal co-Captains</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1 month  after Start Date</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lvl="0" indent="0">
                        <a:lnSpc>
                          <a:spcPct val="107000"/>
                        </a:lnSpc>
                        <a:spcBef>
                          <a:spcPts val="0"/>
                        </a:spcBef>
                        <a:spcAft>
                          <a:spcPts val="0"/>
                        </a:spcAft>
                        <a:buFont typeface="Symbol" pitchFamily="2" charset="2"/>
                        <a:buNone/>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Ministry Team 1 members agree to serve  </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606954">
                <a:tc>
                  <a:txBody>
                    <a:bodyPr/>
                    <a:lstStyle/>
                    <a:p>
                      <a:pPr marL="0" lvl="1" indent="0">
                        <a:buNone/>
                      </a:pPr>
                      <a:r>
                        <a:rPr lang="en-US" sz="1400" b="1" dirty="0">
                          <a:effectLst/>
                          <a:latin typeface="Georgia" panose="02040502050405020303" pitchFamily="18" charset="0"/>
                        </a:rPr>
                        <a:t>2. Determine stewardship and ministry and liturgical  engagement key  definitions and effectiveness metrics.</a:t>
                      </a:r>
                      <a:endPar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Ministry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Team 1</a:t>
                      </a:r>
                    </a:p>
                    <a:p>
                      <a:pPr marL="0" marR="0">
                        <a:lnSpc>
                          <a:spcPct val="107000"/>
                        </a:lnSpc>
                        <a:spcBef>
                          <a:spcPts val="0"/>
                        </a:spcBef>
                        <a:spcAft>
                          <a:spcPts val="0"/>
                        </a:spcAft>
                      </a:pP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 after step 1</a:t>
                      </a:r>
                    </a:p>
                  </a:txBody>
                  <a:tcPr marL="68580" marR="68580" marT="0" marB="0">
                    <a:noFill/>
                  </a:tcPr>
                </a:tc>
                <a:tc>
                  <a:txBody>
                    <a:bodyPr/>
                    <a:lstStyle/>
                    <a:p>
                      <a:pPr marL="0" marR="0" lvl="0" indent="0">
                        <a:lnSpc>
                          <a:spcPct val="107000"/>
                        </a:lnSpc>
                        <a:spcBef>
                          <a:spcPts val="0"/>
                        </a:spcBef>
                        <a:spcAft>
                          <a:spcPts val="0"/>
                        </a:spcAft>
                        <a:buFont typeface="Symbol" pitchFamily="2" charset="2"/>
                        <a:buNone/>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definitions and metrics determined </a:t>
                      </a:r>
                    </a:p>
                  </a:txBody>
                  <a:tcPr marL="68580" marR="68580" marT="0" marB="0">
                    <a:noFill/>
                  </a:tcPr>
                </a:tc>
                <a:extLst>
                  <a:ext uri="{0D108BD9-81ED-4DB2-BD59-A6C34878D82A}">
                    <a16:rowId xmlns:a16="http://schemas.microsoft.com/office/drawing/2014/main" val="2203732368"/>
                  </a:ext>
                </a:extLst>
              </a:tr>
              <a:tr h="765663">
                <a:tc>
                  <a:txBody>
                    <a:bodyPr/>
                    <a:lstStyle/>
                    <a:p>
                      <a:pPr marL="0" marR="0" lvl="0" indent="0" algn="l">
                        <a:lnSpc>
                          <a:spcPct val="107000"/>
                        </a:lnSpc>
                        <a:spcBef>
                          <a:spcPts val="0"/>
                        </a:spcBef>
                        <a:spcAft>
                          <a:spcPts val="0"/>
                        </a:spcAft>
                        <a:buFontTx/>
                        <a:buNone/>
                      </a:pPr>
                      <a:r>
                        <a:rPr lang="en-US" sz="1400" b="1" dirty="0">
                          <a:effectLst/>
                          <a:latin typeface="Georgia" panose="02040502050405020303" pitchFamily="18" charset="0"/>
                          <a:ea typeface="Calibri" panose="020F0502020204030204" pitchFamily="34" charset="0"/>
                          <a:cs typeface="Times New Roman" panose="02020603050405020304" pitchFamily="18" charset="0"/>
                        </a:rPr>
                        <a:t>3. Analyze the parish baseline on those key stewardship and engagement effectiveness metrics and survey/research parish impediments to achieving increased </a:t>
                      </a:r>
                      <a:r>
                        <a:rPr lang="en-US" sz="1400" b="1" dirty="0">
                          <a:effectLst/>
                          <a:latin typeface="Georgia" panose="02040502050405020303" pitchFamily="18" charset="0"/>
                        </a:rPr>
                        <a:t>stewardship and ministry and liturgical  engagement </a:t>
                      </a:r>
                      <a:r>
                        <a:rPr lang="en-US" sz="1400" b="1" dirty="0">
                          <a:effectLst/>
                          <a:latin typeface="Georgia" panose="02040502050405020303" pitchFamily="18" charset="0"/>
                          <a:ea typeface="Calibri" panose="020F0502020204030204" pitchFamily="34" charset="0"/>
                          <a:cs typeface="Times New Roman" panose="02020603050405020304" pitchFamily="18" charset="0"/>
                        </a:rPr>
                        <a:t>success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Ministry Team 1</a:t>
                      </a:r>
                    </a:p>
                    <a:p>
                      <a:pPr marL="0" marR="0">
                        <a:lnSpc>
                          <a:spcPct val="107000"/>
                        </a:lnSpc>
                        <a:spcBef>
                          <a:spcPts val="0"/>
                        </a:spcBef>
                        <a:spcAft>
                          <a:spcPts val="0"/>
                        </a:spcAft>
                      </a:pP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2</a:t>
                      </a:r>
                    </a:p>
                    <a:p>
                      <a:pPr marL="0" marR="0">
                        <a:lnSpc>
                          <a:spcPct val="107000"/>
                        </a:lnSpc>
                        <a:spcBef>
                          <a:spcPts val="0"/>
                        </a:spcBef>
                        <a:spcAft>
                          <a:spcPts val="0"/>
                        </a:spcAft>
                      </a:pP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Tx/>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Parish baselines and parish impediments are finalized</a:t>
                      </a:r>
                    </a:p>
                  </a:txBody>
                  <a:tcPr marL="68580" marR="68580" marT="0" marB="0"/>
                </a:tc>
                <a:extLst>
                  <a:ext uri="{0D108BD9-81ED-4DB2-BD59-A6C34878D82A}">
                    <a16:rowId xmlns:a16="http://schemas.microsoft.com/office/drawing/2014/main" val="1938974741"/>
                  </a:ext>
                </a:extLst>
              </a:tr>
              <a:tr h="1095185">
                <a:tc>
                  <a:txBody>
                    <a:bodyPr/>
                    <a:lstStyle/>
                    <a:p>
                      <a:pPr marL="0" marR="0" lvl="0" indent="0" algn="l">
                        <a:lnSpc>
                          <a:spcPct val="107000"/>
                        </a:lnSpc>
                        <a:spcBef>
                          <a:spcPts val="0"/>
                        </a:spcBef>
                        <a:spcAft>
                          <a:spcPts val="0"/>
                        </a:spcAft>
                        <a:buFontTx/>
                        <a:buNone/>
                      </a:pPr>
                      <a:r>
                        <a:rPr lang="en-US" sz="1400" b="1" dirty="0">
                          <a:effectLst/>
                          <a:latin typeface="Georgia" panose="02040502050405020303" pitchFamily="18" charset="0"/>
                          <a:ea typeface="Calibri" panose="020F0502020204030204" pitchFamily="34" charset="0"/>
                          <a:cs typeface="Times New Roman" panose="02020603050405020304" pitchFamily="18" charset="0"/>
                        </a:rPr>
                        <a:t>4. ID at least 5 Stewardship and 5 Ministry and Liturgical Engagement Programs to consider </a:t>
                      </a:r>
                      <a:r>
                        <a:rPr lang="en-US" sz="1400" b="1" dirty="0">
                          <a:effectLst/>
                          <a:latin typeface="Georgia" panose="02040502050405020303" pitchFamily="18" charset="0"/>
                        </a:rPr>
                        <a:t>from both inside and outside the Orthodox ecosystem.</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Ministry Team 1</a:t>
                      </a:r>
                    </a:p>
                  </a:txBody>
                  <a:tcPr marL="68580" marR="68580" marT="0" marB="0"/>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Simultaneous with steps 2 &amp; 3</a:t>
                      </a:r>
                    </a:p>
                  </a:txBody>
                  <a:tcPr marL="68580" marR="68580" marT="0" marB="0"/>
                </a:tc>
                <a:tc>
                  <a:txBody>
                    <a:bodyPr/>
                    <a:lstStyle/>
                    <a:p>
                      <a:pPr marL="0" marR="0" lvl="0" indent="0">
                        <a:lnSpc>
                          <a:spcPct val="107000"/>
                        </a:lnSpc>
                        <a:spcBef>
                          <a:spcPts val="0"/>
                        </a:spcBef>
                        <a:spcAft>
                          <a:spcPts val="0"/>
                        </a:spcAft>
                        <a:buFontTx/>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At least 5 Stewardship and 5 Ministry and Liturgical Engagement Programs examined</a:t>
                      </a:r>
                    </a:p>
                  </a:txBody>
                  <a:tcPr marL="68580" marR="68580" marT="0" marB="0"/>
                </a:tc>
                <a:extLst>
                  <a:ext uri="{0D108BD9-81ED-4DB2-BD59-A6C34878D82A}">
                    <a16:rowId xmlns:a16="http://schemas.microsoft.com/office/drawing/2014/main" val="1085481770"/>
                  </a:ext>
                </a:extLst>
              </a:tr>
            </a:tbl>
          </a:graphicData>
        </a:graphic>
      </p:graphicFrame>
      <p:sp>
        <p:nvSpPr>
          <p:cNvPr id="5" name="Title 1">
            <a:extLst>
              <a:ext uri="{FF2B5EF4-FFF2-40B4-BE49-F238E27FC236}">
                <a16:creationId xmlns:a16="http://schemas.microsoft.com/office/drawing/2014/main" id="{D62C678B-B2F1-4206-9806-7710365057CE}"/>
              </a:ext>
            </a:extLst>
          </p:cNvPr>
          <p:cNvSpPr>
            <a:spLocks noGrp="1"/>
          </p:cNvSpPr>
          <p:nvPr>
            <p:ph type="title"/>
          </p:nvPr>
        </p:nvSpPr>
        <p:spPr>
          <a:xfrm>
            <a:off x="3353919" y="-99934"/>
            <a:ext cx="4556476" cy="1143000"/>
          </a:xfrm>
        </p:spPr>
        <p:txBody>
          <a:bodyPr/>
          <a:lstStyle/>
          <a:p>
            <a:r>
              <a:rPr lang="en-US" sz="2200" b="1" u="none" dirty="0">
                <a:effectLst/>
                <a:latin typeface="Georgia" panose="02040502050405020303" pitchFamily="18" charset="0"/>
              </a:rPr>
              <a:t>Stewardship &amp; Engagement Wildly  Important Goal 1 </a:t>
            </a:r>
            <a:r>
              <a:rPr lang="en-US" sz="2200" b="1" u="sng" dirty="0">
                <a:effectLst/>
                <a:latin typeface="Georgia" panose="02040502050405020303" pitchFamily="18" charset="0"/>
              </a:rPr>
              <a:t>Action Plan</a:t>
            </a:r>
            <a:endParaRPr lang="en-US" sz="2200" b="1" u="sng" dirty="0">
              <a:latin typeface="Georgia" panose="02040502050405020303" pitchFamily="18" charset="0"/>
            </a:endParaRPr>
          </a:p>
        </p:txBody>
      </p:sp>
      <p:pic>
        <p:nvPicPr>
          <p:cNvPr id="7" name="Picture 6">
            <a:extLst>
              <a:ext uri="{FF2B5EF4-FFF2-40B4-BE49-F238E27FC236}">
                <a16:creationId xmlns:a16="http://schemas.microsoft.com/office/drawing/2014/main" id="{A785C295-655B-466C-B1D6-A5CD71003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234078" cy="943135"/>
          </a:xfrm>
          <a:prstGeom prst="rect">
            <a:avLst/>
          </a:prstGeom>
        </p:spPr>
      </p:pic>
    </p:spTree>
    <p:extLst>
      <p:ext uri="{BB962C8B-B14F-4D97-AF65-F5344CB8AC3E}">
        <p14:creationId xmlns:p14="http://schemas.microsoft.com/office/powerpoint/2010/main" val="2651281225"/>
      </p:ext>
    </p:extLst>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679" y="1068479"/>
          <a:ext cx="9020642" cy="5307125"/>
        </p:xfrm>
        <a:graphic>
          <a:graphicData uri="http://schemas.openxmlformats.org/drawingml/2006/table">
            <a:tbl>
              <a:tblPr firstRow="1" bandRow="1">
                <a:tableStyleId>{7DF18680-E054-41AD-8BC1-D1AEF772440D}</a:tableStyleId>
              </a:tblPr>
              <a:tblGrid>
                <a:gridCol w="3893111">
                  <a:extLst>
                    <a:ext uri="{9D8B030D-6E8A-4147-A177-3AD203B41FA5}">
                      <a16:colId xmlns:a16="http://schemas.microsoft.com/office/drawing/2014/main" val="20000"/>
                    </a:ext>
                  </a:extLst>
                </a:gridCol>
                <a:gridCol w="1520030">
                  <a:extLst>
                    <a:ext uri="{9D8B030D-6E8A-4147-A177-3AD203B41FA5}">
                      <a16:colId xmlns:a16="http://schemas.microsoft.com/office/drawing/2014/main" val="20001"/>
                    </a:ext>
                  </a:extLst>
                </a:gridCol>
                <a:gridCol w="1639824">
                  <a:extLst>
                    <a:ext uri="{9D8B030D-6E8A-4147-A177-3AD203B41FA5}">
                      <a16:colId xmlns:a16="http://schemas.microsoft.com/office/drawing/2014/main" val="20002"/>
                    </a:ext>
                  </a:extLst>
                </a:gridCol>
                <a:gridCol w="1967677">
                  <a:extLst>
                    <a:ext uri="{9D8B030D-6E8A-4147-A177-3AD203B41FA5}">
                      <a16:colId xmlns:a16="http://schemas.microsoft.com/office/drawing/2014/main" val="20003"/>
                    </a:ext>
                  </a:extLst>
                </a:gridCol>
              </a:tblGrid>
              <a:tr h="455835">
                <a:tc>
                  <a:txBody>
                    <a:bodyPr/>
                    <a:lstStyle/>
                    <a:p>
                      <a:pPr algn="ctr"/>
                      <a:r>
                        <a:rPr lang="en-US" sz="1200" b="1" kern="1200" dirty="0">
                          <a:solidFill>
                            <a:schemeClr val="bg1"/>
                          </a:solidFill>
                          <a:effectLst/>
                          <a:latin typeface="Georgia" panose="02040502050405020303" pitchFamily="18" charset="0"/>
                          <a:ea typeface="+mn-ea"/>
                          <a:cs typeface="+mn-cs"/>
                        </a:rPr>
                        <a:t>Key  Actions  Necessary  </a:t>
                      </a:r>
                      <a:r>
                        <a:rPr lang="en-US" sz="1200" b="1" u="none" kern="1200" dirty="0">
                          <a:solidFill>
                            <a:schemeClr val="bg1"/>
                          </a:solidFill>
                          <a:effectLst/>
                          <a:latin typeface="Georgia" panose="02040502050405020303" pitchFamily="18" charset="0"/>
                          <a:ea typeface="+mn-ea"/>
                          <a:cs typeface="+mn-cs"/>
                        </a:rPr>
                        <a:t>To  Achieve  </a:t>
                      </a:r>
                    </a:p>
                    <a:p>
                      <a:pPr algn="ctr"/>
                      <a:r>
                        <a:rPr lang="en-US" sz="1200" b="1" u="sng" kern="1200" dirty="0">
                          <a:solidFill>
                            <a:schemeClr val="bg1"/>
                          </a:solidFill>
                          <a:effectLst/>
                          <a:latin typeface="Georgia" panose="02040502050405020303" pitchFamily="18" charset="0"/>
                          <a:ea typeface="+mn-ea"/>
                          <a:cs typeface="+mn-cs"/>
                        </a:rPr>
                        <a:t>Strategic  WIG 1</a:t>
                      </a:r>
                      <a:endParaRPr lang="en-US" sz="1200" b="1" dirty="0">
                        <a:solidFill>
                          <a:schemeClr val="bg1"/>
                        </a:solidFill>
                        <a:latin typeface="Georgia" panose="02040502050405020303"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1200" b="1" u="none" dirty="0">
                          <a:solidFill>
                            <a:schemeClr val="bg1"/>
                          </a:solidFill>
                          <a:latin typeface="Georgia" panose="02040502050405020303" pitchFamily="18" charset="0"/>
                        </a:rPr>
                        <a:t>Responsible </a:t>
                      </a:r>
                      <a:r>
                        <a:rPr lang="en-US" sz="1200" b="1" u="sng" dirty="0">
                          <a:solidFill>
                            <a:schemeClr val="bg1"/>
                          </a:solidFill>
                          <a:latin typeface="Georgia" panose="02040502050405020303" pitchFamily="18" charset="0"/>
                        </a:rPr>
                        <a:t>Party</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bg1"/>
                          </a:solidFill>
                          <a:latin typeface="Georgia" panose="02040502050405020303" pitchFamily="18" charset="0"/>
                        </a:rPr>
                        <a:t>Deadline</a:t>
                      </a:r>
                      <a:r>
                        <a:rPr lang="en-US" sz="1200" b="1" u="sng" dirty="0">
                          <a:solidFill>
                            <a:schemeClr val="bg1"/>
                          </a:solidFill>
                          <a:latin typeface="Georgia" panose="02040502050405020303" pitchFamily="18" charset="0"/>
                        </a:rPr>
                        <a:t> Timetable</a:t>
                      </a:r>
                    </a:p>
                  </a:txBody>
                  <a:tcPr>
                    <a:lnB w="12700" cap="flat" cmpd="sng" algn="ctr">
                      <a:solidFill>
                        <a:schemeClr val="tx1"/>
                      </a:solidFill>
                      <a:prstDash val="solid"/>
                      <a:round/>
                      <a:headEnd type="none" w="med" len="med"/>
                      <a:tailEnd type="none" w="med" len="med"/>
                    </a:lnB>
                  </a:tcPr>
                </a:tc>
                <a:tc>
                  <a:txBody>
                    <a:bodyPr/>
                    <a:lstStyle/>
                    <a:p>
                      <a:pPr algn="ctr"/>
                      <a:r>
                        <a:rPr lang="en-US" sz="1200" b="1" u="none" dirty="0">
                          <a:solidFill>
                            <a:schemeClr val="bg1"/>
                          </a:solidFill>
                          <a:latin typeface="Georgia" panose="02040502050405020303" pitchFamily="18" charset="0"/>
                        </a:rPr>
                        <a:t>Completion </a:t>
                      </a:r>
                    </a:p>
                    <a:p>
                      <a:pPr algn="ctr"/>
                      <a:r>
                        <a:rPr lang="en-US" sz="1200" b="1" u="sng" dirty="0">
                          <a:solidFill>
                            <a:schemeClr val="bg1"/>
                          </a:solidFill>
                          <a:latin typeface="Georgia" panose="02040502050405020303" pitchFamily="18" charset="0"/>
                        </a:rPr>
                        <a:t>Confirmation Test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3122">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2: Develop   the   most  effective Engagement  Programs  within  4 	months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7966531"/>
                  </a:ext>
                </a:extLst>
              </a:tr>
              <a:tr h="303122">
                <a:tc>
                  <a:txBody>
                    <a:bodyPr/>
                    <a:lstStyle/>
                    <a:p>
                      <a:pPr marL="0" lvl="1" indent="0">
                        <a:buNone/>
                      </a:pPr>
                      <a:r>
                        <a:rPr lang="en-US" sz="1400" b="1" dirty="0">
                          <a:effectLst/>
                          <a:latin typeface="Georgia" panose="02040502050405020303" pitchFamily="18" charset="0"/>
                        </a:rPr>
                        <a:t>5. Evaluate researched Stewardship, Ministry and Liturgical Engagement programs for effectiveness  against key performance metrics and parish baselines based on criteria of effectiveness determined in step 2.</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Ministry Team 1</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4</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Evaluation of alternative </a:t>
                      </a:r>
                      <a:r>
                        <a:rPr lang="en-US" sz="1200" b="1" dirty="0">
                          <a:effectLst/>
                          <a:latin typeface="Georgia" panose="02040502050405020303" pitchFamily="18" charset="0"/>
                        </a:rPr>
                        <a:t>Stewardship, Ministry and Liturgical Engagement programs is</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completed </a:t>
                      </a: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14696997"/>
                  </a:ext>
                </a:extLst>
              </a:tr>
              <a:tr h="303122">
                <a:tc>
                  <a:txBody>
                    <a:bodyPr/>
                    <a:lstStyle/>
                    <a:p>
                      <a:pPr marL="0" lvl="1" indent="0">
                        <a:buNone/>
                      </a:pPr>
                      <a:r>
                        <a:rPr lang="en-US" sz="1400" b="1" dirty="0">
                          <a:effectLst/>
                          <a:latin typeface="Georgia" panose="02040502050405020303" pitchFamily="18" charset="0"/>
                        </a:rPr>
                        <a:t>6. Modify Engagement Programs for utilization at St. Demetrios and finalize parish Engagement Programs and establish 	quarterly and/or monthly performance benchmarks.  </a:t>
                      </a:r>
                    </a:p>
                  </a:txBody>
                  <a:tcPr marL="68580" marR="68580"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Ministry Team 1</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5</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Programs are finalized</a:t>
                      </a:r>
                    </a:p>
                  </a:txBody>
                  <a:tcPr marL="68580" marR="68580" marT="0" marB="0"/>
                </a:tc>
                <a:extLst>
                  <a:ext uri="{0D108BD9-81ED-4DB2-BD59-A6C34878D82A}">
                    <a16:rowId xmlns:a16="http://schemas.microsoft.com/office/drawing/2014/main" val="37005700"/>
                  </a:ext>
                </a:extLst>
              </a:tr>
              <a:tr h="303122">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3: Recruit  and  train  the  parish  Engagement  Ambassadors  within 2  months</a:t>
                      </a:r>
                      <a:endParaRPr lang="en-US" sz="14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43281">
                <a:tc>
                  <a:txBody>
                    <a:bodyPr/>
                    <a:lstStyle/>
                    <a:p>
                      <a:pPr marL="0" lvl="1" indent="0">
                        <a:buNone/>
                      </a:pPr>
                      <a:r>
                        <a:rPr lang="en-US" sz="1400" b="1" dirty="0">
                          <a:effectLst/>
                          <a:latin typeface="Georgia" panose="02040502050405020303" pitchFamily="18" charset="0"/>
                        </a:rPr>
                        <a:t>7. Identify and recruit the “Engagement Ambassadors” who can implement the Engagement Programs.</a:t>
                      </a:r>
                    </a:p>
                    <a:p>
                      <a:pPr marL="457200" lvl="1" indent="0">
                        <a:buNone/>
                      </a:pPr>
                      <a:endParaRPr lang="en-US" sz="1400" b="1" dirty="0">
                        <a:effectLst/>
                        <a:latin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Ministry Team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Ambassadors are recruited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74136"/>
                  </a:ext>
                </a:extLst>
              </a:tr>
              <a:tr h="625969">
                <a:tc>
                  <a:txBody>
                    <a:bodyPr/>
                    <a:lstStyle/>
                    <a:p>
                      <a:pPr marL="0" lvl="1" indent="0">
                        <a:buNone/>
                      </a:pPr>
                      <a:r>
                        <a:rPr lang="en-US" sz="1400" b="1" dirty="0">
                          <a:effectLst/>
                          <a:latin typeface="Georgia" panose="02040502050405020303" pitchFamily="18" charset="0"/>
                        </a:rPr>
                        <a:t>8. Develop Engagement Ambassadors training program and train the Engagement Ambassadors selected in step 7.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Ministry Team 1</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7</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Ambassadors are trained</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611891"/>
                  </a:ext>
                </a:extLst>
              </a:tr>
            </a:tbl>
          </a:graphicData>
        </a:graphic>
      </p:graphicFrame>
      <p:sp>
        <p:nvSpPr>
          <p:cNvPr id="9" name="Title 1">
            <a:extLst>
              <a:ext uri="{FF2B5EF4-FFF2-40B4-BE49-F238E27FC236}">
                <a16:creationId xmlns:a16="http://schemas.microsoft.com/office/drawing/2014/main" id="{6774B624-2B7F-4AF9-9543-672F2F42CA86}"/>
              </a:ext>
            </a:extLst>
          </p:cNvPr>
          <p:cNvSpPr>
            <a:spLocks noGrp="1"/>
          </p:cNvSpPr>
          <p:nvPr>
            <p:ph type="title"/>
          </p:nvPr>
        </p:nvSpPr>
        <p:spPr>
          <a:xfrm>
            <a:off x="3353919" y="-99934"/>
            <a:ext cx="4556476" cy="1143000"/>
          </a:xfrm>
        </p:spPr>
        <p:txBody>
          <a:bodyPr/>
          <a:lstStyle/>
          <a:p>
            <a:r>
              <a:rPr lang="en-US" sz="2200" b="1" u="none" dirty="0">
                <a:effectLst/>
                <a:latin typeface="Georgia" panose="02040502050405020303" pitchFamily="18" charset="0"/>
              </a:rPr>
              <a:t>Stewardship &amp; Engagement Wildly  Important Goal 1 </a:t>
            </a:r>
            <a:r>
              <a:rPr lang="en-US" sz="2200" b="1" u="sng" dirty="0">
                <a:effectLst/>
                <a:latin typeface="Georgia" panose="02040502050405020303" pitchFamily="18" charset="0"/>
              </a:rPr>
              <a:t>Action Plan</a:t>
            </a:r>
            <a:endParaRPr lang="en-US" sz="2200" b="1" u="sng" dirty="0">
              <a:latin typeface="Georgia" panose="02040502050405020303" pitchFamily="18" charset="0"/>
            </a:endParaRPr>
          </a:p>
        </p:txBody>
      </p:sp>
      <p:pic>
        <p:nvPicPr>
          <p:cNvPr id="10" name="Picture 9">
            <a:extLst>
              <a:ext uri="{FF2B5EF4-FFF2-40B4-BE49-F238E27FC236}">
                <a16:creationId xmlns:a16="http://schemas.microsoft.com/office/drawing/2014/main" id="{C090B1E3-7040-4685-BF6A-8FB67DDCA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234078" cy="943135"/>
          </a:xfrm>
          <a:prstGeom prst="rect">
            <a:avLst/>
          </a:prstGeom>
        </p:spPr>
      </p:pic>
    </p:spTree>
    <p:extLst>
      <p:ext uri="{BB962C8B-B14F-4D97-AF65-F5344CB8AC3E}">
        <p14:creationId xmlns:p14="http://schemas.microsoft.com/office/powerpoint/2010/main" val="2345754200"/>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0701" y="943134"/>
          <a:ext cx="9073299" cy="5635289"/>
        </p:xfrm>
        <a:graphic>
          <a:graphicData uri="http://schemas.openxmlformats.org/drawingml/2006/table">
            <a:tbl>
              <a:tblPr firstRow="1" bandRow="1">
                <a:tableStyleId>{7DF18680-E054-41AD-8BC1-D1AEF772440D}</a:tableStyleId>
              </a:tblPr>
              <a:tblGrid>
                <a:gridCol w="3854129">
                  <a:extLst>
                    <a:ext uri="{9D8B030D-6E8A-4147-A177-3AD203B41FA5}">
                      <a16:colId xmlns:a16="http://schemas.microsoft.com/office/drawing/2014/main" val="20000"/>
                    </a:ext>
                  </a:extLst>
                </a:gridCol>
                <a:gridCol w="1547196">
                  <a:extLst>
                    <a:ext uri="{9D8B030D-6E8A-4147-A177-3AD203B41FA5}">
                      <a16:colId xmlns:a16="http://schemas.microsoft.com/office/drawing/2014/main" val="20001"/>
                    </a:ext>
                  </a:extLst>
                </a:gridCol>
                <a:gridCol w="1669131">
                  <a:extLst>
                    <a:ext uri="{9D8B030D-6E8A-4147-A177-3AD203B41FA5}">
                      <a16:colId xmlns:a16="http://schemas.microsoft.com/office/drawing/2014/main" val="20002"/>
                    </a:ext>
                  </a:extLst>
                </a:gridCol>
                <a:gridCol w="2002843">
                  <a:extLst>
                    <a:ext uri="{9D8B030D-6E8A-4147-A177-3AD203B41FA5}">
                      <a16:colId xmlns:a16="http://schemas.microsoft.com/office/drawing/2014/main" val="20003"/>
                    </a:ext>
                  </a:extLst>
                </a:gridCol>
              </a:tblGrid>
              <a:tr h="536874">
                <a:tc>
                  <a:txBody>
                    <a:bodyPr/>
                    <a:lstStyle/>
                    <a:p>
                      <a:pPr algn="ctr"/>
                      <a:r>
                        <a:rPr lang="en-US" sz="1400" b="1" kern="1200" dirty="0">
                          <a:solidFill>
                            <a:schemeClr val="bg1"/>
                          </a:solidFill>
                          <a:effectLst/>
                          <a:latin typeface="Georgia" panose="02040502050405020303" pitchFamily="18" charset="0"/>
                          <a:ea typeface="+mn-ea"/>
                          <a:cs typeface="+mn-cs"/>
                        </a:rPr>
                        <a:t>Key  Actions  Necessary  </a:t>
                      </a:r>
                      <a:r>
                        <a:rPr lang="en-US" sz="1400" b="1" u="none" kern="1200" dirty="0">
                          <a:solidFill>
                            <a:schemeClr val="bg1"/>
                          </a:solidFill>
                          <a:effectLst/>
                          <a:latin typeface="Georgia" panose="02040502050405020303" pitchFamily="18" charset="0"/>
                          <a:ea typeface="+mn-ea"/>
                          <a:cs typeface="+mn-cs"/>
                        </a:rPr>
                        <a:t>To  Achieve  </a:t>
                      </a:r>
                    </a:p>
                    <a:p>
                      <a:pPr algn="ctr"/>
                      <a:r>
                        <a:rPr lang="en-US" sz="1400" b="1" u="sng" kern="1200" dirty="0">
                          <a:solidFill>
                            <a:schemeClr val="bg1"/>
                          </a:solidFill>
                          <a:effectLst/>
                          <a:latin typeface="Georgia" panose="02040502050405020303" pitchFamily="18" charset="0"/>
                          <a:ea typeface="+mn-ea"/>
                          <a:cs typeface="+mn-cs"/>
                        </a:rPr>
                        <a:t>Strategic  WIG 1</a:t>
                      </a:r>
                      <a:endParaRPr lang="en-US" sz="1400" b="1" dirty="0">
                        <a:solidFill>
                          <a:schemeClr val="bg1"/>
                        </a:solidFill>
                        <a:latin typeface="Georgia" panose="02040502050405020303" pitchFamily="18" charset="0"/>
                      </a:endParaRPr>
                    </a:p>
                  </a:txBody>
                  <a:tcPr/>
                </a:tc>
                <a:tc>
                  <a:txBody>
                    <a:bodyPr/>
                    <a:lstStyle/>
                    <a:p>
                      <a:pPr algn="ctr"/>
                      <a:r>
                        <a:rPr lang="en-US" sz="1400" b="1" u="none" dirty="0">
                          <a:solidFill>
                            <a:schemeClr val="bg1"/>
                          </a:solidFill>
                          <a:latin typeface="Georgia" panose="02040502050405020303" pitchFamily="18" charset="0"/>
                        </a:rPr>
                        <a:t>Responsible </a:t>
                      </a:r>
                      <a:r>
                        <a:rPr lang="en-US" sz="14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bg1"/>
                          </a:solidFill>
                          <a:latin typeface="Georgia" panose="02040502050405020303" pitchFamily="18" charset="0"/>
                        </a:rPr>
                        <a:t>Deadline</a:t>
                      </a:r>
                      <a:r>
                        <a:rPr lang="en-US" sz="1400" b="1" u="sng" dirty="0">
                          <a:solidFill>
                            <a:schemeClr val="bg1"/>
                          </a:solidFill>
                          <a:latin typeface="Georgia" panose="02040502050405020303" pitchFamily="18" charset="0"/>
                        </a:rPr>
                        <a:t> Timetable</a:t>
                      </a:r>
                    </a:p>
                  </a:txBody>
                  <a:tcPr/>
                </a:tc>
                <a:tc>
                  <a:txBody>
                    <a:bodyPr/>
                    <a:lstStyle/>
                    <a:p>
                      <a:pPr algn="ctr"/>
                      <a:r>
                        <a:rPr lang="en-US" sz="1400" b="1" u="none" dirty="0">
                          <a:solidFill>
                            <a:schemeClr val="bg1"/>
                          </a:solidFill>
                          <a:latin typeface="Georgia" panose="02040502050405020303" pitchFamily="18" charset="0"/>
                        </a:rPr>
                        <a:t>Completion </a:t>
                      </a:r>
                    </a:p>
                    <a:p>
                      <a:pPr algn="ctr"/>
                      <a:r>
                        <a:rPr lang="en-US" sz="14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0">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u="sng" dirty="0">
                          <a:solidFill>
                            <a:srgbClr val="FF0000"/>
                          </a:solidFill>
                          <a:effectLst/>
                          <a:latin typeface="Georgia" panose="02040502050405020303" pitchFamily="18" charset="0"/>
                        </a:rPr>
                        <a:t>LAG 4: Implement  the  Engagement  Programs  to  achieve  the  targeted goals  within  24  months</a:t>
                      </a:r>
                      <a:endParaRPr lang="en-US" sz="1400" u="sng" dirty="0">
                        <a:effectLst/>
                        <a:latin typeface="Georgia" panose="02040502050405020303" pitchFamily="18" charset="0"/>
                      </a:endParaRPr>
                    </a:p>
                  </a:txBody>
                  <a:tcPr marL="68580" marR="68580" marT="0" marB="0">
                    <a:noFill/>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154065"/>
                  </a:ext>
                </a:extLst>
              </a:tr>
              <a:tr h="0">
                <a:tc>
                  <a:txBody>
                    <a:bodyPr/>
                    <a:lstStyle/>
                    <a:p>
                      <a:pPr marL="0" lvl="1" indent="0">
                        <a:buNone/>
                      </a:pPr>
                      <a:r>
                        <a:rPr lang="en-US" sz="1400" b="1" dirty="0">
                          <a:effectLst/>
                          <a:latin typeface="Georgia" panose="02040502050405020303" pitchFamily="18" charset="0"/>
                        </a:rPr>
                        <a:t>9. Implement Engagement Programs based on monthly and/or quarterly performance benchmarks determined in step 6 with continual Ambassador follow-up with parishioners until Engagement Targets are achieved.</a:t>
                      </a:r>
                    </a:p>
                  </a:txBody>
                  <a:tcPr marL="68580" marR="68580" marT="0" marB="0">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Ambassadors</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24 months after step 8</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Established quarterly and/or monthly Engagement Targets are achieved</a:t>
                      </a:r>
                    </a:p>
                  </a:txBody>
                  <a:tcPr marL="68580" marR="68580" marT="0" marB="0"/>
                </a:tc>
                <a:extLst>
                  <a:ext uri="{0D108BD9-81ED-4DB2-BD59-A6C34878D82A}">
                    <a16:rowId xmlns:a16="http://schemas.microsoft.com/office/drawing/2014/main" val="2670466952"/>
                  </a:ext>
                </a:extLst>
              </a:tr>
              <a:tr h="0">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u="sng" dirty="0">
                          <a:solidFill>
                            <a:srgbClr val="FF0000"/>
                          </a:solidFill>
                          <a:effectLst/>
                          <a:latin typeface="Georgia" panose="02040502050405020303" pitchFamily="18" charset="0"/>
                        </a:rPr>
                        <a:t>LAG 5: Compile  and assess the  results  of the  Parish Engagement  Programs and make necessary improvements  within  2 months</a:t>
                      </a:r>
                      <a:endParaRPr lang="en-US" sz="14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522">
                <a:tc>
                  <a:txBody>
                    <a:bodyPr/>
                    <a:lstStyle/>
                    <a:p>
                      <a:pPr marL="0" lvl="1" indent="0">
                        <a:buNone/>
                      </a:pPr>
                      <a:r>
                        <a:rPr lang="en-US" sz="1400" b="1" dirty="0">
                          <a:effectLst/>
                          <a:latin typeface="Georgia" panose="02040502050405020303" pitchFamily="18" charset="0"/>
                        </a:rPr>
                        <a:t>10. Obtain and compile qualitative and quantitative data from Engagement Programs and compil</a:t>
                      </a:r>
                      <a:r>
                        <a:rPr lang="en-US" sz="1400" b="1" dirty="0">
                          <a:solidFill>
                            <a:schemeClr val="tx1"/>
                          </a:solidFill>
                          <a:effectLst/>
                          <a:latin typeface="Georgia" panose="02040502050405020303" pitchFamily="18" charset="0"/>
                        </a:rPr>
                        <a:t>e as to the effectiveness and success (based on criteria established in step 2) and areas for improvement.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Ambassadors </a:t>
                      </a:r>
                      <a:r>
                        <a:rPr lang="en-US" sz="1400" b="1" dirty="0">
                          <a:effectLst/>
                          <a:latin typeface="Georgia" panose="02040502050405020303" pitchFamily="18" charset="0"/>
                          <a:ea typeface="Calibri" panose="020F0502020204030204" pitchFamily="34" charset="0"/>
                          <a:cs typeface="Times New Roman" panose="02020603050405020304" pitchFamily="18" charset="0"/>
                        </a:rPr>
                        <a:t>and Engagement Ministry Team 1</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9</a:t>
                      </a:r>
                    </a:p>
                  </a:txBody>
                  <a:tcPr marL="68580" marR="68580" marT="0" marB="0"/>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Programs</a:t>
                      </a:r>
                    </a:p>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assessments are completed</a:t>
                      </a:r>
                    </a:p>
                  </a:txBody>
                  <a:tcPr marL="68580" marR="68580" marT="0" marB="0"/>
                </a:tc>
                <a:extLst>
                  <a:ext uri="{0D108BD9-81ED-4DB2-BD59-A6C34878D82A}">
                    <a16:rowId xmlns:a16="http://schemas.microsoft.com/office/drawing/2014/main" val="2302424690"/>
                  </a:ext>
                </a:extLst>
              </a:tr>
              <a:tr h="39552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rPr>
                        <a:t>11. Finalize and deliver improvements to Engagement Programs assessment analysis report, and make all refinements necessary to make those Ministries more effective based on information identified in step 10, and revise and improve them accordingly.</a:t>
                      </a:r>
                      <a:endParaRPr lang="en-US" sz="1400" b="1" dirty="0">
                        <a:effectLst/>
                        <a:latin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Ambassadors and Engagement Ministry  </a:t>
                      </a:r>
                      <a:r>
                        <a:rPr lang="en-US" sz="1400" b="1" dirty="0">
                          <a:effectLst/>
                          <a:latin typeface="Georgia" panose="02040502050405020303" pitchFamily="18" charset="0"/>
                          <a:ea typeface="Calibri" panose="020F0502020204030204" pitchFamily="34" charset="0"/>
                          <a:cs typeface="Times New Roman" panose="02020603050405020304" pitchFamily="18" charset="0"/>
                        </a:rPr>
                        <a:t>Team 1</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Engagement Programs implementation  analysis is completed, and Engagement Programs are refined accordingly</a:t>
                      </a:r>
                    </a:p>
                  </a:txBody>
                  <a:tcPr marL="68580" marR="68580" marT="0" marB="0"/>
                </a:tc>
                <a:extLst>
                  <a:ext uri="{0D108BD9-81ED-4DB2-BD59-A6C34878D82A}">
                    <a16:rowId xmlns:a16="http://schemas.microsoft.com/office/drawing/2014/main" val="2887205641"/>
                  </a:ext>
                </a:extLst>
              </a:tr>
            </a:tbl>
          </a:graphicData>
        </a:graphic>
      </p:graphicFrame>
      <p:sp>
        <p:nvSpPr>
          <p:cNvPr id="9" name="Title 1">
            <a:extLst>
              <a:ext uri="{FF2B5EF4-FFF2-40B4-BE49-F238E27FC236}">
                <a16:creationId xmlns:a16="http://schemas.microsoft.com/office/drawing/2014/main" id="{E03CBE6F-7111-409A-89EF-1AAD71DB0DFC}"/>
              </a:ext>
            </a:extLst>
          </p:cNvPr>
          <p:cNvSpPr txBox="1">
            <a:spLocks/>
          </p:cNvSpPr>
          <p:nvPr/>
        </p:nvSpPr>
        <p:spPr bwMode="auto">
          <a:xfrm>
            <a:off x="3353919" y="-99934"/>
            <a:ext cx="45564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3600" b="1" u="sng" baseline="0">
                <a:solidFill>
                  <a:srgbClr val="760002"/>
                </a:solidFill>
                <a:effectLst/>
                <a:latin typeface="Georgia" panose="02040502050405020303" pitchFamily="18" charset="0"/>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r>
              <a:rPr lang="en-US" sz="2200" u="none" kern="0" dirty="0"/>
              <a:t>Stewardship &amp; Engagement Wildly  Important Goal 1 </a:t>
            </a:r>
            <a:r>
              <a:rPr lang="en-US" sz="2200" kern="0" dirty="0"/>
              <a:t>Action Plan</a:t>
            </a:r>
          </a:p>
        </p:txBody>
      </p:sp>
      <p:pic>
        <p:nvPicPr>
          <p:cNvPr id="10" name="Picture 9">
            <a:extLst>
              <a:ext uri="{FF2B5EF4-FFF2-40B4-BE49-F238E27FC236}">
                <a16:creationId xmlns:a16="http://schemas.microsoft.com/office/drawing/2014/main" id="{7C76864D-320B-44A1-B482-C2AA41C8F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234078" cy="943135"/>
          </a:xfrm>
          <a:prstGeom prst="rect">
            <a:avLst/>
          </a:prstGeom>
        </p:spPr>
      </p:pic>
    </p:spTree>
    <p:extLst>
      <p:ext uri="{BB962C8B-B14F-4D97-AF65-F5344CB8AC3E}">
        <p14:creationId xmlns:p14="http://schemas.microsoft.com/office/powerpoint/2010/main" val="26635834"/>
      </p:ext>
    </p:extLst>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1F5-7AB6-4535-88E3-F3DD276372BC}"/>
              </a:ext>
            </a:extLst>
          </p:cNvPr>
          <p:cNvSpPr>
            <a:spLocks noGrp="1"/>
          </p:cNvSpPr>
          <p:nvPr>
            <p:ph type="title"/>
          </p:nvPr>
        </p:nvSpPr>
        <p:spPr>
          <a:xfrm>
            <a:off x="977630" y="-165537"/>
            <a:ext cx="7188740" cy="1143000"/>
          </a:xfrm>
        </p:spPr>
        <p:txBody>
          <a:bodyPr/>
          <a:lstStyle/>
          <a:p>
            <a:r>
              <a:rPr lang="en-US" sz="3200" u="none" dirty="0"/>
              <a:t>Stewardship &amp; Engagement</a:t>
            </a:r>
            <a:r>
              <a:rPr lang="en-US" sz="3200" u="none" kern="0" dirty="0"/>
              <a:t> </a:t>
            </a:r>
            <a:br>
              <a:rPr lang="en-US" sz="3200" u="none" kern="0" dirty="0"/>
            </a:br>
            <a:r>
              <a:rPr lang="en-US" sz="3200" kern="0" dirty="0"/>
              <a:t>WIG 1 </a:t>
            </a:r>
            <a:r>
              <a:rPr lang="en-US" sz="3200" dirty="0"/>
              <a:t>Compelling  Scoreboard</a:t>
            </a:r>
          </a:p>
        </p:txBody>
      </p:sp>
      <p:graphicFrame>
        <p:nvGraphicFramePr>
          <p:cNvPr id="5" name="Table 5">
            <a:extLst>
              <a:ext uri="{FF2B5EF4-FFF2-40B4-BE49-F238E27FC236}">
                <a16:creationId xmlns:a16="http://schemas.microsoft.com/office/drawing/2014/main" id="{55114BBB-C2EF-4F4E-B093-0F7C6D894018}"/>
              </a:ext>
            </a:extLst>
          </p:cNvPr>
          <p:cNvGraphicFramePr>
            <a:graphicFrameLocks noGrp="1"/>
          </p:cNvGraphicFramePr>
          <p:nvPr>
            <p:ph sz="half" idx="1"/>
            <p:extLst>
              <p:ext uri="{D42A27DB-BD31-4B8C-83A1-F6EECF244321}">
                <p14:modId xmlns:p14="http://schemas.microsoft.com/office/powerpoint/2010/main" val="2669027047"/>
              </p:ext>
            </p:extLst>
          </p:nvPr>
        </p:nvGraphicFramePr>
        <p:xfrm>
          <a:off x="0" y="905810"/>
          <a:ext cx="9068586" cy="6070600"/>
        </p:xfrm>
        <a:graphic>
          <a:graphicData uri="http://schemas.openxmlformats.org/drawingml/2006/table">
            <a:tbl>
              <a:tblPr firstRow="1" bandRow="1">
                <a:tableStyleId>{5C22544A-7EE6-4342-B048-85BDC9FD1C3A}</a:tableStyleId>
              </a:tblPr>
              <a:tblGrid>
                <a:gridCol w="5288344">
                  <a:extLst>
                    <a:ext uri="{9D8B030D-6E8A-4147-A177-3AD203B41FA5}">
                      <a16:colId xmlns:a16="http://schemas.microsoft.com/office/drawing/2014/main" val="824145472"/>
                    </a:ext>
                  </a:extLst>
                </a:gridCol>
                <a:gridCol w="1932588">
                  <a:extLst>
                    <a:ext uri="{9D8B030D-6E8A-4147-A177-3AD203B41FA5}">
                      <a16:colId xmlns:a16="http://schemas.microsoft.com/office/drawing/2014/main" val="1324807933"/>
                    </a:ext>
                  </a:extLst>
                </a:gridCol>
                <a:gridCol w="1847654">
                  <a:extLst>
                    <a:ext uri="{9D8B030D-6E8A-4147-A177-3AD203B41FA5}">
                      <a16:colId xmlns:a16="http://schemas.microsoft.com/office/drawing/2014/main" val="818634956"/>
                    </a:ext>
                  </a:extLst>
                </a:gridCol>
              </a:tblGrid>
              <a:tr h="370840">
                <a:tc>
                  <a:txBody>
                    <a:bodyPr/>
                    <a:lstStyle/>
                    <a:p>
                      <a:r>
                        <a:rPr lang="en-US" dirty="0"/>
                        <a:t>Lead Measure Action</a:t>
                      </a:r>
                    </a:p>
                  </a:txBody>
                  <a:tcPr/>
                </a:tc>
                <a:tc>
                  <a:txBody>
                    <a:bodyPr/>
                    <a:lstStyle/>
                    <a:p>
                      <a:r>
                        <a:rPr lang="en-US" dirty="0"/>
                        <a:t>Deadline Date</a:t>
                      </a:r>
                    </a:p>
                  </a:txBody>
                  <a:tcPr/>
                </a:tc>
                <a:tc>
                  <a:txBody>
                    <a:bodyPr/>
                    <a:lstStyle/>
                    <a:p>
                      <a:r>
                        <a:rPr lang="en-US" dirty="0"/>
                        <a:t>Status: Percent Complete and Date</a:t>
                      </a:r>
                    </a:p>
                  </a:txBody>
                  <a:tcPr/>
                </a:tc>
                <a:extLst>
                  <a:ext uri="{0D108BD9-81ED-4DB2-BD59-A6C34878D82A}">
                    <a16:rowId xmlns:a16="http://schemas.microsoft.com/office/drawing/2014/main" val="2806969568"/>
                  </a:ext>
                </a:extLst>
              </a:tr>
              <a:tr h="370840">
                <a:tc>
                  <a:txBody>
                    <a:bodyPr/>
                    <a:lstStyle/>
                    <a:p>
                      <a:r>
                        <a:rPr lang="en-US" dirty="0"/>
                        <a:t>1. Form Engagement Ministry Team 1</a:t>
                      </a:r>
                    </a:p>
                  </a:txBody>
                  <a:tcPr/>
                </a:tc>
                <a:tc>
                  <a:txBody>
                    <a:bodyPr/>
                    <a:lstStyle/>
                    <a:p>
                      <a:r>
                        <a:rPr lang="en-US" dirty="0"/>
                        <a:t>1 month ___-21</a:t>
                      </a:r>
                    </a:p>
                  </a:txBody>
                  <a:tcPr/>
                </a:tc>
                <a:tc>
                  <a:txBody>
                    <a:bodyPr/>
                    <a:lstStyle/>
                    <a:p>
                      <a:endParaRPr lang="en-US" dirty="0"/>
                    </a:p>
                  </a:txBody>
                  <a:tcPr/>
                </a:tc>
                <a:extLst>
                  <a:ext uri="{0D108BD9-81ED-4DB2-BD59-A6C34878D82A}">
                    <a16:rowId xmlns:a16="http://schemas.microsoft.com/office/drawing/2014/main" val="571058741"/>
                  </a:ext>
                </a:extLst>
              </a:tr>
              <a:tr h="370840">
                <a:tc>
                  <a:txBody>
                    <a:bodyPr/>
                    <a:lstStyle/>
                    <a:p>
                      <a:r>
                        <a:rPr lang="en-US" dirty="0"/>
                        <a:t>2. Develop definitions and effectiveness metrics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2 months ___-21</a:t>
                      </a:r>
                      <a:endParaRPr lang="en-US" dirty="0"/>
                    </a:p>
                  </a:txBody>
                  <a:tcPr/>
                </a:tc>
                <a:tc>
                  <a:txBody>
                    <a:bodyPr/>
                    <a:lstStyle/>
                    <a:p>
                      <a:endParaRPr lang="en-US" dirty="0"/>
                    </a:p>
                  </a:txBody>
                  <a:tcPr/>
                </a:tc>
                <a:extLst>
                  <a:ext uri="{0D108BD9-81ED-4DB2-BD59-A6C34878D82A}">
                    <a16:rowId xmlns:a16="http://schemas.microsoft.com/office/drawing/2014/main" val="2230418515"/>
                  </a:ext>
                </a:extLst>
              </a:tr>
              <a:tr h="370840">
                <a:tc>
                  <a:txBody>
                    <a:bodyPr/>
                    <a:lstStyle/>
                    <a:p>
                      <a:r>
                        <a:rPr lang="en-US" dirty="0"/>
                        <a:t>3. Analyze parish baselines and engagement success impediments</a:t>
                      </a:r>
                    </a:p>
                  </a:txBody>
                  <a:tcPr/>
                </a:tc>
                <a:tc>
                  <a:txBody>
                    <a:bodyPr/>
                    <a:lstStyle/>
                    <a:p>
                      <a:r>
                        <a:rPr lang="en-US" dirty="0"/>
                        <a:t>1 month ___-21</a:t>
                      </a:r>
                    </a:p>
                  </a:txBody>
                  <a:tcPr/>
                </a:tc>
                <a:tc>
                  <a:txBody>
                    <a:bodyPr/>
                    <a:lstStyle/>
                    <a:p>
                      <a:endParaRPr lang="en-US" dirty="0"/>
                    </a:p>
                  </a:txBody>
                  <a:tcPr/>
                </a:tc>
                <a:extLst>
                  <a:ext uri="{0D108BD9-81ED-4DB2-BD59-A6C34878D82A}">
                    <a16:rowId xmlns:a16="http://schemas.microsoft.com/office/drawing/2014/main" val="552545713"/>
                  </a:ext>
                </a:extLst>
              </a:tr>
              <a:tr h="370840">
                <a:tc>
                  <a:txBody>
                    <a:bodyPr/>
                    <a:lstStyle/>
                    <a:p>
                      <a:r>
                        <a:rPr lang="en-US" dirty="0"/>
                        <a:t>4. Research Engagement Programs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1 month ____-21</a:t>
                      </a:r>
                      <a:endParaRPr lang="en-US" dirty="0"/>
                    </a:p>
                  </a:txBody>
                  <a:tcPr/>
                </a:tc>
                <a:tc>
                  <a:txBody>
                    <a:bodyPr/>
                    <a:lstStyle/>
                    <a:p>
                      <a:endParaRPr lang="en-US" dirty="0"/>
                    </a:p>
                  </a:txBody>
                  <a:tcPr/>
                </a:tc>
                <a:extLst>
                  <a:ext uri="{0D108BD9-81ED-4DB2-BD59-A6C34878D82A}">
                    <a16:rowId xmlns:a16="http://schemas.microsoft.com/office/drawing/2014/main" val="503741242"/>
                  </a:ext>
                </a:extLst>
              </a:tr>
              <a:tr h="370840">
                <a:tc>
                  <a:txBody>
                    <a:bodyPr/>
                    <a:lstStyle/>
                    <a:p>
                      <a:r>
                        <a:rPr lang="en-US" dirty="0"/>
                        <a:t>5. Evaluate Engagement Programs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2 months ____-22</a:t>
                      </a:r>
                      <a:endParaRPr lang="en-US" dirty="0"/>
                    </a:p>
                  </a:txBody>
                  <a:tcPr/>
                </a:tc>
                <a:tc>
                  <a:txBody>
                    <a:bodyPr/>
                    <a:lstStyle/>
                    <a:p>
                      <a:endParaRPr lang="en-US" dirty="0"/>
                    </a:p>
                  </a:txBody>
                  <a:tcPr/>
                </a:tc>
                <a:extLst>
                  <a:ext uri="{0D108BD9-81ED-4DB2-BD59-A6C34878D82A}">
                    <a16:rowId xmlns:a16="http://schemas.microsoft.com/office/drawing/2014/main" val="845713103"/>
                  </a:ext>
                </a:extLst>
              </a:tr>
              <a:tr h="370840">
                <a:tc>
                  <a:txBody>
                    <a:bodyPr/>
                    <a:lstStyle/>
                    <a:p>
                      <a:r>
                        <a:rPr lang="en-US" dirty="0"/>
                        <a:t>6. Finalize Engagement Programs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2 months ____-22</a:t>
                      </a:r>
                      <a:endParaRPr lang="en-US" dirty="0"/>
                    </a:p>
                  </a:txBody>
                  <a:tcPr/>
                </a:tc>
                <a:tc>
                  <a:txBody>
                    <a:bodyPr/>
                    <a:lstStyle/>
                    <a:p>
                      <a:endParaRPr lang="en-US" dirty="0"/>
                    </a:p>
                  </a:txBody>
                  <a:tcPr/>
                </a:tc>
                <a:extLst>
                  <a:ext uri="{0D108BD9-81ED-4DB2-BD59-A6C34878D82A}">
                    <a16:rowId xmlns:a16="http://schemas.microsoft.com/office/drawing/2014/main" val="4096844472"/>
                  </a:ext>
                </a:extLst>
              </a:tr>
              <a:tr h="370840">
                <a:tc>
                  <a:txBody>
                    <a:bodyPr/>
                    <a:lstStyle/>
                    <a:p>
                      <a:r>
                        <a:rPr lang="en-US" dirty="0"/>
                        <a:t>7. Identify and recruit Engagement Ambassadors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1 month _____-22</a:t>
                      </a:r>
                      <a:endParaRPr lang="en-US" dirty="0"/>
                    </a:p>
                  </a:txBody>
                  <a:tcPr/>
                </a:tc>
                <a:tc>
                  <a:txBody>
                    <a:bodyPr/>
                    <a:lstStyle/>
                    <a:p>
                      <a:endParaRPr lang="en-US" dirty="0"/>
                    </a:p>
                  </a:txBody>
                  <a:tcPr/>
                </a:tc>
                <a:extLst>
                  <a:ext uri="{0D108BD9-81ED-4DB2-BD59-A6C34878D82A}">
                    <a16:rowId xmlns:a16="http://schemas.microsoft.com/office/drawing/2014/main" val="1906038764"/>
                  </a:ext>
                </a:extLst>
              </a:tr>
              <a:tr h="370840">
                <a:tc>
                  <a:txBody>
                    <a:bodyPr/>
                    <a:lstStyle/>
                    <a:p>
                      <a:r>
                        <a:rPr lang="en-US" dirty="0"/>
                        <a:t>8. Train Engagement Ambassadors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1 month _____-22</a:t>
                      </a:r>
                      <a:endParaRPr lang="en-US" dirty="0"/>
                    </a:p>
                  </a:txBody>
                  <a:tcPr/>
                </a:tc>
                <a:tc>
                  <a:txBody>
                    <a:bodyPr/>
                    <a:lstStyle/>
                    <a:p>
                      <a:endParaRPr lang="en-US" dirty="0"/>
                    </a:p>
                  </a:txBody>
                  <a:tcPr/>
                </a:tc>
                <a:extLst>
                  <a:ext uri="{0D108BD9-81ED-4DB2-BD59-A6C34878D82A}">
                    <a16:rowId xmlns:a16="http://schemas.microsoft.com/office/drawing/2014/main" val="59820400"/>
                  </a:ext>
                </a:extLst>
              </a:tr>
              <a:tr h="370840">
                <a:tc>
                  <a:txBody>
                    <a:bodyPr/>
                    <a:lstStyle/>
                    <a:p>
                      <a:pPr>
                        <a:tabLst>
                          <a:tab pos="519113" algn="l"/>
                        </a:tabLst>
                      </a:pPr>
                      <a:r>
                        <a:rPr lang="en-US" dirty="0"/>
                        <a:t>9. Implement Engagement Programs and manage to 	interim quarterly and monthly targets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24 months ___-24</a:t>
                      </a:r>
                      <a:endParaRPr lang="en-US" dirty="0"/>
                    </a:p>
                  </a:txBody>
                  <a:tcPr/>
                </a:tc>
                <a:tc>
                  <a:txBody>
                    <a:bodyPr/>
                    <a:lstStyle/>
                    <a:p>
                      <a:endParaRPr lang="en-US" dirty="0"/>
                    </a:p>
                  </a:txBody>
                  <a:tcPr/>
                </a:tc>
                <a:extLst>
                  <a:ext uri="{0D108BD9-81ED-4DB2-BD59-A6C34878D82A}">
                    <a16:rowId xmlns:a16="http://schemas.microsoft.com/office/drawing/2014/main" val="1319602124"/>
                  </a:ext>
                </a:extLst>
              </a:tr>
              <a:tr h="370840">
                <a:tc>
                  <a:txBody>
                    <a:bodyPr/>
                    <a:lstStyle/>
                    <a:p>
                      <a:pPr>
                        <a:tabLst>
                          <a:tab pos="519113" algn="l"/>
                        </a:tabLst>
                      </a:pPr>
                      <a:r>
                        <a:rPr lang="en-US" dirty="0"/>
                        <a:t>10. Obtain Data from Engagement Programs 	Implementation</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1 month_____-24</a:t>
                      </a:r>
                      <a:endParaRPr lang="en-US" dirty="0"/>
                    </a:p>
                  </a:txBody>
                  <a:tcPr/>
                </a:tc>
                <a:tc>
                  <a:txBody>
                    <a:bodyPr/>
                    <a:lstStyle/>
                    <a:p>
                      <a:endParaRPr lang="en-US" dirty="0"/>
                    </a:p>
                  </a:txBody>
                  <a:tcPr/>
                </a:tc>
                <a:extLst>
                  <a:ext uri="{0D108BD9-81ED-4DB2-BD59-A6C34878D82A}">
                    <a16:rowId xmlns:a16="http://schemas.microsoft.com/office/drawing/2014/main" val="3712199347"/>
                  </a:ext>
                </a:extLst>
              </a:tr>
              <a:tr h="370840">
                <a:tc>
                  <a:txBody>
                    <a:bodyPr/>
                    <a:lstStyle/>
                    <a:p>
                      <a:pPr>
                        <a:tabLst>
                          <a:tab pos="519113" algn="l"/>
                        </a:tabLst>
                      </a:pPr>
                      <a:r>
                        <a:rPr lang="en-US" dirty="0">
                          <a:solidFill>
                            <a:schemeClr val="tx1"/>
                          </a:solidFill>
                        </a:rPr>
                        <a:t>11. Improve Engagement Programs based lessons 	learned in step 10	</a:t>
                      </a:r>
                      <a:endParaRPr lang="en-US" b="1" u="sng" dirty="0">
                        <a:solidFill>
                          <a:schemeClr val="tx1"/>
                        </a:solidFill>
                      </a:endParaRP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1 month ____-24</a:t>
                      </a:r>
                      <a:endParaRPr lang="en-US" dirty="0"/>
                    </a:p>
                  </a:txBody>
                  <a:tcPr/>
                </a:tc>
                <a:tc>
                  <a:txBody>
                    <a:bodyPr/>
                    <a:lstStyle/>
                    <a:p>
                      <a:endParaRPr lang="en-US" dirty="0"/>
                    </a:p>
                  </a:txBody>
                  <a:tcPr/>
                </a:tc>
                <a:extLst>
                  <a:ext uri="{0D108BD9-81ED-4DB2-BD59-A6C34878D82A}">
                    <a16:rowId xmlns:a16="http://schemas.microsoft.com/office/drawing/2014/main" val="1217137386"/>
                  </a:ext>
                </a:extLst>
              </a:tr>
            </a:tbl>
          </a:graphicData>
        </a:graphic>
      </p:graphicFrame>
    </p:spTree>
    <p:extLst>
      <p:ext uri="{BB962C8B-B14F-4D97-AF65-F5344CB8AC3E}">
        <p14:creationId xmlns:p14="http://schemas.microsoft.com/office/powerpoint/2010/main" val="2750126966"/>
      </p:ext>
    </p:extLst>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5917" y="2663654"/>
            <a:ext cx="7732165" cy="2687278"/>
          </a:xfrm>
        </p:spPr>
        <p:txBody>
          <a:bodyPr/>
          <a:lstStyle/>
          <a:p>
            <a:pPr marL="0" indent="0">
              <a:buNone/>
            </a:pPr>
            <a:r>
              <a:rPr lang="en-US" sz="2800" b="1" dirty="0">
                <a:effectLst/>
              </a:rPr>
              <a:t>Develop  and  implement  an effective  Adult  and  Youth Education  Ministry  P</a:t>
            </a:r>
            <a:r>
              <a:rPr lang="en-US" sz="2800" b="1" dirty="0">
                <a:solidFill>
                  <a:srgbClr val="5D0100"/>
                </a:solidFill>
                <a:effectLst/>
              </a:rPr>
              <a:t>rogram  </a:t>
            </a:r>
            <a:r>
              <a:rPr lang="en-US" sz="2800" b="1" dirty="0">
                <a:effectLst/>
              </a:rPr>
              <a:t>for  </a:t>
            </a:r>
            <a:r>
              <a:rPr lang="en-US" sz="2800" b="1" u="sng" dirty="0">
                <a:effectLst/>
              </a:rPr>
              <a:t>ALL</a:t>
            </a:r>
            <a:r>
              <a:rPr lang="en-US" sz="2800" b="1" dirty="0">
                <a:effectLst/>
              </a:rPr>
              <a:t>  adults  and  youth  </a:t>
            </a:r>
          </a:p>
          <a:p>
            <a:pPr marL="0" indent="0">
              <a:buNone/>
            </a:pPr>
            <a:r>
              <a:rPr lang="en-US" sz="2800" b="1" dirty="0">
                <a:solidFill>
                  <a:srgbClr val="5D0100"/>
                </a:solidFill>
                <a:effectLst/>
              </a:rPr>
              <a:t>that  will  be  completed  within  20 months  by: </a:t>
            </a:r>
          </a:p>
          <a:p>
            <a:pPr marL="514350" indent="-514350">
              <a:buAutoNum type="alphaLcParenBoth"/>
            </a:pPr>
            <a:r>
              <a:rPr lang="en-US" sz="2800" b="1" dirty="0">
                <a:solidFill>
                  <a:srgbClr val="5D0100"/>
                </a:solidFill>
                <a:effectLst/>
              </a:rPr>
              <a:t> at  </a:t>
            </a:r>
            <a:r>
              <a:rPr lang="en-US" sz="2800" b="1" dirty="0">
                <a:effectLst/>
              </a:rPr>
              <a:t>least  33%  of  adults; and  </a:t>
            </a:r>
          </a:p>
          <a:p>
            <a:pPr marL="514350" indent="-514350">
              <a:buAutoNum type="alphaLcParenBoth"/>
            </a:pPr>
            <a:r>
              <a:rPr lang="en-US" sz="2800" b="1" dirty="0">
                <a:effectLst/>
              </a:rPr>
              <a:t> at  least  66%  of  youth.</a:t>
            </a:r>
          </a:p>
        </p:txBody>
      </p:sp>
      <p:sp>
        <p:nvSpPr>
          <p:cNvPr id="6" name="Title 1">
            <a:extLst>
              <a:ext uri="{FF2B5EF4-FFF2-40B4-BE49-F238E27FC236}">
                <a16:creationId xmlns:a16="http://schemas.microsoft.com/office/drawing/2014/main" id="{C9C43534-E06B-49C7-96FD-1144F200DA5E}"/>
              </a:ext>
            </a:extLst>
          </p:cNvPr>
          <p:cNvSpPr>
            <a:spLocks noGrp="1"/>
          </p:cNvSpPr>
          <p:nvPr>
            <p:ph type="title"/>
          </p:nvPr>
        </p:nvSpPr>
        <p:spPr>
          <a:xfrm>
            <a:off x="919993" y="1379354"/>
            <a:ext cx="7304012" cy="1143000"/>
          </a:xfrm>
        </p:spPr>
        <p:txBody>
          <a:bodyPr/>
          <a:lstStyle/>
          <a:p>
            <a:r>
              <a:rPr lang="en-US" sz="2800" b="1" u="none" dirty="0">
                <a:effectLst/>
                <a:latin typeface="Georgia" panose="02040502050405020303" pitchFamily="18" charset="0"/>
              </a:rPr>
              <a:t>Adult &amp; Youth Education</a:t>
            </a:r>
            <a:br>
              <a:rPr lang="en-US" sz="2800" b="1" u="none" dirty="0">
                <a:effectLst/>
                <a:latin typeface="Georgia" panose="02040502050405020303" pitchFamily="18" charset="0"/>
              </a:rPr>
            </a:br>
            <a:r>
              <a:rPr lang="en-US" sz="2800" b="1" dirty="0">
                <a:effectLst/>
                <a:latin typeface="Georgia" panose="02040502050405020303" pitchFamily="18" charset="0"/>
              </a:rPr>
              <a:t>Wildly  </a:t>
            </a:r>
            <a:r>
              <a:rPr lang="en-US" sz="2800" b="1" u="sng" dirty="0">
                <a:effectLst/>
                <a:latin typeface="Georgia" panose="02040502050405020303" pitchFamily="18" charset="0"/>
              </a:rPr>
              <a:t>Important Goal 2</a:t>
            </a:r>
            <a:endParaRPr lang="en-US" sz="2800" b="1" u="sng" dirty="0">
              <a:latin typeface="Georgia" panose="02040502050405020303" pitchFamily="18" charset="0"/>
            </a:endParaRPr>
          </a:p>
        </p:txBody>
      </p:sp>
      <p:pic>
        <p:nvPicPr>
          <p:cNvPr id="5" name="Picture 4">
            <a:extLst>
              <a:ext uri="{FF2B5EF4-FFF2-40B4-BE49-F238E27FC236}">
                <a16:creationId xmlns:a16="http://schemas.microsoft.com/office/drawing/2014/main" id="{39FABDA4-A4A1-4C4F-A03E-2BE688061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545" y="-196"/>
            <a:ext cx="4772025" cy="1238250"/>
          </a:xfrm>
          <a:prstGeom prst="rect">
            <a:avLst/>
          </a:prstGeom>
        </p:spPr>
      </p:pic>
    </p:spTree>
    <p:extLst>
      <p:ext uri="{BB962C8B-B14F-4D97-AF65-F5344CB8AC3E}">
        <p14:creationId xmlns:p14="http://schemas.microsoft.com/office/powerpoint/2010/main" val="3461841444"/>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0" y="0"/>
            <a:ext cx="47055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lnSpc>
                <a:spcPct val="70000"/>
              </a:lnSpc>
              <a:spcBef>
                <a:spcPct val="0"/>
              </a:spcBef>
              <a:spcAft>
                <a:spcPct val="0"/>
              </a:spcAft>
              <a:defRPr sz="3600" u="sng" baseline="0">
                <a:solidFill>
                  <a:srgbClr val="760002"/>
                </a:solidFill>
                <a:effectLst>
                  <a:outerShdw blurRad="38100" dist="38100" dir="2700000" algn="tl">
                    <a:srgbClr val="C0C0C0"/>
                  </a:outerShdw>
                </a:effectLst>
                <a:latin typeface="+mj-lt"/>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760002"/>
                </a:solidFill>
                <a:effectLst/>
                <a:uLnTx/>
                <a:uFillTx/>
                <a:latin typeface="Georgia" panose="02040502050405020303" pitchFamily="18" charset="0"/>
                <a:ea typeface="+mj-ea"/>
                <a:cs typeface="+mj-cs"/>
              </a:rPr>
              <a:t>Statement  of  </a:t>
            </a:r>
            <a:r>
              <a:rPr kumimoji="0" lang="en-US" sz="3600" b="1" i="0" u="sng" strike="noStrike" kern="0" cap="none" spc="0" normalizeH="0" baseline="0" noProof="0" dirty="0">
                <a:ln>
                  <a:noFill/>
                </a:ln>
                <a:solidFill>
                  <a:srgbClr val="760002"/>
                </a:solidFill>
                <a:effectLst>
                  <a:outerShdw blurRad="38100" dist="38100" dir="2700000" algn="tl">
                    <a:srgbClr val="C0C0C0"/>
                  </a:outerShdw>
                </a:effectLst>
                <a:uLnTx/>
                <a:uFillTx/>
                <a:latin typeface="Georgia" panose="02040502050405020303" pitchFamily="18" charset="0"/>
                <a:ea typeface="+mj-ea"/>
                <a:cs typeface="+mj-cs"/>
              </a:rPr>
              <a:t>WHY</a:t>
            </a:r>
          </a:p>
        </p:txBody>
      </p:sp>
      <p:pic>
        <p:nvPicPr>
          <p:cNvPr id="6" name="Picture 5">
            <a:extLst>
              <a:ext uri="{FF2B5EF4-FFF2-40B4-BE49-F238E27FC236}">
                <a16:creationId xmlns:a16="http://schemas.microsoft.com/office/drawing/2014/main" id="{7F1F15F6-9C89-48FC-9D04-AB6EDD37A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72025" cy="1238250"/>
          </a:xfrm>
          <a:prstGeom prst="rect">
            <a:avLst/>
          </a:prstGeom>
        </p:spPr>
      </p:pic>
      <p:sp>
        <p:nvSpPr>
          <p:cNvPr id="2" name="TextBox 1">
            <a:extLst>
              <a:ext uri="{FF2B5EF4-FFF2-40B4-BE49-F238E27FC236}">
                <a16:creationId xmlns:a16="http://schemas.microsoft.com/office/drawing/2014/main" id="{7CC8C9E0-E48B-4D82-A2C6-0DC929F8DACF}"/>
              </a:ext>
            </a:extLst>
          </p:cNvPr>
          <p:cNvSpPr txBox="1"/>
          <p:nvPr/>
        </p:nvSpPr>
        <p:spPr>
          <a:xfrm>
            <a:off x="827772" y="2792353"/>
            <a:ext cx="7488455" cy="3785652"/>
          </a:xfrm>
          <a:prstGeom prst="rect">
            <a:avLst/>
          </a:prstGeom>
          <a:noFill/>
        </p:spPr>
        <p:txBody>
          <a:bodyPr wrap="square" rtlCol="0">
            <a:spAutoFit/>
          </a:bodyPr>
          <a:lstStyle/>
          <a:p>
            <a:pPr algn="ctr"/>
            <a:r>
              <a:rPr lang="en-US" sz="4000" b="1" dirty="0">
                <a:solidFill>
                  <a:schemeClr val="bg1"/>
                </a:solidFill>
                <a:effectLst/>
                <a:latin typeface="Georgia" panose="02040502050405020303" pitchFamily="18" charset="0"/>
                <a:ea typeface="Calibri" panose="020F0502020204030204" pitchFamily="34" charset="0"/>
              </a:rPr>
              <a:t>To  </a:t>
            </a:r>
            <a:r>
              <a:rPr lang="en-US" sz="4000" b="1" dirty="0">
                <a:solidFill>
                  <a:schemeClr val="bg1"/>
                </a:solidFill>
                <a:latin typeface="Georgia" panose="02040502050405020303" pitchFamily="18" charset="0"/>
                <a:ea typeface="Calibri" panose="020F0502020204030204" pitchFamily="34" charset="0"/>
              </a:rPr>
              <a:t>unite  all  in  </a:t>
            </a:r>
            <a:r>
              <a:rPr lang="en-US" sz="4000" b="1" dirty="0">
                <a:solidFill>
                  <a:schemeClr val="bg1"/>
                </a:solidFill>
                <a:effectLst/>
                <a:latin typeface="Georgia" panose="02040502050405020303" pitchFamily="18" charset="0"/>
                <a:ea typeface="Calibri" panose="020F0502020204030204" pitchFamily="34" charset="0"/>
              </a:rPr>
              <a:t>Christ's  love,  so  that  all  may  find  salvation.</a:t>
            </a:r>
          </a:p>
          <a:p>
            <a:pPr algn="ctr"/>
            <a:endParaRPr lang="en-US" sz="3600" b="1" dirty="0">
              <a:solidFill>
                <a:schemeClr val="bg1"/>
              </a:solidFill>
              <a:latin typeface="Georgia" panose="02040502050405020303" pitchFamily="18" charset="0"/>
              <a:ea typeface="Calibri" panose="020F0502020204030204" pitchFamily="34" charset="0"/>
            </a:endParaRPr>
          </a:p>
          <a:p>
            <a:pPr algn="ctr"/>
            <a:endParaRPr lang="en-US" sz="2800" b="1" dirty="0">
              <a:solidFill>
                <a:srgbClr val="00B0F0"/>
              </a:solidFill>
              <a:latin typeface="Georgia" panose="02040502050405020303" pitchFamily="18" charset="0"/>
              <a:ea typeface="Calibri" panose="020F0502020204030204" pitchFamily="34" charset="0"/>
            </a:endParaRPr>
          </a:p>
          <a:p>
            <a:pPr algn="ctr"/>
            <a:endParaRPr lang="en-US" sz="2800" b="1" dirty="0">
              <a:solidFill>
                <a:srgbClr val="00B050"/>
              </a:solidFill>
              <a:latin typeface="Georgia" panose="02040502050405020303" pitchFamily="18" charset="0"/>
              <a:ea typeface="Calibri" panose="020F0502020204030204" pitchFamily="34" charset="0"/>
            </a:endParaRPr>
          </a:p>
          <a:p>
            <a:pPr algn="ctr"/>
            <a:endParaRPr lang="en-US" sz="2800" dirty="0">
              <a:solidFill>
                <a:schemeClr val="bg2"/>
              </a:solidFill>
            </a:endParaRPr>
          </a:p>
        </p:txBody>
      </p:sp>
    </p:spTree>
    <p:extLst>
      <p:ext uri="{BB962C8B-B14F-4D97-AF65-F5344CB8AC3E}">
        <p14:creationId xmlns:p14="http://schemas.microsoft.com/office/powerpoint/2010/main" val="2863289723"/>
      </p:ext>
    </p:extLst>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5BB26D2-3264-4731-B651-F1CCD5086303}"/>
              </a:ext>
            </a:extLst>
          </p:cNvPr>
          <p:cNvSpPr>
            <a:spLocks noGrp="1"/>
          </p:cNvSpPr>
          <p:nvPr>
            <p:ph sz="half" idx="1"/>
          </p:nvPr>
        </p:nvSpPr>
        <p:spPr>
          <a:xfrm>
            <a:off x="53927" y="1030857"/>
            <a:ext cx="5121921" cy="5663242"/>
          </a:xfrm>
        </p:spPr>
        <p:txBody>
          <a:bodyPr/>
          <a:lstStyle/>
          <a:p>
            <a:pPr marL="284163" indent="-284163">
              <a:tabLst>
                <a:tab pos="690563" algn="l"/>
              </a:tabLst>
            </a:pPr>
            <a:r>
              <a:rPr lang="en-US" sz="1900" u="sng" dirty="0">
                <a:solidFill>
                  <a:schemeClr val="bg1"/>
                </a:solidFill>
                <a:effectLst/>
              </a:rPr>
              <a:t>LAG 1:</a:t>
            </a:r>
            <a:r>
              <a:rPr lang="en-US" sz="1900" dirty="0">
                <a:solidFill>
                  <a:schemeClr val="bg1"/>
                </a:solidFill>
                <a:effectLst/>
              </a:rPr>
              <a:t>  Research the most effective 	</a:t>
            </a:r>
            <a:r>
              <a:rPr lang="en-US" sz="2000" b="1" dirty="0">
                <a:solidFill>
                  <a:schemeClr val="bg1"/>
                </a:solidFill>
                <a:effectLst/>
              </a:rPr>
              <a:t>Adult &amp; Youth Education 	Programs </a:t>
            </a:r>
            <a:r>
              <a:rPr lang="en-US" sz="1900" dirty="0">
                <a:solidFill>
                  <a:schemeClr val="bg1"/>
                </a:solidFill>
                <a:effectLst/>
              </a:rPr>
              <a:t>within  3  months</a:t>
            </a:r>
          </a:p>
          <a:p>
            <a:pPr marL="284163" indent="-284163">
              <a:tabLst>
                <a:tab pos="690563" algn="l"/>
              </a:tabLst>
            </a:pPr>
            <a:r>
              <a:rPr lang="en-US" sz="1900" u="sng" dirty="0">
                <a:solidFill>
                  <a:schemeClr val="bg1"/>
                </a:solidFill>
                <a:effectLst/>
              </a:rPr>
              <a:t>LAG 2:</a:t>
            </a:r>
            <a:r>
              <a:rPr lang="en-US" sz="1900" dirty="0">
                <a:solidFill>
                  <a:schemeClr val="bg1"/>
                </a:solidFill>
                <a:effectLst/>
              </a:rPr>
              <a:t> Develop the most effective 	 	 Education Ministry Program  for 	St. Demetrios adults and youth 	(the “Education Program ”) 	within  3 months</a:t>
            </a:r>
          </a:p>
          <a:p>
            <a:pPr marL="233363" indent="-233363">
              <a:tabLst>
                <a:tab pos="690563" algn="l"/>
              </a:tabLst>
            </a:pPr>
            <a:r>
              <a:rPr lang="en-US" sz="1900" u="sng" dirty="0">
                <a:solidFill>
                  <a:schemeClr val="bg1"/>
                </a:solidFill>
                <a:effectLst/>
              </a:rPr>
              <a:t>LAG 3:</a:t>
            </a:r>
            <a:r>
              <a:rPr lang="en-US" sz="1900" dirty="0">
                <a:solidFill>
                  <a:schemeClr val="bg1"/>
                </a:solidFill>
                <a:effectLst/>
              </a:rPr>
              <a:t> Identify delivery modalities 	and recruit and train the  	Education Program Educators  	within 3 months </a:t>
            </a:r>
          </a:p>
          <a:p>
            <a:pPr marL="233363" indent="-233363">
              <a:tabLst>
                <a:tab pos="690563" algn="l"/>
              </a:tabLst>
            </a:pPr>
            <a:r>
              <a:rPr lang="en-US" sz="1900" u="sng" dirty="0">
                <a:solidFill>
                  <a:schemeClr val="bg1"/>
                </a:solidFill>
                <a:effectLst/>
              </a:rPr>
              <a:t>LAG 4:</a:t>
            </a:r>
            <a:r>
              <a:rPr lang="en-US" sz="1900" dirty="0">
                <a:solidFill>
                  <a:schemeClr val="bg1"/>
                </a:solidFill>
                <a:effectLst/>
              </a:rPr>
              <a:t> Deliver the Education 	Program to at least 33% of 	adult stewards and 66% of youth 	within 9  months</a:t>
            </a:r>
          </a:p>
          <a:p>
            <a:pPr marL="233363" indent="-233363">
              <a:tabLst>
                <a:tab pos="690563" algn="l"/>
              </a:tabLst>
            </a:pPr>
            <a:r>
              <a:rPr lang="en-US" sz="1900" b="1" u="sng" dirty="0">
                <a:solidFill>
                  <a:schemeClr val="bg1"/>
                </a:solidFill>
                <a:effectLst/>
              </a:rPr>
              <a:t>LAG 5</a:t>
            </a:r>
            <a:r>
              <a:rPr lang="en-US" sz="1900" b="1" dirty="0">
                <a:solidFill>
                  <a:schemeClr val="bg1"/>
                </a:solidFill>
                <a:effectLst/>
              </a:rPr>
              <a:t>:  Compile and assess the 	results of the </a:t>
            </a:r>
            <a:r>
              <a:rPr lang="en-US" sz="1900" dirty="0">
                <a:solidFill>
                  <a:schemeClr val="bg1"/>
                </a:solidFill>
                <a:effectLst/>
              </a:rPr>
              <a:t>Education Program  	</a:t>
            </a:r>
            <a:r>
              <a:rPr lang="en-US" sz="1900" b="1" dirty="0">
                <a:solidFill>
                  <a:schemeClr val="bg1"/>
                </a:solidFill>
                <a:effectLst/>
              </a:rPr>
              <a:t>and make necessary 	improvements within 2 months</a:t>
            </a:r>
          </a:p>
          <a:p>
            <a:endParaRPr lang="en-US" sz="1900" dirty="0">
              <a:solidFill>
                <a:schemeClr val="bg1"/>
              </a:solidFill>
              <a:effectLst/>
            </a:endParaRPr>
          </a:p>
          <a:p>
            <a:endParaRPr lang="en-US" sz="1900" dirty="0">
              <a:solidFill>
                <a:schemeClr val="bg1"/>
              </a:solidFill>
              <a:effectLst/>
            </a:endParaRPr>
          </a:p>
          <a:p>
            <a:endParaRPr lang="en-US" sz="1900" dirty="0">
              <a:solidFill>
                <a:schemeClr val="bg1"/>
              </a:solidFill>
              <a:effectLst/>
            </a:endParaRPr>
          </a:p>
        </p:txBody>
      </p:sp>
      <p:sp>
        <p:nvSpPr>
          <p:cNvPr id="7" name="Content Placeholder 6">
            <a:extLst>
              <a:ext uri="{FF2B5EF4-FFF2-40B4-BE49-F238E27FC236}">
                <a16:creationId xmlns:a16="http://schemas.microsoft.com/office/drawing/2014/main" id="{9344C869-552F-473A-9813-3F4B907EF8AC}"/>
              </a:ext>
            </a:extLst>
          </p:cNvPr>
          <p:cNvSpPr>
            <a:spLocks noGrp="1"/>
          </p:cNvSpPr>
          <p:nvPr>
            <p:ph sz="half" idx="2"/>
          </p:nvPr>
        </p:nvSpPr>
        <p:spPr>
          <a:xfrm>
            <a:off x="5357003" y="1567851"/>
            <a:ext cx="3674852" cy="4343400"/>
          </a:xfrm>
        </p:spPr>
        <p:txBody>
          <a:bodyPr/>
          <a:lstStyle/>
          <a:p>
            <a:pPr marL="0" indent="0" algn="ctr">
              <a:buNone/>
            </a:pPr>
            <a:r>
              <a:rPr lang="en-US" sz="1800" u="sng" dirty="0">
                <a:effectLst/>
              </a:rPr>
              <a:t>Ministries WIG 2:</a:t>
            </a:r>
          </a:p>
          <a:p>
            <a:pPr marL="0" indent="0">
              <a:buNone/>
            </a:pPr>
            <a:r>
              <a:rPr lang="en-US" sz="2000" b="1" dirty="0">
                <a:effectLst/>
              </a:rPr>
              <a:t>Develop  and  implement  an effective  Adult and Youth Education Ministry P</a:t>
            </a:r>
            <a:r>
              <a:rPr lang="en-US" sz="2000" b="1" dirty="0"/>
              <a:t>rogram  that at </a:t>
            </a:r>
            <a:r>
              <a:rPr lang="en-US" sz="2000" b="1" dirty="0">
                <a:effectLst/>
              </a:rPr>
              <a:t>least  </a:t>
            </a:r>
            <a:r>
              <a:rPr lang="en-US" sz="2000" dirty="0">
                <a:effectLst/>
              </a:rPr>
              <a:t>33</a:t>
            </a:r>
            <a:r>
              <a:rPr lang="en-US" sz="2000" b="1" dirty="0">
                <a:effectLst/>
              </a:rPr>
              <a:t>% of adult stewards and 66% of youth complete within 20 months.</a:t>
            </a:r>
            <a:endParaRPr lang="en-US" sz="1800" b="1" dirty="0">
              <a:effectLst/>
            </a:endParaRPr>
          </a:p>
          <a:p>
            <a:pPr marL="0" indent="0">
              <a:buNone/>
            </a:pPr>
            <a:endParaRPr lang="en-US" sz="1800" dirty="0">
              <a:effectLst/>
            </a:endParaRPr>
          </a:p>
        </p:txBody>
      </p:sp>
      <p:sp>
        <p:nvSpPr>
          <p:cNvPr id="2" name="Rectangle 1">
            <a:extLst>
              <a:ext uri="{FF2B5EF4-FFF2-40B4-BE49-F238E27FC236}">
                <a16:creationId xmlns:a16="http://schemas.microsoft.com/office/drawing/2014/main" id="{6C503098-1C10-4D82-8D83-91F8ACA335D5}"/>
              </a:ext>
            </a:extLst>
          </p:cNvPr>
          <p:cNvSpPr/>
          <p:nvPr/>
        </p:nvSpPr>
        <p:spPr bwMode="auto">
          <a:xfrm>
            <a:off x="5305246" y="1567852"/>
            <a:ext cx="3726609" cy="2748968"/>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3" name="Rectangle 2">
            <a:extLst>
              <a:ext uri="{FF2B5EF4-FFF2-40B4-BE49-F238E27FC236}">
                <a16:creationId xmlns:a16="http://schemas.microsoft.com/office/drawing/2014/main" id="{27EC269A-38F5-4836-90B2-E133FEC9E0CC}"/>
              </a:ext>
            </a:extLst>
          </p:cNvPr>
          <p:cNvSpPr/>
          <p:nvPr/>
        </p:nvSpPr>
        <p:spPr bwMode="auto">
          <a:xfrm>
            <a:off x="53928" y="1030857"/>
            <a:ext cx="5121921" cy="5758132"/>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8" name="Title 1">
            <a:extLst>
              <a:ext uri="{FF2B5EF4-FFF2-40B4-BE49-F238E27FC236}">
                <a16:creationId xmlns:a16="http://schemas.microsoft.com/office/drawing/2014/main" id="{41A3E2B5-20BB-4948-8581-7661941A6B33}"/>
              </a:ext>
            </a:extLst>
          </p:cNvPr>
          <p:cNvSpPr>
            <a:spLocks noGrp="1"/>
          </p:cNvSpPr>
          <p:nvPr>
            <p:ph type="title"/>
          </p:nvPr>
        </p:nvSpPr>
        <p:spPr>
          <a:xfrm>
            <a:off x="918713" y="-86264"/>
            <a:ext cx="7306574" cy="1143000"/>
          </a:xfrm>
        </p:spPr>
        <p:txBody>
          <a:bodyPr/>
          <a:lstStyle/>
          <a:p>
            <a:r>
              <a:rPr lang="en-US" dirty="0"/>
              <a:t>Prelim Lag Measures WIG  2</a:t>
            </a:r>
          </a:p>
        </p:txBody>
      </p:sp>
    </p:spTree>
    <p:extLst>
      <p:ext uri="{BB962C8B-B14F-4D97-AF65-F5344CB8AC3E}">
        <p14:creationId xmlns:p14="http://schemas.microsoft.com/office/powerpoint/2010/main" val="54906596"/>
      </p:ext>
    </p:extLst>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81B-374B-47F4-97C9-6F2AEE6888FF}"/>
              </a:ext>
            </a:extLst>
          </p:cNvPr>
          <p:cNvSpPr>
            <a:spLocks noGrp="1"/>
          </p:cNvSpPr>
          <p:nvPr>
            <p:ph type="title"/>
          </p:nvPr>
        </p:nvSpPr>
        <p:spPr>
          <a:xfrm>
            <a:off x="918713" y="-86264"/>
            <a:ext cx="7306574" cy="1143000"/>
          </a:xfrm>
        </p:spPr>
        <p:txBody>
          <a:bodyPr/>
          <a:lstStyle/>
          <a:p>
            <a:r>
              <a:rPr lang="en-US" dirty="0"/>
              <a:t>Prelim Lead Measures WIG 2</a:t>
            </a:r>
          </a:p>
        </p:txBody>
      </p:sp>
      <p:sp>
        <p:nvSpPr>
          <p:cNvPr id="3" name="Content Placeholder 2">
            <a:extLst>
              <a:ext uri="{FF2B5EF4-FFF2-40B4-BE49-F238E27FC236}">
                <a16:creationId xmlns:a16="http://schemas.microsoft.com/office/drawing/2014/main" id="{1D5BF839-4E6E-45E7-8006-B028F8613E12}"/>
              </a:ext>
            </a:extLst>
          </p:cNvPr>
          <p:cNvSpPr>
            <a:spLocks noGrp="1"/>
          </p:cNvSpPr>
          <p:nvPr>
            <p:ph sz="half" idx="1"/>
          </p:nvPr>
        </p:nvSpPr>
        <p:spPr>
          <a:xfrm>
            <a:off x="109280" y="865892"/>
            <a:ext cx="5054391" cy="5311588"/>
          </a:xfrm>
        </p:spPr>
        <p:txBody>
          <a:bodyPr/>
          <a:lstStyle/>
          <a:p>
            <a:pPr marL="233363" indent="-233363"/>
            <a:r>
              <a:rPr lang="en-US" sz="1200" u="sng" dirty="0">
                <a:solidFill>
                  <a:schemeClr val="bg1"/>
                </a:solidFill>
                <a:effectLst/>
              </a:rPr>
              <a:t>LEAD 1:  </a:t>
            </a:r>
          </a:p>
          <a:p>
            <a:pPr marL="457200" lvl="1" indent="0">
              <a:buNone/>
            </a:pPr>
            <a:r>
              <a:rPr lang="en-US" sz="1200" dirty="0">
                <a:solidFill>
                  <a:schemeClr val="bg1"/>
                </a:solidFill>
                <a:effectLst/>
              </a:rPr>
              <a:t>A: recruit team</a:t>
            </a:r>
          </a:p>
          <a:p>
            <a:pPr marL="457200" lvl="1" indent="0">
              <a:buNone/>
            </a:pPr>
            <a:r>
              <a:rPr lang="en-US" sz="1200" dirty="0">
                <a:solidFill>
                  <a:schemeClr val="bg1"/>
                </a:solidFill>
                <a:effectLst/>
              </a:rPr>
              <a:t>B: research and identify metrics to determine 	effectiveness and success</a:t>
            </a:r>
          </a:p>
          <a:p>
            <a:pPr marL="457200" lvl="1" indent="0">
              <a:buNone/>
            </a:pPr>
            <a:r>
              <a:rPr lang="en-US" sz="1200" dirty="0">
                <a:solidFill>
                  <a:schemeClr val="bg1"/>
                </a:solidFill>
                <a:effectLst/>
              </a:rPr>
              <a:t>C: Identify at least 5 Education Programs to consider</a:t>
            </a:r>
          </a:p>
          <a:p>
            <a:pPr marL="233363" indent="-233363"/>
            <a:r>
              <a:rPr lang="en-US" sz="1200" u="sng" dirty="0">
                <a:solidFill>
                  <a:schemeClr val="bg1"/>
                </a:solidFill>
                <a:effectLst/>
              </a:rPr>
              <a:t>LEAD 2: </a:t>
            </a:r>
          </a:p>
          <a:p>
            <a:pPr marL="457200" lvl="1" indent="0">
              <a:buNone/>
            </a:pPr>
            <a:r>
              <a:rPr lang="en-US" sz="1200" dirty="0">
                <a:solidFill>
                  <a:schemeClr val="bg1"/>
                </a:solidFill>
                <a:effectLst/>
              </a:rPr>
              <a:t>A: evaluate Education Programs for effectiveness</a:t>
            </a:r>
          </a:p>
          <a:p>
            <a:pPr marL="457200" lvl="1" indent="0">
              <a:buNone/>
            </a:pPr>
            <a:r>
              <a:rPr lang="en-US" sz="1200" dirty="0">
                <a:solidFill>
                  <a:schemeClr val="bg1"/>
                </a:solidFill>
                <a:effectLst/>
              </a:rPr>
              <a:t>B: modify and/or develop Education Programs for 	utilization at St. Demetrios</a:t>
            </a:r>
          </a:p>
          <a:p>
            <a:pPr marL="457200" lvl="1" indent="0">
              <a:buNone/>
            </a:pPr>
            <a:r>
              <a:rPr lang="en-US" sz="1200" dirty="0">
                <a:solidFill>
                  <a:schemeClr val="bg1"/>
                </a:solidFill>
                <a:effectLst/>
              </a:rPr>
              <a:t>C: finalize “Education Program” and effectiveness 	measurement metrics</a:t>
            </a:r>
          </a:p>
          <a:p>
            <a:pPr marL="233363" indent="-233363"/>
            <a:r>
              <a:rPr lang="en-US" sz="1200" u="sng" dirty="0">
                <a:solidFill>
                  <a:schemeClr val="bg1"/>
                </a:solidFill>
                <a:effectLst/>
              </a:rPr>
              <a:t>LEAD 3:  </a:t>
            </a:r>
          </a:p>
          <a:p>
            <a:pPr marL="457200" lvl="1" indent="0">
              <a:buNone/>
            </a:pPr>
            <a:r>
              <a:rPr lang="en-US" sz="1200" dirty="0">
                <a:solidFill>
                  <a:schemeClr val="bg1"/>
                </a:solidFill>
                <a:effectLst/>
              </a:rPr>
              <a:t>A: identify delivery modalities (technology and 	“Educators”)</a:t>
            </a:r>
          </a:p>
          <a:p>
            <a:pPr marL="457200" lvl="1" indent="0">
              <a:buNone/>
            </a:pPr>
            <a:r>
              <a:rPr lang="en-US" sz="1200" dirty="0">
                <a:solidFill>
                  <a:schemeClr val="bg1"/>
                </a:solidFill>
                <a:effectLst/>
              </a:rPr>
              <a:t>B: develop Educator training program, delivery 	modalities and interim effectiveness assessment 	process</a:t>
            </a:r>
          </a:p>
          <a:p>
            <a:pPr marL="457200" lvl="1" indent="0">
              <a:buNone/>
            </a:pPr>
            <a:r>
              <a:rPr lang="en-US" sz="1200" dirty="0">
                <a:solidFill>
                  <a:schemeClr val="bg1"/>
                </a:solidFill>
                <a:effectLst/>
              </a:rPr>
              <a:t>C: recruit and train Educators </a:t>
            </a:r>
          </a:p>
          <a:p>
            <a:pPr marL="233363" indent="-233363"/>
            <a:r>
              <a:rPr lang="en-US" sz="1200" u="sng" dirty="0">
                <a:solidFill>
                  <a:schemeClr val="bg1"/>
                </a:solidFill>
                <a:effectLst/>
              </a:rPr>
              <a:t>LEAD 4:</a:t>
            </a:r>
          </a:p>
          <a:p>
            <a:pPr marL="457200" lvl="1" indent="0">
              <a:buNone/>
            </a:pPr>
            <a:r>
              <a:rPr lang="en-US" sz="1200" dirty="0">
                <a:solidFill>
                  <a:schemeClr val="bg1"/>
                </a:solidFill>
                <a:effectLst/>
              </a:rPr>
              <a:t>A: identify, recruit and educate at least the “Target 	Number” of 33% of Parish adults and 	66% of Parish youth in the Education Program </a:t>
            </a:r>
          </a:p>
          <a:p>
            <a:pPr marL="457200" lvl="1" indent="0">
              <a:buNone/>
            </a:pPr>
            <a:r>
              <a:rPr lang="en-US" sz="1200" dirty="0">
                <a:solidFill>
                  <a:schemeClr val="bg1"/>
                </a:solidFill>
                <a:effectLst/>
              </a:rPr>
              <a:t>B: assign Educators  to respective adults and youth</a:t>
            </a:r>
          </a:p>
          <a:p>
            <a:pPr marL="457200" lvl="1" indent="0">
              <a:buNone/>
            </a:pPr>
            <a:r>
              <a:rPr lang="en-US" sz="1200" dirty="0">
                <a:solidFill>
                  <a:schemeClr val="bg1"/>
                </a:solidFill>
                <a:effectLst/>
              </a:rPr>
              <a:t>C:  schedule and complete a parish implementation of 	the Education Program to all Target 	Number of adults and youth</a:t>
            </a:r>
          </a:p>
          <a:p>
            <a:pPr marL="233363" indent="-233363"/>
            <a:r>
              <a:rPr lang="en-US" sz="1200" u="sng" dirty="0">
                <a:solidFill>
                  <a:schemeClr val="bg1"/>
                </a:solidFill>
                <a:effectLst/>
              </a:rPr>
              <a:t>LEAD 5:  </a:t>
            </a:r>
          </a:p>
          <a:p>
            <a:pPr marL="457200" lvl="1" indent="0">
              <a:buNone/>
            </a:pPr>
            <a:r>
              <a:rPr lang="en-US" sz="1200" dirty="0">
                <a:solidFill>
                  <a:schemeClr val="bg1"/>
                </a:solidFill>
                <a:effectLst/>
              </a:rPr>
              <a:t>A: obtain qualitative and quantitative data from 	Education Program  effectiveness 	</a:t>
            </a:r>
          </a:p>
          <a:p>
            <a:pPr marL="457200" lvl="1" indent="0">
              <a:buNone/>
            </a:pPr>
            <a:r>
              <a:rPr lang="en-US" sz="1200" dirty="0">
                <a:solidFill>
                  <a:schemeClr val="bg1"/>
                </a:solidFill>
                <a:effectLst/>
              </a:rPr>
              <a:t>B: analyze all data and finalize and deliver Education 	Program assessment and make all necessary 	improvements</a:t>
            </a:r>
          </a:p>
        </p:txBody>
      </p:sp>
      <p:sp>
        <p:nvSpPr>
          <p:cNvPr id="4" name="Content Placeholder 3">
            <a:extLst>
              <a:ext uri="{FF2B5EF4-FFF2-40B4-BE49-F238E27FC236}">
                <a16:creationId xmlns:a16="http://schemas.microsoft.com/office/drawing/2014/main" id="{90060F44-1C09-4A66-9EA0-FA6F4C6903A7}"/>
              </a:ext>
            </a:extLst>
          </p:cNvPr>
          <p:cNvSpPr>
            <a:spLocks noGrp="1"/>
          </p:cNvSpPr>
          <p:nvPr>
            <p:ph sz="half" idx="2"/>
          </p:nvPr>
        </p:nvSpPr>
        <p:spPr>
          <a:xfrm>
            <a:off x="5194008" y="907116"/>
            <a:ext cx="3949991" cy="4858870"/>
          </a:xfrm>
        </p:spPr>
        <p:txBody>
          <a:bodyPr/>
          <a:lstStyle/>
          <a:p>
            <a:pPr>
              <a:tabLst>
                <a:tab pos="685800" algn="l"/>
              </a:tabLst>
            </a:pPr>
            <a:r>
              <a:rPr lang="en-US" sz="1550" dirty="0">
                <a:effectLst/>
              </a:rPr>
              <a:t>LAG 1:  Research the most 	effective Adult  &amp; Youth 	Education Programs 	within 3 months</a:t>
            </a:r>
          </a:p>
          <a:p>
            <a:pPr>
              <a:tabLst>
                <a:tab pos="685800" algn="l"/>
              </a:tabLst>
            </a:pPr>
            <a:r>
              <a:rPr lang="en-US" sz="1550" dirty="0">
                <a:effectLst/>
              </a:rPr>
              <a:t>LAG 2: Develop the most 	effective Education 	Program 	for St. Demetrios adults and 	youth (the “Education 	Program”) within  3 	months</a:t>
            </a:r>
          </a:p>
          <a:p>
            <a:pPr>
              <a:tabLst>
                <a:tab pos="685800" algn="l"/>
              </a:tabLst>
            </a:pPr>
            <a:r>
              <a:rPr lang="en-US" sz="1550" dirty="0">
                <a:effectLst/>
              </a:rPr>
              <a:t>LAG 3: Identify delivery 	modalities and recruit 	and train the  	Education Program 	Educators  within 3 	months</a:t>
            </a:r>
          </a:p>
          <a:p>
            <a:pPr>
              <a:tabLst>
                <a:tab pos="685800" algn="l"/>
              </a:tabLst>
            </a:pPr>
            <a:r>
              <a:rPr lang="en-US" sz="1550" dirty="0">
                <a:effectLst/>
              </a:rPr>
              <a:t>LAG 4: Deliver the 	Education Program to at 	least 33% of adult stewards 	and 66% of youth within 	9 months</a:t>
            </a:r>
          </a:p>
          <a:p>
            <a:pPr>
              <a:tabLst>
                <a:tab pos="685800" algn="l"/>
              </a:tabLst>
            </a:pPr>
            <a:r>
              <a:rPr lang="en-US" sz="1550" dirty="0">
                <a:effectLst/>
              </a:rPr>
              <a:t>LAG 5:  Compile and assess the 	results of  the Education 	Program </a:t>
            </a:r>
            <a:r>
              <a:rPr lang="en-US" sz="1600" b="1" dirty="0">
                <a:effectLst/>
              </a:rPr>
              <a:t>and make necessary 	improvements within 	2 months</a:t>
            </a:r>
            <a:endParaRPr lang="en-US" sz="1550" dirty="0">
              <a:effectLst/>
            </a:endParaRPr>
          </a:p>
          <a:p>
            <a:endParaRPr lang="en-US" sz="1550" dirty="0">
              <a:effectLst/>
            </a:endParaRPr>
          </a:p>
        </p:txBody>
      </p:sp>
      <p:sp>
        <p:nvSpPr>
          <p:cNvPr id="5" name="Rectangle 4">
            <a:extLst>
              <a:ext uri="{FF2B5EF4-FFF2-40B4-BE49-F238E27FC236}">
                <a16:creationId xmlns:a16="http://schemas.microsoft.com/office/drawing/2014/main" id="{E249FCEE-6AB6-4C42-99C2-4374D368315A}"/>
              </a:ext>
            </a:extLst>
          </p:cNvPr>
          <p:cNvSpPr/>
          <p:nvPr/>
        </p:nvSpPr>
        <p:spPr bwMode="auto">
          <a:xfrm>
            <a:off x="5284910" y="993476"/>
            <a:ext cx="3749810" cy="582139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7" name="Rectangle 6">
            <a:extLst>
              <a:ext uri="{FF2B5EF4-FFF2-40B4-BE49-F238E27FC236}">
                <a16:creationId xmlns:a16="http://schemas.microsoft.com/office/drawing/2014/main" id="{45A197C0-DF5F-45F7-9981-657CBE859B87}"/>
              </a:ext>
            </a:extLst>
          </p:cNvPr>
          <p:cNvSpPr/>
          <p:nvPr/>
        </p:nvSpPr>
        <p:spPr bwMode="auto">
          <a:xfrm>
            <a:off x="109279" y="907116"/>
            <a:ext cx="5111307" cy="595088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2383295314"/>
      </p:ext>
    </p:extLst>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5182555"/>
              </p:ext>
            </p:extLst>
          </p:nvPr>
        </p:nvGraphicFramePr>
        <p:xfrm>
          <a:off x="0" y="371633"/>
          <a:ext cx="9144000" cy="6478893"/>
        </p:xfrm>
        <a:graphic>
          <a:graphicData uri="http://schemas.openxmlformats.org/drawingml/2006/table">
            <a:tbl>
              <a:tblPr firstRow="1" bandRow="1">
                <a:tableStyleId>{7DF18680-E054-41AD-8BC1-D1AEF772440D}</a:tableStyleId>
              </a:tblPr>
              <a:tblGrid>
                <a:gridCol w="3723360">
                  <a:extLst>
                    <a:ext uri="{9D8B030D-6E8A-4147-A177-3AD203B41FA5}">
                      <a16:colId xmlns:a16="http://schemas.microsoft.com/office/drawing/2014/main" val="20000"/>
                    </a:ext>
                  </a:extLst>
                </a:gridCol>
                <a:gridCol w="1661740">
                  <a:extLst>
                    <a:ext uri="{9D8B030D-6E8A-4147-A177-3AD203B41FA5}">
                      <a16:colId xmlns:a16="http://schemas.microsoft.com/office/drawing/2014/main" val="20001"/>
                    </a:ext>
                  </a:extLst>
                </a:gridCol>
                <a:gridCol w="1857854">
                  <a:extLst>
                    <a:ext uri="{9D8B030D-6E8A-4147-A177-3AD203B41FA5}">
                      <a16:colId xmlns:a16="http://schemas.microsoft.com/office/drawing/2014/main" val="20002"/>
                    </a:ext>
                  </a:extLst>
                </a:gridCol>
                <a:gridCol w="1901046">
                  <a:extLst>
                    <a:ext uri="{9D8B030D-6E8A-4147-A177-3AD203B41FA5}">
                      <a16:colId xmlns:a16="http://schemas.microsoft.com/office/drawing/2014/main" val="20003"/>
                    </a:ext>
                  </a:extLst>
                </a:gridCol>
              </a:tblGrid>
              <a:tr h="511947">
                <a:tc>
                  <a:txBody>
                    <a:bodyPr/>
                    <a:lstStyle/>
                    <a:p>
                      <a:pPr algn="ctr"/>
                      <a:r>
                        <a:rPr lang="en-US" sz="1200" b="1" kern="1200" dirty="0">
                          <a:solidFill>
                            <a:schemeClr val="bg1"/>
                          </a:solidFill>
                          <a:effectLst/>
                          <a:latin typeface="Georgia" panose="02040502050405020303" pitchFamily="18" charset="0"/>
                          <a:ea typeface="+mn-ea"/>
                          <a:cs typeface="+mn-cs"/>
                        </a:rPr>
                        <a:t>Key  Actions  Necessary  </a:t>
                      </a:r>
                      <a:r>
                        <a:rPr lang="en-US" sz="1200" b="1" u="none" kern="1200" dirty="0">
                          <a:solidFill>
                            <a:schemeClr val="bg1"/>
                          </a:solidFill>
                          <a:effectLst/>
                          <a:latin typeface="Georgia" panose="02040502050405020303" pitchFamily="18" charset="0"/>
                          <a:ea typeface="+mn-ea"/>
                          <a:cs typeface="+mn-cs"/>
                        </a:rPr>
                        <a:t>To  Achieve  </a:t>
                      </a:r>
                    </a:p>
                    <a:p>
                      <a:pPr algn="ctr"/>
                      <a:r>
                        <a:rPr lang="en-US" sz="1200" b="1" u="sng" kern="1200" dirty="0">
                          <a:solidFill>
                            <a:schemeClr val="bg1"/>
                          </a:solidFill>
                          <a:effectLst/>
                          <a:latin typeface="Georgia" panose="02040502050405020303" pitchFamily="18" charset="0"/>
                          <a:ea typeface="+mn-ea"/>
                          <a:cs typeface="+mn-cs"/>
                        </a:rPr>
                        <a:t>Strategic  WIG 2</a:t>
                      </a:r>
                      <a:endParaRPr lang="en-US" sz="1200" b="1" dirty="0">
                        <a:solidFill>
                          <a:schemeClr val="bg1"/>
                        </a:solidFill>
                        <a:latin typeface="Georgia" panose="02040502050405020303" pitchFamily="18" charset="0"/>
                      </a:endParaRPr>
                    </a:p>
                  </a:txBody>
                  <a:tcPr/>
                </a:tc>
                <a:tc>
                  <a:txBody>
                    <a:bodyPr/>
                    <a:lstStyle/>
                    <a:p>
                      <a:pPr algn="ctr"/>
                      <a:r>
                        <a:rPr lang="en-US" sz="1200" b="1" u="none" dirty="0">
                          <a:solidFill>
                            <a:schemeClr val="bg1"/>
                          </a:solidFill>
                          <a:latin typeface="Georgia" panose="02040502050405020303" pitchFamily="18" charset="0"/>
                        </a:rPr>
                        <a:t>Responsible </a:t>
                      </a:r>
                      <a:r>
                        <a:rPr lang="en-US" sz="1200" b="1" u="sng" dirty="0">
                          <a:solidFill>
                            <a:schemeClr val="bg1"/>
                          </a:solidFill>
                          <a:latin typeface="Georgia" panose="02040502050405020303" pitchFamily="18" charset="0"/>
                        </a:rPr>
                        <a:t>Party</a:t>
                      </a:r>
                    </a:p>
                  </a:txBody>
                  <a:tcPr/>
                </a:tc>
                <a:tc>
                  <a:txBody>
                    <a:bodyPr/>
                    <a:lstStyle/>
                    <a:p>
                      <a:pPr algn="ctr"/>
                      <a:r>
                        <a:rPr lang="en-US" sz="1200" b="1" u="none" dirty="0">
                          <a:solidFill>
                            <a:schemeClr val="bg1"/>
                          </a:solidFill>
                          <a:latin typeface="Georgia" panose="02040502050405020303" pitchFamily="18" charset="0"/>
                        </a:rPr>
                        <a:t>Deadline </a:t>
                      </a:r>
                      <a:r>
                        <a:rPr lang="en-US" sz="1200" b="1" u="sng" dirty="0">
                          <a:solidFill>
                            <a:schemeClr val="bg1"/>
                          </a:solidFill>
                          <a:latin typeface="Georgia" panose="02040502050405020303" pitchFamily="18" charset="0"/>
                        </a:rPr>
                        <a:t>Timetable</a:t>
                      </a:r>
                    </a:p>
                  </a:txBody>
                  <a:tcPr/>
                </a:tc>
                <a:tc>
                  <a:txBody>
                    <a:bodyPr/>
                    <a:lstStyle/>
                    <a:p>
                      <a:pPr algn="ctr"/>
                      <a:r>
                        <a:rPr lang="en-US" sz="1200" b="1" u="none" dirty="0">
                          <a:solidFill>
                            <a:schemeClr val="bg1"/>
                          </a:solidFill>
                          <a:latin typeface="Georgia" panose="02040502050405020303" pitchFamily="18" charset="0"/>
                        </a:rPr>
                        <a:t>Completion </a:t>
                      </a:r>
                    </a:p>
                    <a:p>
                      <a:pPr algn="ctr"/>
                      <a:r>
                        <a:rPr lang="en-US" sz="12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291105">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u="sng" dirty="0">
                          <a:solidFill>
                            <a:srgbClr val="FF0000"/>
                          </a:solidFill>
                          <a:effectLst/>
                          <a:latin typeface="Georgia" panose="02040502050405020303" pitchFamily="18" charset="0"/>
                        </a:rPr>
                        <a:t>LAG 1: Research the most effective Education Program  within 3 months</a:t>
                      </a:r>
                      <a:endParaRPr lang="en-US" sz="1400" b="1" u="sng"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944058"/>
                  </a:ext>
                </a:extLst>
              </a:tr>
              <a:tr h="471057">
                <a:tc>
                  <a:txBody>
                    <a:bodyPr/>
                    <a:lstStyle/>
                    <a:p>
                      <a:pPr marL="11113" marR="0" lvl="0" indent="0" algn="just">
                        <a:lnSpc>
                          <a:spcPct val="107000"/>
                        </a:lnSpc>
                        <a:spcBef>
                          <a:spcPts val="0"/>
                        </a:spcBef>
                        <a:spcAft>
                          <a:spcPts val="0"/>
                        </a:spcAft>
                        <a:buFont typeface="Arial" panose="020B0604020202020204" pitchFamily="34" charset="0"/>
                        <a:buNone/>
                        <a:tabLst/>
                      </a:pPr>
                      <a:r>
                        <a:rPr lang="en-US" sz="1400" b="1" dirty="0">
                          <a:effectLst/>
                          <a:latin typeface="Georgia" panose="02040502050405020303" pitchFamily="18" charset="0"/>
                          <a:ea typeface="Calibri" panose="020F0502020204030204" pitchFamily="34" charset="0"/>
                          <a:cs typeface="Times New Roman" panose="02020603050405020304" pitchFamily="18" charset="0"/>
                        </a:rPr>
                        <a:t>1. Form Parish Wildly Important Goal Team 2 (Education Ministry Team 2).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Strategic Planning Team and Goal co-Captains</a:t>
                      </a:r>
                      <a:endParaRPr lang="en-US" sz="11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start date</a:t>
                      </a:r>
                    </a:p>
                    <a:p>
                      <a:pPr marL="0" marR="0">
                        <a:lnSpc>
                          <a:spcPct val="107000"/>
                        </a:lnSpc>
                        <a:spcBef>
                          <a:spcPts val="0"/>
                        </a:spcBef>
                        <a:spcAft>
                          <a:spcPts val="0"/>
                        </a:spcAft>
                      </a:pP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7000"/>
                        </a:lnSpc>
                        <a:spcBef>
                          <a:spcPts val="0"/>
                        </a:spcBef>
                        <a:spcAft>
                          <a:spcPts val="0"/>
                        </a:spcAft>
                        <a:buFont typeface="Symbol" pitchFamily="2" charset="2"/>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2 members agree to serve </a:t>
                      </a:r>
                      <a:r>
                        <a:rPr lang="en-US" sz="1200" dirty="0">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737851"/>
                  </a:ext>
                </a:extLst>
              </a:tr>
              <a:tr h="606954">
                <a:tc>
                  <a:txBody>
                    <a:bodyPr/>
                    <a:lstStyle/>
                    <a:p>
                      <a:pPr marL="0" lvl="1" indent="0">
                        <a:buNone/>
                      </a:pPr>
                      <a:r>
                        <a:rPr lang="en-US" sz="1400" b="1" dirty="0">
                          <a:effectLst/>
                          <a:latin typeface="Georgia" panose="02040502050405020303" pitchFamily="18" charset="0"/>
                        </a:rPr>
                        <a:t>2. Research and identify metrics to determine effectiveness and how success will be determined for each targeted demographic of youth and adults.</a:t>
                      </a:r>
                      <a:endPar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Ministry Team 2</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lvl="0" indent="0">
                        <a:lnSpc>
                          <a:spcPct val="107000"/>
                        </a:lnSpc>
                        <a:spcBef>
                          <a:spcPts val="0"/>
                        </a:spcBef>
                        <a:spcAft>
                          <a:spcPts val="0"/>
                        </a:spcAft>
                        <a:buFont typeface="Symbol" pitchFamily="2" charset="2"/>
                        <a:buNone/>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Success and effectiveness metrics are finalized</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965437">
                <a:tc>
                  <a:txBody>
                    <a:bodyPr/>
                    <a:lstStyle/>
                    <a:p>
                      <a:pPr marL="0" marR="0" lvl="0" indent="0" algn="just">
                        <a:lnSpc>
                          <a:spcPct val="107000"/>
                        </a:lnSpc>
                        <a:spcBef>
                          <a:spcPts val="0"/>
                        </a:spcBef>
                        <a:spcAft>
                          <a:spcPts val="0"/>
                        </a:spcAft>
                        <a:buFontTx/>
                        <a:buNone/>
                      </a:pPr>
                      <a:r>
                        <a:rPr lang="en-US" sz="1400" b="1" dirty="0">
                          <a:effectLst/>
                          <a:latin typeface="Georgia" panose="02040502050405020303" pitchFamily="18" charset="0"/>
                          <a:ea typeface="Calibri" panose="020F0502020204030204" pitchFamily="34" charset="0"/>
                          <a:cs typeface="Times New Roman" panose="02020603050405020304" pitchFamily="18" charset="0"/>
                        </a:rPr>
                        <a:t>3. </a:t>
                      </a:r>
                      <a:r>
                        <a:rPr lang="en-US" sz="1400" b="1" dirty="0">
                          <a:effectLst/>
                          <a:latin typeface="Georgia" panose="02040502050405020303" pitchFamily="18" charset="0"/>
                        </a:rPr>
                        <a:t>Identify at least 5 Adult and 5 Youth Education </a:t>
                      </a:r>
                      <a:r>
                        <a:rPr lang="en-US" sz="1400" b="1" dirty="0">
                          <a:solidFill>
                            <a:srgbClr val="5D0100"/>
                          </a:solidFill>
                          <a:latin typeface="Georgia" panose="02040502050405020303" pitchFamily="18" charset="0"/>
                        </a:rPr>
                        <a:t>programs </a:t>
                      </a:r>
                      <a:r>
                        <a:rPr lang="en-US" sz="1400" b="1" dirty="0">
                          <a:effectLst/>
                          <a:latin typeface="Georgia" panose="02040502050405020303" pitchFamily="18" charset="0"/>
                        </a:rPr>
                        <a:t>to evaluate and consider from both inside and outside the Orthodox ecosystem.</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2</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Simultaneous with step 2</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Tx/>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At least 5 Education </a:t>
                      </a:r>
                      <a:r>
                        <a:rPr lang="en-US" sz="1200" b="1" dirty="0">
                          <a:effectLst/>
                          <a:latin typeface="Georgia" panose="02040502050405020303" pitchFamily="18" charset="0"/>
                        </a:rPr>
                        <a:t> training p</a:t>
                      </a:r>
                      <a:r>
                        <a:rPr lang="en-US" sz="1200" b="1" dirty="0">
                          <a:solidFill>
                            <a:srgbClr val="5D0100"/>
                          </a:solidFill>
                          <a:latin typeface="Georgia" panose="02040502050405020303" pitchFamily="18" charset="0"/>
                        </a:rPr>
                        <a:t>rograms</a:t>
                      </a:r>
                      <a:r>
                        <a:rPr lang="en-US" sz="1200" b="1" dirty="0">
                          <a:effectLst/>
                          <a:latin typeface="Georgia" panose="02040502050405020303" pitchFamily="18" charset="0"/>
                          <a:ea typeface="Calibri" panose="020F0502020204030204" pitchFamily="34" charset="0"/>
                          <a:cs typeface="Times New Roman" panose="02020603050405020304" pitchFamily="18" charset="0"/>
                        </a:rPr>
                        <a:t> are identified for study</a:t>
                      </a:r>
                    </a:p>
                  </a:txBody>
                  <a:tcPr marL="68580" marR="68580" marT="0" marB="0"/>
                </a:tc>
                <a:extLst>
                  <a:ext uri="{0D108BD9-81ED-4DB2-BD59-A6C34878D82A}">
                    <a16:rowId xmlns:a16="http://schemas.microsoft.com/office/drawing/2014/main" val="1085481770"/>
                  </a:ext>
                </a:extLst>
              </a:tr>
              <a:tr h="296392">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2: Develop the most effective </a:t>
                      </a:r>
                      <a:r>
                        <a:rPr lang="en-US" sz="1400" b="1" u="sng" dirty="0">
                          <a:solidFill>
                            <a:srgbClr val="FF0000"/>
                          </a:solidFill>
                          <a:effectLst/>
                          <a:latin typeface="Georgia" panose="02040502050405020303" pitchFamily="18" charset="0"/>
                        </a:rPr>
                        <a:t>Education Program </a:t>
                      </a:r>
                      <a:r>
                        <a:rPr kumimoji="0" lang="en-US" sz="14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 within 3 months</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lvl="0" indent="0">
                        <a:lnSpc>
                          <a:spcPct val="107000"/>
                        </a:lnSpc>
                        <a:spcBef>
                          <a:spcPts val="0"/>
                        </a:spcBef>
                        <a:spcAft>
                          <a:spcPts val="0"/>
                        </a:spcAft>
                        <a:buFontTx/>
                        <a:buNone/>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140628"/>
                  </a:ext>
                </a:extLst>
              </a:tr>
              <a:tr h="1038031">
                <a:tc>
                  <a:txBody>
                    <a:bodyPr/>
                    <a:lstStyle/>
                    <a:p>
                      <a:pPr marL="0" lvl="1" indent="0">
                        <a:buNone/>
                      </a:pPr>
                      <a:r>
                        <a:rPr lang="en-US" sz="1400" b="1" dirty="0">
                          <a:effectLst/>
                          <a:latin typeface="Georgia" panose="02040502050405020303" pitchFamily="18" charset="0"/>
                        </a:rPr>
                        <a:t>4. Evaluate and study the Parish Education Programs identified in step 3 to determine their effectiveness and applicability to St. Demetrios based on criteria of effectiveness and success determined in step 2.</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2</a:t>
                      </a:r>
                    </a:p>
                    <a:p>
                      <a:pPr marL="0" marR="0">
                        <a:lnSpc>
                          <a:spcPct val="107000"/>
                        </a:lnSpc>
                        <a:spcBef>
                          <a:spcPts val="0"/>
                        </a:spcBef>
                        <a:spcAft>
                          <a:spcPts val="0"/>
                        </a:spcAft>
                      </a:pP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3</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Evaluation of alternative Education Program</a:t>
                      </a:r>
                      <a:r>
                        <a:rPr lang="en-US" sz="1200" b="1" dirty="0">
                          <a:effectLst/>
                          <a:latin typeface="Georgia" panose="02040502050405020303" pitchFamily="18" charset="0"/>
                        </a:rPr>
                        <a:t>s is</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completed </a:t>
                      </a:r>
                    </a:p>
                  </a:txBody>
                  <a:tcPr marL="68580" marR="68580" marT="0" marB="0"/>
                </a:tc>
                <a:extLst>
                  <a:ext uri="{0D108BD9-81ED-4DB2-BD59-A6C34878D82A}">
                    <a16:rowId xmlns:a16="http://schemas.microsoft.com/office/drawing/2014/main" val="1547801244"/>
                  </a:ext>
                </a:extLst>
              </a:tr>
              <a:tr h="843351">
                <a:tc>
                  <a:txBody>
                    <a:bodyPr/>
                    <a:lstStyle/>
                    <a:p>
                      <a:pPr marL="0" lvl="1" indent="0">
                        <a:buNone/>
                      </a:pPr>
                      <a:r>
                        <a:rPr lang="en-US" sz="1400" b="1" dirty="0">
                          <a:effectLst/>
                          <a:latin typeface="Georgia" panose="02040502050405020303" pitchFamily="18" charset="0"/>
                        </a:rPr>
                        <a:t>5. Modify researched programs, or develop new curriculum, as necessary, to finalize the creation of official St. Demetrios  Adult and Youth “Education Program” for use.  Identify potential “Educators” who can teach the Education Program.</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2</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4</a:t>
                      </a:r>
                    </a:p>
                  </a:txBody>
                  <a:tcPr marL="68580" marR="68580" marT="0" marB="0"/>
                </a:tc>
                <a:tc>
                  <a:txBody>
                    <a:bodyPr/>
                    <a:lstStyle/>
                    <a:p>
                      <a:pPr marL="0" marR="0">
                        <a:lnSpc>
                          <a:spcPct val="107000"/>
                        </a:lnSpc>
                        <a:spcBef>
                          <a:spcPts val="0"/>
                        </a:spcBef>
                        <a:spcAft>
                          <a:spcPts val="0"/>
                        </a:spcAft>
                      </a:pPr>
                      <a:r>
                        <a:rPr lang="en-US" sz="1200" b="1" dirty="0">
                          <a:effectLst/>
                          <a:latin typeface="Georgia" panose="02040502050405020303" pitchFamily="18" charset="0"/>
                        </a:rPr>
                        <a:t>Adult and Youth Education Program  is finalized</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D62C678B-B2F1-4206-9806-7710365057CE}"/>
              </a:ext>
            </a:extLst>
          </p:cNvPr>
          <p:cNvSpPr>
            <a:spLocks noGrp="1"/>
          </p:cNvSpPr>
          <p:nvPr>
            <p:ph type="title"/>
          </p:nvPr>
        </p:nvSpPr>
        <p:spPr>
          <a:xfrm>
            <a:off x="3353919" y="-99934"/>
            <a:ext cx="4556476" cy="1143000"/>
          </a:xfrm>
        </p:spPr>
        <p:txBody>
          <a:bodyPr/>
          <a:lstStyle/>
          <a:p>
            <a:r>
              <a:rPr lang="en-US" sz="2200" b="1" u="none" dirty="0">
                <a:effectLst/>
                <a:latin typeface="Georgia" panose="02040502050405020303" pitchFamily="18" charset="0"/>
              </a:rPr>
              <a:t>Adult &amp; </a:t>
            </a:r>
            <a:r>
              <a:rPr lang="en-US" sz="2200" u="none" dirty="0"/>
              <a:t>Youth Education</a:t>
            </a:r>
            <a:r>
              <a:rPr lang="en-US" sz="2200" b="1" u="none" dirty="0">
                <a:effectLst/>
                <a:latin typeface="Georgia" panose="02040502050405020303" pitchFamily="18" charset="0"/>
              </a:rPr>
              <a:t> Wildly  Important Goal 2 </a:t>
            </a:r>
            <a:r>
              <a:rPr lang="en-US" sz="2200" b="1" u="sng" dirty="0">
                <a:effectLst/>
                <a:latin typeface="Georgia" panose="02040502050405020303" pitchFamily="18" charset="0"/>
              </a:rPr>
              <a:t>Action Plan</a:t>
            </a:r>
            <a:endParaRPr lang="en-US" sz="2200" b="1" u="sng" dirty="0">
              <a:latin typeface="Georgia" panose="02040502050405020303" pitchFamily="18" charset="0"/>
            </a:endParaRPr>
          </a:p>
        </p:txBody>
      </p:sp>
      <p:pic>
        <p:nvPicPr>
          <p:cNvPr id="7" name="Picture 6">
            <a:extLst>
              <a:ext uri="{FF2B5EF4-FFF2-40B4-BE49-F238E27FC236}">
                <a16:creationId xmlns:a16="http://schemas.microsoft.com/office/drawing/2014/main" id="{A785C295-655B-466C-B1D6-A5CD71003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934"/>
            <a:ext cx="3234078" cy="471567"/>
          </a:xfrm>
          <a:prstGeom prst="rect">
            <a:avLst/>
          </a:prstGeom>
        </p:spPr>
      </p:pic>
    </p:spTree>
    <p:extLst>
      <p:ext uri="{BB962C8B-B14F-4D97-AF65-F5344CB8AC3E}">
        <p14:creationId xmlns:p14="http://schemas.microsoft.com/office/powerpoint/2010/main" val="1208222426"/>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3276315"/>
              </p:ext>
            </p:extLst>
          </p:nvPr>
        </p:nvGraphicFramePr>
        <p:xfrm>
          <a:off x="42824" y="908222"/>
          <a:ext cx="9101175" cy="6040430"/>
        </p:xfrm>
        <a:graphic>
          <a:graphicData uri="http://schemas.openxmlformats.org/drawingml/2006/table">
            <a:tbl>
              <a:tblPr firstRow="1" bandRow="1">
                <a:tableStyleId>{7DF18680-E054-41AD-8BC1-D1AEF772440D}</a:tableStyleId>
              </a:tblPr>
              <a:tblGrid>
                <a:gridCol w="3927867">
                  <a:extLst>
                    <a:ext uri="{9D8B030D-6E8A-4147-A177-3AD203B41FA5}">
                      <a16:colId xmlns:a16="http://schemas.microsoft.com/office/drawing/2014/main" val="20000"/>
                    </a:ext>
                  </a:extLst>
                </a:gridCol>
                <a:gridCol w="1533600">
                  <a:extLst>
                    <a:ext uri="{9D8B030D-6E8A-4147-A177-3AD203B41FA5}">
                      <a16:colId xmlns:a16="http://schemas.microsoft.com/office/drawing/2014/main" val="20001"/>
                    </a:ext>
                  </a:extLst>
                </a:gridCol>
                <a:gridCol w="1654464">
                  <a:extLst>
                    <a:ext uri="{9D8B030D-6E8A-4147-A177-3AD203B41FA5}">
                      <a16:colId xmlns:a16="http://schemas.microsoft.com/office/drawing/2014/main" val="20002"/>
                    </a:ext>
                  </a:extLst>
                </a:gridCol>
                <a:gridCol w="1985244">
                  <a:extLst>
                    <a:ext uri="{9D8B030D-6E8A-4147-A177-3AD203B41FA5}">
                      <a16:colId xmlns:a16="http://schemas.microsoft.com/office/drawing/2014/main" val="20003"/>
                    </a:ext>
                  </a:extLst>
                </a:gridCol>
              </a:tblGrid>
              <a:tr h="455835">
                <a:tc>
                  <a:txBody>
                    <a:bodyPr/>
                    <a:lstStyle/>
                    <a:p>
                      <a:pPr algn="ctr"/>
                      <a:r>
                        <a:rPr lang="en-US" sz="1200" b="1" kern="1200" dirty="0">
                          <a:solidFill>
                            <a:schemeClr val="bg1"/>
                          </a:solidFill>
                          <a:effectLst/>
                          <a:latin typeface="Georgia" panose="02040502050405020303" pitchFamily="18" charset="0"/>
                          <a:ea typeface="+mn-ea"/>
                          <a:cs typeface="+mn-cs"/>
                        </a:rPr>
                        <a:t>Key  Actions  Necessary  </a:t>
                      </a:r>
                      <a:r>
                        <a:rPr lang="en-US" sz="1200" b="1" u="none" kern="1200" dirty="0">
                          <a:solidFill>
                            <a:schemeClr val="bg1"/>
                          </a:solidFill>
                          <a:effectLst/>
                          <a:latin typeface="Georgia" panose="02040502050405020303" pitchFamily="18" charset="0"/>
                          <a:ea typeface="+mn-ea"/>
                          <a:cs typeface="+mn-cs"/>
                        </a:rPr>
                        <a:t>To  Achieve  </a:t>
                      </a:r>
                    </a:p>
                    <a:p>
                      <a:pPr algn="ctr"/>
                      <a:r>
                        <a:rPr lang="en-US" sz="1200" b="1" u="sng" kern="1200" dirty="0">
                          <a:solidFill>
                            <a:schemeClr val="bg1"/>
                          </a:solidFill>
                          <a:effectLst/>
                          <a:latin typeface="Georgia" panose="02040502050405020303" pitchFamily="18" charset="0"/>
                          <a:ea typeface="+mn-ea"/>
                          <a:cs typeface="+mn-cs"/>
                        </a:rPr>
                        <a:t>Strategic  WIG 2</a:t>
                      </a:r>
                      <a:endParaRPr lang="en-US" sz="1200" b="1" dirty="0">
                        <a:solidFill>
                          <a:schemeClr val="bg1"/>
                        </a:solidFill>
                        <a:latin typeface="Georgia" panose="02040502050405020303" pitchFamily="18" charset="0"/>
                      </a:endParaRPr>
                    </a:p>
                  </a:txBody>
                  <a:tcPr/>
                </a:tc>
                <a:tc>
                  <a:txBody>
                    <a:bodyPr/>
                    <a:lstStyle/>
                    <a:p>
                      <a:pPr algn="ctr"/>
                      <a:r>
                        <a:rPr lang="en-US" sz="1200" b="1" u="none" dirty="0">
                          <a:solidFill>
                            <a:schemeClr val="bg1"/>
                          </a:solidFill>
                          <a:latin typeface="Georgia" panose="02040502050405020303" pitchFamily="18" charset="0"/>
                        </a:rPr>
                        <a:t>Responsible </a:t>
                      </a:r>
                      <a:r>
                        <a:rPr lang="en-US" sz="12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bg1"/>
                          </a:solidFill>
                          <a:latin typeface="Georgia" panose="02040502050405020303" pitchFamily="18" charset="0"/>
                        </a:rPr>
                        <a:t>Deadline</a:t>
                      </a:r>
                      <a:r>
                        <a:rPr lang="en-US" sz="1200" b="1" u="sng" dirty="0">
                          <a:solidFill>
                            <a:schemeClr val="bg1"/>
                          </a:solidFill>
                          <a:latin typeface="Georgia" panose="02040502050405020303" pitchFamily="18" charset="0"/>
                        </a:rPr>
                        <a:t> Timetable</a:t>
                      </a:r>
                    </a:p>
                  </a:txBody>
                  <a:tcPr/>
                </a:tc>
                <a:tc>
                  <a:txBody>
                    <a:bodyPr/>
                    <a:lstStyle/>
                    <a:p>
                      <a:pPr algn="ctr"/>
                      <a:r>
                        <a:rPr lang="en-US" sz="1200" b="1" u="none" dirty="0">
                          <a:solidFill>
                            <a:schemeClr val="bg1"/>
                          </a:solidFill>
                          <a:latin typeface="Georgia" panose="02040502050405020303" pitchFamily="18" charset="0"/>
                        </a:rPr>
                        <a:t>Completion </a:t>
                      </a:r>
                    </a:p>
                    <a:p>
                      <a:pPr algn="ctr"/>
                      <a:r>
                        <a:rPr lang="en-US" sz="12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303122">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3: Identify delivery modalities and recruit and train the  Education Program Educators  within 3 months</a:t>
                      </a:r>
                      <a:endParaRPr lang="en-US" sz="13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14760">
                <a:tc>
                  <a:txBody>
                    <a:bodyPr/>
                    <a:lstStyle/>
                    <a:p>
                      <a:pPr marL="0" lvl="1" indent="0">
                        <a:buNone/>
                      </a:pPr>
                      <a:r>
                        <a:rPr lang="en-US" sz="1400" b="1" dirty="0">
                          <a:effectLst/>
                          <a:latin typeface="Georgia" panose="02040502050405020303" pitchFamily="18" charset="0"/>
                        </a:rPr>
                        <a:t>6. (a) identify the best ways to deliver the Education Program; (b) identify delivery modalities and materials (technology, live education, etc.); (c) recruit potential Educators; and (d) schedule training for Educators.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Education Program delivery modalities determined and Educators  are recruited and  trained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74136"/>
                  </a:ext>
                </a:extLst>
              </a:tr>
              <a:tr h="625969">
                <a:tc>
                  <a:txBody>
                    <a:bodyPr/>
                    <a:lstStyle/>
                    <a:p>
                      <a:pPr marL="0" lvl="1" indent="0">
                        <a:buNone/>
                      </a:pPr>
                      <a:r>
                        <a:rPr lang="en-US" sz="1400" b="1" dirty="0">
                          <a:effectLst/>
                          <a:latin typeface="Georgia" panose="02040502050405020303" pitchFamily="18" charset="0"/>
                        </a:rPr>
                        <a:t>7. (a) Develop training program for Educators; (b) determine interim effectiveness assessment measurement process; (c) train the Educators selected in step 6; and (d) implement and establish all delivery modalities and materials.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Education Ministry Team 2</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3  months after step 5 (concurrent with step 6)</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Educators  are trained in training program, interim assessment process determined and all delivery modalities are set up</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611891"/>
                  </a:ext>
                </a:extLst>
              </a:tr>
              <a:tr h="322145">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300" b="1" u="sng" dirty="0">
                          <a:solidFill>
                            <a:srgbClr val="FF0000"/>
                          </a:solidFill>
                          <a:effectLst/>
                          <a:latin typeface="Georgia" panose="02040502050405020303" pitchFamily="18" charset="0"/>
                        </a:rPr>
                        <a:t>LAG 4: Deliver the Education Program to at least 33% of adults and 66% of youth within 9  months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569203"/>
                  </a:ext>
                </a:extLst>
              </a:tr>
              <a:tr h="999156">
                <a:tc>
                  <a:txBody>
                    <a:bodyPr/>
                    <a:lstStyle/>
                    <a:p>
                      <a:pPr marL="0" lvl="1" indent="0">
                        <a:buNone/>
                      </a:pPr>
                      <a:r>
                        <a:rPr lang="en-US" sz="1400" b="1" dirty="0">
                          <a:effectLst/>
                          <a:latin typeface="Georgia" panose="02040502050405020303" pitchFamily="18" charset="0"/>
                        </a:rPr>
                        <a:t>8. Identify, recruit and educate at  least 33% of Parish adult stewards and 66% of Parish youth in each targeted demographic of adults and youth (the “Target Numbers”) in the Education Program. </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Educators  and Education Ministry Team 2</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Concurrent with step 7</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At least the Target  Numbers of Adult and Youth Parishioners  agree to participate in the Education Program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857395"/>
                  </a:ext>
                </a:extLst>
              </a:tr>
              <a:tr h="79805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Georgia" panose="02040502050405020303" pitchFamily="18" charset="0"/>
                        </a:rPr>
                        <a:t>9. At least the Target Number of Adult and Youth Parishioners will complete the Education Program.</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Educators </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9  months after steps 7 &amp; 8 </a:t>
                      </a: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Education Program  is implemented to at least the Target number of Parishioners </a:t>
                      </a: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4552035"/>
                  </a:ext>
                </a:extLst>
              </a:tr>
            </a:tbl>
          </a:graphicData>
        </a:graphic>
      </p:graphicFrame>
      <p:sp>
        <p:nvSpPr>
          <p:cNvPr id="9" name="Title 1">
            <a:extLst>
              <a:ext uri="{FF2B5EF4-FFF2-40B4-BE49-F238E27FC236}">
                <a16:creationId xmlns:a16="http://schemas.microsoft.com/office/drawing/2014/main" id="{6774B624-2B7F-4AF9-9543-672F2F42CA86}"/>
              </a:ext>
            </a:extLst>
          </p:cNvPr>
          <p:cNvSpPr>
            <a:spLocks noGrp="1"/>
          </p:cNvSpPr>
          <p:nvPr>
            <p:ph type="title"/>
          </p:nvPr>
        </p:nvSpPr>
        <p:spPr>
          <a:xfrm>
            <a:off x="3353919" y="-99934"/>
            <a:ext cx="4556476" cy="1143000"/>
          </a:xfrm>
        </p:spPr>
        <p:txBody>
          <a:bodyPr/>
          <a:lstStyle/>
          <a:p>
            <a:r>
              <a:rPr lang="en-US" sz="2200" b="1" u="none" dirty="0">
                <a:effectLst/>
                <a:latin typeface="Georgia" panose="02040502050405020303" pitchFamily="18" charset="0"/>
              </a:rPr>
              <a:t>Adult &amp; </a:t>
            </a:r>
            <a:r>
              <a:rPr lang="en-US" sz="2200" u="none" dirty="0"/>
              <a:t>Youth Education</a:t>
            </a:r>
            <a:r>
              <a:rPr lang="en-US" sz="2200" b="1" u="none" dirty="0">
                <a:effectLst/>
                <a:latin typeface="Georgia" panose="02040502050405020303" pitchFamily="18" charset="0"/>
              </a:rPr>
              <a:t> Wildly  Important Goal 2 </a:t>
            </a:r>
            <a:r>
              <a:rPr lang="en-US" sz="2200" b="1" u="sng" dirty="0">
                <a:effectLst/>
                <a:latin typeface="Georgia" panose="02040502050405020303" pitchFamily="18" charset="0"/>
              </a:rPr>
              <a:t>Action Plan</a:t>
            </a:r>
            <a:endParaRPr lang="en-US" sz="2200" b="1" u="sng" dirty="0">
              <a:latin typeface="Georgia" panose="02040502050405020303" pitchFamily="18" charset="0"/>
            </a:endParaRPr>
          </a:p>
        </p:txBody>
      </p:sp>
      <p:pic>
        <p:nvPicPr>
          <p:cNvPr id="10" name="Picture 9">
            <a:extLst>
              <a:ext uri="{FF2B5EF4-FFF2-40B4-BE49-F238E27FC236}">
                <a16:creationId xmlns:a16="http://schemas.microsoft.com/office/drawing/2014/main" id="{C090B1E3-7040-4685-BF6A-8FB67DDCA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234078" cy="943135"/>
          </a:xfrm>
          <a:prstGeom prst="rect">
            <a:avLst/>
          </a:prstGeom>
        </p:spPr>
      </p:pic>
    </p:spTree>
    <p:extLst>
      <p:ext uri="{BB962C8B-B14F-4D97-AF65-F5344CB8AC3E}">
        <p14:creationId xmlns:p14="http://schemas.microsoft.com/office/powerpoint/2010/main" val="3102162132"/>
      </p:ext>
    </p:extLst>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1610036"/>
              </p:ext>
            </p:extLst>
          </p:nvPr>
        </p:nvGraphicFramePr>
        <p:xfrm>
          <a:off x="97063" y="943134"/>
          <a:ext cx="8801841" cy="5420359"/>
        </p:xfrm>
        <a:graphic>
          <a:graphicData uri="http://schemas.openxmlformats.org/drawingml/2006/table">
            <a:tbl>
              <a:tblPr firstRow="1" bandRow="1">
                <a:tableStyleId>{7DF18680-E054-41AD-8BC1-D1AEF772440D}</a:tableStyleId>
              </a:tblPr>
              <a:tblGrid>
                <a:gridCol w="3651629">
                  <a:extLst>
                    <a:ext uri="{9D8B030D-6E8A-4147-A177-3AD203B41FA5}">
                      <a16:colId xmlns:a16="http://schemas.microsoft.com/office/drawing/2014/main" val="20000"/>
                    </a:ext>
                  </a:extLst>
                </a:gridCol>
                <a:gridCol w="1526754">
                  <a:extLst>
                    <a:ext uri="{9D8B030D-6E8A-4147-A177-3AD203B41FA5}">
                      <a16:colId xmlns:a16="http://schemas.microsoft.com/office/drawing/2014/main" val="20001"/>
                    </a:ext>
                  </a:extLst>
                </a:gridCol>
                <a:gridCol w="1647077">
                  <a:extLst>
                    <a:ext uri="{9D8B030D-6E8A-4147-A177-3AD203B41FA5}">
                      <a16:colId xmlns:a16="http://schemas.microsoft.com/office/drawing/2014/main" val="20002"/>
                    </a:ext>
                  </a:extLst>
                </a:gridCol>
                <a:gridCol w="1976381">
                  <a:extLst>
                    <a:ext uri="{9D8B030D-6E8A-4147-A177-3AD203B41FA5}">
                      <a16:colId xmlns:a16="http://schemas.microsoft.com/office/drawing/2014/main" val="20003"/>
                    </a:ext>
                  </a:extLst>
                </a:gridCol>
              </a:tblGrid>
              <a:tr h="762634">
                <a:tc>
                  <a:txBody>
                    <a:bodyPr/>
                    <a:lstStyle/>
                    <a:p>
                      <a:pPr algn="ctr"/>
                      <a:r>
                        <a:rPr lang="en-US" sz="1400" b="1" kern="1200" dirty="0">
                          <a:solidFill>
                            <a:schemeClr val="bg1"/>
                          </a:solidFill>
                          <a:effectLst/>
                          <a:latin typeface="Georgia" panose="02040502050405020303" pitchFamily="18" charset="0"/>
                          <a:ea typeface="+mn-ea"/>
                          <a:cs typeface="+mn-cs"/>
                        </a:rPr>
                        <a:t>Key  Actions  Necessary  </a:t>
                      </a:r>
                      <a:r>
                        <a:rPr lang="en-US" sz="1400" b="1" u="none" kern="1200" dirty="0">
                          <a:solidFill>
                            <a:schemeClr val="bg1"/>
                          </a:solidFill>
                          <a:effectLst/>
                          <a:latin typeface="Georgia" panose="02040502050405020303" pitchFamily="18" charset="0"/>
                          <a:ea typeface="+mn-ea"/>
                          <a:cs typeface="+mn-cs"/>
                        </a:rPr>
                        <a:t>To  Achieve  </a:t>
                      </a:r>
                    </a:p>
                    <a:p>
                      <a:pPr algn="ctr"/>
                      <a:r>
                        <a:rPr lang="en-US" sz="1400" b="1" u="sng" kern="1200" dirty="0">
                          <a:solidFill>
                            <a:schemeClr val="bg1"/>
                          </a:solidFill>
                          <a:effectLst/>
                          <a:latin typeface="Georgia" panose="02040502050405020303" pitchFamily="18" charset="0"/>
                          <a:ea typeface="+mn-ea"/>
                          <a:cs typeface="+mn-cs"/>
                        </a:rPr>
                        <a:t>Strategic  WIG 2</a:t>
                      </a:r>
                      <a:endParaRPr lang="en-US" sz="1400" b="1" dirty="0">
                        <a:solidFill>
                          <a:schemeClr val="bg1"/>
                        </a:solidFill>
                        <a:latin typeface="Georgia" panose="02040502050405020303" pitchFamily="18" charset="0"/>
                      </a:endParaRPr>
                    </a:p>
                  </a:txBody>
                  <a:tcPr/>
                </a:tc>
                <a:tc>
                  <a:txBody>
                    <a:bodyPr/>
                    <a:lstStyle/>
                    <a:p>
                      <a:pPr algn="ctr"/>
                      <a:r>
                        <a:rPr lang="en-US" sz="1400" b="1" u="none" dirty="0">
                          <a:solidFill>
                            <a:schemeClr val="bg1"/>
                          </a:solidFill>
                          <a:latin typeface="Georgia" panose="02040502050405020303" pitchFamily="18" charset="0"/>
                        </a:rPr>
                        <a:t>Responsible </a:t>
                      </a:r>
                      <a:r>
                        <a:rPr lang="en-US" sz="14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bg1"/>
                          </a:solidFill>
                          <a:latin typeface="Georgia" panose="02040502050405020303" pitchFamily="18" charset="0"/>
                        </a:rPr>
                        <a:t>Deadline</a:t>
                      </a:r>
                      <a:r>
                        <a:rPr lang="en-US" sz="1400" b="1" u="sng" dirty="0">
                          <a:solidFill>
                            <a:schemeClr val="bg1"/>
                          </a:solidFill>
                          <a:latin typeface="Georgia" panose="02040502050405020303" pitchFamily="18" charset="0"/>
                        </a:rPr>
                        <a:t> Timetable</a:t>
                      </a:r>
                    </a:p>
                    <a:p>
                      <a:pPr algn="ctr"/>
                      <a:endParaRPr lang="en-US" sz="1400" b="1" u="sng" dirty="0">
                        <a:solidFill>
                          <a:schemeClr val="bg1"/>
                        </a:solidFill>
                        <a:latin typeface="Georgia" panose="02040502050405020303" pitchFamily="18" charset="0"/>
                      </a:endParaRPr>
                    </a:p>
                  </a:txBody>
                  <a:tcPr/>
                </a:tc>
                <a:tc>
                  <a:txBody>
                    <a:bodyPr/>
                    <a:lstStyle/>
                    <a:p>
                      <a:pPr algn="ctr"/>
                      <a:r>
                        <a:rPr lang="en-US" sz="1400" b="1" u="none" dirty="0">
                          <a:solidFill>
                            <a:schemeClr val="bg1"/>
                          </a:solidFill>
                          <a:latin typeface="Georgia" panose="02040502050405020303" pitchFamily="18" charset="0"/>
                        </a:rPr>
                        <a:t>Completion </a:t>
                      </a:r>
                    </a:p>
                    <a:p>
                      <a:pPr algn="ctr"/>
                      <a:r>
                        <a:rPr lang="en-US" sz="14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0">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u="sng" dirty="0">
                        <a:solidFill>
                          <a:srgbClr val="FF0000"/>
                        </a:solidFill>
                        <a:effectLst/>
                        <a:latin typeface="Georgia" panose="02040502050405020303"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u="sng" dirty="0">
                          <a:solidFill>
                            <a:srgbClr val="FF0000"/>
                          </a:solidFill>
                          <a:effectLst/>
                          <a:latin typeface="Georgia" panose="02040502050405020303" pitchFamily="18" charset="0"/>
                        </a:rPr>
                        <a:t>LAG 5:  Compile and assess the results of the Parish Education Program  and make necessary improvements within 2 months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522">
                <a:tc>
                  <a:txBody>
                    <a:bodyPr/>
                    <a:lstStyle/>
                    <a:p>
                      <a:pPr marL="0" lvl="1" indent="0">
                        <a:buNone/>
                      </a:pPr>
                      <a:r>
                        <a:rPr lang="en-US" sz="1400" b="1" dirty="0">
                          <a:effectLst/>
                          <a:latin typeface="Georgia" panose="02040502050405020303" pitchFamily="18" charset="0"/>
                        </a:rPr>
                        <a:t>10. Obtain and compile qualitative and quantitative data from Parish Education Program implementations as to the effectiveness and success of the Education Program (based on criteria established in step 2) and identify areas for improvement.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ea typeface="Calibri" panose="020F0502020204030204" pitchFamily="34" charset="0"/>
                          <a:cs typeface="Times New Roman" panose="02020603050405020304" pitchFamily="18" charset="0"/>
                        </a:rPr>
                        <a:t>Educators  and Education Ministry Team 2</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9</a:t>
                      </a:r>
                    </a:p>
                  </a:txBody>
                  <a:tcPr marL="68580" marR="68580" marT="0" marB="0"/>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Parish Education Program </a:t>
                      </a:r>
                    </a:p>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implementation  assessments are compiled</a:t>
                      </a:r>
                    </a:p>
                  </a:txBody>
                  <a:tcPr marL="68580" marR="68580" marT="0" marB="0"/>
                </a:tc>
                <a:extLst>
                  <a:ext uri="{0D108BD9-81ED-4DB2-BD59-A6C34878D82A}">
                    <a16:rowId xmlns:a16="http://schemas.microsoft.com/office/drawing/2014/main" val="2302424690"/>
                  </a:ext>
                </a:extLst>
              </a:tr>
              <a:tr h="39552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rPr>
                        <a:t>11. Finalize and deliver </a:t>
                      </a: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Education Program </a:t>
                      </a:r>
                      <a:r>
                        <a:rPr lang="en-US" sz="1400" b="1" dirty="0">
                          <a:effectLst/>
                          <a:latin typeface="Georgia" panose="02040502050405020303" pitchFamily="18" charset="0"/>
                        </a:rPr>
                        <a:t>effectiveness assessment analysis and make all refinements necessary to make the Education Program more effective based on information identified in step 10, and revise and improve the Education Program 	accordingly.</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dirty="0">
                        <a:effectLst/>
                        <a:latin typeface="Georgia" panose="02040502050405020303" pitchFamily="18" charset="0"/>
                      </a:endParaRPr>
                    </a:p>
                    <a:p>
                      <a:pPr marL="228600" marR="0" lvl="0" indent="-228600" algn="just" defTabSz="914400" rtl="0" eaLnBrk="1" fontAlgn="auto" latinLnBrk="0" hangingPunct="1">
                        <a:lnSpc>
                          <a:spcPct val="107000"/>
                        </a:lnSpc>
                        <a:spcBef>
                          <a:spcPts val="0"/>
                        </a:spcBef>
                        <a:spcAft>
                          <a:spcPts val="0"/>
                        </a:spcAft>
                        <a:buClrTx/>
                        <a:buSzTx/>
                        <a:buFontTx/>
                        <a:buAutoNum type="alphaLcParenBoth"/>
                        <a:tabLst/>
                        <a:defRPr/>
                      </a:pPr>
                      <a:endParaRPr lang="en-US" sz="1400" b="1" dirty="0">
                        <a:effectLst/>
                        <a:latin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ea typeface="Calibri" panose="020F0502020204030204" pitchFamily="34" charset="0"/>
                          <a:cs typeface="Times New Roman" panose="02020603050405020304" pitchFamily="18" charset="0"/>
                        </a:rPr>
                        <a:t>Educators  and Education Ministry Team 2</a:t>
                      </a: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Parish Education Program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implementation  assessment analysis is completed and Education Program is refined accordingly</a:t>
                      </a:r>
                    </a:p>
                    <a:p>
                      <a:pPr marL="0" marR="0">
                        <a:lnSpc>
                          <a:spcPct val="107000"/>
                        </a:lnSpc>
                        <a:spcBef>
                          <a:spcPts val="0"/>
                        </a:spcBef>
                        <a:spcAft>
                          <a:spcPts val="0"/>
                        </a:spcAft>
                      </a:pPr>
                      <a:endPar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7205641"/>
                  </a:ext>
                </a:extLst>
              </a:tr>
            </a:tbl>
          </a:graphicData>
        </a:graphic>
      </p:graphicFrame>
      <p:sp>
        <p:nvSpPr>
          <p:cNvPr id="9" name="Title 1">
            <a:extLst>
              <a:ext uri="{FF2B5EF4-FFF2-40B4-BE49-F238E27FC236}">
                <a16:creationId xmlns:a16="http://schemas.microsoft.com/office/drawing/2014/main" id="{E03CBE6F-7111-409A-89EF-1AAD71DB0DFC}"/>
              </a:ext>
            </a:extLst>
          </p:cNvPr>
          <p:cNvSpPr txBox="1">
            <a:spLocks/>
          </p:cNvSpPr>
          <p:nvPr/>
        </p:nvSpPr>
        <p:spPr bwMode="auto">
          <a:xfrm>
            <a:off x="3353919" y="-99934"/>
            <a:ext cx="45564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3600" b="1" u="sng" baseline="0">
                <a:solidFill>
                  <a:srgbClr val="760002"/>
                </a:solidFill>
                <a:effectLst/>
                <a:latin typeface="Georgia" panose="02040502050405020303" pitchFamily="18" charset="0"/>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r>
              <a:rPr lang="en-US" sz="2200" b="1" u="none" dirty="0">
                <a:effectLst/>
                <a:latin typeface="Georgia" panose="02040502050405020303" pitchFamily="18" charset="0"/>
              </a:rPr>
              <a:t>Adult &amp; </a:t>
            </a:r>
            <a:r>
              <a:rPr lang="en-US" sz="2200" u="none" dirty="0"/>
              <a:t>Youth Education</a:t>
            </a:r>
            <a:r>
              <a:rPr lang="en-US" sz="2200" b="1" u="none" dirty="0">
                <a:effectLst/>
                <a:latin typeface="Georgia" panose="02040502050405020303" pitchFamily="18" charset="0"/>
              </a:rPr>
              <a:t> </a:t>
            </a:r>
            <a:r>
              <a:rPr lang="en-US" sz="2200" u="none" kern="0" dirty="0"/>
              <a:t>Wildly  Important Goal 2 </a:t>
            </a:r>
            <a:r>
              <a:rPr lang="en-US" sz="2200" kern="0" dirty="0"/>
              <a:t>Action Plan</a:t>
            </a:r>
          </a:p>
        </p:txBody>
      </p:sp>
      <p:pic>
        <p:nvPicPr>
          <p:cNvPr id="10" name="Picture 9">
            <a:extLst>
              <a:ext uri="{FF2B5EF4-FFF2-40B4-BE49-F238E27FC236}">
                <a16:creationId xmlns:a16="http://schemas.microsoft.com/office/drawing/2014/main" id="{7C76864D-320B-44A1-B482-C2AA41C8F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234078" cy="943135"/>
          </a:xfrm>
          <a:prstGeom prst="rect">
            <a:avLst/>
          </a:prstGeom>
        </p:spPr>
      </p:pic>
    </p:spTree>
    <p:extLst>
      <p:ext uri="{BB962C8B-B14F-4D97-AF65-F5344CB8AC3E}">
        <p14:creationId xmlns:p14="http://schemas.microsoft.com/office/powerpoint/2010/main" val="3042032706"/>
      </p:ext>
    </p:extLst>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1F5-7AB6-4535-88E3-F3DD276372BC}"/>
              </a:ext>
            </a:extLst>
          </p:cNvPr>
          <p:cNvSpPr>
            <a:spLocks noGrp="1"/>
          </p:cNvSpPr>
          <p:nvPr>
            <p:ph type="title"/>
          </p:nvPr>
        </p:nvSpPr>
        <p:spPr>
          <a:xfrm>
            <a:off x="977629" y="-222099"/>
            <a:ext cx="7188740" cy="1143000"/>
          </a:xfrm>
        </p:spPr>
        <p:txBody>
          <a:bodyPr/>
          <a:lstStyle/>
          <a:p>
            <a:r>
              <a:rPr lang="en-US" sz="3200" b="1" u="none" dirty="0">
                <a:effectLst/>
                <a:latin typeface="Georgia" panose="02040502050405020303" pitchFamily="18" charset="0"/>
              </a:rPr>
              <a:t>Adult &amp; </a:t>
            </a:r>
            <a:r>
              <a:rPr lang="en-US" sz="3200" u="none" dirty="0"/>
              <a:t>Youth Education</a:t>
            </a:r>
            <a:r>
              <a:rPr lang="en-US" sz="3200" b="1" u="none" dirty="0">
                <a:effectLst/>
                <a:latin typeface="Georgia" panose="02040502050405020303" pitchFamily="18" charset="0"/>
              </a:rPr>
              <a:t> </a:t>
            </a:r>
            <a:br>
              <a:rPr lang="en-US" sz="3200" b="1" u="none" dirty="0">
                <a:effectLst/>
                <a:latin typeface="Georgia" panose="02040502050405020303" pitchFamily="18" charset="0"/>
              </a:rPr>
            </a:br>
            <a:r>
              <a:rPr lang="en-US" sz="3200" kern="0" dirty="0"/>
              <a:t>Goal 2 </a:t>
            </a:r>
            <a:r>
              <a:rPr lang="en-US" sz="3200" dirty="0"/>
              <a:t>Compelling  Scoreboard</a:t>
            </a:r>
          </a:p>
        </p:txBody>
      </p:sp>
      <p:graphicFrame>
        <p:nvGraphicFramePr>
          <p:cNvPr id="5" name="Table 5">
            <a:extLst>
              <a:ext uri="{FF2B5EF4-FFF2-40B4-BE49-F238E27FC236}">
                <a16:creationId xmlns:a16="http://schemas.microsoft.com/office/drawing/2014/main" id="{55114BBB-C2EF-4F4E-B093-0F7C6D894018}"/>
              </a:ext>
            </a:extLst>
          </p:cNvPr>
          <p:cNvGraphicFramePr>
            <a:graphicFrameLocks noGrp="1"/>
          </p:cNvGraphicFramePr>
          <p:nvPr>
            <p:ph sz="half" idx="1"/>
            <p:extLst>
              <p:ext uri="{D42A27DB-BD31-4B8C-83A1-F6EECF244321}">
                <p14:modId xmlns:p14="http://schemas.microsoft.com/office/powerpoint/2010/main" val="1860089567"/>
              </p:ext>
            </p:extLst>
          </p:nvPr>
        </p:nvGraphicFramePr>
        <p:xfrm>
          <a:off x="84841" y="920901"/>
          <a:ext cx="9059159" cy="5943600"/>
        </p:xfrm>
        <a:graphic>
          <a:graphicData uri="http://schemas.openxmlformats.org/drawingml/2006/table">
            <a:tbl>
              <a:tblPr firstRow="1" bandRow="1">
                <a:tableStyleId>{5C22544A-7EE6-4342-B048-85BDC9FD1C3A}</a:tableStyleId>
              </a:tblPr>
              <a:tblGrid>
                <a:gridCol w="5149356">
                  <a:extLst>
                    <a:ext uri="{9D8B030D-6E8A-4147-A177-3AD203B41FA5}">
                      <a16:colId xmlns:a16="http://schemas.microsoft.com/office/drawing/2014/main" val="824145472"/>
                    </a:ext>
                  </a:extLst>
                </a:gridCol>
                <a:gridCol w="2030960">
                  <a:extLst>
                    <a:ext uri="{9D8B030D-6E8A-4147-A177-3AD203B41FA5}">
                      <a16:colId xmlns:a16="http://schemas.microsoft.com/office/drawing/2014/main" val="1324807933"/>
                    </a:ext>
                  </a:extLst>
                </a:gridCol>
                <a:gridCol w="1878843">
                  <a:extLst>
                    <a:ext uri="{9D8B030D-6E8A-4147-A177-3AD203B41FA5}">
                      <a16:colId xmlns:a16="http://schemas.microsoft.com/office/drawing/2014/main" val="818634956"/>
                    </a:ext>
                  </a:extLst>
                </a:gridCol>
              </a:tblGrid>
              <a:tr h="370840">
                <a:tc>
                  <a:txBody>
                    <a:bodyPr/>
                    <a:lstStyle/>
                    <a:p>
                      <a:r>
                        <a:rPr lang="en-US" sz="1600" dirty="0"/>
                        <a:t>Lead Measure Action</a:t>
                      </a:r>
                    </a:p>
                  </a:txBody>
                  <a:tcPr/>
                </a:tc>
                <a:tc>
                  <a:txBody>
                    <a:bodyPr/>
                    <a:lstStyle/>
                    <a:p>
                      <a:r>
                        <a:rPr lang="en-US" sz="1600" dirty="0"/>
                        <a:t>Deadline Date</a:t>
                      </a:r>
                    </a:p>
                  </a:txBody>
                  <a:tcPr/>
                </a:tc>
                <a:tc>
                  <a:txBody>
                    <a:bodyPr/>
                    <a:lstStyle/>
                    <a:p>
                      <a:r>
                        <a:rPr lang="en-US" sz="1600" dirty="0"/>
                        <a:t>Status: Percent Complete and Date</a:t>
                      </a:r>
                    </a:p>
                  </a:txBody>
                  <a:tcPr/>
                </a:tc>
                <a:extLst>
                  <a:ext uri="{0D108BD9-81ED-4DB2-BD59-A6C34878D82A}">
                    <a16:rowId xmlns:a16="http://schemas.microsoft.com/office/drawing/2014/main" val="2806969568"/>
                  </a:ext>
                </a:extLst>
              </a:tr>
              <a:tr h="370840">
                <a:tc>
                  <a:txBody>
                    <a:bodyPr/>
                    <a:lstStyle/>
                    <a:p>
                      <a:r>
                        <a:rPr lang="en-US" sz="1600" dirty="0"/>
                        <a:t>1. Form Education Ministry Team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D0100"/>
                          </a:solidFill>
                          <a:effectLst/>
                          <a:uLnTx/>
                          <a:uFillTx/>
                          <a:latin typeface="+mn-lt"/>
                          <a:ea typeface="+mn-ea"/>
                          <a:cs typeface="+mn-cs"/>
                        </a:rPr>
                        <a:t>(1 month) ____-21</a:t>
                      </a:r>
                      <a:endParaRPr lang="en-US" sz="1600" dirty="0"/>
                    </a:p>
                  </a:txBody>
                  <a:tcPr/>
                </a:tc>
                <a:tc>
                  <a:txBody>
                    <a:bodyPr/>
                    <a:lstStyle/>
                    <a:p>
                      <a:endParaRPr lang="en-US" sz="1600" dirty="0"/>
                    </a:p>
                  </a:txBody>
                  <a:tcPr/>
                </a:tc>
                <a:extLst>
                  <a:ext uri="{0D108BD9-81ED-4DB2-BD59-A6C34878D82A}">
                    <a16:rowId xmlns:a16="http://schemas.microsoft.com/office/drawing/2014/main" val="571058741"/>
                  </a:ext>
                </a:extLst>
              </a:tr>
              <a:tr h="370840">
                <a:tc>
                  <a:txBody>
                    <a:bodyPr/>
                    <a:lstStyle/>
                    <a:p>
                      <a:pPr>
                        <a:tabLst>
                          <a:tab pos="627063" algn="l"/>
                        </a:tabLst>
                      </a:pPr>
                      <a:r>
                        <a:rPr lang="en-US" sz="1600" dirty="0"/>
                        <a:t>2. Research and Identify metrics to determine 	effectiveness and success</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Times New Roman"/>
                          <a:ea typeface="+mn-ea"/>
                          <a:cs typeface="+mn-cs"/>
                        </a:rPr>
                        <a:t>(2 months ____ -21</a:t>
                      </a:r>
                      <a:endParaRPr lang="en-US" sz="1600" dirty="0"/>
                    </a:p>
                  </a:txBody>
                  <a:tcPr/>
                </a:tc>
                <a:tc>
                  <a:txBody>
                    <a:bodyPr/>
                    <a:lstStyle/>
                    <a:p>
                      <a:endParaRPr lang="en-US" sz="1600" dirty="0"/>
                    </a:p>
                  </a:txBody>
                  <a:tcPr/>
                </a:tc>
                <a:extLst>
                  <a:ext uri="{0D108BD9-81ED-4DB2-BD59-A6C34878D82A}">
                    <a16:rowId xmlns:a16="http://schemas.microsoft.com/office/drawing/2014/main" val="2230418515"/>
                  </a:ext>
                </a:extLst>
              </a:tr>
              <a:tr h="370840">
                <a:tc>
                  <a:txBody>
                    <a:bodyPr/>
                    <a:lstStyle/>
                    <a:p>
                      <a:r>
                        <a:rPr lang="en-US" sz="1600" dirty="0"/>
                        <a:t>3. Research Education Programs</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Simultaneous with step 2)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_____-21</a:t>
                      </a:r>
                      <a:endParaRPr lang="en-US" sz="1600" dirty="0"/>
                    </a:p>
                  </a:txBody>
                  <a:tcPr/>
                </a:tc>
                <a:tc>
                  <a:txBody>
                    <a:bodyPr/>
                    <a:lstStyle/>
                    <a:p>
                      <a:endParaRPr lang="en-US" sz="1600" dirty="0"/>
                    </a:p>
                  </a:txBody>
                  <a:tcPr/>
                </a:tc>
                <a:extLst>
                  <a:ext uri="{0D108BD9-81ED-4DB2-BD59-A6C34878D82A}">
                    <a16:rowId xmlns:a16="http://schemas.microsoft.com/office/drawing/2014/main" val="503741242"/>
                  </a:ext>
                </a:extLst>
              </a:tr>
              <a:tr h="370840">
                <a:tc>
                  <a:txBody>
                    <a:bodyPr/>
                    <a:lstStyle/>
                    <a:p>
                      <a:r>
                        <a:rPr lang="en-US" sz="1600" dirty="0"/>
                        <a:t>4. Evaluate Education Programs</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(1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month) ____-21</a:t>
                      </a:r>
                      <a:endParaRPr lang="en-US" sz="1600" dirty="0"/>
                    </a:p>
                  </a:txBody>
                  <a:tcPr/>
                </a:tc>
                <a:tc>
                  <a:txBody>
                    <a:bodyPr/>
                    <a:lstStyle/>
                    <a:p>
                      <a:endParaRPr lang="en-US" sz="1600" dirty="0"/>
                    </a:p>
                  </a:txBody>
                  <a:tcPr/>
                </a:tc>
                <a:extLst>
                  <a:ext uri="{0D108BD9-81ED-4DB2-BD59-A6C34878D82A}">
                    <a16:rowId xmlns:a16="http://schemas.microsoft.com/office/drawing/2014/main" val="845713103"/>
                  </a:ext>
                </a:extLst>
              </a:tr>
              <a:tr h="370840">
                <a:tc>
                  <a:txBody>
                    <a:bodyPr/>
                    <a:lstStyle/>
                    <a:p>
                      <a:r>
                        <a:rPr lang="en-US" sz="1600" dirty="0"/>
                        <a:t>5. Finalize Parish Education Program </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(2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months) ____-21</a:t>
                      </a:r>
                      <a:endParaRPr lang="en-US" sz="1600" dirty="0"/>
                    </a:p>
                  </a:txBody>
                  <a:tcPr/>
                </a:tc>
                <a:tc>
                  <a:txBody>
                    <a:bodyPr/>
                    <a:lstStyle/>
                    <a:p>
                      <a:endParaRPr lang="en-US" sz="1600" dirty="0"/>
                    </a:p>
                  </a:txBody>
                  <a:tcPr/>
                </a:tc>
                <a:extLst>
                  <a:ext uri="{0D108BD9-81ED-4DB2-BD59-A6C34878D82A}">
                    <a16:rowId xmlns:a16="http://schemas.microsoft.com/office/drawing/2014/main" val="4096844472"/>
                  </a:ext>
                </a:extLst>
              </a:tr>
              <a:tr h="370840">
                <a:tc>
                  <a:txBody>
                    <a:bodyPr/>
                    <a:lstStyle/>
                    <a:p>
                      <a:r>
                        <a:rPr lang="en-US" sz="1600" dirty="0"/>
                        <a:t>6. Identify delivery modalities and Educators </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(1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month) ____-22</a:t>
                      </a:r>
                      <a:endParaRPr lang="en-US" sz="1600" dirty="0"/>
                    </a:p>
                  </a:txBody>
                  <a:tcPr/>
                </a:tc>
                <a:tc>
                  <a:txBody>
                    <a:bodyPr/>
                    <a:lstStyle/>
                    <a:p>
                      <a:endParaRPr lang="en-US" sz="1600" dirty="0"/>
                    </a:p>
                  </a:txBody>
                  <a:tcPr/>
                </a:tc>
                <a:extLst>
                  <a:ext uri="{0D108BD9-81ED-4DB2-BD59-A6C34878D82A}">
                    <a16:rowId xmlns:a16="http://schemas.microsoft.com/office/drawing/2014/main" val="1906038764"/>
                  </a:ext>
                </a:extLst>
              </a:tr>
              <a:tr h="370840">
                <a:tc>
                  <a:txBody>
                    <a:bodyPr/>
                    <a:lstStyle/>
                    <a:p>
                      <a:r>
                        <a:rPr lang="en-US" sz="1600" dirty="0"/>
                        <a:t>7. Train Educators and implement delivery modalities</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(3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months) ____-22</a:t>
                      </a:r>
                      <a:endParaRPr lang="en-US" sz="1600" dirty="0"/>
                    </a:p>
                  </a:txBody>
                  <a:tcPr/>
                </a:tc>
                <a:tc>
                  <a:txBody>
                    <a:bodyPr/>
                    <a:lstStyle/>
                    <a:p>
                      <a:endParaRPr lang="en-US" sz="1600" dirty="0"/>
                    </a:p>
                  </a:txBody>
                  <a:tcPr/>
                </a:tc>
                <a:extLst>
                  <a:ext uri="{0D108BD9-81ED-4DB2-BD59-A6C34878D82A}">
                    <a16:rowId xmlns:a16="http://schemas.microsoft.com/office/drawing/2014/main" val="59820400"/>
                  </a:ext>
                </a:extLst>
              </a:tr>
              <a:tr h="370840">
                <a:tc>
                  <a:txBody>
                    <a:bodyPr/>
                    <a:lstStyle/>
                    <a:p>
                      <a:r>
                        <a:rPr lang="en-US" sz="1600" dirty="0"/>
                        <a:t>8. Recruit 33% Adults + 66% Youth</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Concurrent with step 7)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____-21</a:t>
                      </a:r>
                      <a:endParaRPr lang="en-US" sz="1600" dirty="0"/>
                    </a:p>
                  </a:txBody>
                  <a:tcPr/>
                </a:tc>
                <a:tc>
                  <a:txBody>
                    <a:bodyPr/>
                    <a:lstStyle/>
                    <a:p>
                      <a:endParaRPr lang="en-US" sz="1600" dirty="0"/>
                    </a:p>
                  </a:txBody>
                  <a:tcPr/>
                </a:tc>
                <a:extLst>
                  <a:ext uri="{0D108BD9-81ED-4DB2-BD59-A6C34878D82A}">
                    <a16:rowId xmlns:a16="http://schemas.microsoft.com/office/drawing/2014/main" val="3847654782"/>
                  </a:ext>
                </a:extLst>
              </a:tr>
              <a:tr h="370840">
                <a:tc>
                  <a:txBody>
                    <a:bodyPr/>
                    <a:lstStyle/>
                    <a:p>
                      <a:r>
                        <a:rPr lang="en-US" sz="1600" dirty="0"/>
                        <a:t>9. Implement Education Program to Target Numbers</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(9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months) ____-22</a:t>
                      </a:r>
                      <a:endParaRPr lang="en-US" sz="1600" dirty="0"/>
                    </a:p>
                  </a:txBody>
                  <a:tcPr/>
                </a:tc>
                <a:tc>
                  <a:txBody>
                    <a:bodyPr/>
                    <a:lstStyle/>
                    <a:p>
                      <a:endParaRPr lang="en-US" sz="1600" dirty="0"/>
                    </a:p>
                  </a:txBody>
                  <a:tcPr/>
                </a:tc>
                <a:extLst>
                  <a:ext uri="{0D108BD9-81ED-4DB2-BD59-A6C34878D82A}">
                    <a16:rowId xmlns:a16="http://schemas.microsoft.com/office/drawing/2014/main" val="1319602124"/>
                  </a:ext>
                </a:extLst>
              </a:tr>
              <a:tr h="370840">
                <a:tc>
                  <a:txBody>
                    <a:bodyPr/>
                    <a:lstStyle/>
                    <a:p>
                      <a:pPr>
                        <a:tabLst>
                          <a:tab pos="630238" algn="l"/>
                        </a:tabLst>
                      </a:pPr>
                      <a:r>
                        <a:rPr lang="en-US" sz="1600" dirty="0"/>
                        <a:t>10. Obtain and compile effectiveness data from Education 	Program implementation</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Times New Roman"/>
                          <a:ea typeface="+mn-ea"/>
                          <a:cs typeface="+mn-cs"/>
                        </a:rPr>
                        <a:t>(1 month) ____ -22</a:t>
                      </a:r>
                      <a:endParaRPr lang="en-US" sz="1600" dirty="0"/>
                    </a:p>
                  </a:txBody>
                  <a:tcPr/>
                </a:tc>
                <a:tc>
                  <a:txBody>
                    <a:bodyPr/>
                    <a:lstStyle/>
                    <a:p>
                      <a:endParaRPr lang="en-US" sz="1600" dirty="0"/>
                    </a:p>
                  </a:txBody>
                  <a:tcPr/>
                </a:tc>
                <a:extLst>
                  <a:ext uri="{0D108BD9-81ED-4DB2-BD59-A6C34878D82A}">
                    <a16:rowId xmlns:a16="http://schemas.microsoft.com/office/drawing/2014/main" val="3712199347"/>
                  </a:ext>
                </a:extLst>
              </a:tr>
              <a:tr h="370840">
                <a:tc>
                  <a:txBody>
                    <a:bodyPr/>
                    <a:lstStyle/>
                    <a:p>
                      <a:pPr>
                        <a:tabLst>
                          <a:tab pos="630238" algn="l"/>
                        </a:tabLst>
                      </a:pPr>
                      <a:r>
                        <a:rPr lang="en-US" sz="1600" dirty="0"/>
                        <a:t>11. </a:t>
                      </a:r>
                      <a:r>
                        <a:rPr lang="en-US" sz="1600" dirty="0">
                          <a:effectLst/>
                        </a:rPr>
                        <a:t>Compile the results of  the </a:t>
                      </a:r>
                      <a:r>
                        <a:rPr lang="en-US" sz="1600" dirty="0"/>
                        <a:t>Education Program 	effectiveness assessment and improve the Education 	Program accordingly</a:t>
                      </a:r>
                    </a:p>
                  </a:txBody>
                  <a:tcPr/>
                </a:tc>
                <a:tc>
                  <a:txBody>
                    <a:bodyPr/>
                    <a:lstStyle/>
                    <a:p>
                      <a:r>
                        <a:rPr kumimoji="0" lang="en-US" sz="1600" b="0" i="0" u="none" strike="noStrike" kern="1200" cap="none" spc="0" normalizeH="0" baseline="0" noProof="0" dirty="0">
                          <a:ln>
                            <a:noFill/>
                          </a:ln>
                          <a:solidFill>
                            <a:srgbClr val="5D0100"/>
                          </a:solidFill>
                          <a:effectLst/>
                          <a:uLnTx/>
                          <a:uFillTx/>
                          <a:latin typeface="+mn-lt"/>
                          <a:ea typeface="+mn-ea"/>
                          <a:cs typeface="+mn-cs"/>
                        </a:rPr>
                        <a:t>(1 </a:t>
                      </a:r>
                      <a:r>
                        <a:rPr kumimoji="0" lang="en-US" sz="1600" b="0" i="0" u="none" strike="noStrike" kern="1200" cap="none" spc="0" normalizeH="0" baseline="0" noProof="0" dirty="0">
                          <a:ln>
                            <a:noFill/>
                          </a:ln>
                          <a:solidFill>
                            <a:srgbClr val="5D0100"/>
                          </a:solidFill>
                          <a:effectLst/>
                          <a:uLnTx/>
                          <a:uFillTx/>
                          <a:latin typeface="Times New Roman"/>
                          <a:ea typeface="+mn-ea"/>
                          <a:cs typeface="+mn-cs"/>
                        </a:rPr>
                        <a:t>month) ____-22</a:t>
                      </a:r>
                      <a:endParaRPr lang="en-US" sz="1600" dirty="0"/>
                    </a:p>
                  </a:txBody>
                  <a:tcPr/>
                </a:tc>
                <a:tc>
                  <a:txBody>
                    <a:bodyPr/>
                    <a:lstStyle/>
                    <a:p>
                      <a:endParaRPr lang="en-US" sz="1600" dirty="0"/>
                    </a:p>
                  </a:txBody>
                  <a:tcPr/>
                </a:tc>
                <a:extLst>
                  <a:ext uri="{0D108BD9-81ED-4DB2-BD59-A6C34878D82A}">
                    <a16:rowId xmlns:a16="http://schemas.microsoft.com/office/drawing/2014/main" val="1217137386"/>
                  </a:ext>
                </a:extLst>
              </a:tr>
            </a:tbl>
          </a:graphicData>
        </a:graphic>
      </p:graphicFrame>
    </p:spTree>
    <p:extLst>
      <p:ext uri="{BB962C8B-B14F-4D97-AF65-F5344CB8AC3E}">
        <p14:creationId xmlns:p14="http://schemas.microsoft.com/office/powerpoint/2010/main" val="141530597"/>
      </p:ext>
    </p:extLst>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886" y="2183681"/>
            <a:ext cx="8814061" cy="2687278"/>
          </a:xfrm>
        </p:spPr>
        <p:txBody>
          <a:bodyPr/>
          <a:lstStyle/>
          <a:p>
            <a:pPr marL="0" indent="0">
              <a:buNone/>
            </a:pPr>
            <a:r>
              <a:rPr lang="en-US" sz="2800" b="1" dirty="0">
                <a:effectLst/>
              </a:rPr>
              <a:t>Develop  and  implement  within  23  months  an  effective:</a:t>
            </a:r>
          </a:p>
          <a:p>
            <a:pPr marL="0" indent="0">
              <a:buNone/>
            </a:pPr>
            <a:r>
              <a:rPr lang="en-US" sz="2800" b="1" dirty="0">
                <a:effectLst/>
              </a:rPr>
              <a:t> (a) Welcoming  Ministry  in  which  100%  of  	visitors  actively  complete  the  parish  	comprehensive  welcoming  process; 	and </a:t>
            </a:r>
          </a:p>
          <a:p>
            <a:pPr marL="0" indent="0">
              <a:buNone/>
            </a:pPr>
            <a:endParaRPr lang="en-US" sz="2800" b="1" dirty="0">
              <a:effectLst/>
            </a:endParaRPr>
          </a:p>
          <a:p>
            <a:pPr marL="0" indent="0">
              <a:buNone/>
            </a:pPr>
            <a:r>
              <a:rPr lang="en-US" sz="2800" b="1" dirty="0">
                <a:effectLst/>
              </a:rPr>
              <a:t>(b) Outreach  &amp;  Evangelism  Ministry  that  	achieves  a  </a:t>
            </a:r>
            <a:r>
              <a:rPr lang="en-US" sz="2400" b="1" dirty="0">
                <a:solidFill>
                  <a:schemeClr val="bg2"/>
                </a:solidFill>
                <a:effectLst/>
              </a:rPr>
              <a:t>20%</a:t>
            </a:r>
            <a:r>
              <a:rPr lang="en-US" sz="2800" b="1" dirty="0">
                <a:solidFill>
                  <a:schemeClr val="bg2"/>
                </a:solidFill>
                <a:effectLst/>
              </a:rPr>
              <a:t>  </a:t>
            </a:r>
            <a:r>
              <a:rPr lang="en-US" sz="2800" b="1" dirty="0">
                <a:effectLst/>
              </a:rPr>
              <a:t>increase  in  the  number  	of  engaged  stewards</a:t>
            </a:r>
            <a:r>
              <a:rPr lang="en-US" sz="2800" b="1" dirty="0">
                <a:solidFill>
                  <a:srgbClr val="FF0000"/>
                </a:solidFill>
                <a:effectLst/>
              </a:rPr>
              <a:t>  </a:t>
            </a:r>
            <a:r>
              <a:rPr lang="en-US" sz="2800" b="1" dirty="0">
                <a:solidFill>
                  <a:schemeClr val="bg2"/>
                </a:solidFill>
                <a:effectLst/>
              </a:rPr>
              <a:t>from  the  prior  	year.</a:t>
            </a:r>
          </a:p>
        </p:txBody>
      </p:sp>
      <p:sp>
        <p:nvSpPr>
          <p:cNvPr id="6" name="Title 1">
            <a:extLst>
              <a:ext uri="{FF2B5EF4-FFF2-40B4-BE49-F238E27FC236}">
                <a16:creationId xmlns:a16="http://schemas.microsoft.com/office/drawing/2014/main" id="{C9C43534-E06B-49C7-96FD-1144F200DA5E}"/>
              </a:ext>
            </a:extLst>
          </p:cNvPr>
          <p:cNvSpPr>
            <a:spLocks noGrp="1"/>
          </p:cNvSpPr>
          <p:nvPr>
            <p:ph type="title"/>
          </p:nvPr>
        </p:nvSpPr>
        <p:spPr>
          <a:xfrm>
            <a:off x="919994" y="1068370"/>
            <a:ext cx="7304012" cy="1143000"/>
          </a:xfrm>
        </p:spPr>
        <p:txBody>
          <a:bodyPr/>
          <a:lstStyle/>
          <a:p>
            <a:r>
              <a:rPr lang="en-US" sz="2800" u="none" dirty="0"/>
              <a:t>Welcoming, Outreach &amp; Evangelism</a:t>
            </a:r>
            <a:br>
              <a:rPr lang="en-US" sz="2800" b="1" u="none" dirty="0">
                <a:effectLst/>
                <a:latin typeface="Georgia" panose="02040502050405020303" pitchFamily="18" charset="0"/>
              </a:rPr>
            </a:br>
            <a:r>
              <a:rPr lang="en-US" sz="2800" b="1" dirty="0">
                <a:effectLst/>
                <a:latin typeface="Georgia" panose="02040502050405020303" pitchFamily="18" charset="0"/>
              </a:rPr>
              <a:t>Wildly  </a:t>
            </a:r>
            <a:r>
              <a:rPr lang="en-US" sz="2800" b="1" u="sng" dirty="0">
                <a:effectLst/>
                <a:latin typeface="Georgia" panose="02040502050405020303" pitchFamily="18" charset="0"/>
              </a:rPr>
              <a:t>Important Goal 3</a:t>
            </a:r>
            <a:endParaRPr lang="en-US" sz="2800" b="1" u="sng" dirty="0">
              <a:latin typeface="Georgia" panose="02040502050405020303" pitchFamily="18" charset="0"/>
            </a:endParaRPr>
          </a:p>
        </p:txBody>
      </p:sp>
      <p:pic>
        <p:nvPicPr>
          <p:cNvPr id="5" name="Picture 4">
            <a:extLst>
              <a:ext uri="{FF2B5EF4-FFF2-40B4-BE49-F238E27FC236}">
                <a16:creationId xmlns:a16="http://schemas.microsoft.com/office/drawing/2014/main" id="{39FABDA4-A4A1-4C4F-A03E-2BE688061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545" y="-196"/>
            <a:ext cx="4772025" cy="1238250"/>
          </a:xfrm>
          <a:prstGeom prst="rect">
            <a:avLst/>
          </a:prstGeom>
        </p:spPr>
      </p:pic>
    </p:spTree>
    <p:extLst>
      <p:ext uri="{BB962C8B-B14F-4D97-AF65-F5344CB8AC3E}">
        <p14:creationId xmlns:p14="http://schemas.microsoft.com/office/powerpoint/2010/main" val="2323854117"/>
      </p:ext>
    </p:extLst>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5BB26D2-3264-4731-B651-F1CCD5086303}"/>
              </a:ext>
            </a:extLst>
          </p:cNvPr>
          <p:cNvSpPr>
            <a:spLocks noGrp="1"/>
          </p:cNvSpPr>
          <p:nvPr>
            <p:ph sz="half" idx="1"/>
          </p:nvPr>
        </p:nvSpPr>
        <p:spPr>
          <a:xfrm>
            <a:off x="53927" y="1030857"/>
            <a:ext cx="5145581" cy="5663242"/>
          </a:xfrm>
        </p:spPr>
        <p:txBody>
          <a:bodyPr/>
          <a:lstStyle/>
          <a:p>
            <a:pPr marL="284163" indent="-284163">
              <a:tabLst>
                <a:tab pos="690563" algn="l"/>
              </a:tabLst>
            </a:pPr>
            <a:r>
              <a:rPr lang="en-US" sz="1700" u="sng" dirty="0">
                <a:solidFill>
                  <a:schemeClr val="bg1"/>
                </a:solidFill>
                <a:effectLst/>
              </a:rPr>
              <a:t>LAG 1:</a:t>
            </a:r>
            <a:r>
              <a:rPr lang="en-US" sz="1700" dirty="0">
                <a:solidFill>
                  <a:schemeClr val="bg1"/>
                </a:solidFill>
                <a:effectLst/>
              </a:rPr>
              <a:t>  Research the most effective 	Welcoming Ministry and Outreach 	&amp; Evangelism Ministry</a:t>
            </a:r>
            <a:r>
              <a:rPr lang="en-US" sz="1700" b="1" dirty="0">
                <a:solidFill>
                  <a:schemeClr val="bg1"/>
                </a:solidFill>
                <a:effectLst/>
              </a:rPr>
              <a:t> </a:t>
            </a:r>
            <a:r>
              <a:rPr lang="en-US" sz="1700" dirty="0">
                <a:solidFill>
                  <a:schemeClr val="bg1"/>
                </a:solidFill>
                <a:effectLst/>
              </a:rPr>
              <a:t>within  3  	months</a:t>
            </a:r>
          </a:p>
          <a:p>
            <a:pPr marL="284163" indent="-284163">
              <a:tabLst>
                <a:tab pos="690563" algn="l"/>
              </a:tabLst>
            </a:pPr>
            <a:r>
              <a:rPr lang="en-US" sz="1700" u="sng" dirty="0">
                <a:solidFill>
                  <a:schemeClr val="bg1"/>
                </a:solidFill>
                <a:effectLst/>
              </a:rPr>
              <a:t>LAG 2:</a:t>
            </a:r>
            <a:r>
              <a:rPr lang="en-US" sz="1700" dirty="0">
                <a:solidFill>
                  <a:schemeClr val="bg1"/>
                </a:solidFill>
                <a:effectLst/>
              </a:rPr>
              <a:t> Develop the most effective 	 	 Welcoming Ministry and 	Outreach &amp; 	Evangelism Ministry</a:t>
            </a:r>
            <a:r>
              <a:rPr lang="en-US" sz="1700" b="1" dirty="0">
                <a:solidFill>
                  <a:schemeClr val="bg1"/>
                </a:solidFill>
                <a:effectLst/>
              </a:rPr>
              <a:t> </a:t>
            </a:r>
            <a:r>
              <a:rPr lang="en-US" sz="1700" dirty="0">
                <a:solidFill>
                  <a:schemeClr val="bg1"/>
                </a:solidFill>
                <a:effectLst/>
              </a:rPr>
              <a:t>within  3	months</a:t>
            </a:r>
          </a:p>
          <a:p>
            <a:pPr marL="233363" indent="-233363">
              <a:tabLst>
                <a:tab pos="690563" algn="l"/>
              </a:tabLst>
            </a:pPr>
            <a:r>
              <a:rPr lang="en-US" sz="1700" u="sng" dirty="0">
                <a:solidFill>
                  <a:schemeClr val="bg1"/>
                </a:solidFill>
                <a:effectLst/>
              </a:rPr>
              <a:t>LAG 3:</a:t>
            </a:r>
            <a:r>
              <a:rPr lang="en-US" sz="1700" dirty="0">
                <a:solidFill>
                  <a:schemeClr val="bg1"/>
                </a:solidFill>
                <a:effectLst/>
              </a:rPr>
              <a:t> Identify the modalities, processes  	and procedures to welcome 100% of 	visitors and achieve the 20% 	engagement growth rate (collectively, 	the “Targets”) within 3 months  	</a:t>
            </a:r>
          </a:p>
          <a:p>
            <a:pPr marL="233363" indent="-233363">
              <a:tabLst>
                <a:tab pos="690563" algn="l"/>
              </a:tabLst>
            </a:pPr>
            <a:r>
              <a:rPr lang="en-US" sz="1700" u="sng" dirty="0">
                <a:solidFill>
                  <a:schemeClr val="bg1"/>
                </a:solidFill>
                <a:effectLst/>
              </a:rPr>
              <a:t>LAG 4:</a:t>
            </a:r>
            <a:r>
              <a:rPr lang="en-US" sz="1700" dirty="0">
                <a:solidFill>
                  <a:schemeClr val="bg1"/>
                </a:solidFill>
                <a:effectLst/>
              </a:rPr>
              <a:t> Implement the Welcoming 	Ministry and Outreach &amp; Evangelism  	Ministry</a:t>
            </a:r>
            <a:r>
              <a:rPr lang="en-US" sz="1700" b="1" dirty="0">
                <a:solidFill>
                  <a:schemeClr val="bg1"/>
                </a:solidFill>
                <a:effectLst/>
              </a:rPr>
              <a:t>  to achieve the Targets </a:t>
            </a:r>
            <a:r>
              <a:rPr lang="en-US" sz="1700" dirty="0">
                <a:solidFill>
                  <a:schemeClr val="bg1"/>
                </a:solidFill>
                <a:effectLst/>
              </a:rPr>
              <a:t>within 	12 months</a:t>
            </a:r>
          </a:p>
          <a:p>
            <a:pPr marL="233363" indent="-233363">
              <a:tabLst>
                <a:tab pos="690563" algn="l"/>
              </a:tabLst>
            </a:pPr>
            <a:r>
              <a:rPr lang="en-US" sz="1700" b="1" u="sng" dirty="0">
                <a:solidFill>
                  <a:schemeClr val="bg1"/>
                </a:solidFill>
                <a:effectLst/>
              </a:rPr>
              <a:t>LAG 5</a:t>
            </a:r>
            <a:r>
              <a:rPr lang="en-US" sz="1700" b="1" dirty="0">
                <a:solidFill>
                  <a:schemeClr val="bg1"/>
                </a:solidFill>
                <a:effectLst/>
              </a:rPr>
              <a:t>:  Compile and assess the results of  	the </a:t>
            </a:r>
            <a:r>
              <a:rPr lang="en-US" sz="1700" dirty="0">
                <a:solidFill>
                  <a:schemeClr val="bg1"/>
                </a:solidFill>
                <a:effectLst/>
              </a:rPr>
              <a:t>Welcoming  and Outreach &amp; 	Evangelism  Ministry</a:t>
            </a:r>
            <a:r>
              <a:rPr lang="en-US" sz="1700" b="1" dirty="0">
                <a:solidFill>
                  <a:schemeClr val="bg1"/>
                </a:solidFill>
                <a:effectLst/>
              </a:rPr>
              <a:t> and make 	necessary improvements within 		2 months</a:t>
            </a:r>
          </a:p>
          <a:p>
            <a:endParaRPr lang="en-US" sz="1800" dirty="0">
              <a:solidFill>
                <a:srgbClr val="FF0000"/>
              </a:solidFill>
              <a:effectLst/>
            </a:endParaRPr>
          </a:p>
          <a:p>
            <a:endParaRPr lang="en-US" sz="1800" dirty="0">
              <a:effectLst/>
            </a:endParaRPr>
          </a:p>
          <a:p>
            <a:endParaRPr lang="en-US" sz="1800" dirty="0">
              <a:effectLst/>
            </a:endParaRPr>
          </a:p>
        </p:txBody>
      </p:sp>
      <p:sp>
        <p:nvSpPr>
          <p:cNvPr id="7" name="Content Placeholder 6">
            <a:extLst>
              <a:ext uri="{FF2B5EF4-FFF2-40B4-BE49-F238E27FC236}">
                <a16:creationId xmlns:a16="http://schemas.microsoft.com/office/drawing/2014/main" id="{9344C869-552F-473A-9813-3F4B907EF8AC}"/>
              </a:ext>
            </a:extLst>
          </p:cNvPr>
          <p:cNvSpPr>
            <a:spLocks noGrp="1"/>
          </p:cNvSpPr>
          <p:nvPr>
            <p:ph sz="half" idx="2"/>
          </p:nvPr>
        </p:nvSpPr>
        <p:spPr>
          <a:xfrm>
            <a:off x="5281587" y="1059739"/>
            <a:ext cx="3750268" cy="4343400"/>
          </a:xfrm>
        </p:spPr>
        <p:txBody>
          <a:bodyPr/>
          <a:lstStyle/>
          <a:p>
            <a:pPr marL="0" indent="0" algn="ctr">
              <a:buNone/>
            </a:pPr>
            <a:r>
              <a:rPr lang="en-US" sz="1800" u="sng" dirty="0">
                <a:effectLst/>
              </a:rPr>
              <a:t>Ministries WIG 3:</a:t>
            </a:r>
          </a:p>
          <a:p>
            <a:pPr marL="0" indent="0">
              <a:buNone/>
            </a:pPr>
            <a:r>
              <a:rPr lang="en-US" sz="1800" dirty="0">
                <a:effectLst/>
              </a:rPr>
              <a:t>“Develop and implement within 23 months  </a:t>
            </a:r>
            <a:r>
              <a:rPr lang="en-US" sz="2000" b="1" dirty="0">
                <a:effectLst/>
              </a:rPr>
              <a:t>an  effective:</a:t>
            </a:r>
          </a:p>
          <a:p>
            <a:pPr marL="0" indent="0">
              <a:buNone/>
            </a:pPr>
            <a:r>
              <a:rPr lang="en-US" sz="2000" b="1" dirty="0">
                <a:effectLst/>
              </a:rPr>
              <a:t> </a:t>
            </a:r>
          </a:p>
          <a:p>
            <a:pPr marL="0" indent="0">
              <a:buNone/>
            </a:pPr>
            <a:r>
              <a:rPr lang="en-US" sz="2000" b="1" dirty="0">
                <a:effectLst/>
              </a:rPr>
              <a:t>(a) Welcoming  Ministry  in  which  100%  of  visitors  complete  the parish  comprehensive  welcoming  process; and </a:t>
            </a:r>
          </a:p>
          <a:p>
            <a:pPr marL="0" indent="0">
              <a:buNone/>
            </a:pPr>
            <a:endParaRPr lang="en-US" sz="2000" b="1" dirty="0">
              <a:effectLst/>
            </a:endParaRPr>
          </a:p>
          <a:p>
            <a:pPr marL="0" indent="0">
              <a:buNone/>
            </a:pPr>
            <a:r>
              <a:rPr lang="en-US" sz="2000" b="1" dirty="0">
                <a:effectLst/>
              </a:rPr>
              <a:t>(b) Outreach &amp; Evangelism  Ministry  that  achieves  a  20% increase in the number of engaged  stewards</a:t>
            </a:r>
            <a:r>
              <a:rPr lang="en-US" sz="2000" b="1" dirty="0">
                <a:solidFill>
                  <a:srgbClr val="FF0000"/>
                </a:solidFill>
                <a:effectLst/>
              </a:rPr>
              <a:t> </a:t>
            </a:r>
            <a:r>
              <a:rPr lang="en-US" sz="2000" b="1" dirty="0">
                <a:solidFill>
                  <a:schemeClr val="bg2"/>
                </a:solidFill>
                <a:effectLst/>
              </a:rPr>
              <a:t>from the  prior  year.</a:t>
            </a:r>
            <a:endParaRPr lang="en-US" sz="2000" b="1" dirty="0">
              <a:solidFill>
                <a:srgbClr val="FF0000"/>
              </a:solidFill>
              <a:effectLst/>
            </a:endParaRPr>
          </a:p>
        </p:txBody>
      </p:sp>
      <p:sp>
        <p:nvSpPr>
          <p:cNvPr id="2" name="Rectangle 1">
            <a:extLst>
              <a:ext uri="{FF2B5EF4-FFF2-40B4-BE49-F238E27FC236}">
                <a16:creationId xmlns:a16="http://schemas.microsoft.com/office/drawing/2014/main" id="{6C503098-1C10-4D82-8D83-91F8ACA335D5}"/>
              </a:ext>
            </a:extLst>
          </p:cNvPr>
          <p:cNvSpPr/>
          <p:nvPr/>
        </p:nvSpPr>
        <p:spPr bwMode="auto">
          <a:xfrm>
            <a:off x="5305246" y="1056735"/>
            <a:ext cx="3726609" cy="5523173"/>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3" name="Rectangle 2">
            <a:extLst>
              <a:ext uri="{FF2B5EF4-FFF2-40B4-BE49-F238E27FC236}">
                <a16:creationId xmlns:a16="http://schemas.microsoft.com/office/drawing/2014/main" id="{27EC269A-38F5-4836-90B2-E133FEC9E0CC}"/>
              </a:ext>
            </a:extLst>
          </p:cNvPr>
          <p:cNvSpPr/>
          <p:nvPr/>
        </p:nvSpPr>
        <p:spPr bwMode="auto">
          <a:xfrm>
            <a:off x="53928" y="1030856"/>
            <a:ext cx="5121921" cy="582714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8" name="Title 1">
            <a:extLst>
              <a:ext uri="{FF2B5EF4-FFF2-40B4-BE49-F238E27FC236}">
                <a16:creationId xmlns:a16="http://schemas.microsoft.com/office/drawing/2014/main" id="{41A3E2B5-20BB-4948-8581-7661941A6B33}"/>
              </a:ext>
            </a:extLst>
          </p:cNvPr>
          <p:cNvSpPr>
            <a:spLocks noGrp="1"/>
          </p:cNvSpPr>
          <p:nvPr>
            <p:ph type="title"/>
          </p:nvPr>
        </p:nvSpPr>
        <p:spPr>
          <a:xfrm>
            <a:off x="918713" y="-86264"/>
            <a:ext cx="7306574" cy="1143000"/>
          </a:xfrm>
        </p:spPr>
        <p:txBody>
          <a:bodyPr/>
          <a:lstStyle/>
          <a:p>
            <a:r>
              <a:rPr lang="en-US" dirty="0"/>
              <a:t>Prelim Lag Measures WIG  3</a:t>
            </a:r>
          </a:p>
        </p:txBody>
      </p:sp>
    </p:spTree>
    <p:extLst>
      <p:ext uri="{BB962C8B-B14F-4D97-AF65-F5344CB8AC3E}">
        <p14:creationId xmlns:p14="http://schemas.microsoft.com/office/powerpoint/2010/main" val="3583807085"/>
      </p:ext>
    </p:extLst>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0681B-374B-47F4-97C9-6F2AEE6888FF}"/>
              </a:ext>
            </a:extLst>
          </p:cNvPr>
          <p:cNvSpPr>
            <a:spLocks noGrp="1"/>
          </p:cNvSpPr>
          <p:nvPr>
            <p:ph type="title"/>
          </p:nvPr>
        </p:nvSpPr>
        <p:spPr>
          <a:xfrm>
            <a:off x="918713" y="-105118"/>
            <a:ext cx="7306574" cy="1143000"/>
          </a:xfrm>
        </p:spPr>
        <p:txBody>
          <a:bodyPr/>
          <a:lstStyle/>
          <a:p>
            <a:r>
              <a:rPr lang="en-US" dirty="0"/>
              <a:t>Prelim Lead Measures WIG 3</a:t>
            </a:r>
          </a:p>
        </p:txBody>
      </p:sp>
      <p:sp>
        <p:nvSpPr>
          <p:cNvPr id="3" name="Content Placeholder 2">
            <a:extLst>
              <a:ext uri="{FF2B5EF4-FFF2-40B4-BE49-F238E27FC236}">
                <a16:creationId xmlns:a16="http://schemas.microsoft.com/office/drawing/2014/main" id="{1D5BF839-4E6E-45E7-8006-B028F8613E12}"/>
              </a:ext>
            </a:extLst>
          </p:cNvPr>
          <p:cNvSpPr>
            <a:spLocks noGrp="1"/>
          </p:cNvSpPr>
          <p:nvPr>
            <p:ph sz="half" idx="1"/>
          </p:nvPr>
        </p:nvSpPr>
        <p:spPr>
          <a:xfrm>
            <a:off x="-114213" y="845395"/>
            <a:ext cx="5558289" cy="5311588"/>
          </a:xfrm>
        </p:spPr>
        <p:txBody>
          <a:bodyPr/>
          <a:lstStyle/>
          <a:p>
            <a:pPr marL="339725" indent="-169863"/>
            <a:r>
              <a:rPr lang="en-US" sz="1200" u="sng" dirty="0">
                <a:solidFill>
                  <a:schemeClr val="bg1"/>
                </a:solidFill>
                <a:effectLst/>
              </a:rPr>
              <a:t>LEAD 1:  </a:t>
            </a:r>
          </a:p>
          <a:p>
            <a:pPr marL="339725" lvl="1" indent="122238">
              <a:buNone/>
            </a:pPr>
            <a:r>
              <a:rPr lang="en-US" sz="1200" dirty="0">
                <a:solidFill>
                  <a:schemeClr val="bg1"/>
                </a:solidFill>
                <a:effectLst/>
              </a:rPr>
              <a:t>A: recruit team</a:t>
            </a:r>
          </a:p>
          <a:p>
            <a:pPr marL="457200" lvl="1" indent="4763">
              <a:buNone/>
              <a:tabLst>
                <a:tab pos="801688" algn="l"/>
              </a:tabLst>
            </a:pPr>
            <a:r>
              <a:rPr lang="en-US" sz="1200" dirty="0">
                <a:solidFill>
                  <a:schemeClr val="bg1"/>
                </a:solidFill>
                <a:effectLst/>
              </a:rPr>
              <a:t>B: research and identify metrics to determine effectiveness </a:t>
            </a:r>
          </a:p>
          <a:p>
            <a:pPr marL="457200" lvl="1" indent="4763">
              <a:buNone/>
              <a:tabLst>
                <a:tab pos="801688" algn="l"/>
              </a:tabLst>
            </a:pPr>
            <a:r>
              <a:rPr lang="en-US" sz="1200" dirty="0">
                <a:solidFill>
                  <a:schemeClr val="bg1"/>
                </a:solidFill>
                <a:effectLst/>
              </a:rPr>
              <a:t>	of welcoming and outreach and evangelism</a:t>
            </a:r>
          </a:p>
          <a:p>
            <a:pPr marL="457200" lvl="1" indent="4763">
              <a:buNone/>
              <a:tabLst>
                <a:tab pos="801688" algn="l"/>
              </a:tabLst>
            </a:pPr>
            <a:r>
              <a:rPr lang="en-US" sz="1200" dirty="0">
                <a:solidFill>
                  <a:schemeClr val="bg1"/>
                </a:solidFill>
                <a:effectLst/>
              </a:rPr>
              <a:t>C: Identify at least 5 Welcoming Ministries and 5 Outreach &amp; 	Evangelism Ministries to consider</a:t>
            </a:r>
          </a:p>
          <a:p>
            <a:pPr marL="169863" indent="169863">
              <a:tabLst>
                <a:tab pos="801688" algn="l"/>
              </a:tabLst>
            </a:pPr>
            <a:r>
              <a:rPr lang="en-US" sz="1200" u="sng" dirty="0">
                <a:solidFill>
                  <a:schemeClr val="bg1"/>
                </a:solidFill>
                <a:effectLst/>
              </a:rPr>
              <a:t>LEAD 2: </a:t>
            </a:r>
          </a:p>
          <a:p>
            <a:pPr marL="169863" lvl="1" indent="292100">
              <a:buNone/>
              <a:tabLst>
                <a:tab pos="801688" algn="l"/>
              </a:tabLst>
            </a:pPr>
            <a:r>
              <a:rPr lang="en-US" sz="1200" dirty="0">
                <a:solidFill>
                  <a:schemeClr val="bg1"/>
                </a:solidFill>
                <a:effectLst/>
              </a:rPr>
              <a:t>A: evaluate researched programs for effectiveness</a:t>
            </a:r>
          </a:p>
          <a:p>
            <a:pPr marL="169863" lvl="1" indent="292100">
              <a:buNone/>
              <a:tabLst>
                <a:tab pos="801688" algn="l"/>
              </a:tabLst>
            </a:pPr>
            <a:r>
              <a:rPr lang="en-US" sz="1200" dirty="0">
                <a:solidFill>
                  <a:schemeClr val="bg1"/>
                </a:solidFill>
                <a:effectLst/>
              </a:rPr>
              <a:t>B: modify and/or develop Welcoming and Outreach &amp; 	Evangelism Ministries for utilization at St. Demetrios</a:t>
            </a:r>
          </a:p>
          <a:p>
            <a:pPr marL="169863" lvl="1" indent="292100">
              <a:buNone/>
              <a:tabLst>
                <a:tab pos="801688" algn="l"/>
              </a:tabLst>
            </a:pPr>
            <a:r>
              <a:rPr lang="en-US" sz="1200" dirty="0">
                <a:solidFill>
                  <a:schemeClr val="bg1"/>
                </a:solidFill>
                <a:effectLst/>
              </a:rPr>
              <a:t>C: finalize “Welcoming Ministry” and “Outreach &amp; 	Evangelism Ministry” and effectiveness metrics</a:t>
            </a:r>
          </a:p>
          <a:p>
            <a:pPr marL="339725" indent="-169863">
              <a:tabLst>
                <a:tab pos="801688" algn="l"/>
              </a:tabLst>
            </a:pPr>
            <a:r>
              <a:rPr lang="en-US" sz="1200" u="sng" dirty="0">
                <a:solidFill>
                  <a:schemeClr val="bg1"/>
                </a:solidFill>
                <a:effectLst/>
              </a:rPr>
              <a:t>LEAD 3:  </a:t>
            </a:r>
          </a:p>
          <a:p>
            <a:pPr marL="461963" lvl="1" indent="-292100">
              <a:buNone/>
              <a:tabLst>
                <a:tab pos="801688" algn="l"/>
              </a:tabLst>
            </a:pPr>
            <a:r>
              <a:rPr lang="en-US" sz="1200" dirty="0">
                <a:solidFill>
                  <a:schemeClr val="bg1"/>
                </a:solidFill>
                <a:effectLst/>
              </a:rPr>
              <a:t>	A: identify implementation modalities (technology and 	ministry participants)</a:t>
            </a:r>
          </a:p>
          <a:p>
            <a:pPr marL="461963" lvl="1" indent="-292100">
              <a:buNone/>
              <a:tabLst>
                <a:tab pos="801688" algn="l"/>
              </a:tabLst>
            </a:pPr>
            <a:r>
              <a:rPr lang="en-US" sz="1200" dirty="0">
                <a:solidFill>
                  <a:schemeClr val="bg1"/>
                </a:solidFill>
                <a:effectLst/>
              </a:rPr>
              <a:t>	B: develop ministry participant training program and 	ministry delivery modalities and materials</a:t>
            </a:r>
          </a:p>
          <a:p>
            <a:pPr marL="461963" lvl="1" indent="-292100">
              <a:buNone/>
              <a:tabLst>
                <a:tab pos="801688" algn="l"/>
              </a:tabLst>
            </a:pPr>
            <a:r>
              <a:rPr lang="en-US" sz="1200" dirty="0">
                <a:solidFill>
                  <a:schemeClr val="bg1"/>
                </a:solidFill>
                <a:effectLst/>
              </a:rPr>
              <a:t>	C: recruit and train ministry participants</a:t>
            </a:r>
          </a:p>
          <a:p>
            <a:pPr marL="339725" indent="-169863">
              <a:tabLst>
                <a:tab pos="801688" algn="l"/>
              </a:tabLst>
            </a:pPr>
            <a:r>
              <a:rPr lang="en-US" sz="1200" u="sng" dirty="0">
                <a:solidFill>
                  <a:schemeClr val="bg1"/>
                </a:solidFill>
                <a:effectLst/>
              </a:rPr>
              <a:t>LEAD 4:</a:t>
            </a:r>
          </a:p>
          <a:p>
            <a:pPr marL="339725" lvl="1" indent="122238">
              <a:buNone/>
              <a:tabLst>
                <a:tab pos="801688" algn="l"/>
              </a:tabLst>
            </a:pPr>
            <a:r>
              <a:rPr lang="en-US" sz="1200" dirty="0">
                <a:solidFill>
                  <a:schemeClr val="bg1"/>
                </a:solidFill>
                <a:effectLst/>
              </a:rPr>
              <a:t>A: implement the Welcoming Ministry and Outreach &amp; 	Evangelism Ministry</a:t>
            </a:r>
          </a:p>
          <a:p>
            <a:pPr marL="339725" lvl="1" indent="122238">
              <a:buNone/>
              <a:tabLst>
                <a:tab pos="801688" algn="l"/>
              </a:tabLst>
            </a:pPr>
            <a:r>
              <a:rPr lang="en-US" sz="1200" dirty="0">
                <a:solidFill>
                  <a:schemeClr val="bg1"/>
                </a:solidFill>
                <a:effectLst/>
              </a:rPr>
              <a:t>B: monthly track and report on the achievement of the 	Targets and identify how to overcome impediments to 	success</a:t>
            </a:r>
          </a:p>
          <a:p>
            <a:pPr marL="339725" indent="122238">
              <a:tabLst>
                <a:tab pos="801688" algn="l"/>
              </a:tabLst>
            </a:pPr>
            <a:r>
              <a:rPr lang="en-US" sz="1200" u="sng" dirty="0">
                <a:solidFill>
                  <a:schemeClr val="bg1"/>
                </a:solidFill>
                <a:effectLst/>
              </a:rPr>
              <a:t>LEAD 5:  </a:t>
            </a:r>
          </a:p>
          <a:p>
            <a:pPr marL="339725" lvl="1" indent="122238">
              <a:buNone/>
              <a:tabLst>
                <a:tab pos="801688" algn="l"/>
              </a:tabLst>
            </a:pPr>
            <a:r>
              <a:rPr lang="en-US" sz="1200" dirty="0">
                <a:solidFill>
                  <a:schemeClr val="bg1"/>
                </a:solidFill>
                <a:effectLst/>
              </a:rPr>
              <a:t>A: obtain qualitative and quantitative  data from 	Welcoming Ministry and Outreach &amp; Evangelism 	Ministry effectiveness</a:t>
            </a:r>
          </a:p>
          <a:p>
            <a:pPr marL="339725" lvl="1" indent="122238">
              <a:buNone/>
              <a:tabLst>
                <a:tab pos="801688" algn="l"/>
              </a:tabLst>
            </a:pPr>
            <a:r>
              <a:rPr lang="en-US" sz="1200" dirty="0">
                <a:solidFill>
                  <a:schemeClr val="bg1"/>
                </a:solidFill>
                <a:effectLst/>
              </a:rPr>
              <a:t>B: analyze all data and finalize Welcoming Ministry and 	Outreach &amp; Evangelism Ministry assessment</a:t>
            </a:r>
          </a:p>
          <a:p>
            <a:pPr marL="339725" lvl="1" indent="122238">
              <a:buNone/>
              <a:tabLst>
                <a:tab pos="801688" algn="l"/>
              </a:tabLst>
            </a:pPr>
            <a:r>
              <a:rPr lang="en-US" sz="1200" dirty="0">
                <a:solidFill>
                  <a:schemeClr val="bg1"/>
                </a:solidFill>
                <a:effectLst/>
              </a:rPr>
              <a:t>	and make all necessary improvements</a:t>
            </a:r>
          </a:p>
        </p:txBody>
      </p:sp>
      <p:sp>
        <p:nvSpPr>
          <p:cNvPr id="4" name="Content Placeholder 3">
            <a:extLst>
              <a:ext uri="{FF2B5EF4-FFF2-40B4-BE49-F238E27FC236}">
                <a16:creationId xmlns:a16="http://schemas.microsoft.com/office/drawing/2014/main" id="{90060F44-1C09-4A66-9EA0-FA6F4C6903A7}"/>
              </a:ext>
            </a:extLst>
          </p:cNvPr>
          <p:cNvSpPr>
            <a:spLocks noGrp="1"/>
          </p:cNvSpPr>
          <p:nvPr>
            <p:ph sz="half" idx="2"/>
          </p:nvPr>
        </p:nvSpPr>
        <p:spPr>
          <a:xfrm>
            <a:off x="5260155" y="1071754"/>
            <a:ext cx="3915967" cy="4858870"/>
          </a:xfrm>
        </p:spPr>
        <p:txBody>
          <a:bodyPr/>
          <a:lstStyle/>
          <a:p>
            <a:pPr marL="169863" indent="-169863">
              <a:tabLst>
                <a:tab pos="461963" algn="l"/>
                <a:tab pos="574675" algn="l"/>
              </a:tabLst>
            </a:pPr>
            <a:r>
              <a:rPr lang="en-US" sz="1500" dirty="0">
                <a:effectLst/>
              </a:rPr>
              <a:t>LAG 1:  Research the most effective 	Welcoming Ministry and 	Outreach &amp; Evangelism Ministry 	within 3 months</a:t>
            </a:r>
          </a:p>
          <a:p>
            <a:pPr marL="169863" indent="-169863">
              <a:tabLst>
                <a:tab pos="461963" algn="l"/>
                <a:tab pos="574675" algn="l"/>
              </a:tabLst>
            </a:pPr>
            <a:r>
              <a:rPr lang="en-US" sz="1500" dirty="0">
                <a:effectLst/>
              </a:rPr>
              <a:t>LAG 2: Develop the most effective 	Welcoming Ministry and 	Outreach &amp; Evangelism 	Ministry within  3 months</a:t>
            </a:r>
          </a:p>
          <a:p>
            <a:pPr marL="169863" indent="-169863">
              <a:tabLst>
                <a:tab pos="461963" algn="l"/>
                <a:tab pos="574675" algn="l"/>
              </a:tabLst>
            </a:pPr>
            <a:r>
              <a:rPr lang="en-US" sz="1500" dirty="0">
                <a:effectLst/>
              </a:rPr>
              <a:t>LAG 3: Identify the processes  	and procedures to welcome 	100% of visitors and achieve 	20%</a:t>
            </a:r>
            <a:r>
              <a:rPr lang="en-US" sz="1500" dirty="0">
                <a:solidFill>
                  <a:srgbClr val="00B0F0"/>
                </a:solidFill>
                <a:effectLst/>
              </a:rPr>
              <a:t> </a:t>
            </a:r>
            <a:r>
              <a:rPr lang="en-US" sz="1500" dirty="0">
                <a:effectLst/>
              </a:rPr>
              <a:t>increase 	in the number of 	</a:t>
            </a:r>
            <a:r>
              <a:rPr lang="en-US" sz="1600" b="1" dirty="0">
                <a:effectLst/>
              </a:rPr>
              <a:t> 	engaged  stewards</a:t>
            </a:r>
            <a:r>
              <a:rPr lang="en-US" sz="1500" dirty="0">
                <a:effectLst/>
              </a:rPr>
              <a:t> (collectively, 	the 	“Targets”) from the prior 	year within 3 months</a:t>
            </a:r>
          </a:p>
          <a:p>
            <a:pPr marL="169863" indent="-169863">
              <a:tabLst>
                <a:tab pos="461963" algn="l"/>
                <a:tab pos="574675" algn="l"/>
              </a:tabLst>
            </a:pPr>
            <a:r>
              <a:rPr lang="en-US" sz="1500" dirty="0">
                <a:effectLst/>
              </a:rPr>
              <a:t>LAG 4: Implement the 	Welcoming Ministry and 	Outreach &amp; Evangelism  	Ministry  to achieve the 	Targets within  12 months</a:t>
            </a:r>
          </a:p>
          <a:p>
            <a:pPr marL="169863" indent="-169863">
              <a:tabLst>
                <a:tab pos="461963" algn="l"/>
                <a:tab pos="574675" algn="l"/>
              </a:tabLst>
            </a:pPr>
            <a:r>
              <a:rPr lang="en-US" sz="1500" dirty="0">
                <a:effectLst/>
              </a:rPr>
              <a:t>LAG 5:  Compile and a</a:t>
            </a:r>
            <a:r>
              <a:rPr lang="en-US" sz="1500" b="1" dirty="0">
                <a:effectLst/>
              </a:rPr>
              <a:t>ssess the 	results of  the</a:t>
            </a:r>
            <a:r>
              <a:rPr lang="en-US" sz="1500" dirty="0">
                <a:effectLst/>
              </a:rPr>
              <a:t> Welcoming  and 	Outreach &amp; Evangelism  	Ministries</a:t>
            </a:r>
            <a:r>
              <a:rPr lang="en-US" sz="1500" b="1" dirty="0">
                <a:effectLst/>
              </a:rPr>
              <a:t> and make necessary 	improvements within 2 months</a:t>
            </a:r>
          </a:p>
          <a:p>
            <a:endParaRPr lang="en-US" sz="1500" dirty="0">
              <a:effectLst/>
            </a:endParaRPr>
          </a:p>
        </p:txBody>
      </p:sp>
      <p:sp>
        <p:nvSpPr>
          <p:cNvPr id="5" name="Rectangle 4">
            <a:extLst>
              <a:ext uri="{FF2B5EF4-FFF2-40B4-BE49-F238E27FC236}">
                <a16:creationId xmlns:a16="http://schemas.microsoft.com/office/drawing/2014/main" id="{E249FCEE-6AB6-4C42-99C2-4374D368315A}"/>
              </a:ext>
            </a:extLst>
          </p:cNvPr>
          <p:cNvSpPr/>
          <p:nvPr/>
        </p:nvSpPr>
        <p:spPr bwMode="auto">
          <a:xfrm>
            <a:off x="5297864" y="927376"/>
            <a:ext cx="3840551" cy="581366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
        <p:nvSpPr>
          <p:cNvPr id="7" name="Rectangle 6">
            <a:extLst>
              <a:ext uri="{FF2B5EF4-FFF2-40B4-BE49-F238E27FC236}">
                <a16:creationId xmlns:a16="http://schemas.microsoft.com/office/drawing/2014/main" id="{45A197C0-DF5F-45F7-9981-657CBE859B87}"/>
              </a:ext>
            </a:extLst>
          </p:cNvPr>
          <p:cNvSpPr/>
          <p:nvPr/>
        </p:nvSpPr>
        <p:spPr bwMode="auto">
          <a:xfrm>
            <a:off x="109279" y="907116"/>
            <a:ext cx="5111307" cy="5950883"/>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5D0100"/>
              </a:solidFill>
              <a:effectLst/>
              <a:uLnTx/>
              <a:uFillTx/>
              <a:latin typeface="Times"/>
              <a:ea typeface="+mn-ea"/>
              <a:cs typeface="+mn-cs"/>
            </a:endParaRPr>
          </a:p>
        </p:txBody>
      </p:sp>
    </p:spTree>
    <p:extLst>
      <p:ext uri="{BB962C8B-B14F-4D97-AF65-F5344CB8AC3E}">
        <p14:creationId xmlns:p14="http://schemas.microsoft.com/office/powerpoint/2010/main" val="1116696953"/>
      </p:ext>
    </p:extLst>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328408"/>
              </p:ext>
            </p:extLst>
          </p:nvPr>
        </p:nvGraphicFramePr>
        <p:xfrm>
          <a:off x="0" y="643337"/>
          <a:ext cx="9144000" cy="6214663"/>
        </p:xfrm>
        <a:graphic>
          <a:graphicData uri="http://schemas.openxmlformats.org/drawingml/2006/table">
            <a:tbl>
              <a:tblPr firstRow="1" bandRow="1">
                <a:tableStyleId>{7DF18680-E054-41AD-8BC1-D1AEF772440D}</a:tableStyleId>
              </a:tblPr>
              <a:tblGrid>
                <a:gridCol w="3723360">
                  <a:extLst>
                    <a:ext uri="{9D8B030D-6E8A-4147-A177-3AD203B41FA5}">
                      <a16:colId xmlns:a16="http://schemas.microsoft.com/office/drawing/2014/main" val="20000"/>
                    </a:ext>
                  </a:extLst>
                </a:gridCol>
                <a:gridCol w="1661740">
                  <a:extLst>
                    <a:ext uri="{9D8B030D-6E8A-4147-A177-3AD203B41FA5}">
                      <a16:colId xmlns:a16="http://schemas.microsoft.com/office/drawing/2014/main" val="20001"/>
                    </a:ext>
                  </a:extLst>
                </a:gridCol>
                <a:gridCol w="1857854">
                  <a:extLst>
                    <a:ext uri="{9D8B030D-6E8A-4147-A177-3AD203B41FA5}">
                      <a16:colId xmlns:a16="http://schemas.microsoft.com/office/drawing/2014/main" val="20002"/>
                    </a:ext>
                  </a:extLst>
                </a:gridCol>
                <a:gridCol w="1901046">
                  <a:extLst>
                    <a:ext uri="{9D8B030D-6E8A-4147-A177-3AD203B41FA5}">
                      <a16:colId xmlns:a16="http://schemas.microsoft.com/office/drawing/2014/main" val="20003"/>
                    </a:ext>
                  </a:extLst>
                </a:gridCol>
              </a:tblGrid>
              <a:tr h="511947">
                <a:tc>
                  <a:txBody>
                    <a:bodyPr/>
                    <a:lstStyle/>
                    <a:p>
                      <a:pPr algn="ctr"/>
                      <a:r>
                        <a:rPr lang="en-US" sz="1300" b="1" kern="1200" dirty="0">
                          <a:solidFill>
                            <a:schemeClr val="bg1"/>
                          </a:solidFill>
                          <a:effectLst/>
                          <a:latin typeface="Georgia" panose="02040502050405020303" pitchFamily="18" charset="0"/>
                          <a:ea typeface="+mn-ea"/>
                          <a:cs typeface="+mn-cs"/>
                        </a:rPr>
                        <a:t>Key  Actions  Necessary  </a:t>
                      </a:r>
                      <a:r>
                        <a:rPr lang="en-US" sz="1300" b="1" u="none" kern="1200" dirty="0">
                          <a:solidFill>
                            <a:schemeClr val="bg1"/>
                          </a:solidFill>
                          <a:effectLst/>
                          <a:latin typeface="Georgia" panose="02040502050405020303" pitchFamily="18" charset="0"/>
                          <a:ea typeface="+mn-ea"/>
                          <a:cs typeface="+mn-cs"/>
                        </a:rPr>
                        <a:t>To  Achieve  </a:t>
                      </a:r>
                    </a:p>
                    <a:p>
                      <a:pPr algn="ctr"/>
                      <a:r>
                        <a:rPr lang="en-US" sz="1300" b="1" u="sng" kern="1200" dirty="0">
                          <a:solidFill>
                            <a:schemeClr val="bg1"/>
                          </a:solidFill>
                          <a:effectLst/>
                          <a:latin typeface="Georgia" panose="02040502050405020303" pitchFamily="18" charset="0"/>
                          <a:ea typeface="+mn-ea"/>
                          <a:cs typeface="+mn-cs"/>
                        </a:rPr>
                        <a:t>Strategic  WIG 3 </a:t>
                      </a:r>
                      <a:endParaRPr lang="en-US" sz="1300" b="1" dirty="0">
                        <a:solidFill>
                          <a:schemeClr val="bg1"/>
                        </a:solidFill>
                        <a:latin typeface="Georgia" panose="02040502050405020303" pitchFamily="18" charset="0"/>
                      </a:endParaRPr>
                    </a:p>
                  </a:txBody>
                  <a:tcPr/>
                </a:tc>
                <a:tc>
                  <a:txBody>
                    <a:bodyPr/>
                    <a:lstStyle/>
                    <a:p>
                      <a:pPr algn="ctr"/>
                      <a:r>
                        <a:rPr lang="en-US" sz="1300" b="1" u="none" dirty="0">
                          <a:solidFill>
                            <a:schemeClr val="bg1"/>
                          </a:solidFill>
                          <a:latin typeface="Georgia" panose="02040502050405020303" pitchFamily="18" charset="0"/>
                        </a:rPr>
                        <a:t>Responsible </a:t>
                      </a:r>
                      <a:r>
                        <a:rPr lang="en-US" sz="1300" b="1" u="sng" dirty="0">
                          <a:solidFill>
                            <a:schemeClr val="bg1"/>
                          </a:solidFill>
                          <a:latin typeface="Georgia" panose="02040502050405020303" pitchFamily="18" charset="0"/>
                        </a:rPr>
                        <a:t>Party</a:t>
                      </a:r>
                    </a:p>
                  </a:txBody>
                  <a:tcPr/>
                </a:tc>
                <a:tc>
                  <a:txBody>
                    <a:bodyPr/>
                    <a:lstStyle/>
                    <a:p>
                      <a:pPr algn="ctr"/>
                      <a:r>
                        <a:rPr lang="en-US" sz="1300" b="1" u="none" dirty="0">
                          <a:solidFill>
                            <a:schemeClr val="bg1"/>
                          </a:solidFill>
                          <a:latin typeface="Georgia" panose="02040502050405020303" pitchFamily="18" charset="0"/>
                        </a:rPr>
                        <a:t>Deadline </a:t>
                      </a:r>
                      <a:r>
                        <a:rPr lang="en-US" sz="1300" b="1" u="sng" dirty="0">
                          <a:solidFill>
                            <a:schemeClr val="bg1"/>
                          </a:solidFill>
                          <a:latin typeface="Georgia" panose="02040502050405020303" pitchFamily="18" charset="0"/>
                        </a:rPr>
                        <a:t>Timetable</a:t>
                      </a:r>
                    </a:p>
                  </a:txBody>
                  <a:tcPr/>
                </a:tc>
                <a:tc>
                  <a:txBody>
                    <a:bodyPr/>
                    <a:lstStyle/>
                    <a:p>
                      <a:pPr algn="ctr"/>
                      <a:r>
                        <a:rPr lang="en-US" sz="1300" b="1" u="none" dirty="0">
                          <a:solidFill>
                            <a:schemeClr val="bg1"/>
                          </a:solidFill>
                          <a:latin typeface="Georgia" panose="02040502050405020303" pitchFamily="18" charset="0"/>
                        </a:rPr>
                        <a:t>Completion </a:t>
                      </a:r>
                    </a:p>
                    <a:p>
                      <a:pPr algn="ctr"/>
                      <a:r>
                        <a:rPr lang="en-US" sz="13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242307">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u="sng" dirty="0">
                          <a:solidFill>
                            <a:srgbClr val="FF0000"/>
                          </a:solidFill>
                          <a:effectLst/>
                          <a:latin typeface="Georgia" panose="02040502050405020303" pitchFamily="18" charset="0"/>
                        </a:rPr>
                        <a:t>LAG 1: Research the most effective Welcoming Ministry and Outreach &amp; Evangelism Ministry within 3 months</a:t>
                      </a:r>
                      <a:endParaRPr lang="en-US" sz="1300" b="1" u="sng" dirty="0">
                        <a:solidFill>
                          <a:srgbClr val="FF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6944058"/>
                  </a:ext>
                </a:extLst>
              </a:tr>
              <a:tr h="518540">
                <a:tc>
                  <a:txBody>
                    <a:bodyPr/>
                    <a:lstStyle/>
                    <a:p>
                      <a:pPr marL="11113" marR="0" lvl="0" indent="0" algn="just">
                        <a:lnSpc>
                          <a:spcPct val="107000"/>
                        </a:lnSpc>
                        <a:spcBef>
                          <a:spcPts val="0"/>
                        </a:spcBef>
                        <a:spcAft>
                          <a:spcPts val="0"/>
                        </a:spcAft>
                        <a:buFont typeface="Arial" panose="020B0604020202020204" pitchFamily="34" charset="0"/>
                        <a:buNone/>
                        <a:tabLs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1. Form Parish Wildly Important Goal Team 3 (W&amp;OE Ministry Team 3).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Strategic Planning Team and Goal co-Captains</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start date</a:t>
                      </a:r>
                    </a:p>
                    <a:p>
                      <a:pPr marL="0" marR="0">
                        <a:lnSpc>
                          <a:spcPct val="107000"/>
                        </a:lnSpc>
                        <a:spcBef>
                          <a:spcPts val="0"/>
                        </a:spcBef>
                        <a:spcAft>
                          <a:spcPts val="0"/>
                        </a:spcAft>
                      </a:pPr>
                      <a:endParaRPr lang="en-US" sz="12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nSpc>
                          <a:spcPct val="107000"/>
                        </a:lnSpc>
                        <a:spcBef>
                          <a:spcPts val="0"/>
                        </a:spcBef>
                        <a:spcAft>
                          <a:spcPts val="0"/>
                        </a:spcAft>
                        <a:buFont typeface="Symbol" pitchFamily="2" charset="2"/>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Ministry Team 3  members agree to serve </a:t>
                      </a:r>
                      <a:r>
                        <a:rPr lang="en-US" sz="1200" dirty="0">
                          <a:effectLst/>
                          <a:latin typeface="Georgia" panose="02040502050405020303" pitchFamily="18" charset="0"/>
                          <a:ea typeface="Calibri" panose="020F0502020204030204" pitchFamily="34" charset="0"/>
                          <a:cs typeface="Times New Roman" panose="02020603050405020304" pitchFamily="18" charset="0"/>
                        </a:rPr>
                        <a:t> </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737851"/>
                  </a:ext>
                </a:extLst>
              </a:tr>
              <a:tr h="606954">
                <a:tc>
                  <a:txBody>
                    <a:bodyPr/>
                    <a:lstStyle/>
                    <a:p>
                      <a:pPr marL="0" lvl="1" indent="0">
                        <a:buNone/>
                      </a:pPr>
                      <a:r>
                        <a:rPr lang="en-US" sz="1200" b="1" dirty="0">
                          <a:effectLst/>
                          <a:latin typeface="Georgia" panose="02040502050405020303" pitchFamily="18" charset="0"/>
                        </a:rPr>
                        <a:t>2. Research and identify definitions of engaged stewards, metrics to determine effectiveness and how success will be determined.</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Ministry Team 3 </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start step 1</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lvl="0" indent="0">
                        <a:lnSpc>
                          <a:spcPct val="107000"/>
                        </a:lnSpc>
                        <a:spcBef>
                          <a:spcPts val="0"/>
                        </a:spcBef>
                        <a:spcAft>
                          <a:spcPts val="0"/>
                        </a:spcAft>
                        <a:buFont typeface="Symbol" pitchFamily="2" charset="2"/>
                        <a:buNone/>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Effectiveness metrics determined</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965437">
                <a:tc>
                  <a:txBody>
                    <a:bodyPr/>
                    <a:lstStyle/>
                    <a:p>
                      <a:pPr marL="0" marR="0" lvl="0" indent="0" algn="l">
                        <a:lnSpc>
                          <a:spcPct val="107000"/>
                        </a:lnSpc>
                        <a:spcBef>
                          <a:spcPts val="0"/>
                        </a:spcBef>
                        <a:spcAft>
                          <a:spcPts val="0"/>
                        </a:spcAft>
                        <a:buFontTx/>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3. </a:t>
                      </a:r>
                      <a:r>
                        <a:rPr lang="en-US" sz="1200" b="1" dirty="0">
                          <a:effectLst/>
                          <a:latin typeface="Georgia" panose="02040502050405020303" pitchFamily="18" charset="0"/>
                        </a:rPr>
                        <a:t>Identify at least 5 Welcoming Ministries and at least 5 Outreach &amp; Evangelism Ministries to evaluate and consider from both inside and outside the Orthodox ecosystem.</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Ministry Team 3 </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Simultaneous with step 2</a:t>
                      </a:r>
                    </a:p>
                  </a:txBody>
                  <a:tcPr marL="68580" marR="68580" marT="0" marB="0"/>
                </a:tc>
                <a:tc>
                  <a:txBody>
                    <a:bodyPr/>
                    <a:lstStyle/>
                    <a:p>
                      <a:pPr marL="0" marR="0" lvl="0" indent="0">
                        <a:lnSpc>
                          <a:spcPct val="107000"/>
                        </a:lnSpc>
                        <a:spcBef>
                          <a:spcPts val="0"/>
                        </a:spcBef>
                        <a:spcAft>
                          <a:spcPts val="0"/>
                        </a:spcAft>
                        <a:buFontTx/>
                        <a:buNone/>
                      </a:pPr>
                      <a:r>
                        <a:rPr lang="en-US" sz="1200" b="1" dirty="0">
                          <a:effectLst/>
                          <a:latin typeface="Georgia" panose="02040502050405020303" pitchFamily="18" charset="0"/>
                          <a:ea typeface="Calibri" panose="020F0502020204030204" pitchFamily="34" charset="0"/>
                          <a:cs typeface="Times New Roman" panose="02020603050405020304" pitchFamily="18" charset="0"/>
                        </a:rPr>
                        <a:t>At least 5 </a:t>
                      </a:r>
                      <a:r>
                        <a:rPr lang="en-US" sz="1200" b="1" dirty="0">
                          <a:effectLst/>
                          <a:latin typeface="Georgia" panose="02040502050405020303" pitchFamily="18" charset="0"/>
                        </a:rPr>
                        <a:t>Welcoming Ministries and Outreach &amp; Evangelism Ministries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are identified for study</a:t>
                      </a:r>
                    </a:p>
                  </a:txBody>
                  <a:tcPr marL="68580" marR="68580" marT="0" marB="0"/>
                </a:tc>
                <a:extLst>
                  <a:ext uri="{0D108BD9-81ED-4DB2-BD59-A6C34878D82A}">
                    <a16:rowId xmlns:a16="http://schemas.microsoft.com/office/drawing/2014/main" val="1085481770"/>
                  </a:ext>
                </a:extLst>
              </a:tr>
              <a:tr h="267497">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2: Develop the most effective </a:t>
                      </a:r>
                      <a:r>
                        <a:rPr lang="en-US" sz="1200" b="1" u="sng" dirty="0">
                          <a:solidFill>
                            <a:srgbClr val="FF0000"/>
                          </a:solidFill>
                          <a:effectLst/>
                          <a:latin typeface="Georgia" panose="02040502050405020303" pitchFamily="18" charset="0"/>
                        </a:rPr>
                        <a:t>Welcoming and Outreach &amp; Evangelism Ministries </a:t>
                      </a:r>
                      <a:r>
                        <a:rPr kumimoji="0" lang="en-US" sz="12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within 3 months</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0"/>
                        </a:spcAft>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lvl="0" indent="0">
                        <a:lnSpc>
                          <a:spcPct val="107000"/>
                        </a:lnSpc>
                        <a:spcBef>
                          <a:spcPts val="0"/>
                        </a:spcBef>
                        <a:spcAft>
                          <a:spcPts val="0"/>
                        </a:spcAft>
                        <a:buFontTx/>
                        <a:buNone/>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2140628"/>
                  </a:ext>
                </a:extLst>
              </a:tr>
              <a:tr h="1038031">
                <a:tc>
                  <a:txBody>
                    <a:bodyPr/>
                    <a:lstStyle/>
                    <a:p>
                      <a:pPr marL="0" lvl="1" indent="0">
                        <a:buNone/>
                      </a:pPr>
                      <a:r>
                        <a:rPr lang="en-US" sz="1200" b="1" dirty="0">
                          <a:effectLst/>
                          <a:latin typeface="Georgia" panose="02040502050405020303" pitchFamily="18" charset="0"/>
                        </a:rPr>
                        <a:t>4. </a:t>
                      </a:r>
                      <a:r>
                        <a:rPr lang="en-US" sz="1200" b="1" dirty="0">
                          <a:effectLst/>
                          <a:latin typeface="Georgia" panose="02040502050405020303" pitchFamily="18" charset="0"/>
                          <a:ea typeface="Calibri" panose="020F0502020204030204" pitchFamily="34" charset="0"/>
                          <a:cs typeface="Times New Roman" panose="02020603050405020304" pitchFamily="18" charset="0"/>
                        </a:rPr>
                        <a:t>Analyze the parish baseline on those key welcoming and engagement effectiveness metrics and e</a:t>
                      </a:r>
                      <a:r>
                        <a:rPr lang="en-US" sz="1200" b="1" dirty="0">
                          <a:effectLst/>
                          <a:latin typeface="Georgia" panose="02040502050405020303" pitchFamily="18" charset="0"/>
                        </a:rPr>
                        <a:t>valuate and study the Welcoming Ministries and Outreach &amp; Evangelism Ministries identified in step 3 to determine their effectiveness and applicability to St. Demetrios based on criteria of effectiveness and success determined in step 2. </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Ministry Team 3 </a:t>
                      </a:r>
                    </a:p>
                    <a:p>
                      <a:pPr marL="0" marR="0">
                        <a:lnSpc>
                          <a:spcPct val="107000"/>
                        </a:lnSpc>
                        <a:spcBef>
                          <a:spcPts val="0"/>
                        </a:spcBef>
                        <a:spcAft>
                          <a:spcPts val="0"/>
                        </a:spcAft>
                      </a:pP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 after step 3</a:t>
                      </a: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Evaluation of alternative </a:t>
                      </a:r>
                      <a:r>
                        <a:rPr lang="en-US" sz="1200" b="1" dirty="0">
                          <a:effectLst/>
                          <a:latin typeface="Georgia" panose="02040502050405020303" pitchFamily="18" charset="0"/>
                        </a:rPr>
                        <a:t>Welcoming Ministries and Outreach &amp; Evangelism Ministries is</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completed </a:t>
                      </a:r>
                    </a:p>
                  </a:txBody>
                  <a:tcPr marL="68580" marR="68580" marT="0" marB="0"/>
                </a:tc>
                <a:extLst>
                  <a:ext uri="{0D108BD9-81ED-4DB2-BD59-A6C34878D82A}">
                    <a16:rowId xmlns:a16="http://schemas.microsoft.com/office/drawing/2014/main" val="1547801244"/>
                  </a:ext>
                </a:extLst>
              </a:tr>
              <a:tr h="843351">
                <a:tc>
                  <a:txBody>
                    <a:bodyPr/>
                    <a:lstStyle/>
                    <a:p>
                      <a:pPr marL="0" lvl="1" indent="0">
                        <a:buNone/>
                      </a:pPr>
                      <a:r>
                        <a:rPr lang="en-US" sz="1200" b="1" dirty="0">
                          <a:effectLst/>
                          <a:latin typeface="Georgia" panose="02040502050405020303" pitchFamily="18" charset="0"/>
                        </a:rPr>
                        <a:t>5. Modify researched programs, or develop new elements, as necessary, to finalize the creation of official St. Demetrios  Welcoming Ministry and Outreach &amp; Evangelism Ministry.  </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Ministry Team 3 </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2  months after step 4</a:t>
                      </a:r>
                    </a:p>
                  </a:txBody>
                  <a:tcPr marL="68580" marR="68580" marT="0" marB="0"/>
                </a:tc>
                <a:tc>
                  <a:txBody>
                    <a:bodyPr/>
                    <a:lstStyle/>
                    <a:p>
                      <a:pPr marL="0" marR="0">
                        <a:lnSpc>
                          <a:spcPct val="107000"/>
                        </a:lnSpc>
                        <a:spcBef>
                          <a:spcPts val="0"/>
                        </a:spcBef>
                        <a:spcAft>
                          <a:spcPts val="0"/>
                        </a:spcAft>
                      </a:pPr>
                      <a:r>
                        <a:rPr lang="en-US" sz="1200" b="1" dirty="0">
                          <a:effectLst/>
                          <a:latin typeface="Georgia" panose="02040502050405020303" pitchFamily="18" charset="0"/>
                        </a:rPr>
                        <a:t>Welcoming Ministry and Outreach &amp; Evangelism Ministry is finalized</a:t>
                      </a: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A785C295-655B-466C-B1D6-A5CD71003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234078" cy="643338"/>
          </a:xfrm>
          <a:prstGeom prst="rect">
            <a:avLst/>
          </a:prstGeom>
        </p:spPr>
      </p:pic>
      <p:pic>
        <p:nvPicPr>
          <p:cNvPr id="3" name="Picture 2">
            <a:extLst>
              <a:ext uri="{FF2B5EF4-FFF2-40B4-BE49-F238E27FC236}">
                <a16:creationId xmlns:a16="http://schemas.microsoft.com/office/drawing/2014/main" id="{98AC793D-0478-4B55-89BD-37BD0CF5DF99}"/>
              </a:ext>
            </a:extLst>
          </p:cNvPr>
          <p:cNvPicPr>
            <a:picLocks noChangeAspect="1"/>
          </p:cNvPicPr>
          <p:nvPr/>
        </p:nvPicPr>
        <p:blipFill>
          <a:blip r:embed="rId4"/>
          <a:stretch>
            <a:fillRect/>
          </a:stretch>
        </p:blipFill>
        <p:spPr>
          <a:xfrm>
            <a:off x="3234079" y="-148981"/>
            <a:ext cx="4754490" cy="1140051"/>
          </a:xfrm>
          <a:prstGeom prst="rect">
            <a:avLst/>
          </a:prstGeom>
        </p:spPr>
      </p:pic>
    </p:spTree>
    <p:extLst>
      <p:ext uri="{BB962C8B-B14F-4D97-AF65-F5344CB8AC3E}">
        <p14:creationId xmlns:p14="http://schemas.microsoft.com/office/powerpoint/2010/main" val="3739485576"/>
      </p:ext>
    </p:extLst>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32B0-A66C-4B94-A7F0-814D7D630A7B}"/>
              </a:ext>
            </a:extLst>
          </p:cNvPr>
          <p:cNvSpPr>
            <a:spLocks noGrp="1"/>
          </p:cNvSpPr>
          <p:nvPr>
            <p:ph type="title" idx="4294967295"/>
          </p:nvPr>
        </p:nvSpPr>
        <p:spPr>
          <a:xfrm>
            <a:off x="5308481" y="-55182"/>
            <a:ext cx="3540125" cy="1143000"/>
          </a:xfrm>
        </p:spPr>
        <p:txBody>
          <a:bodyPr/>
          <a:lstStyle/>
          <a:p>
            <a:r>
              <a:rPr lang="en-US" sz="3600" b="1" u="sng" dirty="0">
                <a:effectLst/>
                <a:latin typeface="Georgia" panose="02040502050405020303" pitchFamily="18" charset="0"/>
              </a:rPr>
              <a:t>Strengths</a:t>
            </a:r>
          </a:p>
        </p:txBody>
      </p:sp>
      <p:sp>
        <p:nvSpPr>
          <p:cNvPr id="3" name="TextBox 2">
            <a:extLst>
              <a:ext uri="{FF2B5EF4-FFF2-40B4-BE49-F238E27FC236}">
                <a16:creationId xmlns:a16="http://schemas.microsoft.com/office/drawing/2014/main" id="{466DB642-AEA0-4E65-B543-779380B5DD14}"/>
              </a:ext>
            </a:extLst>
          </p:cNvPr>
          <p:cNvSpPr txBox="1"/>
          <p:nvPr/>
        </p:nvSpPr>
        <p:spPr>
          <a:xfrm>
            <a:off x="2124312" y="1942415"/>
            <a:ext cx="6724294" cy="8005910"/>
          </a:xfrm>
          <a:prstGeom prst="rect">
            <a:avLst/>
          </a:prstGeom>
          <a:noFill/>
        </p:spPr>
        <p:txBody>
          <a:bodyPr wrap="square" rtlCol="0">
            <a:spAutoFit/>
          </a:bodyPr>
          <a:lstStyle/>
          <a:p>
            <a:pPr algn="just">
              <a:lnSpc>
                <a:spcPct val="107000"/>
              </a:lnSpc>
              <a:spcBef>
                <a:spcPts val="0"/>
              </a:spcBef>
              <a:spcAft>
                <a:spcPts val="0"/>
              </a:spcAft>
            </a:pPr>
            <a:r>
              <a:rPr lang="en-US" sz="3200" b="1" dirty="0">
                <a:effectLst/>
                <a:latin typeface="Georgia" panose="02040502050405020303" pitchFamily="18" charset="0"/>
                <a:ea typeface="Century Gothic" panose="020B0502020202020204" pitchFamily="34" charset="0"/>
                <a:cs typeface="Times New Roman" panose="02020603050405020304" pitchFamily="18" charset="0"/>
              </a:rPr>
              <a:t>Great Ministries</a:t>
            </a:r>
            <a:endParaRPr lang="en-US" sz="3200" dirty="0">
              <a:effectLst/>
              <a:latin typeface="Georgia" panose="02040502050405020303" pitchFamily="18" charset="0"/>
              <a:ea typeface="Calibri" panose="020F0502020204030204" pitchFamily="34" charset="0"/>
              <a:cs typeface="Times New Roman" panose="02020603050405020304" pitchFamily="18" charset="0"/>
            </a:endParaRPr>
          </a:p>
          <a:p>
            <a:r>
              <a:rPr lang="en-US" sz="3200" b="1" dirty="0">
                <a:effectLst/>
                <a:latin typeface="Georgia" panose="02040502050405020303" pitchFamily="18" charset="0"/>
                <a:ea typeface="Century Gothic" panose="020B0502020202020204" pitchFamily="34" charset="0"/>
              </a:rPr>
              <a:t>Welcoming Community </a:t>
            </a:r>
            <a:endParaRPr lang="en-US" sz="3200" b="1" dirty="0">
              <a:latin typeface="Georgia" panose="02040502050405020303" pitchFamily="18" charset="0"/>
            </a:endParaRPr>
          </a:p>
          <a:p>
            <a:r>
              <a:rPr lang="en-US" sz="3200" b="1" dirty="0">
                <a:effectLst/>
                <a:latin typeface="Georgia" panose="02040502050405020303" pitchFamily="18" charset="0"/>
                <a:ea typeface="Century Gothic" panose="020B0502020202020204" pitchFamily="34" charset="0"/>
              </a:rPr>
              <a:t>Church  Services &amp; Theology</a:t>
            </a:r>
          </a:p>
          <a:p>
            <a:r>
              <a:rPr lang="en-US" sz="3200" b="1" dirty="0">
                <a:effectLst/>
                <a:latin typeface="Georgia" panose="02040502050405020303" pitchFamily="18" charset="0"/>
                <a:ea typeface="Century Gothic" panose="020B0502020202020204" pitchFamily="34" charset="0"/>
              </a:rPr>
              <a:t>Diversity</a:t>
            </a:r>
            <a:r>
              <a:rPr lang="en-US" sz="3200" dirty="0">
                <a:effectLst/>
                <a:latin typeface="Georgia" panose="02040502050405020303" pitchFamily="18" charset="0"/>
                <a:ea typeface="Century Gothic" panose="020B0502020202020204" pitchFamily="34" charset="0"/>
              </a:rPr>
              <a:t> </a:t>
            </a:r>
          </a:p>
          <a:p>
            <a:r>
              <a:rPr lang="en-US" sz="3200" b="1" dirty="0">
                <a:effectLst/>
                <a:latin typeface="Georgia" panose="02040502050405020303" pitchFamily="18" charset="0"/>
                <a:ea typeface="Century Gothic" panose="020B0502020202020204" pitchFamily="34" charset="0"/>
              </a:rPr>
              <a:t>Building &amp; Grounds</a:t>
            </a:r>
            <a:endParaRPr lang="en-US" sz="3200" b="1" dirty="0">
              <a:latin typeface="Georgia" panose="02040502050405020303" pitchFamily="18" charset="0"/>
              <a:cs typeface="Arial" panose="020B0604020202020204" pitchFamily="34" charset="0"/>
            </a:endParaRPr>
          </a:p>
          <a:p>
            <a:r>
              <a:rPr lang="en-US" sz="3200" b="1" dirty="0">
                <a:effectLst/>
                <a:latin typeface="Georgia" panose="02040502050405020303" pitchFamily="18" charset="0"/>
                <a:ea typeface="Century Gothic" panose="020B0502020202020204" pitchFamily="34" charset="0"/>
              </a:rPr>
              <a:t>Clergy </a:t>
            </a:r>
            <a:endParaRPr lang="en-US" sz="3200" b="1" dirty="0">
              <a:latin typeface="Georgia" panose="02040502050405020303" pitchFamily="18" charset="0"/>
              <a:cs typeface="Arial" panose="020B0604020202020204" pitchFamily="34" charset="0"/>
            </a:endParaRPr>
          </a:p>
          <a:p>
            <a:r>
              <a:rPr lang="en-US" sz="3200" b="1" dirty="0">
                <a:effectLst/>
                <a:latin typeface="Georgia" panose="02040502050405020303" pitchFamily="18" charset="0"/>
                <a:ea typeface="Century Gothic" panose="020B0502020202020204" pitchFamily="34" charset="0"/>
              </a:rPr>
              <a:t>Technology</a:t>
            </a:r>
            <a:endParaRPr lang="en-US" sz="3200" b="1" dirty="0">
              <a:latin typeface="Georgia" panose="02040502050405020303" pitchFamily="18" charset="0"/>
              <a:cs typeface="Arial" panose="020B0604020202020204" pitchFamily="34" charset="0"/>
            </a:endParaRPr>
          </a:p>
          <a:p>
            <a:r>
              <a:rPr lang="en-US" sz="3200" b="1" dirty="0">
                <a:effectLst/>
                <a:latin typeface="Georgia" panose="02040502050405020303" pitchFamily="18" charset="0"/>
                <a:ea typeface="Century Gothic" panose="020B0502020202020204" pitchFamily="34" charset="0"/>
              </a:rPr>
              <a:t>Talent </a:t>
            </a:r>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a:p>
            <a:endParaRPr lang="en-US" sz="3200" b="1" dirty="0">
              <a:latin typeface="Georgia" panose="02040502050405020303" pitchFamily="18" charset="0"/>
              <a:cs typeface="Arial" panose="020B0604020202020204" pitchFamily="34" charset="0"/>
            </a:endParaRPr>
          </a:p>
        </p:txBody>
      </p:sp>
      <p:pic>
        <p:nvPicPr>
          <p:cNvPr id="6" name="Picture 5">
            <a:extLst>
              <a:ext uri="{FF2B5EF4-FFF2-40B4-BE49-F238E27FC236}">
                <a16:creationId xmlns:a16="http://schemas.microsoft.com/office/drawing/2014/main" id="{2B9778A0-A924-4C80-9020-8FB89AEB1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07"/>
            <a:ext cx="4772025" cy="1238250"/>
          </a:xfrm>
          <a:prstGeom prst="rect">
            <a:avLst/>
          </a:prstGeom>
        </p:spPr>
      </p:pic>
    </p:spTree>
    <p:extLst>
      <p:ext uri="{BB962C8B-B14F-4D97-AF65-F5344CB8AC3E}">
        <p14:creationId xmlns:p14="http://schemas.microsoft.com/office/powerpoint/2010/main" val="2130761504"/>
      </p:ext>
    </p:extLst>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679" y="1068479"/>
          <a:ext cx="9020642" cy="5753441"/>
        </p:xfrm>
        <a:graphic>
          <a:graphicData uri="http://schemas.openxmlformats.org/drawingml/2006/table">
            <a:tbl>
              <a:tblPr firstRow="1" bandRow="1">
                <a:tableStyleId>{7DF18680-E054-41AD-8BC1-D1AEF772440D}</a:tableStyleId>
              </a:tblPr>
              <a:tblGrid>
                <a:gridCol w="3893111">
                  <a:extLst>
                    <a:ext uri="{9D8B030D-6E8A-4147-A177-3AD203B41FA5}">
                      <a16:colId xmlns:a16="http://schemas.microsoft.com/office/drawing/2014/main" val="20000"/>
                    </a:ext>
                  </a:extLst>
                </a:gridCol>
                <a:gridCol w="1520030">
                  <a:extLst>
                    <a:ext uri="{9D8B030D-6E8A-4147-A177-3AD203B41FA5}">
                      <a16:colId xmlns:a16="http://schemas.microsoft.com/office/drawing/2014/main" val="20001"/>
                    </a:ext>
                  </a:extLst>
                </a:gridCol>
                <a:gridCol w="1639824">
                  <a:extLst>
                    <a:ext uri="{9D8B030D-6E8A-4147-A177-3AD203B41FA5}">
                      <a16:colId xmlns:a16="http://schemas.microsoft.com/office/drawing/2014/main" val="20002"/>
                    </a:ext>
                  </a:extLst>
                </a:gridCol>
                <a:gridCol w="1967677">
                  <a:extLst>
                    <a:ext uri="{9D8B030D-6E8A-4147-A177-3AD203B41FA5}">
                      <a16:colId xmlns:a16="http://schemas.microsoft.com/office/drawing/2014/main" val="20003"/>
                    </a:ext>
                  </a:extLst>
                </a:gridCol>
              </a:tblGrid>
              <a:tr h="455835">
                <a:tc>
                  <a:txBody>
                    <a:bodyPr/>
                    <a:lstStyle/>
                    <a:p>
                      <a:pPr algn="ctr"/>
                      <a:r>
                        <a:rPr lang="en-US" sz="1200" b="1" kern="1200" dirty="0">
                          <a:solidFill>
                            <a:schemeClr val="bg1"/>
                          </a:solidFill>
                          <a:effectLst/>
                          <a:latin typeface="Georgia" panose="02040502050405020303" pitchFamily="18" charset="0"/>
                          <a:ea typeface="+mn-ea"/>
                          <a:cs typeface="+mn-cs"/>
                        </a:rPr>
                        <a:t>Key  Actions  Necessary  </a:t>
                      </a:r>
                      <a:r>
                        <a:rPr lang="en-US" sz="1200" b="1" u="none" kern="1200" dirty="0">
                          <a:solidFill>
                            <a:schemeClr val="bg1"/>
                          </a:solidFill>
                          <a:effectLst/>
                          <a:latin typeface="Georgia" panose="02040502050405020303" pitchFamily="18" charset="0"/>
                          <a:ea typeface="+mn-ea"/>
                          <a:cs typeface="+mn-cs"/>
                        </a:rPr>
                        <a:t>To  Achieve  </a:t>
                      </a:r>
                    </a:p>
                    <a:p>
                      <a:pPr algn="ctr"/>
                      <a:r>
                        <a:rPr lang="en-US" sz="1200" b="1" u="sng" kern="1200" dirty="0">
                          <a:solidFill>
                            <a:schemeClr val="bg1"/>
                          </a:solidFill>
                          <a:effectLst/>
                          <a:latin typeface="Georgia" panose="02040502050405020303" pitchFamily="18" charset="0"/>
                          <a:ea typeface="+mn-ea"/>
                          <a:cs typeface="+mn-cs"/>
                        </a:rPr>
                        <a:t>Strategic  WIG 3 </a:t>
                      </a:r>
                      <a:endParaRPr lang="en-US" sz="1200" b="1" dirty="0">
                        <a:solidFill>
                          <a:schemeClr val="bg1"/>
                        </a:solidFill>
                        <a:latin typeface="Georgia" panose="02040502050405020303" pitchFamily="18" charset="0"/>
                      </a:endParaRPr>
                    </a:p>
                  </a:txBody>
                  <a:tcPr/>
                </a:tc>
                <a:tc>
                  <a:txBody>
                    <a:bodyPr/>
                    <a:lstStyle/>
                    <a:p>
                      <a:pPr algn="ctr"/>
                      <a:r>
                        <a:rPr lang="en-US" sz="1200" b="1" u="none" dirty="0">
                          <a:solidFill>
                            <a:schemeClr val="bg1"/>
                          </a:solidFill>
                          <a:latin typeface="Georgia" panose="02040502050405020303" pitchFamily="18" charset="0"/>
                        </a:rPr>
                        <a:t>Responsible </a:t>
                      </a:r>
                      <a:r>
                        <a:rPr lang="en-US" sz="12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none" dirty="0">
                          <a:solidFill>
                            <a:schemeClr val="bg1"/>
                          </a:solidFill>
                          <a:latin typeface="Georgia" panose="02040502050405020303" pitchFamily="18" charset="0"/>
                        </a:rPr>
                        <a:t>Deadline</a:t>
                      </a:r>
                      <a:r>
                        <a:rPr lang="en-US" sz="1200" b="1" u="sng" dirty="0">
                          <a:solidFill>
                            <a:schemeClr val="bg1"/>
                          </a:solidFill>
                          <a:latin typeface="Georgia" panose="02040502050405020303" pitchFamily="18" charset="0"/>
                        </a:rPr>
                        <a:t> Timetable</a:t>
                      </a:r>
                    </a:p>
                  </a:txBody>
                  <a:tcPr/>
                </a:tc>
                <a:tc>
                  <a:txBody>
                    <a:bodyPr/>
                    <a:lstStyle/>
                    <a:p>
                      <a:pPr algn="ctr"/>
                      <a:r>
                        <a:rPr lang="en-US" sz="1200" b="1" u="none" dirty="0">
                          <a:solidFill>
                            <a:schemeClr val="bg1"/>
                          </a:solidFill>
                          <a:latin typeface="Georgia" panose="02040502050405020303" pitchFamily="18" charset="0"/>
                        </a:rPr>
                        <a:t>Completion </a:t>
                      </a:r>
                    </a:p>
                    <a:p>
                      <a:pPr algn="ctr"/>
                      <a:r>
                        <a:rPr lang="en-US" sz="12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303122">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1" i="0" u="sng" strike="noStrike" kern="1200" cap="none" spc="0" normalizeH="0" baseline="0" noProof="0" dirty="0">
                          <a:ln>
                            <a:noFill/>
                          </a:ln>
                          <a:solidFill>
                            <a:srgbClr val="FF0000"/>
                          </a:solidFill>
                          <a:effectLst/>
                          <a:uLnTx/>
                          <a:uFillTx/>
                          <a:latin typeface="Georgia" panose="02040502050405020303" pitchFamily="18" charset="0"/>
                          <a:ea typeface="Calibri" panose="020F0502020204030204" pitchFamily="34" charset="0"/>
                          <a:cs typeface="Times New Roman" panose="02020603050405020304" pitchFamily="18" charset="0"/>
                        </a:rPr>
                        <a:t>LAG 3: Identify implementation modalities and processes and recruit Ministry Teams within 3 months</a:t>
                      </a:r>
                      <a:endParaRPr lang="en-US" sz="13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87578">
                <a:tc>
                  <a:txBody>
                    <a:bodyPr/>
                    <a:lstStyle/>
                    <a:p>
                      <a:pPr marL="0" lvl="1" indent="0">
                        <a:buNone/>
                      </a:pPr>
                      <a:r>
                        <a:rPr lang="en-US" sz="1400" b="1" dirty="0">
                          <a:effectLst/>
                          <a:latin typeface="Georgia" panose="02040502050405020303" pitchFamily="18" charset="0"/>
                        </a:rPr>
                        <a:t>6. Identify best implementation modalities (technology, ministry participants, etc.) to achieve the 100% Welcoming Ministry and 20% Outreach &amp; Evangelism Ministry “Targets” and recruit and train ministry participants (“W&amp;OE Disciples”).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Ministry Team 3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200" b="1" dirty="0">
                          <a:effectLst/>
                          <a:latin typeface="Georgia" panose="02040502050405020303" pitchFamily="18" charset="0"/>
                        </a:rPr>
                        <a:t>Welcoming Ministry and Outreach &amp; Evangelism Ministry</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Program delivery modalities determined and W&amp;OE  Team  are recruited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574136"/>
                  </a:ext>
                </a:extLst>
              </a:tr>
              <a:tr h="529878">
                <a:tc>
                  <a:txBody>
                    <a:bodyPr/>
                    <a:lstStyle/>
                    <a:p>
                      <a:pPr marL="0" lvl="1" indent="0">
                        <a:buNone/>
                      </a:pPr>
                      <a:r>
                        <a:rPr lang="en-US" sz="1400" b="1" dirty="0">
                          <a:effectLst/>
                          <a:latin typeface="Georgia" panose="02040502050405020303" pitchFamily="18" charset="0"/>
                        </a:rPr>
                        <a:t>7. Develop Welcoming Ministry and Outreach &amp; Evangelism Ministry implementation training programs and prepare ministry delivery modalities and materials.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Ministry Team 3  and W&amp;OE </a:t>
                      </a:r>
                      <a:r>
                        <a:rPr lang="en-US" sz="1200" b="1" dirty="0">
                          <a:effectLst/>
                          <a:latin typeface="Georgia" panose="02040502050405020303" pitchFamily="18" charset="0"/>
                        </a:rPr>
                        <a:t>Disciples</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3  months after step 5 (and concurrent with step 6)</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a:t>
                      </a:r>
                      <a:r>
                        <a:rPr lang="en-US" sz="1200" b="1" dirty="0">
                          <a:effectLst/>
                          <a:latin typeface="Georgia" panose="02040502050405020303" pitchFamily="18" charset="0"/>
                        </a:rPr>
                        <a:t>Disciples</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are trained, and all delivery modalities are set up</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611891"/>
                  </a:ext>
                </a:extLst>
              </a:tr>
              <a:tr h="334500">
                <a:tc gridSpan="4">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300" b="1" u="sng" dirty="0">
                          <a:solidFill>
                            <a:srgbClr val="FF0000"/>
                          </a:solidFill>
                          <a:effectLst/>
                          <a:latin typeface="Georgia" panose="02040502050405020303" pitchFamily="18" charset="0"/>
                        </a:rPr>
                        <a:t>LAG 4: Implement the Welcoming Ministry and Outreach &amp; Evangelism  Ministry Programs and Achieve the Targets within 12 months</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569203"/>
                  </a:ext>
                </a:extLst>
              </a:tr>
              <a:tr h="875906">
                <a:tc>
                  <a:txBody>
                    <a:bodyPr/>
                    <a:lstStyle/>
                    <a:p>
                      <a:pPr marL="0" lvl="1" indent="0">
                        <a:buNone/>
                      </a:pPr>
                      <a:r>
                        <a:rPr lang="en-US" sz="1400" b="1" dirty="0">
                          <a:effectLst/>
                          <a:latin typeface="Georgia" panose="02040502050405020303" pitchFamily="18" charset="0"/>
                        </a:rPr>
                        <a:t>8. </a:t>
                      </a:r>
                      <a:r>
                        <a:rPr lang="en-US" sz="1400" b="1" dirty="0">
                          <a:solidFill>
                            <a:schemeClr val="bg1"/>
                          </a:solidFill>
                          <a:effectLst/>
                          <a:latin typeface="Georgia" panose="02040502050405020303" pitchFamily="18" charset="0"/>
                        </a:rPr>
                        <a:t>Implement the Welcoming </a:t>
                      </a:r>
                      <a:r>
                        <a:rPr lang="en-US" sz="1400" b="1" dirty="0">
                          <a:effectLst/>
                          <a:latin typeface="Georgia" panose="02040502050405020303" pitchFamily="18" charset="0"/>
                        </a:rPr>
                        <a:t>Ministry and Outreach &amp; Evangelism Ministry to achieve the Welcoming and Outreach &amp; Evangelism  Targets.</a:t>
                      </a:r>
                      <a:endParaRPr lang="en-US" sz="1400" b="1" dirty="0">
                        <a:solidFill>
                          <a:srgbClr val="00B0F0"/>
                        </a:solidFill>
                        <a:effectLst/>
                        <a:latin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a:t>
                      </a:r>
                      <a:r>
                        <a:rPr lang="en-US" sz="1200" b="1" dirty="0">
                          <a:effectLst/>
                          <a:latin typeface="Georgia" panose="02040502050405020303" pitchFamily="18" charset="0"/>
                        </a:rPr>
                        <a:t>Disciples</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12</a:t>
                      </a: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months after step 7</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Achieve at least the Targets in welcoming and outreach &amp; evangelism</a:t>
                      </a: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857395"/>
                  </a:ext>
                </a:extLst>
              </a:tr>
              <a:tr h="79805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Georgia" panose="02040502050405020303" pitchFamily="18" charset="0"/>
                        </a:rPr>
                        <a:t>9. Track and report on the achievement of the Targets on a monthly basis and implement improvements to Ministries to overcome impediments to success.</a:t>
                      </a:r>
                      <a:endParaRPr lang="en-US" sz="1400" b="1" dirty="0">
                        <a:solidFill>
                          <a:srgbClr val="00B0F0"/>
                        </a:solidFill>
                        <a:effectLst/>
                        <a:latin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effectLst/>
                          <a:latin typeface="Georgia" panose="02040502050405020303" pitchFamily="18" charset="0"/>
                          <a:ea typeface="Calibri" panose="020F0502020204030204" pitchFamily="34" charset="0"/>
                          <a:cs typeface="Times New Roman" panose="02020603050405020304" pitchFamily="18" charset="0"/>
                        </a:rPr>
                        <a:t>W&amp;OE Ministry Team 3  and W&amp;OE </a:t>
                      </a:r>
                      <a:r>
                        <a:rPr lang="en-US" sz="1200" b="1" dirty="0">
                          <a:effectLst/>
                          <a:latin typeface="Georgia" panose="02040502050405020303" pitchFamily="18" charset="0"/>
                        </a:rPr>
                        <a:t>Disciples</a:t>
                      </a:r>
                      <a:endParaRPr lang="en-US" sz="1200" b="1"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dirty="0">
                        <a:solidFill>
                          <a:srgbClr val="00B0F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Concurrent with step 8</a:t>
                      </a:r>
                    </a:p>
                    <a:p>
                      <a:pPr marL="0" marR="0">
                        <a:lnSpc>
                          <a:spcPct val="107000"/>
                        </a:lnSpc>
                        <a:spcBef>
                          <a:spcPts val="0"/>
                        </a:spcBef>
                        <a:spcAft>
                          <a:spcPts val="0"/>
                        </a:spcAft>
                      </a:pPr>
                      <a:endParaRPr lang="en-US" sz="12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200" b="1"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rPr>
                        <a:t>W&amp;OE Target achievement is reported monthly and Ministry improvements are implemented</a:t>
                      </a: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54552035"/>
                  </a:ext>
                </a:extLst>
              </a:tr>
            </a:tbl>
          </a:graphicData>
        </a:graphic>
      </p:graphicFrame>
      <p:sp>
        <p:nvSpPr>
          <p:cNvPr id="9" name="Title 1">
            <a:extLst>
              <a:ext uri="{FF2B5EF4-FFF2-40B4-BE49-F238E27FC236}">
                <a16:creationId xmlns:a16="http://schemas.microsoft.com/office/drawing/2014/main" id="{6774B624-2B7F-4AF9-9543-672F2F42CA86}"/>
              </a:ext>
            </a:extLst>
          </p:cNvPr>
          <p:cNvSpPr>
            <a:spLocks noGrp="1"/>
          </p:cNvSpPr>
          <p:nvPr>
            <p:ph type="title"/>
          </p:nvPr>
        </p:nvSpPr>
        <p:spPr>
          <a:xfrm>
            <a:off x="3353919" y="-99934"/>
            <a:ext cx="4556476" cy="1143000"/>
          </a:xfrm>
        </p:spPr>
        <p:txBody>
          <a:bodyPr/>
          <a:lstStyle/>
          <a:p>
            <a:r>
              <a:rPr lang="en-US" sz="2200" b="1" u="none" dirty="0">
                <a:effectLst/>
                <a:latin typeface="Georgia" panose="02040502050405020303" pitchFamily="18" charset="0"/>
              </a:rPr>
              <a:t>Welcoming, Outreach &amp; Evangelism  Wildly  </a:t>
            </a:r>
            <a:r>
              <a:rPr lang="en-US" sz="2200" b="1" dirty="0">
                <a:effectLst/>
                <a:latin typeface="Georgia" panose="02040502050405020303" pitchFamily="18" charset="0"/>
              </a:rPr>
              <a:t>Important Goal 3  Action </a:t>
            </a:r>
            <a:r>
              <a:rPr lang="en-US" sz="2200" b="1" u="sng" dirty="0">
                <a:effectLst/>
                <a:latin typeface="Georgia" panose="02040502050405020303" pitchFamily="18" charset="0"/>
              </a:rPr>
              <a:t>Plan</a:t>
            </a:r>
            <a:endParaRPr lang="en-US" sz="2200" b="1" u="sng" dirty="0">
              <a:latin typeface="Georgia" panose="02040502050405020303" pitchFamily="18" charset="0"/>
            </a:endParaRPr>
          </a:p>
        </p:txBody>
      </p:sp>
      <p:pic>
        <p:nvPicPr>
          <p:cNvPr id="10" name="Picture 9">
            <a:extLst>
              <a:ext uri="{FF2B5EF4-FFF2-40B4-BE49-F238E27FC236}">
                <a16:creationId xmlns:a16="http://schemas.microsoft.com/office/drawing/2014/main" id="{C090B1E3-7040-4685-BF6A-8FB67DDCA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234078" cy="943135"/>
          </a:xfrm>
          <a:prstGeom prst="rect">
            <a:avLst/>
          </a:prstGeom>
        </p:spPr>
      </p:pic>
    </p:spTree>
    <p:extLst>
      <p:ext uri="{BB962C8B-B14F-4D97-AF65-F5344CB8AC3E}">
        <p14:creationId xmlns:p14="http://schemas.microsoft.com/office/powerpoint/2010/main" val="3002070562"/>
      </p:ext>
    </p:extLst>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5665" y="1043066"/>
          <a:ext cx="8952669" cy="5584507"/>
        </p:xfrm>
        <a:graphic>
          <a:graphicData uri="http://schemas.openxmlformats.org/drawingml/2006/table">
            <a:tbl>
              <a:tblPr firstRow="1" bandRow="1">
                <a:tableStyleId>{7DF18680-E054-41AD-8BC1-D1AEF772440D}</a:tableStyleId>
              </a:tblPr>
              <a:tblGrid>
                <a:gridCol w="3714203">
                  <a:extLst>
                    <a:ext uri="{9D8B030D-6E8A-4147-A177-3AD203B41FA5}">
                      <a16:colId xmlns:a16="http://schemas.microsoft.com/office/drawing/2014/main" val="20000"/>
                    </a:ext>
                  </a:extLst>
                </a:gridCol>
                <a:gridCol w="1552916">
                  <a:extLst>
                    <a:ext uri="{9D8B030D-6E8A-4147-A177-3AD203B41FA5}">
                      <a16:colId xmlns:a16="http://schemas.microsoft.com/office/drawing/2014/main" val="20001"/>
                    </a:ext>
                  </a:extLst>
                </a:gridCol>
                <a:gridCol w="1675302">
                  <a:extLst>
                    <a:ext uri="{9D8B030D-6E8A-4147-A177-3AD203B41FA5}">
                      <a16:colId xmlns:a16="http://schemas.microsoft.com/office/drawing/2014/main" val="20002"/>
                    </a:ext>
                  </a:extLst>
                </a:gridCol>
                <a:gridCol w="2010248">
                  <a:extLst>
                    <a:ext uri="{9D8B030D-6E8A-4147-A177-3AD203B41FA5}">
                      <a16:colId xmlns:a16="http://schemas.microsoft.com/office/drawing/2014/main" val="20003"/>
                    </a:ext>
                  </a:extLst>
                </a:gridCol>
              </a:tblGrid>
              <a:tr h="762634">
                <a:tc>
                  <a:txBody>
                    <a:bodyPr/>
                    <a:lstStyle/>
                    <a:p>
                      <a:pPr algn="ctr"/>
                      <a:r>
                        <a:rPr lang="en-US" sz="1400" b="1" kern="1200" dirty="0">
                          <a:solidFill>
                            <a:schemeClr val="bg1"/>
                          </a:solidFill>
                          <a:effectLst/>
                          <a:latin typeface="Georgia" panose="02040502050405020303" pitchFamily="18" charset="0"/>
                          <a:ea typeface="+mn-ea"/>
                          <a:cs typeface="+mn-cs"/>
                        </a:rPr>
                        <a:t>Key  Actions  Necessary  </a:t>
                      </a:r>
                      <a:r>
                        <a:rPr lang="en-US" sz="1400" b="1" u="none" kern="1200" dirty="0">
                          <a:solidFill>
                            <a:schemeClr val="bg1"/>
                          </a:solidFill>
                          <a:effectLst/>
                          <a:latin typeface="Georgia" panose="02040502050405020303" pitchFamily="18" charset="0"/>
                          <a:ea typeface="+mn-ea"/>
                          <a:cs typeface="+mn-cs"/>
                        </a:rPr>
                        <a:t>To  Achieve  </a:t>
                      </a:r>
                    </a:p>
                    <a:p>
                      <a:pPr algn="ctr"/>
                      <a:r>
                        <a:rPr lang="en-US" sz="1400" b="1" u="sng" kern="1200" dirty="0">
                          <a:solidFill>
                            <a:schemeClr val="bg1"/>
                          </a:solidFill>
                          <a:effectLst/>
                          <a:latin typeface="Georgia" panose="02040502050405020303" pitchFamily="18" charset="0"/>
                          <a:ea typeface="+mn-ea"/>
                          <a:cs typeface="+mn-cs"/>
                        </a:rPr>
                        <a:t>Strategic  WIG 3 </a:t>
                      </a:r>
                      <a:endParaRPr lang="en-US" sz="1400" b="1" dirty="0">
                        <a:solidFill>
                          <a:schemeClr val="bg1"/>
                        </a:solidFill>
                        <a:latin typeface="Georgia" panose="02040502050405020303" pitchFamily="18" charset="0"/>
                      </a:endParaRPr>
                    </a:p>
                  </a:txBody>
                  <a:tcPr/>
                </a:tc>
                <a:tc>
                  <a:txBody>
                    <a:bodyPr/>
                    <a:lstStyle/>
                    <a:p>
                      <a:pPr algn="ctr"/>
                      <a:r>
                        <a:rPr lang="en-US" sz="1400" b="1" u="none" dirty="0">
                          <a:solidFill>
                            <a:schemeClr val="bg1"/>
                          </a:solidFill>
                          <a:latin typeface="Georgia" panose="02040502050405020303" pitchFamily="18" charset="0"/>
                        </a:rPr>
                        <a:t>Responsible </a:t>
                      </a:r>
                      <a:r>
                        <a:rPr lang="en-US" sz="1400" b="1" u="sng" dirty="0">
                          <a:solidFill>
                            <a:schemeClr val="bg1"/>
                          </a:solidFill>
                          <a:latin typeface="Georgia" panose="02040502050405020303" pitchFamily="18" charset="0"/>
                        </a:rPr>
                        <a:t>Party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bg1"/>
                          </a:solidFill>
                          <a:latin typeface="Georgia" panose="02040502050405020303" pitchFamily="18" charset="0"/>
                        </a:rPr>
                        <a:t>Deadline</a:t>
                      </a:r>
                      <a:r>
                        <a:rPr lang="en-US" sz="1400" b="1" u="sng" dirty="0">
                          <a:solidFill>
                            <a:schemeClr val="bg1"/>
                          </a:solidFill>
                          <a:latin typeface="Georgia" panose="02040502050405020303" pitchFamily="18" charset="0"/>
                        </a:rPr>
                        <a:t> Timetable</a:t>
                      </a:r>
                    </a:p>
                    <a:p>
                      <a:pPr algn="ctr"/>
                      <a:endParaRPr lang="en-US" sz="1400" b="1" u="sng" dirty="0">
                        <a:solidFill>
                          <a:schemeClr val="bg1"/>
                        </a:solidFill>
                        <a:latin typeface="Georgia" panose="02040502050405020303" pitchFamily="18" charset="0"/>
                      </a:endParaRPr>
                    </a:p>
                  </a:txBody>
                  <a:tcPr/>
                </a:tc>
                <a:tc>
                  <a:txBody>
                    <a:bodyPr/>
                    <a:lstStyle/>
                    <a:p>
                      <a:pPr algn="ctr"/>
                      <a:r>
                        <a:rPr lang="en-US" sz="1400" b="1" u="none" dirty="0">
                          <a:solidFill>
                            <a:schemeClr val="bg1"/>
                          </a:solidFill>
                          <a:latin typeface="Georgia" panose="02040502050405020303" pitchFamily="18" charset="0"/>
                        </a:rPr>
                        <a:t>Completion </a:t>
                      </a:r>
                    </a:p>
                    <a:p>
                      <a:pPr algn="ctr"/>
                      <a:r>
                        <a:rPr lang="en-US" sz="1400" b="1" u="sng" dirty="0">
                          <a:solidFill>
                            <a:schemeClr val="bg1"/>
                          </a:solidFill>
                          <a:latin typeface="Georgia" panose="02040502050405020303" pitchFamily="18" charset="0"/>
                        </a:rPr>
                        <a:t>Confirmation Test</a:t>
                      </a:r>
                    </a:p>
                  </a:txBody>
                  <a:tcPr/>
                </a:tc>
                <a:extLst>
                  <a:ext uri="{0D108BD9-81ED-4DB2-BD59-A6C34878D82A}">
                    <a16:rowId xmlns:a16="http://schemas.microsoft.com/office/drawing/2014/main" val="10000"/>
                  </a:ext>
                </a:extLst>
              </a:tr>
              <a:tr h="57246">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1" u="sng" dirty="0">
                        <a:solidFill>
                          <a:srgbClr val="FF0000"/>
                        </a:solidFill>
                        <a:effectLst/>
                        <a:latin typeface="Georgia" panose="02040502050405020303"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300" b="1" u="sng" dirty="0">
                          <a:solidFill>
                            <a:srgbClr val="FF0000"/>
                          </a:solidFill>
                          <a:effectLst/>
                          <a:latin typeface="Georgia" panose="02040502050405020303" pitchFamily="18" charset="0"/>
                        </a:rPr>
                        <a:t>LAG 5:  Compile and assess the results of the Parish Welcoming Ministry and Outreach &amp; Evangelism Ministry and make necessary improvements within 2 months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300" b="1" u="sng"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hMerge="1">
                  <a:txBody>
                    <a:bodyPr/>
                    <a:lstStyle/>
                    <a:p>
                      <a:pPr marL="0" marR="0" lvl="0" indent="0">
                        <a:lnSpc>
                          <a:spcPct val="107000"/>
                        </a:lnSpc>
                        <a:spcBef>
                          <a:spcPts val="0"/>
                        </a:spcBef>
                        <a:spcAft>
                          <a:spcPts val="0"/>
                        </a:spcAft>
                        <a:buFont typeface="Symbol" pitchFamily="2" charset="2"/>
                        <a:buNone/>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5522">
                <a:tc>
                  <a:txBody>
                    <a:bodyPr/>
                    <a:lstStyle/>
                    <a:p>
                      <a:pPr marL="0" lvl="1" indent="0">
                        <a:buNone/>
                      </a:pPr>
                      <a:r>
                        <a:rPr lang="en-US" sz="1400" b="1" dirty="0">
                          <a:solidFill>
                            <a:schemeClr val="bg1"/>
                          </a:solidFill>
                          <a:effectLst/>
                          <a:latin typeface="Georgia" panose="02040502050405020303" pitchFamily="18" charset="0"/>
                        </a:rPr>
                        <a:t>10. Obtain and compile qualitative and quantitative data from Welcoming Ministry and Outreach &amp; Evangelism Ministry implementation as to the effectiveness and success (based on criteria established in step 2) and areas for improvement.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ea typeface="Calibri" panose="020F0502020204030204" pitchFamily="34" charset="0"/>
                          <a:cs typeface="Times New Roman" panose="02020603050405020304" pitchFamily="18" charset="0"/>
                        </a:rPr>
                        <a:t>W&amp;OE Ministry Team 3  and W&amp;OE </a:t>
                      </a:r>
                      <a:r>
                        <a:rPr lang="en-US" sz="1400" b="1" dirty="0">
                          <a:effectLst/>
                          <a:latin typeface="Georgia" panose="02040502050405020303" pitchFamily="18" charset="0"/>
                        </a:rPr>
                        <a:t>Disciples</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9</a:t>
                      </a:r>
                    </a:p>
                  </a:txBody>
                  <a:tcPr marL="68580" marR="68580" marT="0" marB="0"/>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Welcoming Ministry and Outreach &amp; Evangelism Program </a:t>
                      </a:r>
                    </a:p>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assessments are compiled</a:t>
                      </a: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02424690"/>
                  </a:ext>
                </a:extLst>
              </a:tr>
              <a:tr h="39552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bg1"/>
                          </a:solidFill>
                          <a:effectLst/>
                          <a:latin typeface="Georgia" panose="02040502050405020303" pitchFamily="18" charset="0"/>
                        </a:rPr>
                        <a:t>11. Finalize and deliver Welcoming Ministry and Outreach &amp; Evangelism Ministry assessment analysis report, make all refinements necessary to make those Ministries more effective based on information identified in step 10, and revise and improve them accordingly.</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n-US" sz="1400" b="1" dirty="0">
                        <a:solidFill>
                          <a:srgbClr val="00B0F0"/>
                        </a:solidFill>
                        <a:effectLst/>
                        <a:latin typeface="Georgia" panose="02040502050405020303" pitchFamily="18" charset="0"/>
                      </a:endParaRPr>
                    </a:p>
                    <a:p>
                      <a:pPr marL="228600" marR="0" lvl="0" indent="-228600" algn="just" defTabSz="914400" rtl="0" eaLnBrk="1" fontAlgn="auto" latinLnBrk="0" hangingPunct="1">
                        <a:lnSpc>
                          <a:spcPct val="107000"/>
                        </a:lnSpc>
                        <a:spcBef>
                          <a:spcPts val="0"/>
                        </a:spcBef>
                        <a:spcAft>
                          <a:spcPts val="0"/>
                        </a:spcAft>
                        <a:buClrTx/>
                        <a:buSzTx/>
                        <a:buFontTx/>
                        <a:buAutoNum type="alphaLcParenBoth"/>
                        <a:tabLst/>
                        <a:defRPr/>
                      </a:pPr>
                      <a:endParaRPr lang="en-US" sz="1400" b="1" dirty="0">
                        <a:solidFill>
                          <a:srgbClr val="00B0F0"/>
                        </a:solidFill>
                        <a:effectLst/>
                        <a:latin typeface="Georgia" panose="02040502050405020303"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Georgia" panose="02040502050405020303" pitchFamily="18" charset="0"/>
                          <a:ea typeface="Calibri" panose="020F0502020204030204" pitchFamily="34" charset="0"/>
                          <a:cs typeface="Times New Roman" panose="02020603050405020304" pitchFamily="18" charset="0"/>
                        </a:rPr>
                        <a:t>W&amp;OE Ministry Team 3  and W&amp;OE </a:t>
                      </a:r>
                      <a:r>
                        <a:rPr lang="en-US" sz="1400" b="1" dirty="0">
                          <a:effectLst/>
                          <a:latin typeface="Georgia" panose="02040502050405020303" pitchFamily="18" charset="0"/>
                        </a:rPr>
                        <a:t>Disciples</a:t>
                      </a:r>
                      <a:endParaRPr lang="en-US" sz="14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1 months after step 10</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Parish </a:t>
                      </a:r>
                      <a:r>
                        <a:rPr lang="en-US" sz="1400" b="1" dirty="0">
                          <a:solidFill>
                            <a:schemeClr val="tx1"/>
                          </a:solidFill>
                          <a:effectLst/>
                          <a:latin typeface="Georgia" panose="02040502050405020303" pitchFamily="18" charset="0"/>
                        </a:rPr>
                        <a:t>Welcoming Ministry and Outreach &amp; Evangelism Ministry</a:t>
                      </a:r>
                      <a:endPar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implementation  assessment analysis is completed, and Ministries are refined accordingly</a:t>
                      </a:r>
                    </a:p>
                    <a:p>
                      <a:pPr marL="0" marR="0">
                        <a:lnSpc>
                          <a:spcPct val="107000"/>
                        </a:lnSpc>
                        <a:spcBef>
                          <a:spcPts val="0"/>
                        </a:spcBef>
                        <a:spcAft>
                          <a:spcPts val="0"/>
                        </a:spcAft>
                      </a:pPr>
                      <a:endParaRPr lang="en-US" sz="1400" b="1"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7205641"/>
                  </a:ext>
                </a:extLst>
              </a:tr>
            </a:tbl>
          </a:graphicData>
        </a:graphic>
      </p:graphicFrame>
      <p:sp>
        <p:nvSpPr>
          <p:cNvPr id="9" name="Title 1">
            <a:extLst>
              <a:ext uri="{FF2B5EF4-FFF2-40B4-BE49-F238E27FC236}">
                <a16:creationId xmlns:a16="http://schemas.microsoft.com/office/drawing/2014/main" id="{E03CBE6F-7111-409A-89EF-1AAD71DB0DFC}"/>
              </a:ext>
            </a:extLst>
          </p:cNvPr>
          <p:cNvSpPr txBox="1">
            <a:spLocks/>
          </p:cNvSpPr>
          <p:nvPr/>
        </p:nvSpPr>
        <p:spPr bwMode="auto">
          <a:xfrm>
            <a:off x="3353919" y="-99934"/>
            <a:ext cx="455647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lnSpc>
                <a:spcPct val="70000"/>
              </a:lnSpc>
              <a:spcBef>
                <a:spcPct val="0"/>
              </a:spcBef>
              <a:spcAft>
                <a:spcPct val="0"/>
              </a:spcAft>
              <a:defRPr sz="3600" b="1" u="sng" baseline="0">
                <a:solidFill>
                  <a:srgbClr val="760002"/>
                </a:solidFill>
                <a:effectLst/>
                <a:latin typeface="Georgia" panose="02040502050405020303" pitchFamily="18" charset="0"/>
                <a:ea typeface="+mj-ea"/>
                <a:cs typeface="+mj-cs"/>
              </a:defRPr>
            </a:lvl1pPr>
            <a:lvl2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2pPr>
            <a:lvl3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3pPr>
            <a:lvl4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4pPr>
            <a:lvl5pPr algn="ctr" rtl="0" eaLnBrk="0" fontAlgn="base" hangingPunct="0">
              <a:lnSpc>
                <a:spcPct val="70000"/>
              </a:lnSpc>
              <a:spcBef>
                <a:spcPct val="0"/>
              </a:spcBef>
              <a:spcAft>
                <a:spcPct val="0"/>
              </a:spcAft>
              <a:defRPr sz="4400">
                <a:solidFill>
                  <a:srgbClr val="760002"/>
                </a:solidFill>
                <a:effectLst>
                  <a:outerShdw blurRad="38100" dist="38100" dir="2700000" algn="tl">
                    <a:srgbClr val="C0C0C0"/>
                  </a:outerShdw>
                </a:effectLst>
                <a:latin typeface="Arial" pitchFamily="34" charset="0"/>
              </a:defRPr>
            </a:lvl5pPr>
            <a:lvl6pPr marL="4572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6pPr>
            <a:lvl7pPr marL="9144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7pPr>
            <a:lvl8pPr marL="13716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8pPr>
            <a:lvl9pPr marL="1828800" algn="ctr" rtl="0" fontAlgn="base">
              <a:lnSpc>
                <a:spcPct val="70000"/>
              </a:lnSpc>
              <a:spcBef>
                <a:spcPct val="0"/>
              </a:spcBef>
              <a:spcAft>
                <a:spcPct val="0"/>
              </a:spcAft>
              <a:defRPr sz="4400">
                <a:solidFill>
                  <a:srgbClr val="760002"/>
                </a:solidFill>
                <a:effectLst>
                  <a:outerShdw blurRad="38100" dist="38100" dir="2700000" algn="tl">
                    <a:srgbClr val="C0C0C0"/>
                  </a:outerShdw>
                </a:effectLst>
                <a:latin typeface="Georgia" pitchFamily="18" charset="0"/>
              </a:defRPr>
            </a:lvl9pPr>
          </a:lstStyle>
          <a:p>
            <a:pPr marL="0" marR="0" lvl="0" indent="0" algn="ctr" defTabSz="914400" rtl="0" eaLnBrk="0" fontAlgn="base" latinLnBrk="0" hangingPunct="0">
              <a:lnSpc>
                <a:spcPct val="70000"/>
              </a:lnSpc>
              <a:spcBef>
                <a:spcPct val="0"/>
              </a:spcBef>
              <a:spcAft>
                <a:spcPct val="0"/>
              </a:spcAft>
              <a:buClrTx/>
              <a:buSzTx/>
              <a:buFontTx/>
              <a:buNone/>
              <a:tabLst/>
              <a:defRPr/>
            </a:pPr>
            <a:r>
              <a:rPr lang="en-US" sz="2200" b="1" u="none" dirty="0">
                <a:effectLst/>
                <a:latin typeface="Georgia" panose="02040502050405020303" pitchFamily="18" charset="0"/>
              </a:rPr>
              <a:t>Welcoming, Outreach &amp; Evangelism  Wildly  </a:t>
            </a:r>
            <a:r>
              <a:rPr lang="en-US" sz="2200" b="1" dirty="0">
                <a:effectLst/>
                <a:latin typeface="Georgia" panose="02040502050405020303" pitchFamily="18" charset="0"/>
              </a:rPr>
              <a:t>Important Goal 3  Action </a:t>
            </a:r>
            <a:r>
              <a:rPr lang="en-US" sz="2200" b="1" u="sng" dirty="0">
                <a:effectLst/>
                <a:latin typeface="Georgia" panose="02040502050405020303" pitchFamily="18" charset="0"/>
              </a:rPr>
              <a:t>Plan</a:t>
            </a:r>
            <a:endParaRPr kumimoji="0" lang="en-US" sz="2200" b="1" i="0" u="sng" strike="noStrike" kern="0" cap="none" spc="0" normalizeH="0" baseline="0" noProof="0" dirty="0">
              <a:ln>
                <a:noFill/>
              </a:ln>
              <a:solidFill>
                <a:srgbClr val="760002"/>
              </a:solidFill>
              <a:effectLst/>
              <a:uLnTx/>
              <a:uFillTx/>
              <a:latin typeface="Georgia" panose="02040502050405020303" pitchFamily="18" charset="0"/>
              <a:ea typeface="+mj-ea"/>
              <a:cs typeface="+mj-cs"/>
            </a:endParaRPr>
          </a:p>
        </p:txBody>
      </p:sp>
      <p:pic>
        <p:nvPicPr>
          <p:cNvPr id="10" name="Picture 9">
            <a:extLst>
              <a:ext uri="{FF2B5EF4-FFF2-40B4-BE49-F238E27FC236}">
                <a16:creationId xmlns:a16="http://schemas.microsoft.com/office/drawing/2014/main" id="{7C76864D-320B-44A1-B482-C2AA41C8F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3234078" cy="943135"/>
          </a:xfrm>
          <a:prstGeom prst="rect">
            <a:avLst/>
          </a:prstGeom>
        </p:spPr>
      </p:pic>
    </p:spTree>
    <p:extLst>
      <p:ext uri="{BB962C8B-B14F-4D97-AF65-F5344CB8AC3E}">
        <p14:creationId xmlns:p14="http://schemas.microsoft.com/office/powerpoint/2010/main" val="2828718073"/>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1F5-7AB6-4535-88E3-F3DD276372BC}"/>
              </a:ext>
            </a:extLst>
          </p:cNvPr>
          <p:cNvSpPr>
            <a:spLocks noGrp="1"/>
          </p:cNvSpPr>
          <p:nvPr>
            <p:ph type="title"/>
          </p:nvPr>
        </p:nvSpPr>
        <p:spPr>
          <a:xfrm>
            <a:off x="977630" y="51279"/>
            <a:ext cx="7188740" cy="1143000"/>
          </a:xfrm>
        </p:spPr>
        <p:txBody>
          <a:bodyPr/>
          <a:lstStyle/>
          <a:p>
            <a:r>
              <a:rPr lang="en-US" sz="2800" b="1" u="none" dirty="0">
                <a:effectLst/>
              </a:rPr>
              <a:t>Welcoming,  Outreach &amp; Evangelism  Wildly  Important  Goal 3</a:t>
            </a:r>
            <a:r>
              <a:rPr lang="en-US" sz="2800" u="none" kern="0" dirty="0"/>
              <a:t> </a:t>
            </a:r>
            <a:br>
              <a:rPr lang="en-US" sz="2800" u="none" kern="0" dirty="0"/>
            </a:br>
            <a:r>
              <a:rPr lang="en-US" sz="2800" u="none" dirty="0"/>
              <a:t>Compelling   Scoreboard</a:t>
            </a:r>
          </a:p>
        </p:txBody>
      </p:sp>
      <p:graphicFrame>
        <p:nvGraphicFramePr>
          <p:cNvPr id="5" name="Table 5">
            <a:extLst>
              <a:ext uri="{FF2B5EF4-FFF2-40B4-BE49-F238E27FC236}">
                <a16:creationId xmlns:a16="http://schemas.microsoft.com/office/drawing/2014/main" id="{55114BBB-C2EF-4F4E-B093-0F7C6D894018}"/>
              </a:ext>
            </a:extLst>
          </p:cNvPr>
          <p:cNvGraphicFramePr>
            <a:graphicFrameLocks noGrp="1"/>
          </p:cNvGraphicFramePr>
          <p:nvPr>
            <p:ph sz="half" idx="1"/>
          </p:nvPr>
        </p:nvGraphicFramePr>
        <p:xfrm>
          <a:off x="187655" y="1114247"/>
          <a:ext cx="8956345" cy="5405120"/>
        </p:xfrm>
        <a:graphic>
          <a:graphicData uri="http://schemas.openxmlformats.org/drawingml/2006/table">
            <a:tbl>
              <a:tblPr firstRow="1" bandRow="1">
                <a:tableStyleId>{5C22544A-7EE6-4342-B048-85BDC9FD1C3A}</a:tableStyleId>
              </a:tblPr>
              <a:tblGrid>
                <a:gridCol w="5081488">
                  <a:extLst>
                    <a:ext uri="{9D8B030D-6E8A-4147-A177-3AD203B41FA5}">
                      <a16:colId xmlns:a16="http://schemas.microsoft.com/office/drawing/2014/main" val="824145472"/>
                    </a:ext>
                  </a:extLst>
                </a:gridCol>
                <a:gridCol w="2262873">
                  <a:extLst>
                    <a:ext uri="{9D8B030D-6E8A-4147-A177-3AD203B41FA5}">
                      <a16:colId xmlns:a16="http://schemas.microsoft.com/office/drawing/2014/main" val="1324807933"/>
                    </a:ext>
                  </a:extLst>
                </a:gridCol>
                <a:gridCol w="1611984">
                  <a:extLst>
                    <a:ext uri="{9D8B030D-6E8A-4147-A177-3AD203B41FA5}">
                      <a16:colId xmlns:a16="http://schemas.microsoft.com/office/drawing/2014/main" val="818634956"/>
                    </a:ext>
                  </a:extLst>
                </a:gridCol>
              </a:tblGrid>
              <a:tr h="370840">
                <a:tc>
                  <a:txBody>
                    <a:bodyPr/>
                    <a:lstStyle/>
                    <a:p>
                      <a:r>
                        <a:rPr lang="en-US" sz="1600" dirty="0"/>
                        <a:t>Lead Measure Action</a:t>
                      </a:r>
                    </a:p>
                  </a:txBody>
                  <a:tcPr/>
                </a:tc>
                <a:tc>
                  <a:txBody>
                    <a:bodyPr/>
                    <a:lstStyle/>
                    <a:p>
                      <a:r>
                        <a:rPr lang="en-US" sz="1600" dirty="0"/>
                        <a:t>Deadline Date</a:t>
                      </a:r>
                    </a:p>
                  </a:txBody>
                  <a:tcPr/>
                </a:tc>
                <a:tc>
                  <a:txBody>
                    <a:bodyPr/>
                    <a:lstStyle/>
                    <a:p>
                      <a:r>
                        <a:rPr lang="en-US" sz="1600" dirty="0"/>
                        <a:t>Status: Percent Complete and Date</a:t>
                      </a:r>
                    </a:p>
                  </a:txBody>
                  <a:tcPr/>
                </a:tc>
                <a:extLst>
                  <a:ext uri="{0D108BD9-81ED-4DB2-BD59-A6C34878D82A}">
                    <a16:rowId xmlns:a16="http://schemas.microsoft.com/office/drawing/2014/main" val="2806969568"/>
                  </a:ext>
                </a:extLst>
              </a:tr>
              <a:tr h="370840">
                <a:tc>
                  <a:txBody>
                    <a:bodyPr/>
                    <a:lstStyle/>
                    <a:p>
                      <a:r>
                        <a:rPr lang="en-US" dirty="0"/>
                        <a:t>1. Form W&amp;OE Ministry Team 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0100"/>
                          </a:solidFill>
                          <a:effectLst/>
                          <a:uLnTx/>
                          <a:uFillTx/>
                          <a:latin typeface="+mn-lt"/>
                          <a:ea typeface="+mn-ea"/>
                          <a:cs typeface="+mn-cs"/>
                        </a:rPr>
                        <a:t>(1 month) _____-21</a:t>
                      </a:r>
                      <a:endParaRPr lang="en-US" dirty="0"/>
                    </a:p>
                  </a:txBody>
                  <a:tcPr/>
                </a:tc>
                <a:tc>
                  <a:txBody>
                    <a:bodyPr/>
                    <a:lstStyle/>
                    <a:p>
                      <a:endParaRPr lang="en-US" dirty="0"/>
                    </a:p>
                  </a:txBody>
                  <a:tcPr/>
                </a:tc>
                <a:extLst>
                  <a:ext uri="{0D108BD9-81ED-4DB2-BD59-A6C34878D82A}">
                    <a16:rowId xmlns:a16="http://schemas.microsoft.com/office/drawing/2014/main" val="571058741"/>
                  </a:ext>
                </a:extLst>
              </a:tr>
              <a:tr h="370840">
                <a:tc>
                  <a:txBody>
                    <a:bodyPr/>
                    <a:lstStyle/>
                    <a:p>
                      <a:pPr>
                        <a:tabLst>
                          <a:tab pos="627063" algn="l"/>
                        </a:tabLst>
                      </a:pPr>
                      <a:r>
                        <a:rPr lang="en-US" dirty="0"/>
                        <a:t>2. Research and Identify metrics to determine 			effectiveness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(2 months) ____ -21</a:t>
                      </a:r>
                      <a:endParaRPr lang="en-US" dirty="0"/>
                    </a:p>
                  </a:txBody>
                  <a:tcPr/>
                </a:tc>
                <a:tc>
                  <a:txBody>
                    <a:bodyPr/>
                    <a:lstStyle/>
                    <a:p>
                      <a:endParaRPr lang="en-US" dirty="0"/>
                    </a:p>
                  </a:txBody>
                  <a:tcPr/>
                </a:tc>
                <a:extLst>
                  <a:ext uri="{0D108BD9-81ED-4DB2-BD59-A6C34878D82A}">
                    <a16:rowId xmlns:a16="http://schemas.microsoft.com/office/drawing/2014/main" val="2230418515"/>
                  </a:ext>
                </a:extLst>
              </a:tr>
              <a:tr h="370840">
                <a:tc>
                  <a:txBody>
                    <a:bodyPr/>
                    <a:lstStyle/>
                    <a:p>
                      <a:r>
                        <a:rPr lang="en-US" dirty="0"/>
                        <a:t>3. Research </a:t>
                      </a:r>
                      <a:r>
                        <a:rPr lang="en-US" sz="1800" b="0" dirty="0">
                          <a:effectLst/>
                          <a:latin typeface="+mj-lt"/>
                        </a:rPr>
                        <a:t>Welcoming Ministry and Outreach &amp; 	Evangelism Ministry</a:t>
                      </a:r>
                      <a:endParaRPr lang="en-US" b="0" dirty="0">
                        <a:latin typeface="+mj-lt"/>
                      </a:endParaRPr>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Simultaneous with step 2)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______-21</a:t>
                      </a:r>
                      <a:endParaRPr lang="en-US" dirty="0"/>
                    </a:p>
                  </a:txBody>
                  <a:tcPr/>
                </a:tc>
                <a:tc>
                  <a:txBody>
                    <a:bodyPr/>
                    <a:lstStyle/>
                    <a:p>
                      <a:endParaRPr lang="en-US" dirty="0"/>
                    </a:p>
                  </a:txBody>
                  <a:tcPr/>
                </a:tc>
                <a:extLst>
                  <a:ext uri="{0D108BD9-81ED-4DB2-BD59-A6C34878D82A}">
                    <a16:rowId xmlns:a16="http://schemas.microsoft.com/office/drawing/2014/main" val="503741242"/>
                  </a:ext>
                </a:extLst>
              </a:tr>
              <a:tr h="370840">
                <a:tc>
                  <a:txBody>
                    <a:bodyPr/>
                    <a:lstStyle/>
                    <a:p>
                      <a:r>
                        <a:rPr lang="en-US" dirty="0"/>
                        <a:t>4. Evaluate </a:t>
                      </a:r>
                      <a:r>
                        <a:rPr lang="en-US" sz="1800" b="0" kern="1200" dirty="0">
                          <a:solidFill>
                            <a:schemeClr val="dk1"/>
                          </a:solidFill>
                          <a:effectLst/>
                          <a:latin typeface="+mn-lt"/>
                          <a:ea typeface="+mn-ea"/>
                          <a:cs typeface="+mn-cs"/>
                        </a:rPr>
                        <a:t>Welcoming Ministry and Outreach &amp; 	Evangelism Ministry</a:t>
                      </a:r>
                      <a:r>
                        <a:rPr lang="en-US" dirty="0"/>
                        <a:t> Programs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(1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month) _____-21</a:t>
                      </a:r>
                      <a:endParaRPr lang="en-US" dirty="0"/>
                    </a:p>
                  </a:txBody>
                  <a:tcPr/>
                </a:tc>
                <a:tc>
                  <a:txBody>
                    <a:bodyPr/>
                    <a:lstStyle/>
                    <a:p>
                      <a:endParaRPr lang="en-US" dirty="0"/>
                    </a:p>
                  </a:txBody>
                  <a:tcPr/>
                </a:tc>
                <a:extLst>
                  <a:ext uri="{0D108BD9-81ED-4DB2-BD59-A6C34878D82A}">
                    <a16:rowId xmlns:a16="http://schemas.microsoft.com/office/drawing/2014/main" val="845713103"/>
                  </a:ext>
                </a:extLst>
              </a:tr>
              <a:tr h="370840">
                <a:tc>
                  <a:txBody>
                    <a:bodyPr/>
                    <a:lstStyle/>
                    <a:p>
                      <a:r>
                        <a:rPr lang="en-US" dirty="0"/>
                        <a:t>5. Finalize </a:t>
                      </a:r>
                      <a:r>
                        <a:rPr lang="en-US" sz="1800" b="0" kern="1200" dirty="0">
                          <a:solidFill>
                            <a:schemeClr val="dk1"/>
                          </a:solidFill>
                          <a:effectLst/>
                          <a:latin typeface="+mn-lt"/>
                          <a:ea typeface="+mn-ea"/>
                          <a:cs typeface="+mn-cs"/>
                        </a:rPr>
                        <a:t>Welcoming Ministry and Outreach &amp; 	Evangelism Ministry</a:t>
                      </a:r>
                      <a:r>
                        <a:rPr lang="en-US" dirty="0"/>
                        <a:t> Programs </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(2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months) ____-21</a:t>
                      </a:r>
                      <a:endParaRPr lang="en-US" dirty="0"/>
                    </a:p>
                  </a:txBody>
                  <a:tcPr/>
                </a:tc>
                <a:tc>
                  <a:txBody>
                    <a:bodyPr/>
                    <a:lstStyle/>
                    <a:p>
                      <a:endParaRPr lang="en-US" dirty="0"/>
                    </a:p>
                  </a:txBody>
                  <a:tcPr/>
                </a:tc>
                <a:extLst>
                  <a:ext uri="{0D108BD9-81ED-4DB2-BD59-A6C34878D82A}">
                    <a16:rowId xmlns:a16="http://schemas.microsoft.com/office/drawing/2014/main" val="4096844472"/>
                  </a:ext>
                </a:extLst>
              </a:tr>
              <a:tr h="370840">
                <a:tc>
                  <a:txBody>
                    <a:bodyPr/>
                    <a:lstStyle/>
                    <a:p>
                      <a:r>
                        <a:rPr lang="en-US" dirty="0"/>
                        <a:t>6. Identify Delivery Best Implementation Modalities</a:t>
                      </a:r>
                      <a:endParaRPr lang="en-US" dirty="0">
                        <a:solidFill>
                          <a:srgbClr val="00B0F0"/>
                        </a:solidFill>
                      </a:endParaRPr>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(1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month) ____-22</a:t>
                      </a:r>
                      <a:endParaRPr lang="en-US" dirty="0"/>
                    </a:p>
                  </a:txBody>
                  <a:tcPr/>
                </a:tc>
                <a:tc>
                  <a:txBody>
                    <a:bodyPr/>
                    <a:lstStyle/>
                    <a:p>
                      <a:endParaRPr lang="en-US" dirty="0"/>
                    </a:p>
                  </a:txBody>
                  <a:tcPr/>
                </a:tc>
                <a:extLst>
                  <a:ext uri="{0D108BD9-81ED-4DB2-BD59-A6C34878D82A}">
                    <a16:rowId xmlns:a16="http://schemas.microsoft.com/office/drawing/2014/main" val="1906038764"/>
                  </a:ext>
                </a:extLst>
              </a:tr>
              <a:tr h="370840">
                <a:tc>
                  <a:txBody>
                    <a:bodyPr/>
                    <a:lstStyle/>
                    <a:p>
                      <a:r>
                        <a:rPr lang="en-US" dirty="0"/>
                        <a:t>7. Train W&amp;OE Team and Implement Delivery 	Modalities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(3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months from step 5) ____-22</a:t>
                      </a:r>
                      <a:endParaRPr lang="en-US" dirty="0"/>
                    </a:p>
                  </a:txBody>
                  <a:tcPr/>
                </a:tc>
                <a:tc>
                  <a:txBody>
                    <a:bodyPr/>
                    <a:lstStyle/>
                    <a:p>
                      <a:endParaRPr lang="en-US" dirty="0"/>
                    </a:p>
                  </a:txBody>
                  <a:tcPr/>
                </a:tc>
                <a:extLst>
                  <a:ext uri="{0D108BD9-81ED-4DB2-BD59-A6C34878D82A}">
                    <a16:rowId xmlns:a16="http://schemas.microsoft.com/office/drawing/2014/main" val="59820400"/>
                  </a:ext>
                </a:extLst>
              </a:tr>
              <a:tr h="370840">
                <a:tc>
                  <a:txBody>
                    <a:bodyPr/>
                    <a:lstStyle/>
                    <a:p>
                      <a:r>
                        <a:rPr lang="en-US" dirty="0"/>
                        <a:t>8. Implement the Welcoming Ministry and Outreach 	&amp; Evangelism Ministry</a:t>
                      </a:r>
                      <a:endParaRPr lang="en-US" dirty="0">
                        <a:solidFill>
                          <a:srgbClr val="00B0F0"/>
                        </a:solidFill>
                      </a:endParaRPr>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(12 months)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____-22</a:t>
                      </a:r>
                      <a:endParaRPr lang="en-US" dirty="0"/>
                    </a:p>
                  </a:txBody>
                  <a:tcPr/>
                </a:tc>
                <a:tc>
                  <a:txBody>
                    <a:bodyPr/>
                    <a:lstStyle/>
                    <a:p>
                      <a:endParaRPr lang="en-US" dirty="0"/>
                    </a:p>
                  </a:txBody>
                  <a:tcPr/>
                </a:tc>
                <a:extLst>
                  <a:ext uri="{0D108BD9-81ED-4DB2-BD59-A6C34878D82A}">
                    <a16:rowId xmlns:a16="http://schemas.microsoft.com/office/drawing/2014/main" val="3847654782"/>
                  </a:ext>
                </a:extLst>
              </a:tr>
            </a:tbl>
          </a:graphicData>
        </a:graphic>
      </p:graphicFrame>
    </p:spTree>
    <p:extLst>
      <p:ext uri="{BB962C8B-B14F-4D97-AF65-F5344CB8AC3E}">
        <p14:creationId xmlns:p14="http://schemas.microsoft.com/office/powerpoint/2010/main" val="643272298"/>
      </p:ext>
    </p:extLst>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01F5-7AB6-4535-88E3-F3DD276372BC}"/>
              </a:ext>
            </a:extLst>
          </p:cNvPr>
          <p:cNvSpPr>
            <a:spLocks noGrp="1"/>
          </p:cNvSpPr>
          <p:nvPr>
            <p:ph type="title"/>
          </p:nvPr>
        </p:nvSpPr>
        <p:spPr>
          <a:xfrm>
            <a:off x="977630" y="51279"/>
            <a:ext cx="7188740" cy="1143000"/>
          </a:xfrm>
        </p:spPr>
        <p:txBody>
          <a:bodyPr/>
          <a:lstStyle/>
          <a:p>
            <a:r>
              <a:rPr lang="en-US" sz="2800" b="1" u="none" dirty="0">
                <a:effectLst/>
              </a:rPr>
              <a:t>Welcoming,  Outreach &amp; Evangelism  Wildly  Important  Goal 3</a:t>
            </a:r>
            <a:r>
              <a:rPr lang="en-US" sz="2800" u="none" kern="0" dirty="0"/>
              <a:t> </a:t>
            </a:r>
            <a:br>
              <a:rPr lang="en-US" sz="2800" u="none" kern="0" dirty="0"/>
            </a:br>
            <a:r>
              <a:rPr lang="en-US" sz="2800" u="none" dirty="0"/>
              <a:t>Compelling   Scoreboard</a:t>
            </a:r>
          </a:p>
        </p:txBody>
      </p:sp>
      <p:graphicFrame>
        <p:nvGraphicFramePr>
          <p:cNvPr id="5" name="Table 5">
            <a:extLst>
              <a:ext uri="{FF2B5EF4-FFF2-40B4-BE49-F238E27FC236}">
                <a16:creationId xmlns:a16="http://schemas.microsoft.com/office/drawing/2014/main" id="{55114BBB-C2EF-4F4E-B093-0F7C6D894018}"/>
              </a:ext>
            </a:extLst>
          </p:cNvPr>
          <p:cNvGraphicFramePr>
            <a:graphicFrameLocks noGrp="1"/>
          </p:cNvGraphicFramePr>
          <p:nvPr>
            <p:ph sz="half" idx="1"/>
          </p:nvPr>
        </p:nvGraphicFramePr>
        <p:xfrm>
          <a:off x="0" y="1500746"/>
          <a:ext cx="8956345" cy="4114800"/>
        </p:xfrm>
        <a:graphic>
          <a:graphicData uri="http://schemas.openxmlformats.org/drawingml/2006/table">
            <a:tbl>
              <a:tblPr firstRow="1" bandRow="1">
                <a:tableStyleId>{5C22544A-7EE6-4342-B048-85BDC9FD1C3A}</a:tableStyleId>
              </a:tblPr>
              <a:tblGrid>
                <a:gridCol w="5081488">
                  <a:extLst>
                    <a:ext uri="{9D8B030D-6E8A-4147-A177-3AD203B41FA5}">
                      <a16:colId xmlns:a16="http://schemas.microsoft.com/office/drawing/2014/main" val="824145472"/>
                    </a:ext>
                  </a:extLst>
                </a:gridCol>
                <a:gridCol w="2262873">
                  <a:extLst>
                    <a:ext uri="{9D8B030D-6E8A-4147-A177-3AD203B41FA5}">
                      <a16:colId xmlns:a16="http://schemas.microsoft.com/office/drawing/2014/main" val="1324807933"/>
                    </a:ext>
                  </a:extLst>
                </a:gridCol>
                <a:gridCol w="1611984">
                  <a:extLst>
                    <a:ext uri="{9D8B030D-6E8A-4147-A177-3AD203B41FA5}">
                      <a16:colId xmlns:a16="http://schemas.microsoft.com/office/drawing/2014/main" val="818634956"/>
                    </a:ext>
                  </a:extLst>
                </a:gridCol>
              </a:tblGrid>
              <a:tr h="370840">
                <a:tc>
                  <a:txBody>
                    <a:bodyPr/>
                    <a:lstStyle/>
                    <a:p>
                      <a:r>
                        <a:rPr lang="en-US" sz="1600" dirty="0"/>
                        <a:t>Lead Measure Action</a:t>
                      </a:r>
                    </a:p>
                  </a:txBody>
                  <a:tcPr/>
                </a:tc>
                <a:tc>
                  <a:txBody>
                    <a:bodyPr/>
                    <a:lstStyle/>
                    <a:p>
                      <a:r>
                        <a:rPr lang="en-US" sz="1600" dirty="0"/>
                        <a:t>Deadline Date</a:t>
                      </a:r>
                    </a:p>
                  </a:txBody>
                  <a:tcPr/>
                </a:tc>
                <a:tc>
                  <a:txBody>
                    <a:bodyPr/>
                    <a:lstStyle/>
                    <a:p>
                      <a:r>
                        <a:rPr lang="en-US" sz="1600" dirty="0"/>
                        <a:t>Status: Percent Complete and Date</a:t>
                      </a:r>
                    </a:p>
                  </a:txBody>
                  <a:tcPr/>
                </a:tc>
                <a:extLst>
                  <a:ext uri="{0D108BD9-81ED-4DB2-BD59-A6C34878D82A}">
                    <a16:rowId xmlns:a16="http://schemas.microsoft.com/office/drawing/2014/main" val="2806969568"/>
                  </a:ext>
                </a:extLst>
              </a:tr>
              <a:tr h="370840">
                <a:tc>
                  <a:txBody>
                    <a:bodyPr/>
                    <a:lstStyle/>
                    <a:p>
                      <a:r>
                        <a:rPr lang="en-US" dirty="0"/>
                        <a:t>9. Track and report on the achievement of the Targets 	on a monthly basis and make necessary 	improvements</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(12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months) ____-22</a:t>
                      </a:r>
                      <a:endParaRPr lang="en-US" dirty="0"/>
                    </a:p>
                  </a:txBody>
                  <a:tcPr/>
                </a:tc>
                <a:tc>
                  <a:txBody>
                    <a:bodyPr/>
                    <a:lstStyle/>
                    <a:p>
                      <a:endParaRPr lang="en-US" dirty="0"/>
                    </a:p>
                  </a:txBody>
                  <a:tcPr/>
                </a:tc>
                <a:extLst>
                  <a:ext uri="{0D108BD9-81ED-4DB2-BD59-A6C34878D82A}">
                    <a16:rowId xmlns:a16="http://schemas.microsoft.com/office/drawing/2014/main" val="1319602124"/>
                  </a:ext>
                </a:extLst>
              </a:tr>
              <a:tr h="370840">
                <a:tc>
                  <a:txBody>
                    <a:bodyPr/>
                    <a:lstStyle/>
                    <a:p>
                      <a:pPr>
                        <a:tabLst>
                          <a:tab pos="630238" algn="l"/>
                        </a:tabLst>
                      </a:pPr>
                      <a:r>
                        <a:rPr lang="en-US" dirty="0"/>
                        <a:t>10. Obtain and compile effectiveness data from 			Welcoming Ministry and Outreach &amp; 			Evangelism Ministry implementation</a:t>
                      </a:r>
                    </a:p>
                  </a:txBody>
                  <a:tcPr/>
                </a:tc>
                <a:tc>
                  <a:txBody>
                    <a:bodyPr/>
                    <a:lstStyle/>
                    <a:p>
                      <a:r>
                        <a:rPr kumimoji="0" lang="en-US" sz="1800" b="0" i="0" u="none" strike="noStrike" kern="1200" cap="none" spc="0" normalizeH="0" baseline="0" noProof="0" dirty="0">
                          <a:ln>
                            <a:noFill/>
                          </a:ln>
                          <a:solidFill>
                            <a:srgbClr val="5D0100"/>
                          </a:solidFill>
                          <a:effectLst/>
                          <a:uLnTx/>
                          <a:uFillTx/>
                          <a:latin typeface="Times New Roman"/>
                          <a:ea typeface="+mn-ea"/>
                          <a:cs typeface="+mn-cs"/>
                        </a:rPr>
                        <a:t>(1 month) ____ -22</a:t>
                      </a:r>
                      <a:endParaRPr lang="en-US" dirty="0"/>
                    </a:p>
                  </a:txBody>
                  <a:tcPr/>
                </a:tc>
                <a:tc>
                  <a:txBody>
                    <a:bodyPr/>
                    <a:lstStyle/>
                    <a:p>
                      <a:endParaRPr lang="en-US" dirty="0"/>
                    </a:p>
                  </a:txBody>
                  <a:tcPr/>
                </a:tc>
                <a:extLst>
                  <a:ext uri="{0D108BD9-81ED-4DB2-BD59-A6C34878D82A}">
                    <a16:rowId xmlns:a16="http://schemas.microsoft.com/office/drawing/2014/main" val="3712199347"/>
                  </a:ext>
                </a:extLst>
              </a:tr>
              <a:tr h="370840">
                <a:tc>
                  <a:txBody>
                    <a:bodyPr/>
                    <a:lstStyle/>
                    <a:p>
                      <a:pPr>
                        <a:tabLst>
                          <a:tab pos="630238" algn="l"/>
                        </a:tabLst>
                      </a:pPr>
                      <a:r>
                        <a:rPr lang="en-US" dirty="0"/>
                        <a:t>11. </a:t>
                      </a:r>
                      <a:r>
                        <a:rPr lang="en-US" sz="1800" dirty="0">
                          <a:effectLst/>
                        </a:rPr>
                        <a:t>Compile the results of  the </a:t>
                      </a:r>
                      <a:r>
                        <a:rPr lang="en-US" dirty="0"/>
                        <a:t>Welcoming Ministry 		and Outreach &amp; Evangelism Ministry 			e</a:t>
                      </a:r>
                      <a:r>
                        <a:rPr lang="en-US" sz="1800" dirty="0"/>
                        <a:t>ffectiveness assessment and improve the 		</a:t>
                      </a:r>
                      <a:r>
                        <a:rPr lang="en-US" dirty="0"/>
                        <a:t>Welcoming Ministry and Outreach &amp; 			Evangelism Ministry </a:t>
                      </a:r>
                      <a:r>
                        <a:rPr lang="en-US" sz="1800" dirty="0"/>
                        <a:t>accordingly</a:t>
                      </a:r>
                      <a:endParaRPr lang="en-US" dirty="0"/>
                    </a:p>
                  </a:txBody>
                  <a:tcPr/>
                </a:tc>
                <a:tc>
                  <a:txBody>
                    <a:bodyPr/>
                    <a:lstStyle/>
                    <a:p>
                      <a:r>
                        <a:rPr kumimoji="0" lang="en-US" sz="1800" b="0" i="0" u="none" strike="noStrike" kern="1200" cap="none" spc="0" normalizeH="0" baseline="0" noProof="0" dirty="0">
                          <a:ln>
                            <a:noFill/>
                          </a:ln>
                          <a:solidFill>
                            <a:srgbClr val="5D0100"/>
                          </a:solidFill>
                          <a:effectLst/>
                          <a:uLnTx/>
                          <a:uFillTx/>
                          <a:latin typeface="+mn-lt"/>
                          <a:ea typeface="+mn-ea"/>
                          <a:cs typeface="+mn-cs"/>
                        </a:rPr>
                        <a:t>(1 </a:t>
                      </a:r>
                      <a:r>
                        <a:rPr kumimoji="0" lang="en-US" sz="1800" b="0" i="0" u="none" strike="noStrike" kern="1200" cap="none" spc="0" normalizeH="0" baseline="0" noProof="0" dirty="0">
                          <a:ln>
                            <a:noFill/>
                          </a:ln>
                          <a:solidFill>
                            <a:srgbClr val="5D0100"/>
                          </a:solidFill>
                          <a:effectLst/>
                          <a:uLnTx/>
                          <a:uFillTx/>
                          <a:latin typeface="Times New Roman"/>
                          <a:ea typeface="+mn-ea"/>
                          <a:cs typeface="+mn-cs"/>
                        </a:rPr>
                        <a:t>month) ____-22</a:t>
                      </a:r>
                      <a:endParaRPr lang="en-US" dirty="0"/>
                    </a:p>
                  </a:txBody>
                  <a:tcPr/>
                </a:tc>
                <a:tc>
                  <a:txBody>
                    <a:bodyPr/>
                    <a:lstStyle/>
                    <a:p>
                      <a:endParaRPr lang="en-US" dirty="0"/>
                    </a:p>
                  </a:txBody>
                  <a:tcPr/>
                </a:tc>
                <a:extLst>
                  <a:ext uri="{0D108BD9-81ED-4DB2-BD59-A6C34878D82A}">
                    <a16:rowId xmlns:a16="http://schemas.microsoft.com/office/drawing/2014/main" val="1217137386"/>
                  </a:ext>
                </a:extLst>
              </a:tr>
            </a:tbl>
          </a:graphicData>
        </a:graphic>
      </p:graphicFrame>
    </p:spTree>
    <p:extLst>
      <p:ext uri="{BB962C8B-B14F-4D97-AF65-F5344CB8AC3E}">
        <p14:creationId xmlns:p14="http://schemas.microsoft.com/office/powerpoint/2010/main" val="4035316837"/>
      </p:ext>
    </p:extLst>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6"/>
          <p:cNvSpPr txBox="1">
            <a:spLocks noChangeArrowheads="1"/>
          </p:cNvSpPr>
          <p:nvPr/>
        </p:nvSpPr>
        <p:spPr bwMode="auto">
          <a:xfrm>
            <a:off x="-101851" y="1110377"/>
            <a:ext cx="3276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sz="4000" b="1" i="1" dirty="0">
                <a:solidFill>
                  <a:schemeClr val="bg1"/>
                </a:solidFill>
                <a:latin typeface="Georgia" panose="02040502050405020303" pitchFamily="18" charset="0"/>
                <a:cs typeface="Arial" panose="020B0604020202020204" pitchFamily="34" charset="0"/>
              </a:rPr>
              <a:t>You  have  now  been  called  as  one  of  the  70  Disciples</a:t>
            </a:r>
          </a:p>
          <a:p>
            <a:pPr algn="ctr">
              <a:spcBef>
                <a:spcPct val="50000"/>
              </a:spcBef>
            </a:pPr>
            <a:endParaRPr lang="en-US" sz="4000" b="1" i="1" dirty="0">
              <a:solidFill>
                <a:schemeClr val="bg1"/>
              </a:solidFill>
              <a:latin typeface="Georgia" panose="02040502050405020303" pitchFamily="18" charset="0"/>
              <a:cs typeface="Arial" panose="020B0604020202020204" pitchFamily="34" charset="0"/>
            </a:endParaRPr>
          </a:p>
          <a:p>
            <a:pPr algn="ctr">
              <a:spcBef>
                <a:spcPct val="50000"/>
              </a:spcBef>
            </a:pPr>
            <a:r>
              <a:rPr lang="en-US" sz="2000" b="1" i="1" dirty="0">
                <a:solidFill>
                  <a:schemeClr val="bg1"/>
                </a:solidFill>
                <a:latin typeface="Georgia" panose="02040502050405020303" pitchFamily="18" charset="0"/>
                <a:cs typeface="Arial" panose="020B0604020202020204" pitchFamily="34" charset="0"/>
              </a:rPr>
              <a:t>Luke  10:1</a:t>
            </a:r>
          </a:p>
        </p:txBody>
      </p:sp>
      <p:pic>
        <p:nvPicPr>
          <p:cNvPr id="766979" name="Picture 3" descr="70 Apost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791200" cy="739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937593"/>
      </p:ext>
    </p:extLst>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Text Box 15"/>
          <p:cNvSpPr txBox="1">
            <a:spLocks noChangeArrowheads="1"/>
          </p:cNvSpPr>
          <p:nvPr/>
        </p:nvSpPr>
        <p:spPr bwMode="auto">
          <a:xfrm>
            <a:off x="2781886" y="5624443"/>
            <a:ext cx="3079380" cy="98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lnSpc>
                <a:spcPct val="70000"/>
              </a:lnSpc>
              <a:spcBef>
                <a:spcPct val="40000"/>
              </a:spcBef>
              <a:spcAft>
                <a:spcPct val="15000"/>
              </a:spcAft>
            </a:pPr>
            <a:r>
              <a:rPr lang="en-US" sz="1800" b="1" dirty="0">
                <a:latin typeface="Times New Roman" pitchFamily="18" charset="0"/>
              </a:rPr>
              <a:t>Bill  Marianes</a:t>
            </a:r>
          </a:p>
          <a:p>
            <a:pPr algn="ctr">
              <a:lnSpc>
                <a:spcPct val="70000"/>
              </a:lnSpc>
              <a:spcBef>
                <a:spcPct val="40000"/>
              </a:spcBef>
              <a:spcAft>
                <a:spcPct val="15000"/>
              </a:spcAft>
            </a:pPr>
            <a:r>
              <a:rPr lang="en-US" sz="1800" b="1" dirty="0">
                <a:solidFill>
                  <a:schemeClr val="bg2"/>
                </a:solidFill>
                <a:latin typeface="Times New Roman" pitchFamily="18" charset="0"/>
                <a:hlinkClick r:id="rId3"/>
              </a:rPr>
              <a:t>www.stewardshipcalling.com</a:t>
            </a:r>
            <a:endParaRPr lang="en-US" sz="1800" b="1" dirty="0">
              <a:solidFill>
                <a:schemeClr val="bg2"/>
              </a:solidFill>
              <a:latin typeface="Times New Roman" pitchFamily="18" charset="0"/>
            </a:endParaRPr>
          </a:p>
          <a:p>
            <a:pPr algn="ctr">
              <a:lnSpc>
                <a:spcPct val="70000"/>
              </a:lnSpc>
              <a:spcBef>
                <a:spcPct val="40000"/>
              </a:spcBef>
              <a:spcAft>
                <a:spcPct val="15000"/>
              </a:spcAft>
            </a:pPr>
            <a:r>
              <a:rPr lang="en-US" sz="1800" b="1" dirty="0">
                <a:latin typeface="Times New Roman" pitchFamily="18" charset="0"/>
              </a:rPr>
              <a:t>Bill@stewardshipcalling.com</a:t>
            </a:r>
          </a:p>
        </p:txBody>
      </p:sp>
      <p:sp>
        <p:nvSpPr>
          <p:cNvPr id="19462" name="Rectangle 6"/>
          <p:cNvSpPr>
            <a:spLocks noChangeArrowheads="1"/>
          </p:cNvSpPr>
          <p:nvPr/>
        </p:nvSpPr>
        <p:spPr bwMode="auto">
          <a:xfrm>
            <a:off x="162202" y="1406875"/>
            <a:ext cx="906060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ts val="0"/>
              </a:spcBef>
              <a:spcAft>
                <a:spcPts val="0"/>
              </a:spcAft>
            </a:pPr>
            <a:br>
              <a:rPr lang="en-US" sz="3600" b="1" i="1" u="sng" dirty="0">
                <a:solidFill>
                  <a:srgbClr val="760002"/>
                </a:solidFill>
                <a:latin typeface="Times New Roman" pitchFamily="18" charset="0"/>
              </a:rPr>
            </a:br>
            <a:r>
              <a:rPr lang="en-US" sz="3600" b="1" i="1" u="sng" dirty="0">
                <a:solidFill>
                  <a:srgbClr val="760002"/>
                </a:solidFill>
                <a:latin typeface="Times New Roman" pitchFamily="18" charset="0"/>
              </a:rPr>
              <a:t>Stewardship  Calling  &amp;  OMS</a:t>
            </a:r>
          </a:p>
          <a:p>
            <a:pPr algn="ctr" eaLnBrk="1" hangingPunct="1">
              <a:spcBef>
                <a:spcPts val="0"/>
              </a:spcBef>
              <a:spcAft>
                <a:spcPts val="0"/>
              </a:spcAft>
            </a:pPr>
            <a:endParaRPr lang="en-US" sz="3600" b="1" i="1" u="sng" dirty="0">
              <a:solidFill>
                <a:srgbClr val="760002"/>
              </a:solidFill>
              <a:latin typeface="Times New Roman" pitchFamily="18" charset="0"/>
            </a:endParaRPr>
          </a:p>
          <a:p>
            <a:pPr algn="ctr" eaLnBrk="1" hangingPunct="1">
              <a:spcBef>
                <a:spcPts val="0"/>
              </a:spcBef>
              <a:spcAft>
                <a:spcPts val="0"/>
              </a:spcAft>
            </a:pPr>
            <a:r>
              <a:rPr lang="en-US" sz="4000" b="1" i="1" dirty="0">
                <a:solidFill>
                  <a:srgbClr val="760002"/>
                </a:solidFill>
                <a:latin typeface="Times New Roman" pitchFamily="18" charset="0"/>
              </a:rPr>
              <a:t>Consensus  Vision  and</a:t>
            </a:r>
            <a:r>
              <a:rPr lang="en-US" sz="4000" b="1" i="1" u="sng" dirty="0">
                <a:solidFill>
                  <a:srgbClr val="760002"/>
                </a:solidFill>
                <a:latin typeface="Times New Roman" pitchFamily="18" charset="0"/>
              </a:rPr>
              <a:t>  </a:t>
            </a:r>
          </a:p>
          <a:p>
            <a:pPr algn="ctr" eaLnBrk="1" hangingPunct="1">
              <a:spcBef>
                <a:spcPts val="0"/>
              </a:spcBef>
              <a:spcAft>
                <a:spcPts val="0"/>
              </a:spcAft>
            </a:pPr>
            <a:r>
              <a:rPr lang="en-US" sz="4000" b="1" i="1" u="sng" dirty="0">
                <a:solidFill>
                  <a:srgbClr val="760002"/>
                </a:solidFill>
                <a:latin typeface="Times New Roman" pitchFamily="18" charset="0"/>
              </a:rPr>
              <a:t>4DX  Strategic  Planning  Process</a:t>
            </a:r>
          </a:p>
          <a:p>
            <a:pPr algn="ctr" eaLnBrk="1" hangingPunct="1">
              <a:spcBef>
                <a:spcPts val="0"/>
              </a:spcBef>
              <a:spcAft>
                <a:spcPts val="0"/>
              </a:spcAft>
            </a:pPr>
            <a:r>
              <a:rPr lang="en-US" sz="2400" b="1" i="1" u="sng" dirty="0">
                <a:solidFill>
                  <a:srgbClr val="760002"/>
                </a:solidFill>
                <a:latin typeface="Times New Roman" pitchFamily="18" charset="0"/>
              </a:rPr>
              <a:t>July 24, 2021</a:t>
            </a:r>
          </a:p>
          <a:p>
            <a:pPr algn="ctr" eaLnBrk="1" hangingPunct="1">
              <a:spcBef>
                <a:spcPct val="20000"/>
              </a:spcBef>
              <a:spcAft>
                <a:spcPct val="20000"/>
              </a:spcAft>
            </a:pPr>
            <a:br>
              <a:rPr lang="en-US" sz="4800" b="1" i="1" dirty="0">
                <a:solidFill>
                  <a:srgbClr val="760002"/>
                </a:solidFill>
                <a:latin typeface="Times New Roman" pitchFamily="18" charset="0"/>
              </a:rPr>
            </a:br>
            <a:endParaRPr lang="en-US" sz="4800" b="1" dirty="0">
              <a:solidFill>
                <a:srgbClr val="760002"/>
              </a:solidFill>
              <a:latin typeface="Times New Roman" pitchFamily="18" charset="0"/>
            </a:endParaRPr>
          </a:p>
        </p:txBody>
      </p:sp>
      <p:grpSp>
        <p:nvGrpSpPr>
          <p:cNvPr id="2" name="Group 1"/>
          <p:cNvGrpSpPr/>
          <p:nvPr/>
        </p:nvGrpSpPr>
        <p:grpSpPr>
          <a:xfrm>
            <a:off x="77141" y="4163841"/>
            <a:ext cx="8989718" cy="670294"/>
            <a:chOff x="51536" y="4381748"/>
            <a:chExt cx="8989718" cy="670294"/>
          </a:xfrm>
        </p:grpSpPr>
        <p:sp>
          <p:nvSpPr>
            <p:cNvPr id="899076" name="Text Box 8"/>
            <p:cNvSpPr txBox="1">
              <a:spLocks noChangeArrowheads="1"/>
            </p:cNvSpPr>
            <p:nvPr/>
          </p:nvSpPr>
          <p:spPr bwMode="auto">
            <a:xfrm>
              <a:off x="51536" y="4381748"/>
              <a:ext cx="891883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spcBef>
                  <a:spcPct val="50000"/>
                </a:spcBef>
              </a:pPr>
              <a:r>
                <a:rPr lang="en-US" sz="2000" b="1" dirty="0">
                  <a:latin typeface="Georgia" pitchFamily="18" charset="0"/>
                </a:rPr>
                <a:t>“</a:t>
              </a:r>
              <a:r>
                <a:rPr lang="en-US" sz="1600" b="1" dirty="0">
                  <a:latin typeface="Georgia" pitchFamily="18" charset="0"/>
                </a:rPr>
                <a:t>For  everyone  to  whom  much  is  given,  from  him  much  will  be  required.”             </a:t>
              </a:r>
              <a:r>
                <a:rPr lang="en-US" sz="1400" b="1" dirty="0">
                  <a:latin typeface="Georgia" pitchFamily="18" charset="0"/>
                </a:rPr>
                <a:t>Luke  12:48 </a:t>
              </a:r>
            </a:p>
          </p:txBody>
        </p:sp>
        <p:sp>
          <p:nvSpPr>
            <p:cNvPr id="899077" name="Rectangle 5"/>
            <p:cNvSpPr>
              <a:spLocks noChangeArrowheads="1"/>
            </p:cNvSpPr>
            <p:nvPr/>
          </p:nvSpPr>
          <p:spPr bwMode="auto">
            <a:xfrm>
              <a:off x="136597" y="4413686"/>
              <a:ext cx="8904657" cy="63835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10" name="Picture 9">
            <a:extLst>
              <a:ext uri="{FF2B5EF4-FFF2-40B4-BE49-F238E27FC236}">
                <a16:creationId xmlns:a16="http://schemas.microsoft.com/office/drawing/2014/main" id="{821F0B99-E0AB-447A-9073-C05E51999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526" y="5624443"/>
            <a:ext cx="3098238" cy="1220139"/>
          </a:xfrm>
          <a:prstGeom prst="rect">
            <a:avLst/>
          </a:prstGeom>
        </p:spPr>
      </p:pic>
      <p:pic>
        <p:nvPicPr>
          <p:cNvPr id="7" name="Picture 6">
            <a:extLst>
              <a:ext uri="{FF2B5EF4-FFF2-40B4-BE49-F238E27FC236}">
                <a16:creationId xmlns:a16="http://schemas.microsoft.com/office/drawing/2014/main" id="{4414EF5D-8767-4723-880E-ED7701655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6" y="4928496"/>
            <a:ext cx="2351706" cy="1929503"/>
          </a:xfrm>
          <a:prstGeom prst="rect">
            <a:avLst/>
          </a:prstGeom>
        </p:spPr>
      </p:pic>
      <p:pic>
        <p:nvPicPr>
          <p:cNvPr id="13" name="Picture 12">
            <a:extLst>
              <a:ext uri="{FF2B5EF4-FFF2-40B4-BE49-F238E27FC236}">
                <a16:creationId xmlns:a16="http://schemas.microsoft.com/office/drawing/2014/main" id="{3B087888-0643-43F1-AE1D-000A7A2C6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0545" y="-196"/>
            <a:ext cx="4772025" cy="1238250"/>
          </a:xfrm>
          <a:prstGeom prst="rect">
            <a:avLst/>
          </a:prstGeom>
        </p:spPr>
      </p:pic>
    </p:spTree>
    <p:extLst>
      <p:ext uri="{BB962C8B-B14F-4D97-AF65-F5344CB8AC3E}">
        <p14:creationId xmlns:p14="http://schemas.microsoft.com/office/powerpoint/2010/main" val="2296895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C5166C-159F-43F2-B684-BAC6A45BF9B7}"/>
              </a:ext>
            </a:extLst>
          </p:cNvPr>
          <p:cNvSpPr txBox="1"/>
          <p:nvPr/>
        </p:nvSpPr>
        <p:spPr>
          <a:xfrm>
            <a:off x="1078939" y="1627548"/>
            <a:ext cx="8526788" cy="6184578"/>
          </a:xfrm>
          <a:prstGeom prst="rect">
            <a:avLst/>
          </a:prstGeom>
          <a:noFill/>
        </p:spPr>
        <p:txBody>
          <a:bodyPr wrap="square" rtlCol="0">
            <a:spAutoFit/>
          </a:bodyPr>
          <a:lstStyle/>
          <a:p>
            <a:pPr marL="28575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Stewardship &amp; Engagement</a:t>
            </a:r>
            <a:endParaRPr lang="en-US" sz="25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Church Services And Liturgical  Engagement </a:t>
            </a:r>
            <a:endParaRPr lang="en-US" sz="25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Youth Ministry</a:t>
            </a:r>
            <a:r>
              <a:rPr lang="en-US" sz="2500" dirty="0">
                <a:solidFill>
                  <a:schemeClr val="bg1"/>
                </a:solidFill>
                <a:effectLst/>
                <a:latin typeface="Georgia" panose="02040502050405020303" pitchFamily="18" charset="0"/>
                <a:ea typeface="Century Gothic" panose="020B0502020202020204" pitchFamily="34" charset="0"/>
              </a:rPr>
              <a:t> </a:t>
            </a:r>
            <a:endParaRPr lang="en-US" sz="2500" b="1" dirty="0">
              <a:solidFill>
                <a:schemeClr val="bg1"/>
              </a:solidFill>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Faith Education (Adults And Youth) </a:t>
            </a:r>
            <a:endParaRPr lang="en-US" sz="25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Outreach And Evangelism </a:t>
            </a:r>
            <a:endParaRPr lang="en-US" sz="2500" b="1" dirty="0">
              <a:solidFill>
                <a:schemeClr val="bg1"/>
              </a:solidFill>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Cultural Transition Issues </a:t>
            </a:r>
            <a:endParaRPr lang="en-US" sz="25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Church Facilities</a:t>
            </a:r>
            <a:r>
              <a:rPr lang="en-US" sz="2500" dirty="0">
                <a:solidFill>
                  <a:schemeClr val="bg1"/>
                </a:solidFill>
                <a:effectLst/>
                <a:latin typeface="Georgia" panose="02040502050405020303" pitchFamily="18" charset="0"/>
                <a:ea typeface="Century Gothic" panose="020B0502020202020204" pitchFamily="34" charset="0"/>
              </a:rPr>
              <a:t> </a:t>
            </a:r>
            <a:endParaRPr lang="en-US" sz="2500" b="1" dirty="0">
              <a:solidFill>
                <a:schemeClr val="bg1"/>
              </a:solidFill>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Aging Parishioners</a:t>
            </a:r>
            <a:r>
              <a:rPr lang="en-US" sz="2500" dirty="0">
                <a:solidFill>
                  <a:schemeClr val="bg1"/>
                </a:solidFill>
                <a:effectLst/>
                <a:latin typeface="Georgia" panose="02040502050405020303" pitchFamily="18" charset="0"/>
                <a:ea typeface="Century Gothic" panose="020B0502020202020204" pitchFamily="34" charset="0"/>
              </a:rPr>
              <a:t>  </a:t>
            </a:r>
            <a:endParaRPr lang="en-US" sz="25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latin typeface="Georgia" panose="02040502050405020303" pitchFamily="18" charset="0"/>
                <a:ea typeface="Century Gothic" panose="020B0502020202020204" pitchFamily="34" charset="0"/>
              </a:rPr>
              <a:t>Unwelcoming </a:t>
            </a:r>
          </a:p>
          <a:p>
            <a:pPr marL="285750" marR="0" indent="-285750" algn="just">
              <a:lnSpc>
                <a:spcPct val="107000"/>
              </a:lnSpc>
              <a:spcBef>
                <a:spcPts val="0"/>
              </a:spcBef>
              <a:spcAft>
                <a:spcPts val="0"/>
              </a:spcAft>
            </a:pPr>
            <a:r>
              <a:rPr lang="en-US" sz="2500" b="1" dirty="0">
                <a:solidFill>
                  <a:schemeClr val="bg1"/>
                </a:solidFill>
                <a:latin typeface="Georgia" panose="02040502050405020303" pitchFamily="18" charset="0"/>
                <a:ea typeface="Century Gothic" panose="020B0502020202020204" pitchFamily="34" charset="0"/>
              </a:rPr>
              <a:t>Driving People Away</a:t>
            </a:r>
            <a:r>
              <a:rPr lang="en-US" sz="2500" dirty="0">
                <a:solidFill>
                  <a:schemeClr val="bg1"/>
                </a:solidFill>
                <a:latin typeface="Georgia" panose="02040502050405020303" pitchFamily="18" charset="0"/>
                <a:ea typeface="Century Gothic" panose="020B0502020202020204" pitchFamily="34" charset="0"/>
              </a:rPr>
              <a:t> </a:t>
            </a:r>
            <a:endParaRPr lang="en-US" sz="2500" b="1" dirty="0">
              <a:solidFill>
                <a:schemeClr val="bg1"/>
              </a:solidFill>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500" b="1" dirty="0">
                <a:solidFill>
                  <a:schemeClr val="bg1"/>
                </a:solidFill>
                <a:effectLst/>
                <a:latin typeface="Georgia" panose="02040502050405020303" pitchFamily="18" charset="0"/>
                <a:ea typeface="Century Gothic" panose="020B0502020202020204" pitchFamily="34" charset="0"/>
              </a:rPr>
              <a:t>Social Interaction / Inreach Issues</a:t>
            </a:r>
            <a:r>
              <a:rPr lang="en-US" sz="2500" dirty="0">
                <a:solidFill>
                  <a:schemeClr val="bg1"/>
                </a:solidFill>
                <a:effectLst/>
                <a:latin typeface="Georgia" panose="02040502050405020303" pitchFamily="18" charset="0"/>
                <a:ea typeface="Century Gothic" panose="020B0502020202020204" pitchFamily="34" charset="0"/>
              </a:rPr>
              <a:t> </a:t>
            </a:r>
            <a:endParaRPr lang="en-US" sz="2500" b="1" dirty="0">
              <a:solidFill>
                <a:schemeClr val="bg1"/>
              </a:solidFill>
              <a:latin typeface="Georgia" panose="02040502050405020303" pitchFamily="18" charset="0"/>
              <a:ea typeface="Calibri" panose="020F0502020204030204" pitchFamily="34" charset="0"/>
            </a:endParaRPr>
          </a:p>
          <a:p>
            <a:pPr marL="285750" marR="0" indent="-285750">
              <a:lnSpc>
                <a:spcPct val="107000"/>
              </a:lnSpc>
              <a:spcBef>
                <a:spcPts val="0"/>
              </a:spcBef>
              <a:spcAft>
                <a:spcPts val="0"/>
              </a:spcAft>
            </a:pPr>
            <a:r>
              <a:rPr lang="en-US" sz="2500" b="1" dirty="0">
                <a:solidFill>
                  <a:schemeClr val="bg1"/>
                </a:solidFill>
                <a:latin typeface="Georgia" panose="02040502050405020303" pitchFamily="18" charset="0"/>
                <a:ea typeface="Century Gothic" panose="020B0502020202020204" pitchFamily="34" charset="0"/>
              </a:rPr>
              <a:t>Outward Philanthropy</a:t>
            </a:r>
            <a:endParaRPr lang="en-US" sz="2500" b="1" dirty="0">
              <a:solidFill>
                <a:schemeClr val="bg1"/>
              </a:solidFill>
              <a:latin typeface="Georgia" panose="02040502050405020303" pitchFamily="18" charset="0"/>
              <a:ea typeface="Calibri" panose="020F0502020204030204" pitchFamily="34" charset="0"/>
            </a:endParaRPr>
          </a:p>
          <a:p>
            <a:endParaRPr lang="en-US" sz="2500" b="1" dirty="0">
              <a:solidFill>
                <a:schemeClr val="bg1"/>
              </a:solidFill>
              <a:latin typeface="Georgia" panose="02040502050405020303" pitchFamily="18" charset="0"/>
              <a:cs typeface="Arial" panose="020B0604020202020204" pitchFamily="34" charset="0"/>
            </a:endParaRPr>
          </a:p>
          <a:p>
            <a:endParaRPr lang="en-US" sz="2500" b="1" dirty="0">
              <a:solidFill>
                <a:schemeClr val="bg1"/>
              </a:solidFill>
              <a:latin typeface="Georgia" panose="02040502050405020303" pitchFamily="18" charset="0"/>
              <a:cs typeface="Arial" panose="020B0604020202020204" pitchFamily="34" charset="0"/>
            </a:endParaRPr>
          </a:p>
          <a:p>
            <a:pPr marL="285750" marR="0" indent="-285750" algn="just">
              <a:lnSpc>
                <a:spcPct val="107000"/>
              </a:lnSpc>
              <a:spcBef>
                <a:spcPts val="0"/>
              </a:spcBef>
              <a:spcAft>
                <a:spcPts val="0"/>
              </a:spcAft>
            </a:pPr>
            <a:r>
              <a:rPr lang="en-US" sz="2500" b="1" dirty="0">
                <a:solidFill>
                  <a:schemeClr val="bg1"/>
                </a:solidFill>
                <a:latin typeface="Georgia" panose="02040502050405020303" pitchFamily="18" charset="0"/>
                <a:cs typeface="Arial" panose="020B0604020202020204" pitchFamily="34" charset="0"/>
              </a:rPr>
              <a:t>  </a:t>
            </a:r>
            <a:endParaRPr lang="en-US" sz="2500" dirty="0">
              <a:solidFill>
                <a:schemeClr val="bg1"/>
              </a:solidFill>
              <a:latin typeface="Georgia" panose="02040502050405020303" pitchFamily="18" charset="0"/>
              <a:cs typeface="Arial" panose="020B0604020202020204" pitchFamily="34" charset="0"/>
            </a:endParaRPr>
          </a:p>
        </p:txBody>
      </p:sp>
      <p:sp>
        <p:nvSpPr>
          <p:cNvPr id="12" name="Title 1">
            <a:extLst>
              <a:ext uri="{FF2B5EF4-FFF2-40B4-BE49-F238E27FC236}">
                <a16:creationId xmlns:a16="http://schemas.microsoft.com/office/drawing/2014/main" id="{A3AA47D5-36D0-4D5C-9ED5-CB23008FC9E8}"/>
              </a:ext>
            </a:extLst>
          </p:cNvPr>
          <p:cNvSpPr txBox="1">
            <a:spLocks/>
          </p:cNvSpPr>
          <p:nvPr/>
        </p:nvSpPr>
        <p:spPr bwMode="auto">
          <a:xfrm>
            <a:off x="5081794" y="-100402"/>
            <a:ext cx="351275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eaLnBrk="1" hangingPunct="1"/>
            <a:br>
              <a:rPr lang="en-US" u="none" kern="0" dirty="0"/>
            </a:br>
            <a:r>
              <a:rPr lang="en-US" kern="0" dirty="0"/>
              <a:t>Weaknesses</a:t>
            </a:r>
          </a:p>
        </p:txBody>
      </p:sp>
      <p:pic>
        <p:nvPicPr>
          <p:cNvPr id="7" name="Picture 6">
            <a:extLst>
              <a:ext uri="{FF2B5EF4-FFF2-40B4-BE49-F238E27FC236}">
                <a16:creationId xmlns:a16="http://schemas.microsoft.com/office/drawing/2014/main" id="{98C2F89B-153C-4027-8955-9F401EDB8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2025" cy="1238250"/>
          </a:xfrm>
          <a:prstGeom prst="rect">
            <a:avLst/>
          </a:prstGeom>
        </p:spPr>
      </p:pic>
    </p:spTree>
    <p:extLst>
      <p:ext uri="{BB962C8B-B14F-4D97-AF65-F5344CB8AC3E}">
        <p14:creationId xmlns:p14="http://schemas.microsoft.com/office/powerpoint/2010/main" val="2584895597"/>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99088-A09B-4BA3-85CD-54189EA451D8}"/>
              </a:ext>
            </a:extLst>
          </p:cNvPr>
          <p:cNvSpPr txBox="1"/>
          <p:nvPr/>
        </p:nvSpPr>
        <p:spPr>
          <a:xfrm>
            <a:off x="1802900" y="2514592"/>
            <a:ext cx="8098324" cy="2470869"/>
          </a:xfrm>
          <a:prstGeom prst="rect">
            <a:avLst/>
          </a:prstGeom>
          <a:noFill/>
        </p:spPr>
        <p:txBody>
          <a:bodyPr wrap="square" rtlCol="0">
            <a:spAutoFit/>
          </a:bodyPr>
          <a:lstStyle/>
          <a:p>
            <a:pPr marL="342900" marR="0" indent="-342900" algn="just">
              <a:lnSpc>
                <a:spcPct val="107000"/>
              </a:lnSpc>
              <a:spcBef>
                <a:spcPts val="0"/>
              </a:spcBef>
              <a:spcAft>
                <a:spcPts val="800"/>
              </a:spcAft>
            </a:pPr>
            <a:r>
              <a:rPr lang="en-US" sz="3200" b="1" dirty="0">
                <a:effectLst/>
                <a:latin typeface="Georgia" panose="02040502050405020303" pitchFamily="18" charset="0"/>
                <a:ea typeface="Century Gothic" panose="020B0502020202020204" pitchFamily="34" charset="0"/>
              </a:rPr>
              <a:t>Outreach  &amp;  Evangelism</a:t>
            </a:r>
            <a:r>
              <a:rPr lang="en-US" sz="3200" dirty="0">
                <a:effectLst/>
                <a:latin typeface="Georgia" panose="02040502050405020303" pitchFamily="18" charset="0"/>
                <a:ea typeface="Century Gothic" panose="020B0502020202020204" pitchFamily="34" charset="0"/>
              </a:rPr>
              <a:t> </a:t>
            </a:r>
            <a:r>
              <a:rPr lang="en-US" sz="3200" b="1" dirty="0">
                <a:solidFill>
                  <a:srgbClr val="FF6600"/>
                </a:solidFill>
                <a:effectLst/>
                <a:latin typeface="Georgia" panose="02040502050405020303" pitchFamily="18" charset="0"/>
                <a:ea typeface="Calibri" panose="020F0502020204030204" pitchFamily="34" charset="0"/>
              </a:rPr>
              <a:t> </a:t>
            </a:r>
            <a:endParaRPr lang="en-US" sz="3200" dirty="0">
              <a:solidFill>
                <a:srgbClr val="FF6600"/>
              </a:solidFill>
              <a:effectLst/>
              <a:latin typeface="Georgia" panose="02040502050405020303" pitchFamily="18" charset="0"/>
              <a:ea typeface="Calibri" panose="020F0502020204030204" pitchFamily="34" charset="0"/>
            </a:endParaRPr>
          </a:p>
          <a:p>
            <a:pPr marL="342900" marR="0" indent="-342900" algn="just">
              <a:lnSpc>
                <a:spcPct val="107000"/>
              </a:lnSpc>
              <a:spcBef>
                <a:spcPts val="0"/>
              </a:spcBef>
              <a:spcAft>
                <a:spcPts val="800"/>
              </a:spcAft>
            </a:pPr>
            <a:r>
              <a:rPr lang="en-US" sz="3200" b="1" dirty="0">
                <a:effectLst/>
                <a:latin typeface="Georgia" panose="02040502050405020303" pitchFamily="18" charset="0"/>
                <a:ea typeface="Century Gothic" panose="020B0502020202020204" pitchFamily="34" charset="0"/>
              </a:rPr>
              <a:t>Technology</a:t>
            </a:r>
            <a:r>
              <a:rPr lang="en-US" sz="3200" dirty="0">
                <a:effectLst/>
                <a:latin typeface="Georgia" panose="02040502050405020303" pitchFamily="18" charset="0"/>
                <a:ea typeface="Century Gothic" panose="020B0502020202020204" pitchFamily="34" charset="0"/>
              </a:rPr>
              <a:t> </a:t>
            </a:r>
            <a:r>
              <a:rPr lang="en-US" sz="3200" b="1" dirty="0">
                <a:solidFill>
                  <a:srgbClr val="FF6600"/>
                </a:solidFill>
                <a:effectLst/>
                <a:latin typeface="Georgia" panose="02040502050405020303" pitchFamily="18" charset="0"/>
                <a:ea typeface="Calibri" panose="020F0502020204030204" pitchFamily="34" charset="0"/>
              </a:rPr>
              <a:t> </a:t>
            </a:r>
            <a:endParaRPr lang="en-US" sz="3200" dirty="0">
              <a:solidFill>
                <a:srgbClr val="FF6600"/>
              </a:solidFill>
              <a:effectLst/>
              <a:latin typeface="Georgia" panose="02040502050405020303" pitchFamily="18" charset="0"/>
              <a:ea typeface="Calibri" panose="020F0502020204030204" pitchFamily="34" charset="0"/>
            </a:endParaRPr>
          </a:p>
          <a:p>
            <a:pPr marL="342900" marR="0" indent="-342900" algn="just">
              <a:lnSpc>
                <a:spcPct val="107000"/>
              </a:lnSpc>
              <a:spcBef>
                <a:spcPts val="0"/>
              </a:spcBef>
              <a:spcAft>
                <a:spcPts val="800"/>
              </a:spcAft>
            </a:pPr>
            <a:r>
              <a:rPr lang="en-US" sz="3200" b="1" dirty="0">
                <a:effectLst/>
                <a:latin typeface="Georgia" panose="02040502050405020303" pitchFamily="18" charset="0"/>
                <a:ea typeface="Century Gothic" panose="020B0502020202020204" pitchFamily="34" charset="0"/>
              </a:rPr>
              <a:t>Philanthropic  Opportunities</a:t>
            </a:r>
            <a:r>
              <a:rPr lang="en-US" sz="3200" dirty="0">
                <a:effectLst/>
                <a:latin typeface="Georgia" panose="02040502050405020303" pitchFamily="18" charset="0"/>
                <a:ea typeface="Century Gothic" panose="020B0502020202020204" pitchFamily="34" charset="0"/>
              </a:rPr>
              <a:t> </a:t>
            </a:r>
            <a:endParaRPr lang="en-US" sz="3200" dirty="0">
              <a:solidFill>
                <a:srgbClr val="FF6600"/>
              </a:solidFill>
              <a:effectLst/>
              <a:latin typeface="Georgia" panose="02040502050405020303" pitchFamily="18" charset="0"/>
              <a:ea typeface="Calibri" panose="020F0502020204030204" pitchFamily="34" charset="0"/>
            </a:endParaRPr>
          </a:p>
          <a:p>
            <a:pPr marL="342900" marR="0" indent="-342900" algn="just">
              <a:lnSpc>
                <a:spcPct val="107000"/>
              </a:lnSpc>
              <a:spcBef>
                <a:spcPts val="0"/>
              </a:spcBef>
              <a:spcAft>
                <a:spcPts val="800"/>
              </a:spcAft>
            </a:pPr>
            <a:r>
              <a:rPr lang="en-US" sz="3200" b="1" dirty="0">
                <a:effectLst/>
                <a:latin typeface="Georgia" panose="02040502050405020303" pitchFamily="18" charset="0"/>
                <a:ea typeface="Century Gothic" panose="020B0502020202020204" pitchFamily="34" charset="0"/>
              </a:rPr>
              <a:t>  </a:t>
            </a:r>
            <a:endParaRPr lang="en-US" sz="3200" dirty="0">
              <a:solidFill>
                <a:schemeClr val="bg1"/>
              </a:solidFill>
              <a:latin typeface="Georgia" panose="02040502050405020303" pitchFamily="18" charset="0"/>
              <a:cs typeface="Arial" panose="020B0604020202020204" pitchFamily="34" charset="0"/>
            </a:endParaRPr>
          </a:p>
        </p:txBody>
      </p:sp>
      <p:sp>
        <p:nvSpPr>
          <p:cNvPr id="8" name="Title 1">
            <a:extLst>
              <a:ext uri="{FF2B5EF4-FFF2-40B4-BE49-F238E27FC236}">
                <a16:creationId xmlns:a16="http://schemas.microsoft.com/office/drawing/2014/main" id="{32CFBECB-4AAE-4DCF-84BE-1F951E026356}"/>
              </a:ext>
            </a:extLst>
          </p:cNvPr>
          <p:cNvSpPr>
            <a:spLocks noGrp="1"/>
          </p:cNvSpPr>
          <p:nvPr>
            <p:ph type="title" idx="4294967295"/>
          </p:nvPr>
        </p:nvSpPr>
        <p:spPr>
          <a:xfrm>
            <a:off x="5296057" y="107268"/>
            <a:ext cx="3540125" cy="1143000"/>
          </a:xfrm>
        </p:spPr>
        <p:txBody>
          <a:bodyPr/>
          <a:lstStyle/>
          <a:p>
            <a:r>
              <a:rPr lang="en-US" sz="3600" b="1" u="sng" dirty="0">
                <a:effectLst/>
                <a:latin typeface="Georgia" panose="02040502050405020303" pitchFamily="18" charset="0"/>
              </a:rPr>
              <a:t>Opportunities</a:t>
            </a:r>
          </a:p>
        </p:txBody>
      </p:sp>
      <p:pic>
        <p:nvPicPr>
          <p:cNvPr id="9" name="Picture 8">
            <a:extLst>
              <a:ext uri="{FF2B5EF4-FFF2-40B4-BE49-F238E27FC236}">
                <a16:creationId xmlns:a16="http://schemas.microsoft.com/office/drawing/2014/main" id="{014E5390-A167-47D2-A505-7832D19FC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18"/>
            <a:ext cx="4772025" cy="1238250"/>
          </a:xfrm>
          <a:prstGeom prst="rect">
            <a:avLst/>
          </a:prstGeom>
        </p:spPr>
      </p:pic>
    </p:spTree>
    <p:extLst>
      <p:ext uri="{BB962C8B-B14F-4D97-AF65-F5344CB8AC3E}">
        <p14:creationId xmlns:p14="http://schemas.microsoft.com/office/powerpoint/2010/main" val="4018551428"/>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F26918-5802-44CB-A828-93A5E5F1424F}"/>
              </a:ext>
            </a:extLst>
          </p:cNvPr>
          <p:cNvSpPr txBox="1"/>
          <p:nvPr/>
        </p:nvSpPr>
        <p:spPr>
          <a:xfrm>
            <a:off x="1290913" y="1992652"/>
            <a:ext cx="7535284" cy="4247317"/>
          </a:xfrm>
          <a:prstGeom prst="rect">
            <a:avLst/>
          </a:prstGeom>
          <a:noFill/>
        </p:spPr>
        <p:txBody>
          <a:bodyPr wrap="square" rtlCol="0">
            <a:spAutoFit/>
          </a:bodyPr>
          <a:lstStyle/>
          <a:p>
            <a:pPr marL="342900" marR="0" indent="-342900" algn="just">
              <a:spcBef>
                <a:spcPts val="0"/>
              </a:spcBef>
              <a:spcAft>
                <a:spcPts val="0"/>
              </a:spcAft>
            </a:pPr>
            <a:r>
              <a:rPr lang="en-US" sz="3000" b="1" dirty="0">
                <a:effectLst/>
                <a:latin typeface="Georgia" panose="02040502050405020303" pitchFamily="18" charset="0"/>
                <a:ea typeface="Century Gothic" panose="020B0502020202020204" pitchFamily="34" charset="0"/>
              </a:rPr>
              <a:t>Pandemics  -  Covid</a:t>
            </a:r>
            <a:endParaRPr lang="en-US" sz="3000" b="1" dirty="0">
              <a:solidFill>
                <a:srgbClr val="FF6600"/>
              </a:solidFill>
              <a:effectLst/>
              <a:latin typeface="Georgia" panose="02040502050405020303" pitchFamily="18" charset="0"/>
              <a:ea typeface="Cambria Math" panose="02040503050406030204" pitchFamily="18" charset="0"/>
            </a:endParaRPr>
          </a:p>
          <a:p>
            <a:pPr marL="339725" marR="0" indent="-339725">
              <a:spcBef>
                <a:spcPts val="0"/>
              </a:spcBef>
              <a:spcAft>
                <a:spcPts val="0"/>
              </a:spcAft>
              <a:tabLst>
                <a:tab pos="395288" algn="l"/>
              </a:tabLst>
            </a:pPr>
            <a:r>
              <a:rPr lang="en-US" sz="3000" b="1" dirty="0">
                <a:effectLst/>
                <a:latin typeface="Georgia" panose="02040502050405020303" pitchFamily="18" charset="0"/>
                <a:ea typeface="Century Gothic" panose="020B0502020202020204" pitchFamily="34" charset="0"/>
              </a:rPr>
              <a:t>Secularism &amp; Antagonism To  				Religion</a:t>
            </a:r>
            <a:endParaRPr lang="en-US" sz="3000" b="1" dirty="0">
              <a:solidFill>
                <a:srgbClr val="FF6600"/>
              </a:solidFill>
              <a:effectLst/>
              <a:latin typeface="Georgia" panose="02040502050405020303" pitchFamily="18" charset="0"/>
              <a:ea typeface="Cambria Math" panose="02040503050406030204" pitchFamily="18" charset="0"/>
            </a:endParaRPr>
          </a:p>
          <a:p>
            <a:pPr marL="0" marR="0" algn="just">
              <a:spcBef>
                <a:spcPts val="0"/>
              </a:spcBef>
              <a:spcAft>
                <a:spcPts val="0"/>
              </a:spcAft>
            </a:pPr>
            <a:r>
              <a:rPr lang="en-US" sz="3000" b="1" dirty="0">
                <a:effectLst/>
                <a:latin typeface="Georgia" panose="02040502050405020303" pitchFamily="18" charset="0"/>
                <a:ea typeface="Century Gothic" panose="020B0502020202020204" pitchFamily="34" charset="0"/>
              </a:rPr>
              <a:t>Lack  Of  Knowledge  Of  Orthodoxy</a:t>
            </a:r>
            <a:endParaRPr lang="en-US" sz="3000" dirty="0">
              <a:solidFill>
                <a:srgbClr val="FF6600"/>
              </a:solidFill>
              <a:latin typeface="Georgia" panose="02040502050405020303" pitchFamily="18" charset="0"/>
              <a:ea typeface="Cambria Math" panose="02040503050406030204" pitchFamily="18" charset="0"/>
            </a:endParaRPr>
          </a:p>
          <a:p>
            <a:pPr marL="0" marR="0" algn="just">
              <a:spcBef>
                <a:spcPts val="0"/>
              </a:spcBef>
              <a:spcAft>
                <a:spcPts val="0"/>
              </a:spcAft>
            </a:pPr>
            <a:r>
              <a:rPr lang="en-US" sz="3000" b="1" dirty="0">
                <a:effectLst/>
                <a:latin typeface="Georgia" panose="02040502050405020303" pitchFamily="18" charset="0"/>
                <a:ea typeface="Century Gothic" panose="020B0502020202020204" pitchFamily="34" charset="0"/>
              </a:rPr>
              <a:t>People  Leaving  Saginaw  Area</a:t>
            </a:r>
            <a:endParaRPr lang="en-US" sz="3000" b="1" dirty="0">
              <a:solidFill>
                <a:srgbClr val="FF6600"/>
              </a:solidFill>
              <a:effectLst/>
              <a:latin typeface="Georgia" panose="02040502050405020303" pitchFamily="18" charset="0"/>
              <a:ea typeface="Cambria Math" panose="02040503050406030204" pitchFamily="18" charset="0"/>
            </a:endParaRPr>
          </a:p>
          <a:p>
            <a:pPr marL="0" marR="0" algn="just">
              <a:spcBef>
                <a:spcPts val="0"/>
              </a:spcBef>
              <a:spcAft>
                <a:spcPts val="0"/>
              </a:spcAft>
            </a:pPr>
            <a:r>
              <a:rPr lang="en-US" sz="3000" b="1" dirty="0">
                <a:effectLst/>
                <a:latin typeface="Georgia" panose="02040502050405020303" pitchFamily="18" charset="0"/>
                <a:ea typeface="Century Gothic" panose="020B0502020202020204" pitchFamily="34" charset="0"/>
              </a:rPr>
              <a:t>Local  Economy</a:t>
            </a:r>
            <a:endParaRPr lang="en-US" sz="3000" b="1" dirty="0">
              <a:solidFill>
                <a:srgbClr val="FF6600"/>
              </a:solidFill>
              <a:effectLst/>
              <a:latin typeface="Georgia" panose="02040502050405020303" pitchFamily="18" charset="0"/>
              <a:ea typeface="Cambria Math" panose="02040503050406030204" pitchFamily="18" charset="0"/>
            </a:endParaRPr>
          </a:p>
          <a:p>
            <a:pPr marL="0" marR="0" algn="just">
              <a:spcBef>
                <a:spcPts val="0"/>
              </a:spcBef>
              <a:spcAft>
                <a:spcPts val="0"/>
              </a:spcAft>
            </a:pPr>
            <a:r>
              <a:rPr lang="en-US" sz="3000" b="1" dirty="0">
                <a:effectLst/>
                <a:latin typeface="Georgia" panose="02040502050405020303" pitchFamily="18" charset="0"/>
                <a:ea typeface="Century Gothic" panose="020B0502020202020204" pitchFamily="34" charset="0"/>
              </a:rPr>
              <a:t>Other  Churches  /  Religions</a:t>
            </a:r>
            <a:endParaRPr lang="en-US" sz="3000" b="1" dirty="0">
              <a:solidFill>
                <a:srgbClr val="FF6600"/>
              </a:solidFill>
              <a:effectLst/>
              <a:latin typeface="Georgia" panose="02040502050405020303" pitchFamily="18" charset="0"/>
              <a:ea typeface="Cambria Math" panose="02040503050406030204" pitchFamily="18" charset="0"/>
            </a:endParaRPr>
          </a:p>
          <a:p>
            <a:pPr>
              <a:spcBef>
                <a:spcPts val="0"/>
              </a:spcBef>
              <a:spcAft>
                <a:spcPts val="0"/>
              </a:spcAft>
            </a:pPr>
            <a:r>
              <a:rPr lang="en-US" sz="3000" b="1" dirty="0">
                <a:latin typeface="Georgia" panose="02040502050405020303" pitchFamily="18" charset="0"/>
                <a:cs typeface="Arial" panose="020B0604020202020204" pitchFamily="34" charset="0"/>
              </a:rPr>
              <a:t> </a:t>
            </a:r>
            <a:endParaRPr lang="en-US" sz="3000" dirty="0">
              <a:latin typeface="Georgia" panose="02040502050405020303" pitchFamily="18" charset="0"/>
              <a:cs typeface="Arial" panose="020B0604020202020204" pitchFamily="34" charset="0"/>
            </a:endParaRPr>
          </a:p>
          <a:p>
            <a:endParaRPr lang="en-US" sz="3000" dirty="0">
              <a:latin typeface="Georgia" panose="02040502050405020303" pitchFamily="18" charset="0"/>
              <a:cs typeface="Arial" panose="020B0604020202020204" pitchFamily="34" charset="0"/>
            </a:endParaRPr>
          </a:p>
        </p:txBody>
      </p:sp>
      <p:sp>
        <p:nvSpPr>
          <p:cNvPr id="7" name="Title 1">
            <a:extLst>
              <a:ext uri="{FF2B5EF4-FFF2-40B4-BE49-F238E27FC236}">
                <a16:creationId xmlns:a16="http://schemas.microsoft.com/office/drawing/2014/main" id="{A8DD32A0-4861-4735-A1A6-E9F41E1071C1}"/>
              </a:ext>
            </a:extLst>
          </p:cNvPr>
          <p:cNvSpPr>
            <a:spLocks noGrp="1"/>
          </p:cNvSpPr>
          <p:nvPr>
            <p:ph type="title" idx="4294967295"/>
          </p:nvPr>
        </p:nvSpPr>
        <p:spPr>
          <a:xfrm>
            <a:off x="5205523" y="107268"/>
            <a:ext cx="3540125" cy="1143000"/>
          </a:xfrm>
        </p:spPr>
        <p:txBody>
          <a:bodyPr/>
          <a:lstStyle/>
          <a:p>
            <a:r>
              <a:rPr lang="en-US" sz="3600" b="1" u="sng" dirty="0">
                <a:effectLst/>
                <a:latin typeface="Georgia" panose="02040502050405020303" pitchFamily="18" charset="0"/>
              </a:rPr>
              <a:t>Threats</a:t>
            </a:r>
          </a:p>
        </p:txBody>
      </p:sp>
      <p:pic>
        <p:nvPicPr>
          <p:cNvPr id="8" name="Picture 7">
            <a:extLst>
              <a:ext uri="{FF2B5EF4-FFF2-40B4-BE49-F238E27FC236}">
                <a16:creationId xmlns:a16="http://schemas.microsoft.com/office/drawing/2014/main" id="{E7C0B40F-A3A6-4B09-9C8B-81411C4C5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18"/>
            <a:ext cx="4772025" cy="1238250"/>
          </a:xfrm>
          <a:prstGeom prst="rect">
            <a:avLst/>
          </a:prstGeom>
        </p:spPr>
      </p:pic>
    </p:spTree>
    <p:extLst>
      <p:ext uri="{BB962C8B-B14F-4D97-AF65-F5344CB8AC3E}">
        <p14:creationId xmlns:p14="http://schemas.microsoft.com/office/powerpoint/2010/main" val="2736035426"/>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32B0-A66C-4B94-A7F0-814D7D630A7B}"/>
              </a:ext>
            </a:extLst>
          </p:cNvPr>
          <p:cNvSpPr>
            <a:spLocks noGrp="1"/>
          </p:cNvSpPr>
          <p:nvPr>
            <p:ph type="title" idx="4294967295"/>
          </p:nvPr>
        </p:nvSpPr>
        <p:spPr>
          <a:xfrm>
            <a:off x="3695307" y="251400"/>
            <a:ext cx="5448693" cy="1143000"/>
          </a:xfrm>
        </p:spPr>
        <p:txBody>
          <a:bodyPr/>
          <a:lstStyle/>
          <a:p>
            <a:r>
              <a:rPr lang="en-US" sz="3600" b="1" u="sng" dirty="0">
                <a:effectLst/>
                <a:latin typeface="Georgia" panose="02040502050405020303" pitchFamily="18" charset="0"/>
              </a:rPr>
              <a:t>Core  Values  </a:t>
            </a:r>
            <a:br>
              <a:rPr lang="en-US" sz="3600" b="1" u="sng" dirty="0">
                <a:effectLst/>
                <a:latin typeface="Georgia" panose="02040502050405020303" pitchFamily="18" charset="0"/>
              </a:rPr>
            </a:br>
            <a:endParaRPr lang="en-US" sz="3600" b="1" u="sng" dirty="0">
              <a:effectLst/>
              <a:latin typeface="Georgia" panose="02040502050405020303" pitchFamily="18" charset="0"/>
            </a:endParaRPr>
          </a:p>
        </p:txBody>
      </p:sp>
      <p:sp>
        <p:nvSpPr>
          <p:cNvPr id="5" name="TextBox 4">
            <a:extLst>
              <a:ext uri="{FF2B5EF4-FFF2-40B4-BE49-F238E27FC236}">
                <a16:creationId xmlns:a16="http://schemas.microsoft.com/office/drawing/2014/main" id="{35EB710F-F132-491B-8E0E-64D6D619675A}"/>
              </a:ext>
            </a:extLst>
          </p:cNvPr>
          <p:cNvSpPr txBox="1"/>
          <p:nvPr/>
        </p:nvSpPr>
        <p:spPr>
          <a:xfrm>
            <a:off x="942392" y="2111798"/>
            <a:ext cx="7692281" cy="2777683"/>
          </a:xfrm>
          <a:prstGeom prst="rect">
            <a:avLst/>
          </a:prstGeom>
          <a:noFill/>
        </p:spPr>
        <p:txBody>
          <a:bodyPr wrap="square" rtlCol="0">
            <a:spAutoFit/>
          </a:bodyPr>
          <a:lstStyle/>
          <a:p>
            <a:pPr marL="0" marR="0" indent="-228600">
              <a:lnSpc>
                <a:spcPct val="107000"/>
              </a:lnSpc>
              <a:spcBef>
                <a:spcPts val="0"/>
              </a:spcBef>
              <a:spcAft>
                <a:spcPts val="800"/>
              </a:spcAft>
            </a:pPr>
            <a:r>
              <a:rPr lang="en-US" sz="2800" b="1"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Welcoming &amp; Loving </a:t>
            </a:r>
            <a:r>
              <a:rPr lang="en-US" sz="2800" b="1" dirty="0">
                <a:solidFill>
                  <a:schemeClr val="bg1"/>
                </a:solidFill>
                <a:latin typeface="Georgia" panose="02040502050405020303" pitchFamily="18" charset="0"/>
                <a:ea typeface="Century Gothic" panose="020B0502020202020204" pitchFamily="34" charset="0"/>
                <a:cs typeface="Times New Roman" panose="02020603050405020304" pitchFamily="18" charset="0"/>
              </a:rPr>
              <a:t>C</a:t>
            </a:r>
            <a:r>
              <a:rPr lang="en-US" sz="2800" b="1"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ommunity for all</a:t>
            </a:r>
            <a:endParaRPr lang="en-US" sz="28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b="1"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Christ - Centered</a:t>
            </a:r>
            <a:r>
              <a:rPr lang="en-US" sz="2800"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 </a:t>
            </a:r>
            <a:r>
              <a:rPr lang="en-US" sz="2800" b="1"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Orthodox Faith</a:t>
            </a:r>
            <a:r>
              <a:rPr lang="en-US" sz="2800"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 </a:t>
            </a:r>
            <a:endParaRPr lang="en-US" sz="2800" dirty="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800"/>
              </a:spcAft>
            </a:pPr>
            <a:r>
              <a:rPr lang="en-US" sz="2800" b="1"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Charitable</a:t>
            </a:r>
            <a:r>
              <a:rPr lang="en-US" sz="2800" dirty="0">
                <a:solidFill>
                  <a:schemeClr val="bg1"/>
                </a:solidFill>
                <a:effectLst/>
                <a:latin typeface="Georgia" panose="02040502050405020303" pitchFamily="18" charset="0"/>
                <a:ea typeface="Century Gothic" panose="020B0502020202020204" pitchFamily="34" charset="0"/>
                <a:cs typeface="Times New Roman" panose="02020603050405020304" pitchFamily="18" charset="0"/>
              </a:rPr>
              <a:t> </a:t>
            </a:r>
          </a:p>
          <a:p>
            <a:pPr indent="-228600">
              <a:lnSpc>
                <a:spcPct val="107000"/>
              </a:lnSpc>
              <a:spcBef>
                <a:spcPts val="0"/>
              </a:spcBef>
              <a:spcAft>
                <a:spcPts val="800"/>
              </a:spcAft>
            </a:pPr>
            <a:r>
              <a:rPr lang="en-US" sz="2800" b="1" dirty="0">
                <a:solidFill>
                  <a:schemeClr val="bg1"/>
                </a:solidFill>
                <a:latin typeface="Georgia" panose="02040502050405020303" pitchFamily="18" charset="0"/>
                <a:ea typeface="Century Gothic" panose="020B0502020202020204" pitchFamily="34" charset="0"/>
                <a:cs typeface="Times New Roman" panose="02020603050405020304" pitchFamily="18" charset="0"/>
              </a:rPr>
              <a:t>Integrity &amp; Truthfulness</a:t>
            </a:r>
            <a:r>
              <a:rPr lang="en-US" sz="2800" dirty="0">
                <a:solidFill>
                  <a:schemeClr val="bg1"/>
                </a:solidFill>
                <a:latin typeface="Georgia" panose="02040502050405020303" pitchFamily="18" charset="0"/>
                <a:ea typeface="Century Gothic" panose="020B0502020202020204" pitchFamily="34" charset="0"/>
                <a:cs typeface="Times New Roman" panose="02020603050405020304" pitchFamily="18" charset="0"/>
              </a:rPr>
              <a:t> </a:t>
            </a:r>
            <a:endParaRPr lang="en-US" sz="2800" dirty="0">
              <a:solidFill>
                <a:schemeClr val="bg1"/>
              </a:solidFill>
              <a:latin typeface="Georgia" panose="02040502050405020303" pitchFamily="18" charset="0"/>
              <a:ea typeface="Calibri" panose="020F0502020204030204" pitchFamily="34" charset="0"/>
              <a:cs typeface="Times New Roman" panose="02020603050405020304" pitchFamily="18" charset="0"/>
            </a:endParaRPr>
          </a:p>
          <a:p>
            <a:endParaRPr lang="en-US" sz="2800" b="1" dirty="0">
              <a:latin typeface="Georgia" panose="02040502050405020303" pitchFamily="18" charset="0"/>
            </a:endParaRPr>
          </a:p>
        </p:txBody>
      </p:sp>
      <p:pic>
        <p:nvPicPr>
          <p:cNvPr id="4" name="Picture 3">
            <a:extLst>
              <a:ext uri="{FF2B5EF4-FFF2-40B4-BE49-F238E27FC236}">
                <a16:creationId xmlns:a16="http://schemas.microsoft.com/office/drawing/2014/main" id="{9EB0FABE-0971-4CFE-BA9C-E02B39EAB1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 y="19977"/>
            <a:ext cx="3875447" cy="963986"/>
          </a:xfrm>
          <a:prstGeom prst="rect">
            <a:avLst/>
          </a:prstGeom>
        </p:spPr>
      </p:pic>
    </p:spTree>
    <p:extLst>
      <p:ext uri="{BB962C8B-B14F-4D97-AF65-F5344CB8AC3E}">
        <p14:creationId xmlns:p14="http://schemas.microsoft.com/office/powerpoint/2010/main" val="2815298808"/>
      </p:ext>
    </p:extLst>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32B0-A66C-4B94-A7F0-814D7D630A7B}"/>
              </a:ext>
            </a:extLst>
          </p:cNvPr>
          <p:cNvSpPr>
            <a:spLocks noGrp="1"/>
          </p:cNvSpPr>
          <p:nvPr>
            <p:ph type="title" idx="4294967295"/>
          </p:nvPr>
        </p:nvSpPr>
        <p:spPr>
          <a:xfrm>
            <a:off x="5106155" y="-39279"/>
            <a:ext cx="3779350" cy="1143000"/>
          </a:xfrm>
        </p:spPr>
        <p:txBody>
          <a:bodyPr/>
          <a:lstStyle/>
          <a:p>
            <a:r>
              <a:rPr lang="en-US" sz="3600" b="1" dirty="0">
                <a:effectLst/>
                <a:latin typeface="Georgia" panose="02040502050405020303" pitchFamily="18" charset="0"/>
              </a:rPr>
              <a:t>Mission  </a:t>
            </a:r>
            <a:r>
              <a:rPr lang="en-US" sz="3600" b="1" u="sng" dirty="0">
                <a:effectLst/>
                <a:latin typeface="Georgia" panose="02040502050405020303" pitchFamily="18" charset="0"/>
              </a:rPr>
              <a:t>Statement</a:t>
            </a:r>
          </a:p>
        </p:txBody>
      </p:sp>
      <p:graphicFrame>
        <p:nvGraphicFramePr>
          <p:cNvPr id="3" name="Table 2">
            <a:extLst>
              <a:ext uri="{FF2B5EF4-FFF2-40B4-BE49-F238E27FC236}">
                <a16:creationId xmlns:a16="http://schemas.microsoft.com/office/drawing/2014/main" id="{5185027A-820C-423F-AE19-CD984A7AEAC3}"/>
              </a:ext>
            </a:extLst>
          </p:cNvPr>
          <p:cNvGraphicFramePr>
            <a:graphicFrameLocks noGrp="1"/>
          </p:cNvGraphicFramePr>
          <p:nvPr/>
        </p:nvGraphicFramePr>
        <p:xfrm>
          <a:off x="1348965" y="2401479"/>
          <a:ext cx="6917002" cy="3840480"/>
        </p:xfrm>
        <a:graphic>
          <a:graphicData uri="http://schemas.openxmlformats.org/drawingml/2006/table">
            <a:tbl>
              <a:tblPr/>
              <a:tblGrid>
                <a:gridCol w="6891602">
                  <a:extLst>
                    <a:ext uri="{9D8B030D-6E8A-4147-A177-3AD203B41FA5}">
                      <a16:colId xmlns:a16="http://schemas.microsoft.com/office/drawing/2014/main" val="3777563436"/>
                    </a:ext>
                  </a:extLst>
                </a:gridCol>
                <a:gridCol w="25400">
                  <a:extLst>
                    <a:ext uri="{9D8B030D-6E8A-4147-A177-3AD203B41FA5}">
                      <a16:colId xmlns:a16="http://schemas.microsoft.com/office/drawing/2014/main" val="1123739948"/>
                    </a:ext>
                  </a:extLst>
                </a:gridCol>
              </a:tblGrid>
              <a:tr h="1265615">
                <a:tc>
                  <a:txBody>
                    <a:bodyPr/>
                    <a:lstStyle/>
                    <a:p>
                      <a:pPr marL="0" indent="0" algn="ctr"/>
                      <a:r>
                        <a:rPr lang="en-US" sz="3200" b="1" dirty="0">
                          <a:solidFill>
                            <a:schemeClr val="bg2"/>
                          </a:solidFill>
                          <a:latin typeface="Georgia" panose="02040502050405020303" pitchFamily="18" charset="0"/>
                        </a:rPr>
                        <a:t>The  Mission  of   St.  Demetrios  is  to  be  a  welcoming,  Christ- centered  community  serving  others  in  love,  </a:t>
                      </a:r>
                      <a:r>
                        <a:rPr lang="en-US" sz="3200" b="1" dirty="0">
                          <a:solidFill>
                            <a:schemeClr val="bg2"/>
                          </a:solidFill>
                          <a:effectLst/>
                          <a:latin typeface="Georgia" panose="02040502050405020303" pitchFamily="18" charset="0"/>
                          <a:ea typeface="Century Gothic" panose="020B0502020202020204" pitchFamily="34" charset="0"/>
                          <a:cs typeface="Times New Roman" panose="02020603050405020304" pitchFamily="18" charset="0"/>
                        </a:rPr>
                        <a:t>proclaiming  and  living the  Orthodox  Christian  faith  in  pursuit  of  salvation.</a:t>
                      </a:r>
                    </a:p>
                    <a:p>
                      <a:pPr marL="0" indent="0" algn="ctr"/>
                      <a:endParaRPr lang="en-US" sz="2800" b="1" dirty="0">
                        <a:solidFill>
                          <a:schemeClr val="bg2"/>
                        </a:solidFill>
                        <a:latin typeface="Georgia" panose="02040502050405020303" pitchFamily="18" charset="0"/>
                      </a:endParaRPr>
                    </a:p>
                  </a:txBody>
                  <a:tcPr marL="0" marR="0" marT="0" marB="0" anchor="ctr">
                    <a:lnL>
                      <a:noFill/>
                    </a:lnL>
                    <a:lnR>
                      <a:noFill/>
                    </a:lnR>
                    <a:lnT>
                      <a:noFill/>
                    </a:lnT>
                    <a:lnB>
                      <a:noFill/>
                    </a:lnB>
                  </a:tcPr>
                </a:tc>
                <a:tc>
                  <a:txBody>
                    <a:bodyPr/>
                    <a:lstStyle/>
                    <a:p>
                      <a:pPr algn="ctr"/>
                      <a:endParaRPr lang="en-US" sz="2800" b="1" dirty="0">
                        <a:solidFill>
                          <a:schemeClr val="bg2"/>
                        </a:solidFill>
                        <a:latin typeface="Georgia" panose="02040502050405020303" pitchFamily="18" charset="0"/>
                      </a:endParaRPr>
                    </a:p>
                    <a:p>
                      <a:pPr marL="625475" indent="0" algn="ctr"/>
                      <a:r>
                        <a:rPr lang="en-US" sz="2800" b="1" dirty="0">
                          <a:solidFill>
                            <a:schemeClr val="bg2"/>
                          </a:solidFill>
                          <a:latin typeface="Georgia" panose="02040502050405020303"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608481106"/>
                  </a:ext>
                </a:extLst>
              </a:tr>
            </a:tbl>
          </a:graphicData>
        </a:graphic>
      </p:graphicFrame>
      <p:pic>
        <p:nvPicPr>
          <p:cNvPr id="5" name="Picture 4">
            <a:extLst>
              <a:ext uri="{FF2B5EF4-FFF2-40B4-BE49-F238E27FC236}">
                <a16:creationId xmlns:a16="http://schemas.microsoft.com/office/drawing/2014/main" id="{3087D1B6-ABE4-4B07-8DD2-D916019C5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1" y="0"/>
            <a:ext cx="4772025" cy="1238250"/>
          </a:xfrm>
          <a:prstGeom prst="rect">
            <a:avLst/>
          </a:prstGeom>
        </p:spPr>
      </p:pic>
    </p:spTree>
    <p:extLst>
      <p:ext uri="{BB962C8B-B14F-4D97-AF65-F5344CB8AC3E}">
        <p14:creationId xmlns:p14="http://schemas.microsoft.com/office/powerpoint/2010/main" val="1750828833"/>
      </p:ext>
    </p:extLst>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D94FD8F-FC33-44BB-A913-DEDE905316C5}"/>
              </a:ext>
            </a:extLst>
          </p:cNvPr>
          <p:cNvSpPr/>
          <p:nvPr/>
        </p:nvSpPr>
        <p:spPr bwMode="auto">
          <a:xfrm>
            <a:off x="1743719" y="2019122"/>
            <a:ext cx="5141905" cy="631394"/>
          </a:xfrm>
          <a:prstGeom prst="rect">
            <a:avLst/>
          </a:prstGeom>
          <a:solidFill>
            <a:srgbClr val="CC99FF"/>
          </a:solidFill>
          <a:ln w="28575" cap="flat" cmpd="sng" algn="ctr">
            <a:solidFill>
              <a:srgbClr val="CC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23" name="Rectangle 22">
            <a:extLst>
              <a:ext uri="{FF2B5EF4-FFF2-40B4-BE49-F238E27FC236}">
                <a16:creationId xmlns:a16="http://schemas.microsoft.com/office/drawing/2014/main" id="{F9F06AC4-BA3D-443C-8AFA-D3DCC399536A}"/>
              </a:ext>
            </a:extLst>
          </p:cNvPr>
          <p:cNvSpPr/>
          <p:nvPr/>
        </p:nvSpPr>
        <p:spPr bwMode="auto">
          <a:xfrm>
            <a:off x="1801182" y="1305149"/>
            <a:ext cx="6107004" cy="695317"/>
          </a:xfrm>
          <a:prstGeom prst="rect">
            <a:avLst/>
          </a:prstGeom>
          <a:solidFill>
            <a:srgbClr val="CCFF99"/>
          </a:solid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2" name="Rectangle 1">
            <a:extLst>
              <a:ext uri="{FF2B5EF4-FFF2-40B4-BE49-F238E27FC236}">
                <a16:creationId xmlns:a16="http://schemas.microsoft.com/office/drawing/2014/main" id="{6652C9B2-6549-4CB1-8E56-457E74A4F949}"/>
              </a:ext>
            </a:extLst>
          </p:cNvPr>
          <p:cNvSpPr/>
          <p:nvPr/>
        </p:nvSpPr>
        <p:spPr bwMode="auto">
          <a:xfrm>
            <a:off x="1756528" y="3638741"/>
            <a:ext cx="4644275" cy="1698399"/>
          </a:xfrm>
          <a:prstGeom prst="rect">
            <a:avLst/>
          </a:prstGeom>
          <a:solidFill>
            <a:srgbClr val="CCEC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5" name="Rectangle 4">
            <a:extLst>
              <a:ext uri="{FF2B5EF4-FFF2-40B4-BE49-F238E27FC236}">
                <a16:creationId xmlns:a16="http://schemas.microsoft.com/office/drawing/2014/main" id="{3C7B63E7-878B-4CBE-95E4-E96B0B4F19FE}"/>
              </a:ext>
            </a:extLst>
          </p:cNvPr>
          <p:cNvSpPr/>
          <p:nvPr/>
        </p:nvSpPr>
        <p:spPr bwMode="auto">
          <a:xfrm>
            <a:off x="1765959" y="2659442"/>
            <a:ext cx="4653698" cy="707477"/>
          </a:xfrm>
          <a:prstGeom prst="rect">
            <a:avLst/>
          </a:prstGeom>
          <a:solidFill>
            <a:srgbClr val="CCECFF"/>
          </a:solid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chemeClr val="tx1"/>
              </a:solidFill>
              <a:effectLst/>
              <a:latin typeface="Times"/>
            </a:endParaRPr>
          </a:p>
        </p:txBody>
      </p:sp>
      <p:sp>
        <p:nvSpPr>
          <p:cNvPr id="3" name="TextBox 2">
            <a:extLst>
              <a:ext uri="{FF2B5EF4-FFF2-40B4-BE49-F238E27FC236}">
                <a16:creationId xmlns:a16="http://schemas.microsoft.com/office/drawing/2014/main" id="{9BC5166C-159F-43F2-B684-BAC6A45BF9B7}"/>
              </a:ext>
            </a:extLst>
          </p:cNvPr>
          <p:cNvSpPr txBox="1"/>
          <p:nvPr/>
        </p:nvSpPr>
        <p:spPr>
          <a:xfrm>
            <a:off x="1783901" y="1300903"/>
            <a:ext cx="8526788" cy="4636782"/>
          </a:xfrm>
          <a:prstGeom prst="rect">
            <a:avLst/>
          </a:prstGeom>
          <a:noFill/>
        </p:spPr>
        <p:txBody>
          <a:bodyPr wrap="square" rtlCol="0">
            <a:spAutoFit/>
          </a:bodyPr>
          <a:lstStyle/>
          <a:p>
            <a:pPr marL="28575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cs typeface="Times New Roman" panose="02020603050405020304" pitchFamily="18" charset="0"/>
              </a:rPr>
              <a:t>58 - Stewardship &amp; Engagement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47 - Church Services And Liturgical  Engagement </a:t>
            </a:r>
            <a:endParaRPr lang="en-US" sz="20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24 - Youth Ministry</a:t>
            </a:r>
            <a:r>
              <a:rPr lang="en-US" sz="2000" dirty="0">
                <a:solidFill>
                  <a:schemeClr val="bg1"/>
                </a:solidFill>
                <a:effectLst/>
                <a:latin typeface="Arial" panose="020B0604020202020204" pitchFamily="34" charset="0"/>
                <a:ea typeface="Century Gothic" panose="020B0502020202020204" pitchFamily="34" charset="0"/>
              </a:rPr>
              <a:t> </a:t>
            </a:r>
            <a:endParaRPr lang="en-US" sz="2000" b="1" dirty="0">
              <a:solidFill>
                <a:schemeClr val="bg1"/>
              </a:solidFill>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17 - Faith Education (Adults And Youth) </a:t>
            </a:r>
            <a:endParaRPr lang="en-US" sz="20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15 - Outreach And Evangelism </a:t>
            </a:r>
            <a:endParaRPr lang="en-US" sz="2000" b="1" dirty="0">
              <a:solidFill>
                <a:schemeClr val="bg1"/>
              </a:solidFill>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14 - Cultural Transition Issues </a:t>
            </a:r>
            <a:endParaRPr lang="en-US" sz="20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12 - Church Facilities</a:t>
            </a:r>
            <a:r>
              <a:rPr lang="en-US" sz="2000" dirty="0">
                <a:solidFill>
                  <a:schemeClr val="bg1"/>
                </a:solidFill>
                <a:effectLst/>
                <a:latin typeface="Arial" panose="020B0604020202020204" pitchFamily="34" charset="0"/>
                <a:ea typeface="Century Gothic" panose="020B0502020202020204" pitchFamily="34" charset="0"/>
              </a:rPr>
              <a:t> </a:t>
            </a:r>
            <a:endParaRPr lang="en-US" sz="2000" b="1" dirty="0">
              <a:solidFill>
                <a:schemeClr val="bg1"/>
              </a:solidFill>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10 - Aging Parishioners</a:t>
            </a:r>
            <a:r>
              <a:rPr lang="en-US" sz="2000" dirty="0">
                <a:solidFill>
                  <a:schemeClr val="bg1"/>
                </a:solidFill>
                <a:effectLst/>
                <a:latin typeface="Arial" panose="020B0604020202020204" pitchFamily="34" charset="0"/>
                <a:ea typeface="Century Gothic" panose="020B0502020202020204" pitchFamily="34" charset="0"/>
              </a:rPr>
              <a:t>  </a:t>
            </a:r>
            <a:endParaRPr lang="en-US" sz="2000" b="1" dirty="0">
              <a:solidFill>
                <a:schemeClr val="bg1"/>
              </a:solidFill>
              <a:effectLst/>
              <a:latin typeface="Georgia" panose="02040502050405020303" pitchFamily="18"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latin typeface="Arial" panose="020B0604020202020204" pitchFamily="34" charset="0"/>
                <a:ea typeface="Century Gothic" panose="020B0502020202020204" pitchFamily="34" charset="0"/>
              </a:rPr>
              <a:t>9 - Unwelcoming </a:t>
            </a:r>
          </a:p>
          <a:p>
            <a:pPr marL="285750" marR="0" indent="-285750" algn="just">
              <a:lnSpc>
                <a:spcPct val="107000"/>
              </a:lnSpc>
              <a:spcBef>
                <a:spcPts val="0"/>
              </a:spcBef>
              <a:spcAft>
                <a:spcPts val="0"/>
              </a:spcAft>
            </a:pPr>
            <a:r>
              <a:rPr lang="en-US" sz="2000" b="1" dirty="0">
                <a:solidFill>
                  <a:schemeClr val="bg1"/>
                </a:solidFill>
                <a:latin typeface="Arial" panose="020B0604020202020204" pitchFamily="34" charset="0"/>
                <a:ea typeface="Century Gothic" panose="020B0502020202020204" pitchFamily="34" charset="0"/>
              </a:rPr>
              <a:t>8 - Driving People Away</a:t>
            </a:r>
            <a:r>
              <a:rPr lang="en-US" sz="2000" dirty="0">
                <a:solidFill>
                  <a:schemeClr val="bg1"/>
                </a:solidFill>
                <a:latin typeface="Arial" panose="020B0604020202020204" pitchFamily="34" charset="0"/>
                <a:ea typeface="Century Gothic" panose="020B0502020202020204" pitchFamily="34" charset="0"/>
              </a:rPr>
              <a:t> </a:t>
            </a:r>
            <a:endParaRPr lang="en-US" sz="2000" b="1" dirty="0">
              <a:solidFill>
                <a:schemeClr val="bg1"/>
              </a:solidFill>
              <a:latin typeface="Arial" panose="020B0604020202020204" pitchFamily="34" charset="0"/>
              <a:ea typeface="Calibri" panose="020F0502020204030204" pitchFamily="34" charset="0"/>
            </a:endParaRPr>
          </a:p>
          <a:p>
            <a:pPr marL="285750" marR="0" indent="-285750" algn="just">
              <a:lnSpc>
                <a:spcPct val="107000"/>
              </a:lnSpc>
              <a:spcBef>
                <a:spcPts val="0"/>
              </a:spcBef>
              <a:spcAft>
                <a:spcPts val="0"/>
              </a:spcAft>
            </a:pPr>
            <a:r>
              <a:rPr lang="en-US" sz="2000" b="1" dirty="0">
                <a:solidFill>
                  <a:schemeClr val="bg1"/>
                </a:solidFill>
                <a:effectLst/>
                <a:latin typeface="Arial" panose="020B0604020202020204" pitchFamily="34" charset="0"/>
                <a:ea typeface="Century Gothic" panose="020B0502020202020204" pitchFamily="34" charset="0"/>
              </a:rPr>
              <a:t>8 - Social Interaction / Inreach Issues</a:t>
            </a:r>
            <a:r>
              <a:rPr lang="en-US" sz="2000" dirty="0">
                <a:solidFill>
                  <a:schemeClr val="bg1"/>
                </a:solidFill>
                <a:effectLst/>
                <a:latin typeface="Arial" panose="020B0604020202020204" pitchFamily="34" charset="0"/>
                <a:ea typeface="Century Gothic" panose="020B0502020202020204" pitchFamily="34" charset="0"/>
              </a:rPr>
              <a:t> </a:t>
            </a:r>
            <a:endParaRPr lang="en-US" sz="2000" b="1" dirty="0">
              <a:solidFill>
                <a:schemeClr val="bg1"/>
              </a:solidFill>
              <a:latin typeface="Arial" panose="020B0604020202020204" pitchFamily="34" charset="0"/>
              <a:ea typeface="Calibri" panose="020F0502020204030204" pitchFamily="34" charset="0"/>
            </a:endParaRPr>
          </a:p>
          <a:p>
            <a:r>
              <a:rPr lang="en-US" sz="2000" b="1" dirty="0">
                <a:solidFill>
                  <a:schemeClr val="bg1"/>
                </a:solidFill>
                <a:effectLst/>
                <a:latin typeface="Arial" panose="020B0604020202020204" pitchFamily="34" charset="0"/>
                <a:ea typeface="Century Gothic" panose="020B0502020202020204" pitchFamily="34" charset="0"/>
              </a:rPr>
              <a:t>6 - Outward Philanthropy</a:t>
            </a:r>
            <a:endParaRPr lang="en-US" sz="2000" b="1" dirty="0">
              <a:solidFill>
                <a:schemeClr val="bg1"/>
              </a:solidFill>
              <a:latin typeface="Georgia" panose="02040502050405020303" pitchFamily="18" charset="0"/>
              <a:cs typeface="Arial" panose="020B0604020202020204" pitchFamily="34" charset="0"/>
            </a:endParaRPr>
          </a:p>
          <a:p>
            <a:endParaRPr lang="en-US" sz="2000" b="1" dirty="0">
              <a:solidFill>
                <a:schemeClr val="bg1"/>
              </a:solidFill>
              <a:latin typeface="Georgia" panose="02040502050405020303" pitchFamily="18" charset="0"/>
              <a:cs typeface="Arial" panose="020B0604020202020204" pitchFamily="34" charset="0"/>
            </a:endParaRPr>
          </a:p>
          <a:p>
            <a:pPr marL="285750" marR="0" indent="-285750" algn="just">
              <a:lnSpc>
                <a:spcPct val="107000"/>
              </a:lnSpc>
              <a:spcBef>
                <a:spcPts val="0"/>
              </a:spcBef>
              <a:spcAft>
                <a:spcPts val="0"/>
              </a:spcAft>
            </a:pPr>
            <a:r>
              <a:rPr lang="en-US" sz="2000" b="1" dirty="0">
                <a:solidFill>
                  <a:schemeClr val="bg1"/>
                </a:solidFill>
                <a:latin typeface="Georgia" panose="02040502050405020303" pitchFamily="18" charset="0"/>
                <a:cs typeface="Arial" panose="020B0604020202020204" pitchFamily="34" charset="0"/>
              </a:rPr>
              <a:t>  </a:t>
            </a:r>
            <a:endParaRPr lang="en-US" sz="2000" dirty="0">
              <a:solidFill>
                <a:schemeClr val="bg1"/>
              </a:solidFill>
              <a:latin typeface="Georgia" panose="02040502050405020303" pitchFamily="18" charset="0"/>
              <a:cs typeface="Arial" panose="020B0604020202020204" pitchFamily="34" charset="0"/>
            </a:endParaRPr>
          </a:p>
        </p:txBody>
      </p:sp>
      <p:sp>
        <p:nvSpPr>
          <p:cNvPr id="12" name="Title 1">
            <a:extLst>
              <a:ext uri="{FF2B5EF4-FFF2-40B4-BE49-F238E27FC236}">
                <a16:creationId xmlns:a16="http://schemas.microsoft.com/office/drawing/2014/main" id="{A3AA47D5-36D0-4D5C-9ED5-CB23008FC9E8}"/>
              </a:ext>
            </a:extLst>
          </p:cNvPr>
          <p:cNvSpPr txBox="1">
            <a:spLocks/>
          </p:cNvSpPr>
          <p:nvPr/>
        </p:nvSpPr>
        <p:spPr bwMode="auto">
          <a:xfrm>
            <a:off x="5114647" y="-102514"/>
            <a:ext cx="351275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lnSpc>
                <a:spcPct val="70000"/>
              </a:lnSpc>
              <a:spcBef>
                <a:spcPct val="0"/>
              </a:spcBef>
              <a:spcAft>
                <a:spcPct val="0"/>
              </a:spcAft>
              <a:defRPr sz="3600" b="1" u="sng">
                <a:solidFill>
                  <a:srgbClr val="760002"/>
                </a:solidFill>
                <a:effectLst/>
                <a:latin typeface="Georgia" panose="02040502050405020303" pitchFamily="18" charset="0"/>
                <a:ea typeface="+mj-ea"/>
                <a:cs typeface="Arial" panose="020B0604020202020204" pitchFamily="34" charset="0"/>
              </a:defRPr>
            </a:lvl1pPr>
            <a:lvl2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2pPr>
            <a:lvl3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3pPr>
            <a:lvl4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4pPr>
            <a:lvl5pPr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5pPr>
            <a:lvl6pPr marL="4572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6pPr>
            <a:lvl7pPr marL="9144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7pPr>
            <a:lvl8pPr marL="13716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8pPr>
            <a:lvl9pPr marL="1828800" algn="ctr" rtl="0" fontAlgn="base">
              <a:lnSpc>
                <a:spcPct val="70000"/>
              </a:lnSpc>
              <a:spcBef>
                <a:spcPct val="0"/>
              </a:spcBef>
              <a:spcAft>
                <a:spcPct val="0"/>
              </a:spcAft>
              <a:defRPr sz="3600">
                <a:solidFill>
                  <a:srgbClr val="760002"/>
                </a:solidFill>
                <a:effectLst>
                  <a:outerShdw blurRad="38100" dist="38100" dir="2700000" algn="tl">
                    <a:srgbClr val="C0C0C0"/>
                  </a:outerShdw>
                </a:effectLst>
                <a:latin typeface="Times New Roman" pitchFamily="18" charset="0"/>
              </a:defRPr>
            </a:lvl9pPr>
          </a:lstStyle>
          <a:p>
            <a:pPr eaLnBrk="1" hangingPunct="1"/>
            <a:br>
              <a:rPr lang="en-US" u="none" kern="0" dirty="0"/>
            </a:br>
            <a:r>
              <a:rPr lang="en-US" u="none" dirty="0"/>
              <a:t>Heat  Mapped </a:t>
            </a:r>
            <a:r>
              <a:rPr lang="en-US" kern="0" dirty="0"/>
              <a:t>Weaknesses</a:t>
            </a:r>
          </a:p>
        </p:txBody>
      </p:sp>
      <p:pic>
        <p:nvPicPr>
          <p:cNvPr id="7" name="Picture 6">
            <a:extLst>
              <a:ext uri="{FF2B5EF4-FFF2-40B4-BE49-F238E27FC236}">
                <a16:creationId xmlns:a16="http://schemas.microsoft.com/office/drawing/2014/main" id="{98C2F89B-153C-4027-8955-9F401EDB8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2025" cy="1238250"/>
          </a:xfrm>
          <a:prstGeom prst="rect">
            <a:avLst/>
          </a:prstGeom>
        </p:spPr>
      </p:pic>
      <p:grpSp>
        <p:nvGrpSpPr>
          <p:cNvPr id="37" name="Group 36">
            <a:extLst>
              <a:ext uri="{FF2B5EF4-FFF2-40B4-BE49-F238E27FC236}">
                <a16:creationId xmlns:a16="http://schemas.microsoft.com/office/drawing/2014/main" id="{740B41CA-A0F8-451F-9498-D07F72C4A5CB}"/>
              </a:ext>
            </a:extLst>
          </p:cNvPr>
          <p:cNvGrpSpPr/>
          <p:nvPr/>
        </p:nvGrpSpPr>
        <p:grpSpPr>
          <a:xfrm rot="10800000">
            <a:off x="7795650" y="1465082"/>
            <a:ext cx="351926" cy="369220"/>
            <a:chOff x="699157" y="1794232"/>
            <a:chExt cx="351926" cy="369220"/>
          </a:xfrm>
        </p:grpSpPr>
        <p:cxnSp>
          <p:nvCxnSpPr>
            <p:cNvPr id="9" name="Straight Connector 8">
              <a:extLst>
                <a:ext uri="{FF2B5EF4-FFF2-40B4-BE49-F238E27FC236}">
                  <a16:creationId xmlns:a16="http://schemas.microsoft.com/office/drawing/2014/main" id="{7049860D-F511-4094-8CC3-CDFCA3432826}"/>
                </a:ext>
              </a:extLst>
            </p:cNvPr>
            <p:cNvCxnSpPr/>
            <p:nvPr/>
          </p:nvCxnSpPr>
          <p:spPr bwMode="auto">
            <a:xfrm>
              <a:off x="719581" y="1794232"/>
              <a:ext cx="320511" cy="0"/>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DCC063C8-09A0-4B93-989C-E476216B9585}"/>
                </a:ext>
              </a:extLst>
            </p:cNvPr>
            <p:cNvCxnSpPr/>
            <p:nvPr/>
          </p:nvCxnSpPr>
          <p:spPr bwMode="auto">
            <a:xfrm rot="10800000" flipV="1">
              <a:off x="702295" y="1794232"/>
              <a:ext cx="0" cy="369220"/>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AB34776B-54B1-4087-B10A-201EC4DB81E4}"/>
                </a:ext>
              </a:extLst>
            </p:cNvPr>
            <p:cNvCxnSpPr/>
            <p:nvPr/>
          </p:nvCxnSpPr>
          <p:spPr bwMode="auto">
            <a:xfrm>
              <a:off x="699157" y="2144599"/>
              <a:ext cx="351926" cy="0"/>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 name="Straight Connector 3">
            <a:extLst>
              <a:ext uri="{FF2B5EF4-FFF2-40B4-BE49-F238E27FC236}">
                <a16:creationId xmlns:a16="http://schemas.microsoft.com/office/drawing/2014/main" id="{B2A7DA20-75F7-47AE-9808-63AB4F8F46EA}"/>
              </a:ext>
            </a:extLst>
          </p:cNvPr>
          <p:cNvCxnSpPr/>
          <p:nvPr/>
        </p:nvCxnSpPr>
        <p:spPr bwMode="auto">
          <a:xfrm>
            <a:off x="1508295" y="4760535"/>
            <a:ext cx="320511"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9F4ED4A2-D0B0-41FD-B9AD-5E8112EDCAA1}"/>
              </a:ext>
            </a:extLst>
          </p:cNvPr>
          <p:cNvCxnSpPr/>
          <p:nvPr/>
        </p:nvCxnSpPr>
        <p:spPr bwMode="auto">
          <a:xfrm>
            <a:off x="1519292" y="4441593"/>
            <a:ext cx="320511"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F0CF9195-A5F6-4C55-A0CA-0837C3FECE76}"/>
              </a:ext>
            </a:extLst>
          </p:cNvPr>
          <p:cNvCxnSpPr/>
          <p:nvPr/>
        </p:nvCxnSpPr>
        <p:spPr bwMode="auto">
          <a:xfrm>
            <a:off x="1495725" y="5090474"/>
            <a:ext cx="314221"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C5B3AAFE-C159-4778-9D98-C30F7E854D40}"/>
              </a:ext>
            </a:extLst>
          </p:cNvPr>
          <p:cNvCxnSpPr/>
          <p:nvPr/>
        </p:nvCxnSpPr>
        <p:spPr bwMode="auto">
          <a:xfrm>
            <a:off x="1539715" y="4132084"/>
            <a:ext cx="320511"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C7AC7A75-16F7-47BD-9CE9-DD47353A24F0}"/>
              </a:ext>
            </a:extLst>
          </p:cNvPr>
          <p:cNvCxnSpPr/>
          <p:nvPr/>
        </p:nvCxnSpPr>
        <p:spPr bwMode="auto">
          <a:xfrm>
            <a:off x="1513006" y="2813901"/>
            <a:ext cx="320511"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479F8326-07A2-484D-99FB-AB7C28ADBF33}"/>
              </a:ext>
            </a:extLst>
          </p:cNvPr>
          <p:cNvCxnSpPr/>
          <p:nvPr/>
        </p:nvCxnSpPr>
        <p:spPr bwMode="auto">
          <a:xfrm flipH="1">
            <a:off x="1495725" y="2813901"/>
            <a:ext cx="14473" cy="2276573"/>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Group 37">
            <a:extLst>
              <a:ext uri="{FF2B5EF4-FFF2-40B4-BE49-F238E27FC236}">
                <a16:creationId xmlns:a16="http://schemas.microsoft.com/office/drawing/2014/main" id="{F4B8750A-BF28-4F35-B1EC-5B26A16A518F}"/>
              </a:ext>
            </a:extLst>
          </p:cNvPr>
          <p:cNvGrpSpPr/>
          <p:nvPr/>
        </p:nvGrpSpPr>
        <p:grpSpPr>
          <a:xfrm rot="10800000">
            <a:off x="6710770" y="2187916"/>
            <a:ext cx="342508" cy="293805"/>
            <a:chOff x="680303" y="2531096"/>
            <a:chExt cx="342508" cy="293805"/>
          </a:xfrm>
        </p:grpSpPr>
        <p:cxnSp>
          <p:nvCxnSpPr>
            <p:cNvPr id="29" name="Straight Connector 28">
              <a:extLst>
                <a:ext uri="{FF2B5EF4-FFF2-40B4-BE49-F238E27FC236}">
                  <a16:creationId xmlns:a16="http://schemas.microsoft.com/office/drawing/2014/main" id="{B7F63F88-E696-4C2B-9BD8-91379CFE6C2F}"/>
                </a:ext>
              </a:extLst>
            </p:cNvPr>
            <p:cNvCxnSpPr/>
            <p:nvPr/>
          </p:nvCxnSpPr>
          <p:spPr bwMode="auto">
            <a:xfrm>
              <a:off x="702300" y="2531096"/>
              <a:ext cx="320511" cy="0"/>
            </a:xfrm>
            <a:prstGeom prst="line">
              <a:avLst/>
            </a:prstGeom>
            <a:solidFill>
              <a:schemeClr val="accent1"/>
            </a:solidFill>
            <a:ln w="28575" cap="flat" cmpd="sng" algn="ctr">
              <a:solidFill>
                <a:srgbClr val="CC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69D22186-8473-46B6-B2DA-C10765BDF68B}"/>
                </a:ext>
              </a:extLst>
            </p:cNvPr>
            <p:cNvCxnSpPr/>
            <p:nvPr/>
          </p:nvCxnSpPr>
          <p:spPr bwMode="auto">
            <a:xfrm flipH="1">
              <a:off x="680303" y="2531096"/>
              <a:ext cx="10997" cy="293805"/>
            </a:xfrm>
            <a:prstGeom prst="line">
              <a:avLst/>
            </a:prstGeom>
            <a:solidFill>
              <a:schemeClr val="accent1"/>
            </a:solidFill>
            <a:ln w="28575" cap="flat" cmpd="sng" algn="ctr">
              <a:solidFill>
                <a:srgbClr val="CC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AA53C1EC-9E9A-46C6-AC73-B1DEC8EC8558}"/>
                </a:ext>
              </a:extLst>
            </p:cNvPr>
            <p:cNvCxnSpPr/>
            <p:nvPr/>
          </p:nvCxnSpPr>
          <p:spPr bwMode="auto">
            <a:xfrm>
              <a:off x="694437" y="2824901"/>
              <a:ext cx="320511" cy="0"/>
            </a:xfrm>
            <a:prstGeom prst="line">
              <a:avLst/>
            </a:prstGeom>
            <a:solidFill>
              <a:schemeClr val="accent1"/>
            </a:solidFill>
            <a:ln w="28575" cap="flat" cmpd="sng" algn="ctr">
              <a:solidFill>
                <a:srgbClr val="CC00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 name="TextBox 35">
            <a:extLst>
              <a:ext uri="{FF2B5EF4-FFF2-40B4-BE49-F238E27FC236}">
                <a16:creationId xmlns:a16="http://schemas.microsoft.com/office/drawing/2014/main" id="{7B9DC3E8-97A6-4ACB-9D6C-2ECC9BDD7B01}"/>
              </a:ext>
            </a:extLst>
          </p:cNvPr>
          <p:cNvSpPr txBox="1"/>
          <p:nvPr/>
        </p:nvSpPr>
        <p:spPr>
          <a:xfrm>
            <a:off x="1756528" y="5351807"/>
            <a:ext cx="8039500" cy="1384995"/>
          </a:xfrm>
          <a:prstGeom prst="rect">
            <a:avLst/>
          </a:prstGeom>
          <a:noFill/>
        </p:spPr>
        <p:txBody>
          <a:bodyPr wrap="square" rtlCol="0">
            <a:spAutoFit/>
          </a:bodyPr>
          <a:lstStyle/>
          <a:p>
            <a:r>
              <a:rPr lang="en-US" sz="2800" b="1" u="sng" dirty="0">
                <a:solidFill>
                  <a:srgbClr val="00B050"/>
                </a:solidFill>
              </a:rPr>
              <a:t>Stewardship  and  Engagement</a:t>
            </a:r>
          </a:p>
          <a:p>
            <a:r>
              <a:rPr lang="en-US" sz="2800" b="1" u="sng" dirty="0">
                <a:solidFill>
                  <a:srgbClr val="CC00CC"/>
                </a:solidFill>
              </a:rPr>
              <a:t>Adult  and  Youth  Faith  Education</a:t>
            </a:r>
          </a:p>
          <a:p>
            <a:r>
              <a:rPr lang="en-US" sz="2800" b="1" u="sng" dirty="0">
                <a:solidFill>
                  <a:srgbClr val="00B0F0"/>
                </a:solidFill>
              </a:rPr>
              <a:t>Welcoming,  Outreach  &amp;  Evangelism</a:t>
            </a:r>
          </a:p>
        </p:txBody>
      </p:sp>
      <p:cxnSp>
        <p:nvCxnSpPr>
          <p:cNvPr id="43" name="Straight Connector 42">
            <a:extLst>
              <a:ext uri="{FF2B5EF4-FFF2-40B4-BE49-F238E27FC236}">
                <a16:creationId xmlns:a16="http://schemas.microsoft.com/office/drawing/2014/main" id="{FC16C85B-9580-4B75-A07D-212CD9F1333C}"/>
              </a:ext>
            </a:extLst>
          </p:cNvPr>
          <p:cNvCxnSpPr/>
          <p:nvPr/>
        </p:nvCxnSpPr>
        <p:spPr bwMode="auto">
          <a:xfrm>
            <a:off x="1495725" y="3145410"/>
            <a:ext cx="320511"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9072846A-F65C-41E4-9C32-3666A5CFEA75}"/>
              </a:ext>
            </a:extLst>
          </p:cNvPr>
          <p:cNvCxnSpPr/>
          <p:nvPr/>
        </p:nvCxnSpPr>
        <p:spPr bwMode="auto">
          <a:xfrm>
            <a:off x="1503575" y="3803718"/>
            <a:ext cx="320511"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1673675F-5CF6-40B6-9FA0-ECB0F2CBD176}"/>
              </a:ext>
            </a:extLst>
          </p:cNvPr>
          <p:cNvCxnSpPr/>
          <p:nvPr/>
        </p:nvCxnSpPr>
        <p:spPr bwMode="auto">
          <a:xfrm>
            <a:off x="8127152" y="1611984"/>
            <a:ext cx="517227" cy="0"/>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BD37E2A2-9496-4ABC-912B-6F5DD643101B}"/>
              </a:ext>
            </a:extLst>
          </p:cNvPr>
          <p:cNvCxnSpPr/>
          <p:nvPr/>
        </p:nvCxnSpPr>
        <p:spPr bwMode="auto">
          <a:xfrm>
            <a:off x="8663233" y="1602556"/>
            <a:ext cx="0" cy="4006392"/>
          </a:xfrm>
          <a:prstGeom prst="line">
            <a:avLst/>
          </a:prstGeom>
          <a:solidFill>
            <a:schemeClr val="accent1"/>
          </a:solidFill>
          <a:ln w="285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201B6177-F3B3-4330-8D54-D04B957DE917}"/>
              </a:ext>
            </a:extLst>
          </p:cNvPr>
          <p:cNvCxnSpPr/>
          <p:nvPr/>
        </p:nvCxnSpPr>
        <p:spPr bwMode="auto">
          <a:xfrm flipH="1">
            <a:off x="6655084" y="5599522"/>
            <a:ext cx="1989295" cy="0"/>
          </a:xfrm>
          <a:prstGeom prst="straightConnector1">
            <a:avLst/>
          </a:prstGeom>
          <a:solidFill>
            <a:schemeClr val="accent1"/>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a:extLst>
              <a:ext uri="{FF2B5EF4-FFF2-40B4-BE49-F238E27FC236}">
                <a16:creationId xmlns:a16="http://schemas.microsoft.com/office/drawing/2014/main" id="{D370EC2D-BE8E-475E-8B83-7B2FC02B6FE0}"/>
              </a:ext>
            </a:extLst>
          </p:cNvPr>
          <p:cNvCxnSpPr/>
          <p:nvPr/>
        </p:nvCxnSpPr>
        <p:spPr bwMode="auto">
          <a:xfrm flipH="1">
            <a:off x="7031281" y="2481721"/>
            <a:ext cx="7863" cy="3455964"/>
          </a:xfrm>
          <a:prstGeom prst="straightConnector1">
            <a:avLst/>
          </a:prstGeom>
          <a:solidFill>
            <a:schemeClr val="accent1"/>
          </a:solidFill>
          <a:ln w="28575" cap="flat" cmpd="sng" algn="ctr">
            <a:solidFill>
              <a:srgbClr val="CC00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8E5AE735-C7A3-48DE-A5C5-F7A12A13B7EB}"/>
              </a:ext>
            </a:extLst>
          </p:cNvPr>
          <p:cNvCxnSpPr/>
          <p:nvPr/>
        </p:nvCxnSpPr>
        <p:spPr bwMode="auto">
          <a:xfrm flipH="1">
            <a:off x="1159497" y="3803718"/>
            <a:ext cx="336228" cy="0"/>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99618542-1883-44EF-8DC6-A8D4451457F2}"/>
              </a:ext>
            </a:extLst>
          </p:cNvPr>
          <p:cNvCxnSpPr/>
          <p:nvPr/>
        </p:nvCxnSpPr>
        <p:spPr bwMode="auto">
          <a:xfrm>
            <a:off x="1159497" y="3794291"/>
            <a:ext cx="0" cy="2710204"/>
          </a:xfrm>
          <a:prstGeom prst="line">
            <a:avLst/>
          </a:prstGeom>
          <a:solidFill>
            <a:schemeClr val="accent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id="{9DB375AC-BD36-4DCC-AF34-E615CA166215}"/>
              </a:ext>
            </a:extLst>
          </p:cNvPr>
          <p:cNvCxnSpPr/>
          <p:nvPr/>
        </p:nvCxnSpPr>
        <p:spPr bwMode="auto">
          <a:xfrm>
            <a:off x="1159497" y="6504495"/>
            <a:ext cx="584222" cy="0"/>
          </a:xfrm>
          <a:prstGeom prst="straightConnector1">
            <a:avLst/>
          </a:prstGeom>
          <a:solidFill>
            <a:schemeClr val="accent1"/>
          </a:solidFill>
          <a:ln w="28575"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43154204"/>
      </p:ext>
    </p:extLst>
  </p:cSld>
  <p:clrMapOvr>
    <a:masterClrMapping/>
  </p:clrMapOvr>
  <p:transition>
    <p:strips dir="rd"/>
  </p:transition>
</p:sld>
</file>

<file path=ppt/theme/theme1.xml><?xml version="1.0" encoding="utf-8"?>
<a:theme xmlns:a="http://schemas.openxmlformats.org/drawingml/2006/main" name="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200" b="0" i="0" u="none" strike="noStrike" cap="none" normalizeH="0" baseline="0" smtClean="0">
            <a:ln>
              <a:noFill/>
            </a:ln>
            <a:solidFill>
              <a:schemeClr val="tx1"/>
            </a:solidFill>
            <a:effectLst/>
            <a:latin typeface="Times"/>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GOA_template_04">
      <a:majorFont>
        <a:latin typeface="Georgia"/>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GOA_template_04">
  <a:themeElements>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A_template_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A_template_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A_template_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A_template_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A_template_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A_template_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A_template_0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A_template_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A_template_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A_template_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A_template_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A_template_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OA_template_04 13">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FFFF99"/>
        </a:hlink>
        <a:folHlink>
          <a:srgbClr val="FFB400"/>
        </a:folHlink>
      </a:clrScheme>
      <a:clrMap bg1="lt1" tx1="dk1" bg2="lt2" tx2="dk2" accent1="accent1" accent2="accent2" accent3="accent3" accent4="accent4" accent5="accent5" accent6="accent6" hlink="hlink" folHlink="folHlink"/>
    </a:extraClrScheme>
    <a:extraClrScheme>
      <a:clrScheme name="GOA_template_04 14">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0600B9"/>
        </a:hlink>
        <a:folHlink>
          <a:srgbClr val="FFB400"/>
        </a:folHlink>
      </a:clrScheme>
      <a:clrMap bg1="lt1" tx1="dk1" bg2="lt2" tx2="dk2" accent1="accent1" accent2="accent2" accent3="accent3" accent4="accent4" accent5="accent5" accent6="accent6" hlink="hlink" folHlink="folHlink"/>
    </a:extraClrScheme>
    <a:extraClrScheme>
      <a:clrScheme name="GOA_template_04 15">
        <a:dk1>
          <a:srgbClr val="5D0100"/>
        </a:dk1>
        <a:lt1>
          <a:srgbClr val="800000"/>
        </a:lt1>
        <a:dk2>
          <a:srgbClr val="DFD293"/>
        </a:dk2>
        <a:lt2>
          <a:srgbClr val="5D0100"/>
        </a:lt2>
        <a:accent1>
          <a:srgbClr val="FFF4A0"/>
        </a:accent1>
        <a:accent2>
          <a:srgbClr val="B60E1E"/>
        </a:accent2>
        <a:accent3>
          <a:srgbClr val="C0AAAA"/>
        </a:accent3>
        <a:accent4>
          <a:srgbClr val="4E0100"/>
        </a:accent4>
        <a:accent5>
          <a:srgbClr val="FFF8CD"/>
        </a:accent5>
        <a:accent6>
          <a:srgbClr val="A50C1A"/>
        </a:accent6>
        <a:hlink>
          <a:srgbClr val="B9000A"/>
        </a:hlink>
        <a:folHlink>
          <a:srgbClr val="FFB4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92718</TotalTime>
  <Words>4960</Words>
  <Application>Microsoft Office PowerPoint</Application>
  <PresentationFormat>On-screen Show (4:3)</PresentationFormat>
  <Paragraphs>554</Paragraphs>
  <Slides>35</Slides>
  <Notes>20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35</vt:i4>
      </vt:variant>
    </vt:vector>
  </HeadingPairs>
  <TitlesOfParts>
    <vt:vector size="51" baseType="lpstr">
      <vt:lpstr>Arial</vt:lpstr>
      <vt:lpstr>Calibri</vt:lpstr>
      <vt:lpstr>Calibri Light</vt:lpstr>
      <vt:lpstr>Georgia</vt:lpstr>
      <vt:lpstr>Helvetica Neue</vt:lpstr>
      <vt:lpstr>RequiemDisplay-HTF-Roman</vt:lpstr>
      <vt:lpstr>RequiemDisplay-HTF-SmallCaps</vt:lpstr>
      <vt:lpstr>Symbol</vt:lpstr>
      <vt:lpstr>Times</vt:lpstr>
      <vt:lpstr>Times New Roman</vt:lpstr>
      <vt:lpstr>GOA_template_04</vt:lpstr>
      <vt:lpstr>Custom Design</vt:lpstr>
      <vt:lpstr>2_GOA_template_04</vt:lpstr>
      <vt:lpstr>3_GOA_template_04</vt:lpstr>
      <vt:lpstr>4_GOA_template_04</vt:lpstr>
      <vt:lpstr>1_GOA_template_04</vt:lpstr>
      <vt:lpstr>PowerPoint Presentation</vt:lpstr>
      <vt:lpstr>PowerPoint Presentation</vt:lpstr>
      <vt:lpstr>Strengths</vt:lpstr>
      <vt:lpstr>PowerPoint Presentation</vt:lpstr>
      <vt:lpstr>Opportunities</vt:lpstr>
      <vt:lpstr>Threats</vt:lpstr>
      <vt:lpstr>Core  Values   </vt:lpstr>
      <vt:lpstr>Mission  Statement</vt:lpstr>
      <vt:lpstr>PowerPoint Presentation</vt:lpstr>
      <vt:lpstr>Wildly  Important  Goal  Categories  Heat Mapped</vt:lpstr>
      <vt:lpstr>PowerPoint Presentation</vt:lpstr>
      <vt:lpstr>Stewardship &amp; Engagement   Wildly  Important Goal 1</vt:lpstr>
      <vt:lpstr>Prelim Lag Measures WIG  1</vt:lpstr>
      <vt:lpstr>Prelim Lead Measures WIG 1</vt:lpstr>
      <vt:lpstr>Stewardship &amp; Engagement Wildly  Important Goal 1 Action Plan</vt:lpstr>
      <vt:lpstr>Stewardship &amp; Engagement Wildly  Important Goal 1 Action Plan</vt:lpstr>
      <vt:lpstr>PowerPoint Presentation</vt:lpstr>
      <vt:lpstr>Stewardship &amp; Engagement  WIG 1 Compelling  Scoreboard</vt:lpstr>
      <vt:lpstr>Adult &amp; Youth Education Wildly  Important Goal 2</vt:lpstr>
      <vt:lpstr>Prelim Lag Measures WIG  2</vt:lpstr>
      <vt:lpstr>Prelim Lead Measures WIG 2</vt:lpstr>
      <vt:lpstr>Adult &amp; Youth Education Wildly  Important Goal 2 Action Plan</vt:lpstr>
      <vt:lpstr>Adult &amp; Youth Education Wildly  Important Goal 2 Action Plan</vt:lpstr>
      <vt:lpstr>PowerPoint Presentation</vt:lpstr>
      <vt:lpstr>Adult &amp; Youth Education  Goal 2 Compelling  Scoreboard</vt:lpstr>
      <vt:lpstr>Welcoming, Outreach &amp; Evangelism Wildly  Important Goal 3</vt:lpstr>
      <vt:lpstr>Prelim Lag Measures WIG  3</vt:lpstr>
      <vt:lpstr>Prelim Lead Measures WIG 3</vt:lpstr>
      <vt:lpstr>PowerPoint Presentation</vt:lpstr>
      <vt:lpstr>Welcoming, Outreach &amp; Evangelism  Wildly  Important Goal 3  Action Plan</vt:lpstr>
      <vt:lpstr>PowerPoint Presentation</vt:lpstr>
      <vt:lpstr>Welcoming,  Outreach &amp; Evangelism  Wildly  Important  Goal 3  Compelling   Scoreboard</vt:lpstr>
      <vt:lpstr>Welcoming,  Outreach &amp; Evangelism  Wildly  Important  Goal 3  Compelling   Scoreboard</vt:lpstr>
      <vt:lpstr>PowerPoint Presentation</vt:lpstr>
      <vt:lpstr>PowerPoint Presentation</vt:lpstr>
    </vt:vector>
  </TitlesOfParts>
  <Company>Greek Orthodox Archdiocese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Theodore Nicolakis</dc:creator>
  <cp:lastModifiedBy>Bill Marianes</cp:lastModifiedBy>
  <cp:revision>2327</cp:revision>
  <cp:lastPrinted>2020-11-29T00:06:26Z</cp:lastPrinted>
  <dcterms:created xsi:type="dcterms:W3CDTF">2003-09-18T20:33:59Z</dcterms:created>
  <dcterms:modified xsi:type="dcterms:W3CDTF">2021-07-25T03:06:57Z</dcterms:modified>
</cp:coreProperties>
</file>