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 id="2147483704" r:id="rId2"/>
    <p:sldMasterId id="2147483719" r:id="rId3"/>
    <p:sldMasterId id="2147483880" r:id="rId4"/>
    <p:sldMasterId id="2147484018" r:id="rId5"/>
    <p:sldMasterId id="2147484031" r:id="rId6"/>
    <p:sldMasterId id="2147484078" r:id="rId7"/>
    <p:sldMasterId id="2147484091" r:id="rId8"/>
    <p:sldMasterId id="2147484108" r:id="rId9"/>
  </p:sldMasterIdLst>
  <p:notesMasterIdLst>
    <p:notesMasterId r:id="rId47"/>
  </p:notesMasterIdLst>
  <p:handoutMasterIdLst>
    <p:handoutMasterId r:id="rId48"/>
  </p:handoutMasterIdLst>
  <p:sldIdLst>
    <p:sldId id="4671" r:id="rId10"/>
    <p:sldId id="5783" r:id="rId11"/>
    <p:sldId id="5767" r:id="rId12"/>
    <p:sldId id="5766" r:id="rId13"/>
    <p:sldId id="5765" r:id="rId14"/>
    <p:sldId id="5764" r:id="rId15"/>
    <p:sldId id="4915" r:id="rId16"/>
    <p:sldId id="6047" r:id="rId17"/>
    <p:sldId id="4897" r:id="rId18"/>
    <p:sldId id="6058" r:id="rId19"/>
    <p:sldId id="4493" r:id="rId20"/>
    <p:sldId id="5773" r:id="rId21"/>
    <p:sldId id="5774" r:id="rId22"/>
    <p:sldId id="5775" r:id="rId23"/>
    <p:sldId id="4496" r:id="rId24"/>
    <p:sldId id="5776" r:id="rId25"/>
    <p:sldId id="5777" r:id="rId26"/>
    <p:sldId id="4500" r:id="rId27"/>
    <p:sldId id="4369" r:id="rId28"/>
    <p:sldId id="4370" r:id="rId29"/>
    <p:sldId id="4491" r:id="rId30"/>
    <p:sldId id="4371" r:id="rId31"/>
    <p:sldId id="4372" r:id="rId32"/>
    <p:sldId id="4373" r:id="rId33"/>
    <p:sldId id="4374" r:id="rId34"/>
    <p:sldId id="5778" r:id="rId35"/>
    <p:sldId id="4377" r:id="rId36"/>
    <p:sldId id="4378" r:id="rId37"/>
    <p:sldId id="4379" r:id="rId38"/>
    <p:sldId id="4380" r:id="rId39"/>
    <p:sldId id="4381" r:id="rId40"/>
    <p:sldId id="4382" r:id="rId41"/>
    <p:sldId id="4510" r:id="rId42"/>
    <p:sldId id="4525" r:id="rId43"/>
    <p:sldId id="5782" r:id="rId44"/>
    <p:sldId id="4935" r:id="rId45"/>
    <p:sldId id="6059" r:id="rId46"/>
  </p:sldIdLst>
  <p:sldSz cx="9144000" cy="6858000" type="screen4x3"/>
  <p:notesSz cx="7010400" cy="9296400"/>
  <p:defaultTextStyle>
    <a:defPPr>
      <a:defRPr lang="en-US"/>
    </a:defPPr>
    <a:lvl1pPr algn="l" rtl="0" eaLnBrk="0" fontAlgn="base" hangingPunct="0">
      <a:spcBef>
        <a:spcPct val="0"/>
      </a:spcBef>
      <a:spcAft>
        <a:spcPct val="0"/>
      </a:spcAft>
      <a:defRPr sz="4200" kern="1200">
        <a:solidFill>
          <a:schemeClr val="tx1"/>
        </a:solidFill>
        <a:latin typeface="Times"/>
        <a:ea typeface="+mn-ea"/>
        <a:cs typeface="+mn-cs"/>
      </a:defRPr>
    </a:lvl1pPr>
    <a:lvl2pPr marL="457200" algn="l" rtl="0" eaLnBrk="0" fontAlgn="base" hangingPunct="0">
      <a:spcBef>
        <a:spcPct val="0"/>
      </a:spcBef>
      <a:spcAft>
        <a:spcPct val="0"/>
      </a:spcAft>
      <a:defRPr sz="4200" kern="1200">
        <a:solidFill>
          <a:schemeClr val="tx1"/>
        </a:solidFill>
        <a:latin typeface="Times"/>
        <a:ea typeface="+mn-ea"/>
        <a:cs typeface="+mn-cs"/>
      </a:defRPr>
    </a:lvl2pPr>
    <a:lvl3pPr marL="914400" algn="l" rtl="0" eaLnBrk="0" fontAlgn="base" hangingPunct="0">
      <a:spcBef>
        <a:spcPct val="0"/>
      </a:spcBef>
      <a:spcAft>
        <a:spcPct val="0"/>
      </a:spcAft>
      <a:defRPr sz="4200" kern="1200">
        <a:solidFill>
          <a:schemeClr val="tx1"/>
        </a:solidFill>
        <a:latin typeface="Times"/>
        <a:ea typeface="+mn-ea"/>
        <a:cs typeface="+mn-cs"/>
      </a:defRPr>
    </a:lvl3pPr>
    <a:lvl4pPr marL="1371600" algn="l" rtl="0" eaLnBrk="0" fontAlgn="base" hangingPunct="0">
      <a:spcBef>
        <a:spcPct val="0"/>
      </a:spcBef>
      <a:spcAft>
        <a:spcPct val="0"/>
      </a:spcAft>
      <a:defRPr sz="4200" kern="1200">
        <a:solidFill>
          <a:schemeClr val="tx1"/>
        </a:solidFill>
        <a:latin typeface="Times"/>
        <a:ea typeface="+mn-ea"/>
        <a:cs typeface="+mn-cs"/>
      </a:defRPr>
    </a:lvl4pPr>
    <a:lvl5pPr marL="1828800" algn="l" rtl="0" eaLnBrk="0" fontAlgn="base" hangingPunct="0">
      <a:spcBef>
        <a:spcPct val="0"/>
      </a:spcBef>
      <a:spcAft>
        <a:spcPct val="0"/>
      </a:spcAft>
      <a:defRPr sz="4200" kern="1200">
        <a:solidFill>
          <a:schemeClr val="tx1"/>
        </a:solidFill>
        <a:latin typeface="Times"/>
        <a:ea typeface="+mn-ea"/>
        <a:cs typeface="+mn-cs"/>
      </a:defRPr>
    </a:lvl5pPr>
    <a:lvl6pPr marL="2286000" algn="l" defTabSz="914400" rtl="0" eaLnBrk="1" latinLnBrk="0" hangingPunct="1">
      <a:defRPr sz="4200" kern="1200">
        <a:solidFill>
          <a:schemeClr val="tx1"/>
        </a:solidFill>
        <a:latin typeface="Times"/>
        <a:ea typeface="+mn-ea"/>
        <a:cs typeface="+mn-cs"/>
      </a:defRPr>
    </a:lvl6pPr>
    <a:lvl7pPr marL="2743200" algn="l" defTabSz="914400" rtl="0" eaLnBrk="1" latinLnBrk="0" hangingPunct="1">
      <a:defRPr sz="4200" kern="1200">
        <a:solidFill>
          <a:schemeClr val="tx1"/>
        </a:solidFill>
        <a:latin typeface="Times"/>
        <a:ea typeface="+mn-ea"/>
        <a:cs typeface="+mn-cs"/>
      </a:defRPr>
    </a:lvl7pPr>
    <a:lvl8pPr marL="3200400" algn="l" defTabSz="914400" rtl="0" eaLnBrk="1" latinLnBrk="0" hangingPunct="1">
      <a:defRPr sz="4200" kern="1200">
        <a:solidFill>
          <a:schemeClr val="tx1"/>
        </a:solidFill>
        <a:latin typeface="Times"/>
        <a:ea typeface="+mn-ea"/>
        <a:cs typeface="+mn-cs"/>
      </a:defRPr>
    </a:lvl8pPr>
    <a:lvl9pPr marL="3657600" algn="l" defTabSz="914400" rtl="0" eaLnBrk="1" latinLnBrk="0" hangingPunct="1">
      <a:defRPr sz="4200" kern="1200">
        <a:solidFill>
          <a:schemeClr val="tx1"/>
        </a:solidFill>
        <a:latin typeface="Times"/>
        <a:ea typeface="+mn-ea"/>
        <a:cs typeface="+mn-cs"/>
      </a:defRPr>
    </a:lvl9pPr>
  </p:defaultTextStyle>
  <p:extLst>
    <p:ext uri="{521415D9-36F7-43E2-AB2F-B90AF26B5E84}">
      <p14:sectionLst xmlns:p14="http://schemas.microsoft.com/office/powerpoint/2010/main">
        <p14:section name="Default Section" id="{DF557054-78CE-4E60-87DF-63513C7FF87A}">
          <p14:sldIdLst>
            <p14:sldId id="4671"/>
            <p14:sldId id="5783"/>
            <p14:sldId id="5767"/>
            <p14:sldId id="5766"/>
            <p14:sldId id="5765"/>
            <p14:sldId id="5764"/>
            <p14:sldId id="4915"/>
            <p14:sldId id="6047"/>
            <p14:sldId id="4897"/>
            <p14:sldId id="6058"/>
            <p14:sldId id="4493"/>
            <p14:sldId id="5773"/>
            <p14:sldId id="5774"/>
            <p14:sldId id="5775"/>
            <p14:sldId id="4496"/>
            <p14:sldId id="5776"/>
            <p14:sldId id="5777"/>
            <p14:sldId id="4500"/>
            <p14:sldId id="4369"/>
            <p14:sldId id="4370"/>
            <p14:sldId id="4491"/>
            <p14:sldId id="4371"/>
            <p14:sldId id="4372"/>
            <p14:sldId id="4373"/>
            <p14:sldId id="4374"/>
            <p14:sldId id="5778"/>
            <p14:sldId id="4377"/>
            <p14:sldId id="4378"/>
            <p14:sldId id="4379"/>
            <p14:sldId id="4380"/>
            <p14:sldId id="4381"/>
            <p14:sldId id="4382"/>
            <p14:sldId id="4510"/>
            <p14:sldId id="4525"/>
            <p14:sldId id="5782"/>
            <p14:sldId id="4935"/>
            <p14:sldId id="6059"/>
          </p14:sldIdLst>
        </p14:section>
      </p14:sectionLst>
    </p:ext>
    <p:ext uri="{EFAFB233-063F-42B5-8137-9DF3F51BA10A}">
      <p15:sldGuideLst xmlns:p15="http://schemas.microsoft.com/office/powerpoint/2012/main">
        <p15:guide id="1" orient="horz" pos="44">
          <p15:clr>
            <a:srgbClr val="A4A3A4"/>
          </p15:clr>
        </p15:guide>
        <p15:guide id="2" orient="horz" pos="1121">
          <p15:clr>
            <a:srgbClr val="A4A3A4"/>
          </p15:clr>
        </p15:guide>
        <p15:guide id="3" pos="206">
          <p15:clr>
            <a:srgbClr val="A4A3A4"/>
          </p15:clr>
        </p15:guide>
        <p15:guide id="4" pos="419">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 Marianes" initials="BM" lastIdx="0" clrIdx="0">
    <p:extLst>
      <p:ext uri="{19B8F6BF-5375-455C-9EA6-DF929625EA0E}">
        <p15:presenceInfo xmlns:p15="http://schemas.microsoft.com/office/powerpoint/2012/main" userId="c29863bce40e9af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808080"/>
    <a:srgbClr val="FFFFFF"/>
    <a:srgbClr val="CC00CC"/>
    <a:srgbClr val="009999"/>
    <a:srgbClr val="0C0000"/>
    <a:srgbClr val="FF0000"/>
    <a:srgbClr val="66FFFF"/>
    <a:srgbClr val="CC99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80" autoAdjust="0"/>
    <p:restoredTop sz="52949" autoAdjust="0"/>
  </p:normalViewPr>
  <p:slideViewPr>
    <p:cSldViewPr snapToGrid="0">
      <p:cViewPr varScale="1">
        <p:scale>
          <a:sx n="57" d="100"/>
          <a:sy n="57" d="100"/>
        </p:scale>
        <p:origin x="1279" y="58"/>
      </p:cViewPr>
      <p:guideLst>
        <p:guide orient="horz" pos="44"/>
        <p:guide orient="horz" pos="1121"/>
        <p:guide pos="206"/>
        <p:guide pos="419"/>
      </p:guideLst>
    </p:cSldViewPr>
  </p:slideViewPr>
  <p:outlineViewPr>
    <p:cViewPr>
      <p:scale>
        <a:sx n="33" d="100"/>
        <a:sy n="33" d="100"/>
      </p:scale>
      <p:origin x="0" y="29076"/>
    </p:cViewPr>
  </p:outlineViewPr>
  <p:notesTextViewPr>
    <p:cViewPr>
      <p:scale>
        <a:sx n="3" d="2"/>
        <a:sy n="3" d="2"/>
      </p:scale>
      <p:origin x="0" y="0"/>
    </p:cViewPr>
  </p:notesTextViewPr>
  <p:sorterViewPr>
    <p:cViewPr varScale="1">
      <p:scale>
        <a:sx n="1" d="1"/>
        <a:sy n="1" d="1"/>
      </p:scale>
      <p:origin x="0" y="-1803"/>
    </p:cViewPr>
  </p:sorterViewPr>
  <p:notesViewPr>
    <p:cSldViewPr snapToGrid="0">
      <p:cViewPr varScale="1">
        <p:scale>
          <a:sx n="83" d="100"/>
          <a:sy n="83" d="100"/>
        </p:scale>
        <p:origin x="381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4197" name="Rectangle 5"/>
          <p:cNvSpPr>
            <a:spLocks noGrp="1" noChangeArrowheads="1"/>
          </p:cNvSpPr>
          <p:nvPr>
            <p:ph type="sldNum" sz="quarter" idx="3"/>
          </p:nvPr>
        </p:nvSpPr>
        <p:spPr bwMode="auto">
          <a:xfrm>
            <a:off x="3973513" y="8831263"/>
            <a:ext cx="303688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1" tIns="46575" rIns="93151" bIns="46575" numCol="1" anchor="b" anchorCtr="0" compatLnSpc="1">
            <a:prstTxWarp prst="textNoShape">
              <a:avLst/>
            </a:prstTxWarp>
          </a:bodyPr>
          <a:lstStyle>
            <a:lvl1pPr algn="r" defTabSz="930275">
              <a:defRPr sz="1200"/>
            </a:lvl1pPr>
          </a:lstStyle>
          <a:p>
            <a:fld id="{FFB0F44B-188E-419C-9FCB-BB292F2E5CC2}" type="slidenum">
              <a:rPr lang="en-US"/>
              <a:pPr/>
              <a:t>‹#›</a:t>
            </a:fld>
            <a:endParaRPr lang="en-US" dirty="0"/>
          </a:p>
        </p:txBody>
      </p:sp>
    </p:spTree>
    <p:extLst>
      <p:ext uri="{BB962C8B-B14F-4D97-AF65-F5344CB8AC3E}">
        <p14:creationId xmlns:p14="http://schemas.microsoft.com/office/powerpoint/2010/main" val="1673428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80" name="Rectangle 4"/>
          <p:cNvSpPr>
            <a:spLocks noGrp="1" noRot="1" noChangeAspect="1" noChangeArrowheads="1" noTextEdit="1"/>
          </p:cNvSpPr>
          <p:nvPr>
            <p:ph type="sldImg" idx="2"/>
          </p:nvPr>
        </p:nvSpPr>
        <p:spPr bwMode="auto">
          <a:xfrm>
            <a:off x="1179513" y="698500"/>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p:cNvSpPr>
            <a:spLocks noGrp="1" noChangeArrowheads="1"/>
          </p:cNvSpPr>
          <p:nvPr>
            <p:ph type="body" sz="quarter" idx="3"/>
          </p:nvPr>
        </p:nvSpPr>
        <p:spPr bwMode="auto">
          <a:xfrm>
            <a:off x="933450" y="4416425"/>
            <a:ext cx="514350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1" tIns="46575" rIns="93151" bIns="465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5359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a:ea typeface="+mn-ea"/>
        <a:cs typeface="+mn-cs"/>
      </a:defRPr>
    </a:lvl1pPr>
    <a:lvl2pPr marL="457200" algn="l" rtl="0" fontAlgn="base">
      <a:spcBef>
        <a:spcPct val="30000"/>
      </a:spcBef>
      <a:spcAft>
        <a:spcPct val="0"/>
      </a:spcAft>
      <a:defRPr sz="1200" kern="1200">
        <a:solidFill>
          <a:schemeClr val="tx1"/>
        </a:solidFill>
        <a:latin typeface="Times"/>
        <a:ea typeface="+mn-ea"/>
        <a:cs typeface="+mn-cs"/>
      </a:defRPr>
    </a:lvl2pPr>
    <a:lvl3pPr marL="914400" algn="l" rtl="0" fontAlgn="base">
      <a:spcBef>
        <a:spcPct val="30000"/>
      </a:spcBef>
      <a:spcAft>
        <a:spcPct val="0"/>
      </a:spcAft>
      <a:defRPr sz="1200" kern="1200">
        <a:solidFill>
          <a:schemeClr val="tx1"/>
        </a:solidFill>
        <a:latin typeface="Times"/>
        <a:ea typeface="+mn-ea"/>
        <a:cs typeface="+mn-cs"/>
      </a:defRPr>
    </a:lvl3pPr>
    <a:lvl4pPr marL="1371600" algn="l" rtl="0" fontAlgn="base">
      <a:spcBef>
        <a:spcPct val="30000"/>
      </a:spcBef>
      <a:spcAft>
        <a:spcPct val="0"/>
      </a:spcAft>
      <a:defRPr sz="1200" kern="1200">
        <a:solidFill>
          <a:schemeClr val="tx1"/>
        </a:solidFill>
        <a:latin typeface="Times"/>
        <a:ea typeface="+mn-ea"/>
        <a:cs typeface="+mn-cs"/>
      </a:defRPr>
    </a:lvl4pPr>
    <a:lvl5pPr marL="1828800" algn="l" rtl="0" fontAlgn="base">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CBC540-EDD9-4154-9149-CB577BBA60B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944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529057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619387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576746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4041331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102562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4867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619387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576746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4041331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CBC540-EDD9-4154-9149-CB577BBA60B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479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716915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4867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619387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477743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576746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4041331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964664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48673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21300"/>
            <a:ext cx="9144000" cy="1536700"/>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36700"/>
          </a:xfrm>
          <a:prstGeom prst="rect">
            <a:avLst/>
          </a:prstGeom>
          <a:noFill/>
          <a:extLst>
            <a:ext uri="{909E8E84-426E-40DD-AFC4-6F175D3DCCD1}">
              <a14:hiddenFill xmlns:a14="http://schemas.microsoft.com/office/drawing/2010/main">
                <a:solidFill>
                  <a:srgbClr val="FFFFFF"/>
                </a:solidFill>
              </a14:hiddenFill>
            </a:ext>
          </a:extLst>
        </p:spPr>
      </p:pic>
      <p:sp>
        <p:nvSpPr>
          <p:cNvPr id="22532" name="Rectangle 4"/>
          <p:cNvSpPr>
            <a:spLocks noGrp="1" noChangeArrowheads="1"/>
          </p:cNvSpPr>
          <p:nvPr>
            <p:ph type="ctrTitle"/>
          </p:nvPr>
        </p:nvSpPr>
        <p:spPr>
          <a:xfrm>
            <a:off x="914400" y="2041525"/>
            <a:ext cx="7315200" cy="579438"/>
          </a:xfrm>
        </p:spPr>
        <p:txBody>
          <a:bodyPr>
            <a:spAutoFit/>
          </a:bodyPr>
          <a:lstStyle>
            <a:lvl1pPr>
              <a:lnSpc>
                <a:spcPct val="100000"/>
              </a:lnSpc>
              <a:defRPr sz="3200">
                <a:latin typeface="Arial" panose="020B0604020202020204" pitchFamily="34" charset="0"/>
                <a:cs typeface="Arial" panose="020B0604020202020204" pitchFamily="34" charset="0"/>
              </a:defRPr>
            </a:lvl1pPr>
          </a:lstStyle>
          <a:p>
            <a:pPr lvl="0"/>
            <a:r>
              <a:rPr lang="en-US" noProof="0"/>
              <a:t>Click to edit Master title style</a:t>
            </a:r>
          </a:p>
        </p:txBody>
      </p:sp>
      <p:sp>
        <p:nvSpPr>
          <p:cNvPr id="22533" name="Rectangle 5"/>
          <p:cNvSpPr>
            <a:spLocks noGrp="1" noChangeArrowheads="1"/>
          </p:cNvSpPr>
          <p:nvPr>
            <p:ph type="ftr" sz="quarter" idx="3"/>
          </p:nvPr>
        </p:nvSpPr>
        <p:spPr>
          <a:xfrm>
            <a:off x="76200" y="6324600"/>
            <a:ext cx="5638800" cy="457200"/>
          </a:xfrm>
        </p:spPr>
        <p:txBody>
          <a:bodyPr/>
          <a:lstStyle>
            <a:lvl1pPr>
              <a:defRPr/>
            </a:lvl1pPr>
          </a:lstStyle>
          <a:p>
            <a:endParaRPr lang="en-US" dirty="0"/>
          </a:p>
        </p:txBody>
      </p:sp>
      <p:sp>
        <p:nvSpPr>
          <p:cNvPr id="22534" name="Rectangle 6"/>
          <p:cNvSpPr>
            <a:spLocks noGrp="1" noChangeArrowheads="1"/>
          </p:cNvSpPr>
          <p:nvPr>
            <p:ph type="sldNum" sz="quarter" idx="4"/>
          </p:nvPr>
        </p:nvSpPr>
        <p:spPr bwMode="auto">
          <a:xfrm>
            <a:off x="7162800" y="63246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2"/>
                </a:solidFill>
                <a:latin typeface="RequiemDisplay-HTF-SmallCaps" pitchFamily="18" charset="0"/>
              </a:defRPr>
            </a:lvl1pPr>
          </a:lstStyle>
          <a:p>
            <a:fld id="{275E9D09-6B38-451A-A692-C9902794228F}" type="slidenum">
              <a:rPr lang="en-US"/>
              <a:pPr/>
              <a:t>‹#›</a:t>
            </a:fld>
            <a:endParaRPr lang="en-US" dirty="0">
              <a:solidFill>
                <a:schemeClr val="tx1"/>
              </a:solidFill>
              <a:latin typeface="Times"/>
            </a:endParaRPr>
          </a:p>
        </p:txBody>
      </p:sp>
      <p:sp>
        <p:nvSpPr>
          <p:cNvPr id="22536" name="Rectangle 8"/>
          <p:cNvSpPr>
            <a:spLocks noGrp="1" noChangeArrowheads="1"/>
          </p:cNvSpPr>
          <p:nvPr>
            <p:ph type="subTitle" sz="quarter" idx="1"/>
          </p:nvPr>
        </p:nvSpPr>
        <p:spPr>
          <a:xfrm>
            <a:off x="1371600" y="3505200"/>
            <a:ext cx="6400800" cy="1752600"/>
          </a:xfrm>
        </p:spPr>
        <p:txBody>
          <a:bodyPr/>
          <a:lstStyle>
            <a:lvl1pPr marL="0" indent="0" algn="ctr">
              <a:buFontTx/>
              <a:buNone/>
              <a:defRPr sz="2800">
                <a:latin typeface="Arial" panose="020B0604020202020204" pitchFamily="34" charset="0"/>
                <a:cs typeface="Arial" panose="020B0604020202020204" pitchFamily="34" charset="0"/>
              </a:defRPr>
            </a:lvl1pPr>
          </a:lstStyle>
          <a:p>
            <a:pPr lvl="0"/>
            <a:r>
              <a:rPr lang="en-US" noProof="0"/>
              <a:t>Click to edit Master subtitle style</a:t>
            </a: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25" y="1"/>
            <a:ext cx="997135" cy="96625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46865" y="0"/>
            <a:ext cx="997135" cy="966250"/>
          </a:xfrm>
          <a:prstGeom prst="rect">
            <a:avLst/>
          </a:prstGeom>
        </p:spPr>
      </p:pic>
    </p:spTree>
  </p:cSld>
  <p:clrMapOvr>
    <a:masterClrMapping/>
  </p:clrMapOvr>
  <p:transition>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3815154304"/>
      </p:ext>
    </p:extLst>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28600"/>
            <a:ext cx="184785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228600"/>
            <a:ext cx="539115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1972032326"/>
      </p:ext>
    </p:extLst>
  </p:cSld>
  <p:clrMapOvr>
    <a:masterClrMapping/>
  </p:clrMapOvr>
  <p:transition>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324600" cy="1143000"/>
          </a:xfrm>
        </p:spPr>
        <p:txBody>
          <a:bodyPr/>
          <a:lstStyle/>
          <a:p>
            <a:r>
              <a:rPr lang="en-US"/>
              <a:t>Click to edit Master title style</a:t>
            </a:r>
          </a:p>
        </p:txBody>
      </p:sp>
      <p:sp>
        <p:nvSpPr>
          <p:cNvPr id="3" name="Text Placeholder 2"/>
          <p:cNvSpPr>
            <a:spLocks noGrp="1"/>
          </p:cNvSpPr>
          <p:nvPr>
            <p:ph type="body" sz="half" idx="1"/>
          </p:nvPr>
        </p:nvSpPr>
        <p:spPr>
          <a:xfrm>
            <a:off x="1066800" y="1752600"/>
            <a:ext cx="36195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1752600"/>
            <a:ext cx="36195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0" y="6629400"/>
            <a:ext cx="4724400" cy="228600"/>
          </a:xfrm>
        </p:spPr>
        <p:txBody>
          <a:bodyPr/>
          <a:lstStyle>
            <a:lvl1pPr>
              <a:defRPr/>
            </a:lvl1pPr>
          </a:lstStyle>
          <a:p>
            <a:endParaRPr lang="en-US" dirty="0"/>
          </a:p>
        </p:txBody>
      </p:sp>
    </p:spTree>
    <p:extLst>
      <p:ext uri="{BB962C8B-B14F-4D97-AF65-F5344CB8AC3E}">
        <p14:creationId xmlns:p14="http://schemas.microsoft.com/office/powerpoint/2010/main" val="3361966880"/>
      </p:ext>
    </p:extLst>
  </p:cSld>
  <p:clrMapOvr>
    <a:masterClrMapping/>
  </p:clrMapOvr>
  <p:transition>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324600" cy="1143000"/>
          </a:xfrm>
        </p:spPr>
        <p:txBody>
          <a:bodyPr/>
          <a:lstStyle/>
          <a:p>
            <a:r>
              <a:rPr lang="en-US"/>
              <a:t>Click to edit Master title style</a:t>
            </a:r>
          </a:p>
        </p:txBody>
      </p:sp>
      <p:sp>
        <p:nvSpPr>
          <p:cNvPr id="3" name="SmartArt Placeholder 2"/>
          <p:cNvSpPr>
            <a:spLocks noGrp="1"/>
          </p:cNvSpPr>
          <p:nvPr>
            <p:ph type="dgm" idx="1"/>
          </p:nvPr>
        </p:nvSpPr>
        <p:spPr>
          <a:xfrm>
            <a:off x="1066800" y="1752600"/>
            <a:ext cx="7391400" cy="4343400"/>
          </a:xfrm>
        </p:spPr>
        <p:txBody>
          <a:bodyPr/>
          <a:lstStyle/>
          <a:p>
            <a:endParaRPr lang="en-US" dirty="0"/>
          </a:p>
        </p:txBody>
      </p:sp>
      <p:sp>
        <p:nvSpPr>
          <p:cNvPr id="4" name="Footer Placeholder 3"/>
          <p:cNvSpPr>
            <a:spLocks noGrp="1"/>
          </p:cNvSpPr>
          <p:nvPr>
            <p:ph type="ftr" sz="quarter" idx="10"/>
          </p:nvPr>
        </p:nvSpPr>
        <p:spPr>
          <a:xfrm>
            <a:off x="0" y="6629400"/>
            <a:ext cx="4724400" cy="228600"/>
          </a:xfrm>
        </p:spPr>
        <p:txBody>
          <a:bodyPr/>
          <a:lstStyle>
            <a:lvl1pPr>
              <a:defRPr/>
            </a:lvl1pPr>
          </a:lstStyle>
          <a:p>
            <a:endParaRPr lang="en-US" dirty="0"/>
          </a:p>
        </p:txBody>
      </p:sp>
    </p:spTree>
    <p:extLst>
      <p:ext uri="{BB962C8B-B14F-4D97-AF65-F5344CB8AC3E}">
        <p14:creationId xmlns:p14="http://schemas.microsoft.com/office/powerpoint/2010/main" val="951269999"/>
      </p:ext>
    </p:extLst>
  </p:cSld>
  <p:clrMapOvr>
    <a:masterClrMapping/>
  </p:clrMapOvr>
  <p:transition>
    <p:strips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324600" cy="1143000"/>
          </a:xfrm>
        </p:spPr>
        <p:txBody>
          <a:bodyPr/>
          <a:lstStyle/>
          <a:p>
            <a:r>
              <a:rPr lang="en-US"/>
              <a:t>Click to edit Master title style</a:t>
            </a:r>
          </a:p>
        </p:txBody>
      </p:sp>
      <p:sp>
        <p:nvSpPr>
          <p:cNvPr id="3" name="Table Placeholder 2"/>
          <p:cNvSpPr>
            <a:spLocks noGrp="1"/>
          </p:cNvSpPr>
          <p:nvPr>
            <p:ph type="tbl" idx="1"/>
          </p:nvPr>
        </p:nvSpPr>
        <p:spPr>
          <a:xfrm>
            <a:off x="1066800" y="1752600"/>
            <a:ext cx="7391400" cy="4343400"/>
          </a:xfrm>
        </p:spPr>
        <p:txBody>
          <a:bodyPr/>
          <a:lstStyle/>
          <a:p>
            <a:endParaRPr lang="en-US" dirty="0"/>
          </a:p>
        </p:txBody>
      </p:sp>
      <p:sp>
        <p:nvSpPr>
          <p:cNvPr id="4" name="Footer Placeholder 3"/>
          <p:cNvSpPr>
            <a:spLocks noGrp="1"/>
          </p:cNvSpPr>
          <p:nvPr>
            <p:ph type="ftr" sz="quarter" idx="10"/>
          </p:nvPr>
        </p:nvSpPr>
        <p:spPr>
          <a:xfrm>
            <a:off x="0" y="6629400"/>
            <a:ext cx="4724400" cy="228600"/>
          </a:xfrm>
        </p:spPr>
        <p:txBody>
          <a:bodyPr/>
          <a:lstStyle>
            <a:lvl1pPr>
              <a:defRPr/>
            </a:lvl1pPr>
          </a:lstStyle>
          <a:p>
            <a:endParaRPr lang="en-US" dirty="0"/>
          </a:p>
        </p:txBody>
      </p:sp>
    </p:spTree>
    <p:extLst>
      <p:ext uri="{BB962C8B-B14F-4D97-AF65-F5344CB8AC3E}">
        <p14:creationId xmlns:p14="http://schemas.microsoft.com/office/powerpoint/2010/main" val="172640829"/>
      </p:ext>
    </p:extLst>
  </p:cSld>
  <p:clrMapOvr>
    <a:masterClrMapping/>
  </p:clrMapOvr>
  <p:transition>
    <p:strips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353416648"/>
      </p:ext>
    </p:extLst>
  </p:cSld>
  <p:clrMapOvr>
    <a:masterClrMapping/>
  </p:clrMapOvr>
  <p:transition>
    <p:strips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362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8038D10-36C6-42D9-BF77-8B49C1020070}" type="datetimeFigureOut">
              <a:rPr lang="en-US" smtClean="0"/>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D85CFB-7379-4234-A46C-02FDA8D3913D}" type="slidenum">
              <a:rPr lang="en-US" smtClean="0"/>
              <a:t>‹#›</a:t>
            </a:fld>
            <a:endParaRPr lang="en-US" dirty="0"/>
          </a:p>
        </p:txBody>
      </p:sp>
    </p:spTree>
    <p:extLst>
      <p:ext uri="{BB962C8B-B14F-4D97-AF65-F5344CB8AC3E}">
        <p14:creationId xmlns:p14="http://schemas.microsoft.com/office/powerpoint/2010/main" val="1019049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38D10-36C6-42D9-BF77-8B49C1020070}" type="datetimeFigureOut">
              <a:rPr lang="en-US" smtClean="0"/>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D85CFB-7379-4234-A46C-02FDA8D3913D}" type="slidenum">
              <a:rPr lang="en-US" smtClean="0"/>
              <a:t>‹#›</a:t>
            </a:fld>
            <a:endParaRPr lang="en-US" dirty="0"/>
          </a:p>
        </p:txBody>
      </p:sp>
    </p:spTree>
    <p:extLst>
      <p:ext uri="{BB962C8B-B14F-4D97-AF65-F5344CB8AC3E}">
        <p14:creationId xmlns:p14="http://schemas.microsoft.com/office/powerpoint/2010/main" val="1901263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38D10-36C6-42D9-BF77-8B49C1020070}" type="datetimeFigureOut">
              <a:rPr lang="en-US" smtClean="0"/>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D85CFB-7379-4234-A46C-02FDA8D3913D}" type="slidenum">
              <a:rPr lang="en-US" smtClean="0"/>
              <a:t>‹#›</a:t>
            </a:fld>
            <a:endParaRPr lang="en-US" dirty="0"/>
          </a:p>
        </p:txBody>
      </p:sp>
    </p:spTree>
    <p:extLst>
      <p:ext uri="{BB962C8B-B14F-4D97-AF65-F5344CB8AC3E}">
        <p14:creationId xmlns:p14="http://schemas.microsoft.com/office/powerpoint/2010/main" val="715646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2453554601"/>
      </p:ext>
    </p:extLst>
  </p:cSld>
  <p:clrMapOvr>
    <a:masterClrMapping/>
  </p:clrMapOvr>
  <p:transition>
    <p:strips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38D10-36C6-42D9-BF77-8B49C1020070}" type="datetimeFigureOut">
              <a:rPr lang="en-US" smtClean="0"/>
              <a:t>12/10/2022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D85CFB-7379-4234-A46C-02FDA8D3913D}" type="slidenum">
              <a:rPr lang="en-US" smtClean="0"/>
              <a:t>‹#›</a:t>
            </a:fld>
            <a:endParaRPr lang="en-US" dirty="0"/>
          </a:p>
        </p:txBody>
      </p:sp>
    </p:spTree>
    <p:extLst>
      <p:ext uri="{BB962C8B-B14F-4D97-AF65-F5344CB8AC3E}">
        <p14:creationId xmlns:p14="http://schemas.microsoft.com/office/powerpoint/2010/main" val="2263297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38D10-36C6-42D9-BF77-8B49C1020070}" type="datetimeFigureOut">
              <a:rPr lang="en-US" smtClean="0"/>
              <a:t>12/10/2022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D85CFB-7379-4234-A46C-02FDA8D3913D}" type="slidenum">
              <a:rPr lang="en-US" smtClean="0"/>
              <a:t>‹#›</a:t>
            </a:fld>
            <a:endParaRPr lang="en-US" dirty="0"/>
          </a:p>
        </p:txBody>
      </p:sp>
    </p:spTree>
    <p:extLst>
      <p:ext uri="{BB962C8B-B14F-4D97-AF65-F5344CB8AC3E}">
        <p14:creationId xmlns:p14="http://schemas.microsoft.com/office/powerpoint/2010/main" val="3233890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38D10-36C6-42D9-BF77-8B49C1020070}" type="datetimeFigureOut">
              <a:rPr lang="en-US" smtClean="0"/>
              <a:t>12/10/2022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D85CFB-7379-4234-A46C-02FDA8D3913D}" type="slidenum">
              <a:rPr lang="en-US" smtClean="0"/>
              <a:t>‹#›</a:t>
            </a:fld>
            <a:endParaRPr lang="en-US" dirty="0"/>
          </a:p>
        </p:txBody>
      </p:sp>
    </p:spTree>
    <p:extLst>
      <p:ext uri="{BB962C8B-B14F-4D97-AF65-F5344CB8AC3E}">
        <p14:creationId xmlns:p14="http://schemas.microsoft.com/office/powerpoint/2010/main" val="32317560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38D10-36C6-42D9-BF77-8B49C1020070}" type="datetimeFigureOut">
              <a:rPr lang="en-US" smtClean="0"/>
              <a:t>12/10/2022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1D85CFB-7379-4234-A46C-02FDA8D3913D}" type="slidenum">
              <a:rPr lang="en-US" smtClean="0"/>
              <a:t>‹#›</a:t>
            </a:fld>
            <a:endParaRPr lang="en-US" dirty="0"/>
          </a:p>
        </p:txBody>
      </p:sp>
    </p:spTree>
    <p:extLst>
      <p:ext uri="{BB962C8B-B14F-4D97-AF65-F5344CB8AC3E}">
        <p14:creationId xmlns:p14="http://schemas.microsoft.com/office/powerpoint/2010/main" val="16296938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038D10-36C6-42D9-BF77-8B49C1020070}" type="datetimeFigureOut">
              <a:rPr lang="en-US" smtClean="0"/>
              <a:t>12/10/2022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D85CFB-7379-4234-A46C-02FDA8D3913D}" type="slidenum">
              <a:rPr lang="en-US" smtClean="0"/>
              <a:t>‹#›</a:t>
            </a:fld>
            <a:endParaRPr lang="en-US" dirty="0"/>
          </a:p>
        </p:txBody>
      </p:sp>
    </p:spTree>
    <p:extLst>
      <p:ext uri="{BB962C8B-B14F-4D97-AF65-F5344CB8AC3E}">
        <p14:creationId xmlns:p14="http://schemas.microsoft.com/office/powerpoint/2010/main" val="1299043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038D10-36C6-42D9-BF77-8B49C1020070}" type="datetimeFigureOut">
              <a:rPr lang="en-US" smtClean="0"/>
              <a:t>12/10/2022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D85CFB-7379-4234-A46C-02FDA8D3913D}" type="slidenum">
              <a:rPr lang="en-US" smtClean="0"/>
              <a:t>‹#›</a:t>
            </a:fld>
            <a:endParaRPr lang="en-US" dirty="0"/>
          </a:p>
        </p:txBody>
      </p:sp>
    </p:spTree>
    <p:extLst>
      <p:ext uri="{BB962C8B-B14F-4D97-AF65-F5344CB8AC3E}">
        <p14:creationId xmlns:p14="http://schemas.microsoft.com/office/powerpoint/2010/main" val="691625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38D10-36C6-42D9-BF77-8B49C1020070}" type="datetimeFigureOut">
              <a:rPr lang="en-US" smtClean="0"/>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D85CFB-7379-4234-A46C-02FDA8D3913D}" type="slidenum">
              <a:rPr lang="en-US" smtClean="0"/>
              <a:t>‹#›</a:t>
            </a:fld>
            <a:endParaRPr lang="en-US" dirty="0"/>
          </a:p>
        </p:txBody>
      </p:sp>
    </p:spTree>
    <p:extLst>
      <p:ext uri="{BB962C8B-B14F-4D97-AF65-F5344CB8AC3E}">
        <p14:creationId xmlns:p14="http://schemas.microsoft.com/office/powerpoint/2010/main" val="30869348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38D10-36C6-42D9-BF77-8B49C1020070}" type="datetimeFigureOut">
              <a:rPr lang="en-US" smtClean="0"/>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D85CFB-7379-4234-A46C-02FDA8D3913D}" type="slidenum">
              <a:rPr lang="en-US" smtClean="0"/>
              <a:t>‹#›</a:t>
            </a:fld>
            <a:endParaRPr lang="en-US" dirty="0"/>
          </a:p>
        </p:txBody>
      </p:sp>
    </p:spTree>
    <p:extLst>
      <p:ext uri="{BB962C8B-B14F-4D97-AF65-F5344CB8AC3E}">
        <p14:creationId xmlns:p14="http://schemas.microsoft.com/office/powerpoint/2010/main" val="13643118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658865"/>
      </p:ext>
    </p:extLst>
  </p:cSld>
  <p:clrMapOvr>
    <a:masterClrMapping/>
  </p:clrMapOvr>
  <p:transition>
    <p:strips dir="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615428958"/>
      </p:ext>
    </p:extLst>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631057"/>
      </p:ext>
    </p:extLst>
  </p:cSld>
  <p:clrMapOvr>
    <a:masterClrMapping/>
  </p:clrMapOvr>
  <p:transition>
    <p:strips dir="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54888"/>
      </p:ext>
    </p:extLst>
  </p:cSld>
  <p:clrMapOvr>
    <a:masterClrMapping/>
  </p:clrMapOvr>
  <p:transition>
    <p:strips dir="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9447511"/>
      </p:ext>
    </p:extLst>
  </p:cSld>
  <p:clrMapOvr>
    <a:masterClrMapping/>
  </p:clrMapOvr>
  <p:transition>
    <p:strips dir="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7042834"/>
      </p:ext>
    </p:extLst>
  </p:cSld>
  <p:clrMapOvr>
    <a:masterClrMapping/>
  </p:clrMapOvr>
  <mc:AlternateContent xmlns:mc="http://schemas.openxmlformats.org/markup-compatibility/2006" xmlns:p14="http://schemas.microsoft.com/office/powerpoint/2010/main">
    <mc:Choice Requires="p14">
      <p:transition p14:dur="10" advClick="0" advTm="2000">
        <p:fade/>
      </p:transition>
    </mc:Choice>
    <mc:Fallback xmlns="">
      <p:transition advClick="0" advTm="2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79565-4ADB-4C09-9134-EEBCD3AE9CC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1CEC3B9-804A-46EB-84DD-22A0B2E88F0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81BCFE6-2797-4227-8D08-A43BC7469510}"/>
              </a:ext>
            </a:extLst>
          </p:cNvPr>
          <p:cNvSpPr>
            <a:spLocks noGrp="1"/>
          </p:cNvSpPr>
          <p:nvPr>
            <p:ph type="dt" sz="half" idx="10"/>
          </p:nvPr>
        </p:nvSpPr>
        <p:spPr/>
        <p:txBody>
          <a:bodyPr/>
          <a:lstStyle/>
          <a:p>
            <a:fld id="{11CD1AA8-26AB-4B04-8399-73619B42ACA6}" type="datetimeFigureOut">
              <a:rPr lang="en-US" smtClean="0"/>
              <a:t>12/10/2022</a:t>
            </a:fld>
            <a:endParaRPr lang="en-US" dirty="0"/>
          </a:p>
        </p:txBody>
      </p:sp>
      <p:sp>
        <p:nvSpPr>
          <p:cNvPr id="5" name="Footer Placeholder 4">
            <a:extLst>
              <a:ext uri="{FF2B5EF4-FFF2-40B4-BE49-F238E27FC236}">
                <a16:creationId xmlns:a16="http://schemas.microsoft.com/office/drawing/2014/main" id="{18234167-5990-4FB3-A34E-3FE7A5A9FA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4BCAAF-DADC-4D8C-B078-6997F62B80C8}"/>
              </a:ext>
            </a:extLst>
          </p:cNvPr>
          <p:cNvSpPr>
            <a:spLocks noGrp="1"/>
          </p:cNvSpPr>
          <p:nvPr>
            <p:ph type="sldNum" sz="quarter" idx="12"/>
          </p:nvPr>
        </p:nvSpPr>
        <p:spPr/>
        <p:txBody>
          <a:bodyPr/>
          <a:lstStyle/>
          <a:p>
            <a:fld id="{62C38D57-82AB-4359-8DC6-17C4A4CADF20}" type="slidenum">
              <a:rPr lang="en-US" smtClean="0"/>
              <a:t>‹#›</a:t>
            </a:fld>
            <a:endParaRPr lang="en-US" dirty="0"/>
          </a:p>
        </p:txBody>
      </p:sp>
    </p:spTree>
    <p:extLst>
      <p:ext uri="{BB962C8B-B14F-4D97-AF65-F5344CB8AC3E}">
        <p14:creationId xmlns:p14="http://schemas.microsoft.com/office/powerpoint/2010/main" val="11746031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BD8EE-42B0-4F1E-A9AF-1E163CE322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F6B152-C7B2-44D1-B6B7-DC4FE85D1D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AA9097-23C0-4034-A822-3B04417A6565}"/>
              </a:ext>
            </a:extLst>
          </p:cNvPr>
          <p:cNvSpPr>
            <a:spLocks noGrp="1"/>
          </p:cNvSpPr>
          <p:nvPr>
            <p:ph type="dt" sz="half" idx="10"/>
          </p:nvPr>
        </p:nvSpPr>
        <p:spPr/>
        <p:txBody>
          <a:bodyPr/>
          <a:lstStyle/>
          <a:p>
            <a:fld id="{11CD1AA8-26AB-4B04-8399-73619B42ACA6}" type="datetimeFigureOut">
              <a:rPr lang="en-US" smtClean="0"/>
              <a:t>12/10/2022</a:t>
            </a:fld>
            <a:endParaRPr lang="en-US" dirty="0"/>
          </a:p>
        </p:txBody>
      </p:sp>
      <p:sp>
        <p:nvSpPr>
          <p:cNvPr id="5" name="Footer Placeholder 4">
            <a:extLst>
              <a:ext uri="{FF2B5EF4-FFF2-40B4-BE49-F238E27FC236}">
                <a16:creationId xmlns:a16="http://schemas.microsoft.com/office/drawing/2014/main" id="{87FCBCD4-A134-459D-9FBF-8A6E5F78AE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64F25B-B53C-43A9-AD0E-4921DE2970A0}"/>
              </a:ext>
            </a:extLst>
          </p:cNvPr>
          <p:cNvSpPr>
            <a:spLocks noGrp="1"/>
          </p:cNvSpPr>
          <p:nvPr>
            <p:ph type="sldNum" sz="quarter" idx="12"/>
          </p:nvPr>
        </p:nvSpPr>
        <p:spPr/>
        <p:txBody>
          <a:bodyPr/>
          <a:lstStyle/>
          <a:p>
            <a:fld id="{62C38D57-82AB-4359-8DC6-17C4A4CADF20}" type="slidenum">
              <a:rPr lang="en-US" smtClean="0"/>
              <a:t>‹#›</a:t>
            </a:fld>
            <a:endParaRPr lang="en-US" dirty="0"/>
          </a:p>
        </p:txBody>
      </p:sp>
    </p:spTree>
    <p:extLst>
      <p:ext uri="{BB962C8B-B14F-4D97-AF65-F5344CB8AC3E}">
        <p14:creationId xmlns:p14="http://schemas.microsoft.com/office/powerpoint/2010/main" val="2206978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F435C-E9F0-4000-A3FA-7CBE2126DBA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54C2C41-BA78-489D-BF8C-1B0946D41CC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45328D-2BE6-44EC-8540-E3B216DD2EE1}"/>
              </a:ext>
            </a:extLst>
          </p:cNvPr>
          <p:cNvSpPr>
            <a:spLocks noGrp="1"/>
          </p:cNvSpPr>
          <p:nvPr>
            <p:ph type="dt" sz="half" idx="10"/>
          </p:nvPr>
        </p:nvSpPr>
        <p:spPr/>
        <p:txBody>
          <a:bodyPr/>
          <a:lstStyle/>
          <a:p>
            <a:fld id="{11CD1AA8-26AB-4B04-8399-73619B42ACA6}" type="datetimeFigureOut">
              <a:rPr lang="en-US" smtClean="0"/>
              <a:t>12/10/2022</a:t>
            </a:fld>
            <a:endParaRPr lang="en-US" dirty="0"/>
          </a:p>
        </p:txBody>
      </p:sp>
      <p:sp>
        <p:nvSpPr>
          <p:cNvPr id="5" name="Footer Placeholder 4">
            <a:extLst>
              <a:ext uri="{FF2B5EF4-FFF2-40B4-BE49-F238E27FC236}">
                <a16:creationId xmlns:a16="http://schemas.microsoft.com/office/drawing/2014/main" id="{139ABEC9-BFFA-472D-B991-DF1EF9D031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0212D7-7685-47AF-A7B8-90002042A740}"/>
              </a:ext>
            </a:extLst>
          </p:cNvPr>
          <p:cNvSpPr>
            <a:spLocks noGrp="1"/>
          </p:cNvSpPr>
          <p:nvPr>
            <p:ph type="sldNum" sz="quarter" idx="12"/>
          </p:nvPr>
        </p:nvSpPr>
        <p:spPr/>
        <p:txBody>
          <a:bodyPr/>
          <a:lstStyle/>
          <a:p>
            <a:fld id="{62C38D57-82AB-4359-8DC6-17C4A4CADF20}" type="slidenum">
              <a:rPr lang="en-US" smtClean="0"/>
              <a:t>‹#›</a:t>
            </a:fld>
            <a:endParaRPr lang="en-US" dirty="0"/>
          </a:p>
        </p:txBody>
      </p:sp>
    </p:spTree>
    <p:extLst>
      <p:ext uri="{BB962C8B-B14F-4D97-AF65-F5344CB8AC3E}">
        <p14:creationId xmlns:p14="http://schemas.microsoft.com/office/powerpoint/2010/main" val="37147077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AF9E-F5EB-43EE-9519-6CA0D1812B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54F046-F676-4914-B8CC-72B1902818F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63D596-576C-4E0B-BF88-932D8EFD1E4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520545-2EE4-4879-8B11-ABB2D5530EB9}"/>
              </a:ext>
            </a:extLst>
          </p:cNvPr>
          <p:cNvSpPr>
            <a:spLocks noGrp="1"/>
          </p:cNvSpPr>
          <p:nvPr>
            <p:ph type="dt" sz="half" idx="10"/>
          </p:nvPr>
        </p:nvSpPr>
        <p:spPr/>
        <p:txBody>
          <a:bodyPr/>
          <a:lstStyle/>
          <a:p>
            <a:fld id="{11CD1AA8-26AB-4B04-8399-73619B42ACA6}" type="datetimeFigureOut">
              <a:rPr lang="en-US" smtClean="0"/>
              <a:t>12/10/2022</a:t>
            </a:fld>
            <a:endParaRPr lang="en-US" dirty="0"/>
          </a:p>
        </p:txBody>
      </p:sp>
      <p:sp>
        <p:nvSpPr>
          <p:cNvPr id="6" name="Footer Placeholder 5">
            <a:extLst>
              <a:ext uri="{FF2B5EF4-FFF2-40B4-BE49-F238E27FC236}">
                <a16:creationId xmlns:a16="http://schemas.microsoft.com/office/drawing/2014/main" id="{0173C55A-1D82-4A1A-A1AF-658584AF5C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74AADF-8253-4CC8-BC36-EC2A6D29CF26}"/>
              </a:ext>
            </a:extLst>
          </p:cNvPr>
          <p:cNvSpPr>
            <a:spLocks noGrp="1"/>
          </p:cNvSpPr>
          <p:nvPr>
            <p:ph type="sldNum" sz="quarter" idx="12"/>
          </p:nvPr>
        </p:nvSpPr>
        <p:spPr/>
        <p:txBody>
          <a:bodyPr/>
          <a:lstStyle/>
          <a:p>
            <a:fld id="{62C38D57-82AB-4359-8DC6-17C4A4CADF20}" type="slidenum">
              <a:rPr lang="en-US" smtClean="0"/>
              <a:t>‹#›</a:t>
            </a:fld>
            <a:endParaRPr lang="en-US" dirty="0"/>
          </a:p>
        </p:txBody>
      </p:sp>
    </p:spTree>
    <p:extLst>
      <p:ext uri="{BB962C8B-B14F-4D97-AF65-F5344CB8AC3E}">
        <p14:creationId xmlns:p14="http://schemas.microsoft.com/office/powerpoint/2010/main" val="15764053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0021C-966D-43B1-83A3-74453978080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746ED9-932D-4C0D-8C2A-4BD725BCEA4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E5FEE76-914C-4A97-9A40-ACA838E4221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F40797-4FB7-41ED-B9EC-646F7014F65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BFED29F-04FF-45F1-8618-C06940BB945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2EFE09-26B1-47C6-8DD1-D8B2AC944FDE}"/>
              </a:ext>
            </a:extLst>
          </p:cNvPr>
          <p:cNvSpPr>
            <a:spLocks noGrp="1"/>
          </p:cNvSpPr>
          <p:nvPr>
            <p:ph type="dt" sz="half" idx="10"/>
          </p:nvPr>
        </p:nvSpPr>
        <p:spPr/>
        <p:txBody>
          <a:bodyPr/>
          <a:lstStyle/>
          <a:p>
            <a:fld id="{11CD1AA8-26AB-4B04-8399-73619B42ACA6}" type="datetimeFigureOut">
              <a:rPr lang="en-US" smtClean="0"/>
              <a:t>12/10/2022</a:t>
            </a:fld>
            <a:endParaRPr lang="en-US" dirty="0"/>
          </a:p>
        </p:txBody>
      </p:sp>
      <p:sp>
        <p:nvSpPr>
          <p:cNvPr id="8" name="Footer Placeholder 7">
            <a:extLst>
              <a:ext uri="{FF2B5EF4-FFF2-40B4-BE49-F238E27FC236}">
                <a16:creationId xmlns:a16="http://schemas.microsoft.com/office/drawing/2014/main" id="{2D991A5A-A289-4765-AAF8-D8C83272E9C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DF8326C-372A-4AF1-B03D-B46E2B6A00C8}"/>
              </a:ext>
            </a:extLst>
          </p:cNvPr>
          <p:cNvSpPr>
            <a:spLocks noGrp="1"/>
          </p:cNvSpPr>
          <p:nvPr>
            <p:ph type="sldNum" sz="quarter" idx="12"/>
          </p:nvPr>
        </p:nvSpPr>
        <p:spPr/>
        <p:txBody>
          <a:bodyPr/>
          <a:lstStyle/>
          <a:p>
            <a:fld id="{62C38D57-82AB-4359-8DC6-17C4A4CADF20}" type="slidenum">
              <a:rPr lang="en-US" smtClean="0"/>
              <a:t>‹#›</a:t>
            </a:fld>
            <a:endParaRPr lang="en-US" dirty="0"/>
          </a:p>
        </p:txBody>
      </p:sp>
    </p:spTree>
    <p:extLst>
      <p:ext uri="{BB962C8B-B14F-4D97-AF65-F5344CB8AC3E}">
        <p14:creationId xmlns:p14="http://schemas.microsoft.com/office/powerpoint/2010/main" val="3220712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63A9A-8BA2-4266-A8C0-C052392C0408}"/>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4638CE0-0F3C-4698-9DE7-61DD3570D774}"/>
              </a:ext>
            </a:extLst>
          </p:cNvPr>
          <p:cNvSpPr>
            <a:spLocks noGrp="1"/>
          </p:cNvSpPr>
          <p:nvPr>
            <p:ph type="dt" sz="half" idx="10"/>
          </p:nvPr>
        </p:nvSpPr>
        <p:spPr/>
        <p:txBody>
          <a:bodyPr/>
          <a:lstStyle/>
          <a:p>
            <a:fld id="{11CD1AA8-26AB-4B04-8399-73619B42ACA6}" type="datetimeFigureOut">
              <a:rPr lang="en-US" smtClean="0"/>
              <a:t>12/10/2022</a:t>
            </a:fld>
            <a:endParaRPr lang="en-US" dirty="0"/>
          </a:p>
        </p:txBody>
      </p:sp>
      <p:sp>
        <p:nvSpPr>
          <p:cNvPr id="4" name="Footer Placeholder 3">
            <a:extLst>
              <a:ext uri="{FF2B5EF4-FFF2-40B4-BE49-F238E27FC236}">
                <a16:creationId xmlns:a16="http://schemas.microsoft.com/office/drawing/2014/main" id="{FFAFE563-1323-4C2D-A639-9F8EC5C8615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AEFFAA8-362B-4D9F-BB2A-7F52A7FAB464}"/>
              </a:ext>
            </a:extLst>
          </p:cNvPr>
          <p:cNvSpPr>
            <a:spLocks noGrp="1"/>
          </p:cNvSpPr>
          <p:nvPr>
            <p:ph type="sldNum" sz="quarter" idx="12"/>
          </p:nvPr>
        </p:nvSpPr>
        <p:spPr/>
        <p:txBody>
          <a:bodyPr/>
          <a:lstStyle/>
          <a:p>
            <a:fld id="{62C38D57-82AB-4359-8DC6-17C4A4CADF20}" type="slidenum">
              <a:rPr lang="en-US" smtClean="0"/>
              <a:t>‹#›</a:t>
            </a:fld>
            <a:endParaRPr lang="en-US" dirty="0"/>
          </a:p>
        </p:txBody>
      </p:sp>
    </p:spTree>
    <p:extLst>
      <p:ext uri="{BB962C8B-B14F-4D97-AF65-F5344CB8AC3E}">
        <p14:creationId xmlns:p14="http://schemas.microsoft.com/office/powerpoint/2010/main" val="4532178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C058DC-17E3-49BE-AC50-CF771BD21753}"/>
              </a:ext>
            </a:extLst>
          </p:cNvPr>
          <p:cNvSpPr>
            <a:spLocks noGrp="1"/>
          </p:cNvSpPr>
          <p:nvPr>
            <p:ph type="dt" sz="half" idx="10"/>
          </p:nvPr>
        </p:nvSpPr>
        <p:spPr/>
        <p:txBody>
          <a:bodyPr/>
          <a:lstStyle/>
          <a:p>
            <a:fld id="{11CD1AA8-26AB-4B04-8399-73619B42ACA6}" type="datetimeFigureOut">
              <a:rPr lang="en-US" smtClean="0"/>
              <a:t>12/10/2022</a:t>
            </a:fld>
            <a:endParaRPr lang="en-US" dirty="0"/>
          </a:p>
        </p:txBody>
      </p:sp>
      <p:sp>
        <p:nvSpPr>
          <p:cNvPr id="3" name="Footer Placeholder 2">
            <a:extLst>
              <a:ext uri="{FF2B5EF4-FFF2-40B4-BE49-F238E27FC236}">
                <a16:creationId xmlns:a16="http://schemas.microsoft.com/office/drawing/2014/main" id="{2ECCBD85-0775-4472-A9B7-EFACAA00887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B1F85BB-8BB8-4D03-A9BF-F95BF08B5CC3}"/>
              </a:ext>
            </a:extLst>
          </p:cNvPr>
          <p:cNvSpPr>
            <a:spLocks noGrp="1"/>
          </p:cNvSpPr>
          <p:nvPr>
            <p:ph type="sldNum" sz="quarter" idx="12"/>
          </p:nvPr>
        </p:nvSpPr>
        <p:spPr/>
        <p:txBody>
          <a:bodyPr/>
          <a:lstStyle/>
          <a:p>
            <a:fld id="{62C38D57-82AB-4359-8DC6-17C4A4CADF20}" type="slidenum">
              <a:rPr lang="en-US" smtClean="0"/>
              <a:t>‹#›</a:t>
            </a:fld>
            <a:endParaRPr lang="en-US" dirty="0"/>
          </a:p>
        </p:txBody>
      </p:sp>
    </p:spTree>
    <p:extLst>
      <p:ext uri="{BB962C8B-B14F-4D97-AF65-F5344CB8AC3E}">
        <p14:creationId xmlns:p14="http://schemas.microsoft.com/office/powerpoint/2010/main" val="1575871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96791" y="0"/>
            <a:ext cx="6324600" cy="1143000"/>
          </a:xfrm>
        </p:spPr>
        <p:txBody>
          <a:bodyPr/>
          <a:lstStyle/>
          <a:p>
            <a:r>
              <a:rPr lang="en-US"/>
              <a:t>Click to edit Master title style</a:t>
            </a:r>
          </a:p>
        </p:txBody>
      </p:sp>
      <p:sp>
        <p:nvSpPr>
          <p:cNvPr id="3" name="Content Placeholder 2"/>
          <p:cNvSpPr>
            <a:spLocks noGrp="1"/>
          </p:cNvSpPr>
          <p:nvPr>
            <p:ph sz="half" idx="1"/>
          </p:nvPr>
        </p:nvSpPr>
        <p:spPr>
          <a:xfrm>
            <a:off x="10668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1276467450"/>
      </p:ext>
    </p:extLst>
  </p:cSld>
  <p:clrMapOvr>
    <a:masterClrMapping/>
  </p:clrMapOvr>
  <p:transition>
    <p:strips dir="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8FA75-E723-4F7D-A723-F96CFF91735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AA5DCBA-4234-41EB-AC21-6AF94133E49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F88A70-5C27-4EE0-B977-C7FC4110182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AC70C8D-EAEC-4B3D-80D2-2F745BBE82DA}"/>
              </a:ext>
            </a:extLst>
          </p:cNvPr>
          <p:cNvSpPr>
            <a:spLocks noGrp="1"/>
          </p:cNvSpPr>
          <p:nvPr>
            <p:ph type="dt" sz="half" idx="10"/>
          </p:nvPr>
        </p:nvSpPr>
        <p:spPr/>
        <p:txBody>
          <a:bodyPr/>
          <a:lstStyle/>
          <a:p>
            <a:fld id="{11CD1AA8-26AB-4B04-8399-73619B42ACA6}" type="datetimeFigureOut">
              <a:rPr lang="en-US" smtClean="0"/>
              <a:t>12/10/2022</a:t>
            </a:fld>
            <a:endParaRPr lang="en-US" dirty="0"/>
          </a:p>
        </p:txBody>
      </p:sp>
      <p:sp>
        <p:nvSpPr>
          <p:cNvPr id="6" name="Footer Placeholder 5">
            <a:extLst>
              <a:ext uri="{FF2B5EF4-FFF2-40B4-BE49-F238E27FC236}">
                <a16:creationId xmlns:a16="http://schemas.microsoft.com/office/drawing/2014/main" id="{D7EE3296-841B-418A-977E-38FCCEA91F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416108-E377-4B06-B71B-AF3DF7FBDD36}"/>
              </a:ext>
            </a:extLst>
          </p:cNvPr>
          <p:cNvSpPr>
            <a:spLocks noGrp="1"/>
          </p:cNvSpPr>
          <p:nvPr>
            <p:ph type="sldNum" sz="quarter" idx="12"/>
          </p:nvPr>
        </p:nvSpPr>
        <p:spPr/>
        <p:txBody>
          <a:bodyPr/>
          <a:lstStyle/>
          <a:p>
            <a:fld id="{62C38D57-82AB-4359-8DC6-17C4A4CADF20}" type="slidenum">
              <a:rPr lang="en-US" smtClean="0"/>
              <a:t>‹#›</a:t>
            </a:fld>
            <a:endParaRPr lang="en-US" dirty="0"/>
          </a:p>
        </p:txBody>
      </p:sp>
    </p:spTree>
    <p:extLst>
      <p:ext uri="{BB962C8B-B14F-4D97-AF65-F5344CB8AC3E}">
        <p14:creationId xmlns:p14="http://schemas.microsoft.com/office/powerpoint/2010/main" val="28459983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56326-958A-4D51-98D0-CD6F79A13EF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47A76D4-DFF0-4635-BFE7-B0BDEAC065C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E1ED0529-5BA2-4AAE-8326-085995A36D5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36373B1-E157-4BB8-94B5-84B1368111C4}"/>
              </a:ext>
            </a:extLst>
          </p:cNvPr>
          <p:cNvSpPr>
            <a:spLocks noGrp="1"/>
          </p:cNvSpPr>
          <p:nvPr>
            <p:ph type="dt" sz="half" idx="10"/>
          </p:nvPr>
        </p:nvSpPr>
        <p:spPr/>
        <p:txBody>
          <a:bodyPr/>
          <a:lstStyle/>
          <a:p>
            <a:fld id="{11CD1AA8-26AB-4B04-8399-73619B42ACA6}" type="datetimeFigureOut">
              <a:rPr lang="en-US" smtClean="0"/>
              <a:t>12/10/2022</a:t>
            </a:fld>
            <a:endParaRPr lang="en-US" dirty="0"/>
          </a:p>
        </p:txBody>
      </p:sp>
      <p:sp>
        <p:nvSpPr>
          <p:cNvPr id="6" name="Footer Placeholder 5">
            <a:extLst>
              <a:ext uri="{FF2B5EF4-FFF2-40B4-BE49-F238E27FC236}">
                <a16:creationId xmlns:a16="http://schemas.microsoft.com/office/drawing/2014/main" id="{CC2EE309-ED38-4EB4-BC8A-60D3E539A6B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A0A2B89-6814-4699-B07A-DF807933530A}"/>
              </a:ext>
            </a:extLst>
          </p:cNvPr>
          <p:cNvSpPr>
            <a:spLocks noGrp="1"/>
          </p:cNvSpPr>
          <p:nvPr>
            <p:ph type="sldNum" sz="quarter" idx="12"/>
          </p:nvPr>
        </p:nvSpPr>
        <p:spPr/>
        <p:txBody>
          <a:bodyPr/>
          <a:lstStyle/>
          <a:p>
            <a:fld id="{62C38D57-82AB-4359-8DC6-17C4A4CADF20}" type="slidenum">
              <a:rPr lang="en-US" smtClean="0"/>
              <a:t>‹#›</a:t>
            </a:fld>
            <a:endParaRPr lang="en-US" dirty="0"/>
          </a:p>
        </p:txBody>
      </p:sp>
    </p:spTree>
    <p:extLst>
      <p:ext uri="{BB962C8B-B14F-4D97-AF65-F5344CB8AC3E}">
        <p14:creationId xmlns:p14="http://schemas.microsoft.com/office/powerpoint/2010/main" val="7379862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00891-2549-47FD-A00C-D12CAE2665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1BA7D7-959F-4223-B114-550775448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FB3FAD-FF2A-4908-9EDD-0F495432F729}"/>
              </a:ext>
            </a:extLst>
          </p:cNvPr>
          <p:cNvSpPr>
            <a:spLocks noGrp="1"/>
          </p:cNvSpPr>
          <p:nvPr>
            <p:ph type="dt" sz="half" idx="10"/>
          </p:nvPr>
        </p:nvSpPr>
        <p:spPr/>
        <p:txBody>
          <a:bodyPr/>
          <a:lstStyle/>
          <a:p>
            <a:fld id="{11CD1AA8-26AB-4B04-8399-73619B42ACA6}" type="datetimeFigureOut">
              <a:rPr lang="en-US" smtClean="0"/>
              <a:t>12/10/2022</a:t>
            </a:fld>
            <a:endParaRPr lang="en-US" dirty="0"/>
          </a:p>
        </p:txBody>
      </p:sp>
      <p:sp>
        <p:nvSpPr>
          <p:cNvPr id="5" name="Footer Placeholder 4">
            <a:extLst>
              <a:ext uri="{FF2B5EF4-FFF2-40B4-BE49-F238E27FC236}">
                <a16:creationId xmlns:a16="http://schemas.microsoft.com/office/drawing/2014/main" id="{0F3A6186-EF75-406C-B87B-82E6812551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BE0414-1334-4CB0-9ADE-A64A17E52304}"/>
              </a:ext>
            </a:extLst>
          </p:cNvPr>
          <p:cNvSpPr>
            <a:spLocks noGrp="1"/>
          </p:cNvSpPr>
          <p:nvPr>
            <p:ph type="sldNum" sz="quarter" idx="12"/>
          </p:nvPr>
        </p:nvSpPr>
        <p:spPr/>
        <p:txBody>
          <a:bodyPr/>
          <a:lstStyle/>
          <a:p>
            <a:fld id="{62C38D57-82AB-4359-8DC6-17C4A4CADF20}" type="slidenum">
              <a:rPr lang="en-US" smtClean="0"/>
              <a:t>‹#›</a:t>
            </a:fld>
            <a:endParaRPr lang="en-US" dirty="0"/>
          </a:p>
        </p:txBody>
      </p:sp>
    </p:spTree>
    <p:extLst>
      <p:ext uri="{BB962C8B-B14F-4D97-AF65-F5344CB8AC3E}">
        <p14:creationId xmlns:p14="http://schemas.microsoft.com/office/powerpoint/2010/main" val="6325971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412A51-AD63-41CE-B1E3-7666606AEB5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53CDF3-E0E7-4707-BBBC-8163AB96B53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D191F4-6152-4D2B-975C-646A8C5F82ED}"/>
              </a:ext>
            </a:extLst>
          </p:cNvPr>
          <p:cNvSpPr>
            <a:spLocks noGrp="1"/>
          </p:cNvSpPr>
          <p:nvPr>
            <p:ph type="dt" sz="half" idx="10"/>
          </p:nvPr>
        </p:nvSpPr>
        <p:spPr/>
        <p:txBody>
          <a:bodyPr/>
          <a:lstStyle/>
          <a:p>
            <a:fld id="{11CD1AA8-26AB-4B04-8399-73619B42ACA6}" type="datetimeFigureOut">
              <a:rPr lang="en-US" smtClean="0"/>
              <a:t>12/10/2022</a:t>
            </a:fld>
            <a:endParaRPr lang="en-US" dirty="0"/>
          </a:p>
        </p:txBody>
      </p:sp>
      <p:sp>
        <p:nvSpPr>
          <p:cNvPr id="5" name="Footer Placeholder 4">
            <a:extLst>
              <a:ext uri="{FF2B5EF4-FFF2-40B4-BE49-F238E27FC236}">
                <a16:creationId xmlns:a16="http://schemas.microsoft.com/office/drawing/2014/main" id="{AB69A6E3-6857-4155-9059-EB66FC96A1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EA32AF-3E72-46DB-B461-CDCC76F31FF8}"/>
              </a:ext>
            </a:extLst>
          </p:cNvPr>
          <p:cNvSpPr>
            <a:spLocks noGrp="1"/>
          </p:cNvSpPr>
          <p:nvPr>
            <p:ph type="sldNum" sz="quarter" idx="12"/>
          </p:nvPr>
        </p:nvSpPr>
        <p:spPr/>
        <p:txBody>
          <a:bodyPr/>
          <a:lstStyle/>
          <a:p>
            <a:fld id="{62C38D57-82AB-4359-8DC6-17C4A4CADF20}" type="slidenum">
              <a:rPr lang="en-US" smtClean="0"/>
              <a:t>‹#›</a:t>
            </a:fld>
            <a:endParaRPr lang="en-US" dirty="0"/>
          </a:p>
        </p:txBody>
      </p:sp>
    </p:spTree>
    <p:extLst>
      <p:ext uri="{BB962C8B-B14F-4D97-AF65-F5344CB8AC3E}">
        <p14:creationId xmlns:p14="http://schemas.microsoft.com/office/powerpoint/2010/main" val="32653500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D0100"/>
              </a:solidFill>
              <a:effectLst/>
              <a:uLnTx/>
              <a:uFillTx/>
              <a:latin typeface="RequiemDisplay-HTF-Roman" charset="0"/>
              <a:ea typeface="+mn-ea"/>
              <a:cs typeface="+mn-cs"/>
            </a:endParaRPr>
          </a:p>
        </p:txBody>
      </p:sp>
    </p:spTree>
    <p:extLst>
      <p:ext uri="{BB962C8B-B14F-4D97-AF65-F5344CB8AC3E}">
        <p14:creationId xmlns:p14="http://schemas.microsoft.com/office/powerpoint/2010/main" val="2171626020"/>
      </p:ext>
    </p:extLst>
  </p:cSld>
  <p:clrMapOvr>
    <a:masterClrMapping/>
  </p:clrMapOvr>
  <p:transition>
    <p:strips dir="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62380478"/>
      </p:ext>
    </p:extLst>
  </p:cSld>
  <p:clrMapOvr>
    <a:masterClrMapping/>
  </p:clrMapOvr>
  <p:transition>
    <p:strips dir="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79565-4ADB-4C09-9134-EEBCD3AE9CC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1CEC3B9-804A-46EB-84DD-22A0B2E88F0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81BCFE6-2797-4227-8D08-A43BC7469510}"/>
              </a:ext>
            </a:extLst>
          </p:cNvPr>
          <p:cNvSpPr>
            <a:spLocks noGrp="1"/>
          </p:cNvSpPr>
          <p:nvPr>
            <p:ph type="dt" sz="half" idx="10"/>
          </p:nvPr>
        </p:nvSpPr>
        <p:spPr/>
        <p:txBody>
          <a:bodyPr/>
          <a:lstStyle/>
          <a:p>
            <a:fld id="{11CD1AA8-26AB-4B04-8399-73619B42ACA6}" type="datetimeFigureOut">
              <a:rPr lang="en-US" smtClean="0"/>
              <a:t>12/10/2022</a:t>
            </a:fld>
            <a:endParaRPr lang="en-US" dirty="0"/>
          </a:p>
        </p:txBody>
      </p:sp>
      <p:sp>
        <p:nvSpPr>
          <p:cNvPr id="5" name="Footer Placeholder 4">
            <a:extLst>
              <a:ext uri="{FF2B5EF4-FFF2-40B4-BE49-F238E27FC236}">
                <a16:creationId xmlns:a16="http://schemas.microsoft.com/office/drawing/2014/main" id="{18234167-5990-4FB3-A34E-3FE7A5A9FA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4BCAAF-DADC-4D8C-B078-6997F62B80C8}"/>
              </a:ext>
            </a:extLst>
          </p:cNvPr>
          <p:cNvSpPr>
            <a:spLocks noGrp="1"/>
          </p:cNvSpPr>
          <p:nvPr>
            <p:ph type="sldNum" sz="quarter" idx="12"/>
          </p:nvPr>
        </p:nvSpPr>
        <p:spPr/>
        <p:txBody>
          <a:bodyPr/>
          <a:lstStyle/>
          <a:p>
            <a:fld id="{62C38D57-82AB-4359-8DC6-17C4A4CADF20}" type="slidenum">
              <a:rPr lang="en-US" smtClean="0"/>
              <a:t>‹#›</a:t>
            </a:fld>
            <a:endParaRPr lang="en-US" dirty="0"/>
          </a:p>
        </p:txBody>
      </p:sp>
    </p:spTree>
    <p:extLst>
      <p:ext uri="{BB962C8B-B14F-4D97-AF65-F5344CB8AC3E}">
        <p14:creationId xmlns:p14="http://schemas.microsoft.com/office/powerpoint/2010/main" val="39523503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BD8EE-42B0-4F1E-A9AF-1E163CE322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F6B152-C7B2-44D1-B6B7-DC4FE85D1D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AA9097-23C0-4034-A822-3B04417A6565}"/>
              </a:ext>
            </a:extLst>
          </p:cNvPr>
          <p:cNvSpPr>
            <a:spLocks noGrp="1"/>
          </p:cNvSpPr>
          <p:nvPr>
            <p:ph type="dt" sz="half" idx="10"/>
          </p:nvPr>
        </p:nvSpPr>
        <p:spPr/>
        <p:txBody>
          <a:bodyPr/>
          <a:lstStyle/>
          <a:p>
            <a:fld id="{11CD1AA8-26AB-4B04-8399-73619B42ACA6}" type="datetimeFigureOut">
              <a:rPr lang="en-US" smtClean="0"/>
              <a:t>12/10/2022</a:t>
            </a:fld>
            <a:endParaRPr lang="en-US" dirty="0"/>
          </a:p>
        </p:txBody>
      </p:sp>
      <p:sp>
        <p:nvSpPr>
          <p:cNvPr id="5" name="Footer Placeholder 4">
            <a:extLst>
              <a:ext uri="{FF2B5EF4-FFF2-40B4-BE49-F238E27FC236}">
                <a16:creationId xmlns:a16="http://schemas.microsoft.com/office/drawing/2014/main" id="{87FCBCD4-A134-459D-9FBF-8A6E5F78AE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64F25B-B53C-43A9-AD0E-4921DE2970A0}"/>
              </a:ext>
            </a:extLst>
          </p:cNvPr>
          <p:cNvSpPr>
            <a:spLocks noGrp="1"/>
          </p:cNvSpPr>
          <p:nvPr>
            <p:ph type="sldNum" sz="quarter" idx="12"/>
          </p:nvPr>
        </p:nvSpPr>
        <p:spPr/>
        <p:txBody>
          <a:bodyPr/>
          <a:lstStyle/>
          <a:p>
            <a:fld id="{62C38D57-82AB-4359-8DC6-17C4A4CADF20}" type="slidenum">
              <a:rPr lang="en-US" smtClean="0"/>
              <a:t>‹#›</a:t>
            </a:fld>
            <a:endParaRPr lang="en-US" dirty="0"/>
          </a:p>
        </p:txBody>
      </p:sp>
    </p:spTree>
    <p:extLst>
      <p:ext uri="{BB962C8B-B14F-4D97-AF65-F5344CB8AC3E}">
        <p14:creationId xmlns:p14="http://schemas.microsoft.com/office/powerpoint/2010/main" val="11235259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F435C-E9F0-4000-A3FA-7CBE2126DBA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54C2C41-BA78-489D-BF8C-1B0946D41CC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45328D-2BE6-44EC-8540-E3B216DD2EE1}"/>
              </a:ext>
            </a:extLst>
          </p:cNvPr>
          <p:cNvSpPr>
            <a:spLocks noGrp="1"/>
          </p:cNvSpPr>
          <p:nvPr>
            <p:ph type="dt" sz="half" idx="10"/>
          </p:nvPr>
        </p:nvSpPr>
        <p:spPr/>
        <p:txBody>
          <a:bodyPr/>
          <a:lstStyle/>
          <a:p>
            <a:fld id="{11CD1AA8-26AB-4B04-8399-73619B42ACA6}" type="datetimeFigureOut">
              <a:rPr lang="en-US" smtClean="0"/>
              <a:t>12/10/2022</a:t>
            </a:fld>
            <a:endParaRPr lang="en-US" dirty="0"/>
          </a:p>
        </p:txBody>
      </p:sp>
      <p:sp>
        <p:nvSpPr>
          <p:cNvPr id="5" name="Footer Placeholder 4">
            <a:extLst>
              <a:ext uri="{FF2B5EF4-FFF2-40B4-BE49-F238E27FC236}">
                <a16:creationId xmlns:a16="http://schemas.microsoft.com/office/drawing/2014/main" id="{139ABEC9-BFFA-472D-B991-DF1EF9D031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0212D7-7685-47AF-A7B8-90002042A740}"/>
              </a:ext>
            </a:extLst>
          </p:cNvPr>
          <p:cNvSpPr>
            <a:spLocks noGrp="1"/>
          </p:cNvSpPr>
          <p:nvPr>
            <p:ph type="sldNum" sz="quarter" idx="12"/>
          </p:nvPr>
        </p:nvSpPr>
        <p:spPr/>
        <p:txBody>
          <a:bodyPr/>
          <a:lstStyle/>
          <a:p>
            <a:fld id="{62C38D57-82AB-4359-8DC6-17C4A4CADF20}" type="slidenum">
              <a:rPr lang="en-US" smtClean="0"/>
              <a:t>‹#›</a:t>
            </a:fld>
            <a:endParaRPr lang="en-US" dirty="0"/>
          </a:p>
        </p:txBody>
      </p:sp>
    </p:spTree>
    <p:extLst>
      <p:ext uri="{BB962C8B-B14F-4D97-AF65-F5344CB8AC3E}">
        <p14:creationId xmlns:p14="http://schemas.microsoft.com/office/powerpoint/2010/main" val="1754267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AF9E-F5EB-43EE-9519-6CA0D1812B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54F046-F676-4914-B8CC-72B1902818F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63D596-576C-4E0B-BF88-932D8EFD1E4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520545-2EE4-4879-8B11-ABB2D5530EB9}"/>
              </a:ext>
            </a:extLst>
          </p:cNvPr>
          <p:cNvSpPr>
            <a:spLocks noGrp="1"/>
          </p:cNvSpPr>
          <p:nvPr>
            <p:ph type="dt" sz="half" idx="10"/>
          </p:nvPr>
        </p:nvSpPr>
        <p:spPr/>
        <p:txBody>
          <a:bodyPr/>
          <a:lstStyle/>
          <a:p>
            <a:fld id="{11CD1AA8-26AB-4B04-8399-73619B42ACA6}" type="datetimeFigureOut">
              <a:rPr lang="en-US" smtClean="0"/>
              <a:t>12/10/2022</a:t>
            </a:fld>
            <a:endParaRPr lang="en-US" dirty="0"/>
          </a:p>
        </p:txBody>
      </p:sp>
      <p:sp>
        <p:nvSpPr>
          <p:cNvPr id="6" name="Footer Placeholder 5">
            <a:extLst>
              <a:ext uri="{FF2B5EF4-FFF2-40B4-BE49-F238E27FC236}">
                <a16:creationId xmlns:a16="http://schemas.microsoft.com/office/drawing/2014/main" id="{0173C55A-1D82-4A1A-A1AF-658584AF5C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74AADF-8253-4CC8-BC36-EC2A6D29CF26}"/>
              </a:ext>
            </a:extLst>
          </p:cNvPr>
          <p:cNvSpPr>
            <a:spLocks noGrp="1"/>
          </p:cNvSpPr>
          <p:nvPr>
            <p:ph type="sldNum" sz="quarter" idx="12"/>
          </p:nvPr>
        </p:nvSpPr>
        <p:spPr/>
        <p:txBody>
          <a:bodyPr/>
          <a:lstStyle/>
          <a:p>
            <a:fld id="{62C38D57-82AB-4359-8DC6-17C4A4CADF20}" type="slidenum">
              <a:rPr lang="en-US" smtClean="0"/>
              <a:t>‹#›</a:t>
            </a:fld>
            <a:endParaRPr lang="en-US" dirty="0"/>
          </a:p>
        </p:txBody>
      </p:sp>
    </p:spTree>
    <p:extLst>
      <p:ext uri="{BB962C8B-B14F-4D97-AF65-F5344CB8AC3E}">
        <p14:creationId xmlns:p14="http://schemas.microsoft.com/office/powerpoint/2010/main" val="363224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4186918091"/>
      </p:ext>
    </p:extLst>
  </p:cSld>
  <p:clrMapOvr>
    <a:masterClrMapping/>
  </p:clrMapOvr>
  <p:transition>
    <p:strips dir="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0021C-966D-43B1-83A3-74453978080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746ED9-932D-4C0D-8C2A-4BD725BCEA4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E5FEE76-914C-4A97-9A40-ACA838E4221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F40797-4FB7-41ED-B9EC-646F7014F65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BFED29F-04FF-45F1-8618-C06940BB945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2EFE09-26B1-47C6-8DD1-D8B2AC944FDE}"/>
              </a:ext>
            </a:extLst>
          </p:cNvPr>
          <p:cNvSpPr>
            <a:spLocks noGrp="1"/>
          </p:cNvSpPr>
          <p:nvPr>
            <p:ph type="dt" sz="half" idx="10"/>
          </p:nvPr>
        </p:nvSpPr>
        <p:spPr/>
        <p:txBody>
          <a:bodyPr/>
          <a:lstStyle/>
          <a:p>
            <a:fld id="{11CD1AA8-26AB-4B04-8399-73619B42ACA6}" type="datetimeFigureOut">
              <a:rPr lang="en-US" smtClean="0"/>
              <a:t>12/10/2022</a:t>
            </a:fld>
            <a:endParaRPr lang="en-US" dirty="0"/>
          </a:p>
        </p:txBody>
      </p:sp>
      <p:sp>
        <p:nvSpPr>
          <p:cNvPr id="8" name="Footer Placeholder 7">
            <a:extLst>
              <a:ext uri="{FF2B5EF4-FFF2-40B4-BE49-F238E27FC236}">
                <a16:creationId xmlns:a16="http://schemas.microsoft.com/office/drawing/2014/main" id="{2D991A5A-A289-4765-AAF8-D8C83272E9C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DF8326C-372A-4AF1-B03D-B46E2B6A00C8}"/>
              </a:ext>
            </a:extLst>
          </p:cNvPr>
          <p:cNvSpPr>
            <a:spLocks noGrp="1"/>
          </p:cNvSpPr>
          <p:nvPr>
            <p:ph type="sldNum" sz="quarter" idx="12"/>
          </p:nvPr>
        </p:nvSpPr>
        <p:spPr/>
        <p:txBody>
          <a:bodyPr/>
          <a:lstStyle/>
          <a:p>
            <a:fld id="{62C38D57-82AB-4359-8DC6-17C4A4CADF20}" type="slidenum">
              <a:rPr lang="en-US" smtClean="0"/>
              <a:t>‹#›</a:t>
            </a:fld>
            <a:endParaRPr lang="en-US" dirty="0"/>
          </a:p>
        </p:txBody>
      </p:sp>
    </p:spTree>
    <p:extLst>
      <p:ext uri="{BB962C8B-B14F-4D97-AF65-F5344CB8AC3E}">
        <p14:creationId xmlns:p14="http://schemas.microsoft.com/office/powerpoint/2010/main" val="7584615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63A9A-8BA2-4266-A8C0-C052392C0408}"/>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4638CE0-0F3C-4698-9DE7-61DD3570D774}"/>
              </a:ext>
            </a:extLst>
          </p:cNvPr>
          <p:cNvSpPr>
            <a:spLocks noGrp="1"/>
          </p:cNvSpPr>
          <p:nvPr>
            <p:ph type="dt" sz="half" idx="10"/>
          </p:nvPr>
        </p:nvSpPr>
        <p:spPr/>
        <p:txBody>
          <a:bodyPr/>
          <a:lstStyle/>
          <a:p>
            <a:fld id="{11CD1AA8-26AB-4B04-8399-73619B42ACA6}" type="datetimeFigureOut">
              <a:rPr lang="en-US" smtClean="0"/>
              <a:t>12/10/2022</a:t>
            </a:fld>
            <a:endParaRPr lang="en-US" dirty="0"/>
          </a:p>
        </p:txBody>
      </p:sp>
      <p:sp>
        <p:nvSpPr>
          <p:cNvPr id="4" name="Footer Placeholder 3">
            <a:extLst>
              <a:ext uri="{FF2B5EF4-FFF2-40B4-BE49-F238E27FC236}">
                <a16:creationId xmlns:a16="http://schemas.microsoft.com/office/drawing/2014/main" id="{FFAFE563-1323-4C2D-A639-9F8EC5C8615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AEFFAA8-362B-4D9F-BB2A-7F52A7FAB464}"/>
              </a:ext>
            </a:extLst>
          </p:cNvPr>
          <p:cNvSpPr>
            <a:spLocks noGrp="1"/>
          </p:cNvSpPr>
          <p:nvPr>
            <p:ph type="sldNum" sz="quarter" idx="12"/>
          </p:nvPr>
        </p:nvSpPr>
        <p:spPr/>
        <p:txBody>
          <a:bodyPr/>
          <a:lstStyle/>
          <a:p>
            <a:fld id="{62C38D57-82AB-4359-8DC6-17C4A4CADF20}" type="slidenum">
              <a:rPr lang="en-US" smtClean="0"/>
              <a:t>‹#›</a:t>
            </a:fld>
            <a:endParaRPr lang="en-US" dirty="0"/>
          </a:p>
        </p:txBody>
      </p:sp>
    </p:spTree>
    <p:extLst>
      <p:ext uri="{BB962C8B-B14F-4D97-AF65-F5344CB8AC3E}">
        <p14:creationId xmlns:p14="http://schemas.microsoft.com/office/powerpoint/2010/main" val="25842983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C058DC-17E3-49BE-AC50-CF771BD21753}"/>
              </a:ext>
            </a:extLst>
          </p:cNvPr>
          <p:cNvSpPr>
            <a:spLocks noGrp="1"/>
          </p:cNvSpPr>
          <p:nvPr>
            <p:ph type="dt" sz="half" idx="10"/>
          </p:nvPr>
        </p:nvSpPr>
        <p:spPr/>
        <p:txBody>
          <a:bodyPr/>
          <a:lstStyle/>
          <a:p>
            <a:fld id="{11CD1AA8-26AB-4B04-8399-73619B42ACA6}" type="datetimeFigureOut">
              <a:rPr lang="en-US" smtClean="0"/>
              <a:t>12/10/2022</a:t>
            </a:fld>
            <a:endParaRPr lang="en-US" dirty="0"/>
          </a:p>
        </p:txBody>
      </p:sp>
      <p:sp>
        <p:nvSpPr>
          <p:cNvPr id="3" name="Footer Placeholder 2">
            <a:extLst>
              <a:ext uri="{FF2B5EF4-FFF2-40B4-BE49-F238E27FC236}">
                <a16:creationId xmlns:a16="http://schemas.microsoft.com/office/drawing/2014/main" id="{2ECCBD85-0775-4472-A9B7-EFACAA00887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B1F85BB-8BB8-4D03-A9BF-F95BF08B5CC3}"/>
              </a:ext>
            </a:extLst>
          </p:cNvPr>
          <p:cNvSpPr>
            <a:spLocks noGrp="1"/>
          </p:cNvSpPr>
          <p:nvPr>
            <p:ph type="sldNum" sz="quarter" idx="12"/>
          </p:nvPr>
        </p:nvSpPr>
        <p:spPr/>
        <p:txBody>
          <a:bodyPr/>
          <a:lstStyle/>
          <a:p>
            <a:fld id="{62C38D57-82AB-4359-8DC6-17C4A4CADF20}" type="slidenum">
              <a:rPr lang="en-US" smtClean="0"/>
              <a:t>‹#›</a:t>
            </a:fld>
            <a:endParaRPr lang="en-US" dirty="0"/>
          </a:p>
        </p:txBody>
      </p:sp>
    </p:spTree>
    <p:extLst>
      <p:ext uri="{BB962C8B-B14F-4D97-AF65-F5344CB8AC3E}">
        <p14:creationId xmlns:p14="http://schemas.microsoft.com/office/powerpoint/2010/main" val="26185423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8FA75-E723-4F7D-A723-F96CFF91735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AA5DCBA-4234-41EB-AC21-6AF94133E49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F88A70-5C27-4EE0-B977-C7FC4110182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AC70C8D-EAEC-4B3D-80D2-2F745BBE82DA}"/>
              </a:ext>
            </a:extLst>
          </p:cNvPr>
          <p:cNvSpPr>
            <a:spLocks noGrp="1"/>
          </p:cNvSpPr>
          <p:nvPr>
            <p:ph type="dt" sz="half" idx="10"/>
          </p:nvPr>
        </p:nvSpPr>
        <p:spPr/>
        <p:txBody>
          <a:bodyPr/>
          <a:lstStyle/>
          <a:p>
            <a:fld id="{11CD1AA8-26AB-4B04-8399-73619B42ACA6}" type="datetimeFigureOut">
              <a:rPr lang="en-US" smtClean="0"/>
              <a:t>12/10/2022</a:t>
            </a:fld>
            <a:endParaRPr lang="en-US" dirty="0"/>
          </a:p>
        </p:txBody>
      </p:sp>
      <p:sp>
        <p:nvSpPr>
          <p:cNvPr id="6" name="Footer Placeholder 5">
            <a:extLst>
              <a:ext uri="{FF2B5EF4-FFF2-40B4-BE49-F238E27FC236}">
                <a16:creationId xmlns:a16="http://schemas.microsoft.com/office/drawing/2014/main" id="{D7EE3296-841B-418A-977E-38FCCEA91F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416108-E377-4B06-B71B-AF3DF7FBDD36}"/>
              </a:ext>
            </a:extLst>
          </p:cNvPr>
          <p:cNvSpPr>
            <a:spLocks noGrp="1"/>
          </p:cNvSpPr>
          <p:nvPr>
            <p:ph type="sldNum" sz="quarter" idx="12"/>
          </p:nvPr>
        </p:nvSpPr>
        <p:spPr/>
        <p:txBody>
          <a:bodyPr/>
          <a:lstStyle/>
          <a:p>
            <a:fld id="{62C38D57-82AB-4359-8DC6-17C4A4CADF20}" type="slidenum">
              <a:rPr lang="en-US" smtClean="0"/>
              <a:t>‹#›</a:t>
            </a:fld>
            <a:endParaRPr lang="en-US" dirty="0"/>
          </a:p>
        </p:txBody>
      </p:sp>
    </p:spTree>
    <p:extLst>
      <p:ext uri="{BB962C8B-B14F-4D97-AF65-F5344CB8AC3E}">
        <p14:creationId xmlns:p14="http://schemas.microsoft.com/office/powerpoint/2010/main" val="42206589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56326-958A-4D51-98D0-CD6F79A13EF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47A76D4-DFF0-4635-BFE7-B0BDEAC065C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E1ED0529-5BA2-4AAE-8326-085995A36D5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36373B1-E157-4BB8-94B5-84B1368111C4}"/>
              </a:ext>
            </a:extLst>
          </p:cNvPr>
          <p:cNvSpPr>
            <a:spLocks noGrp="1"/>
          </p:cNvSpPr>
          <p:nvPr>
            <p:ph type="dt" sz="half" idx="10"/>
          </p:nvPr>
        </p:nvSpPr>
        <p:spPr/>
        <p:txBody>
          <a:bodyPr/>
          <a:lstStyle/>
          <a:p>
            <a:fld id="{11CD1AA8-26AB-4B04-8399-73619B42ACA6}" type="datetimeFigureOut">
              <a:rPr lang="en-US" smtClean="0"/>
              <a:t>12/10/2022</a:t>
            </a:fld>
            <a:endParaRPr lang="en-US" dirty="0"/>
          </a:p>
        </p:txBody>
      </p:sp>
      <p:sp>
        <p:nvSpPr>
          <p:cNvPr id="6" name="Footer Placeholder 5">
            <a:extLst>
              <a:ext uri="{FF2B5EF4-FFF2-40B4-BE49-F238E27FC236}">
                <a16:creationId xmlns:a16="http://schemas.microsoft.com/office/drawing/2014/main" id="{CC2EE309-ED38-4EB4-BC8A-60D3E539A6B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A0A2B89-6814-4699-B07A-DF807933530A}"/>
              </a:ext>
            </a:extLst>
          </p:cNvPr>
          <p:cNvSpPr>
            <a:spLocks noGrp="1"/>
          </p:cNvSpPr>
          <p:nvPr>
            <p:ph type="sldNum" sz="quarter" idx="12"/>
          </p:nvPr>
        </p:nvSpPr>
        <p:spPr/>
        <p:txBody>
          <a:bodyPr/>
          <a:lstStyle/>
          <a:p>
            <a:fld id="{62C38D57-82AB-4359-8DC6-17C4A4CADF20}" type="slidenum">
              <a:rPr lang="en-US" smtClean="0"/>
              <a:t>‹#›</a:t>
            </a:fld>
            <a:endParaRPr lang="en-US" dirty="0"/>
          </a:p>
        </p:txBody>
      </p:sp>
    </p:spTree>
    <p:extLst>
      <p:ext uri="{BB962C8B-B14F-4D97-AF65-F5344CB8AC3E}">
        <p14:creationId xmlns:p14="http://schemas.microsoft.com/office/powerpoint/2010/main" val="40731709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00891-2549-47FD-A00C-D12CAE2665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1BA7D7-959F-4223-B114-550775448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FB3FAD-FF2A-4908-9EDD-0F495432F729}"/>
              </a:ext>
            </a:extLst>
          </p:cNvPr>
          <p:cNvSpPr>
            <a:spLocks noGrp="1"/>
          </p:cNvSpPr>
          <p:nvPr>
            <p:ph type="dt" sz="half" idx="10"/>
          </p:nvPr>
        </p:nvSpPr>
        <p:spPr/>
        <p:txBody>
          <a:bodyPr/>
          <a:lstStyle/>
          <a:p>
            <a:fld id="{11CD1AA8-26AB-4B04-8399-73619B42ACA6}" type="datetimeFigureOut">
              <a:rPr lang="en-US" smtClean="0"/>
              <a:t>12/10/2022</a:t>
            </a:fld>
            <a:endParaRPr lang="en-US" dirty="0"/>
          </a:p>
        </p:txBody>
      </p:sp>
      <p:sp>
        <p:nvSpPr>
          <p:cNvPr id="5" name="Footer Placeholder 4">
            <a:extLst>
              <a:ext uri="{FF2B5EF4-FFF2-40B4-BE49-F238E27FC236}">
                <a16:creationId xmlns:a16="http://schemas.microsoft.com/office/drawing/2014/main" id="{0F3A6186-EF75-406C-B87B-82E6812551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BE0414-1334-4CB0-9ADE-A64A17E52304}"/>
              </a:ext>
            </a:extLst>
          </p:cNvPr>
          <p:cNvSpPr>
            <a:spLocks noGrp="1"/>
          </p:cNvSpPr>
          <p:nvPr>
            <p:ph type="sldNum" sz="quarter" idx="12"/>
          </p:nvPr>
        </p:nvSpPr>
        <p:spPr/>
        <p:txBody>
          <a:bodyPr/>
          <a:lstStyle/>
          <a:p>
            <a:fld id="{62C38D57-82AB-4359-8DC6-17C4A4CADF20}" type="slidenum">
              <a:rPr lang="en-US" smtClean="0"/>
              <a:t>‹#›</a:t>
            </a:fld>
            <a:endParaRPr lang="en-US" dirty="0"/>
          </a:p>
        </p:txBody>
      </p:sp>
    </p:spTree>
    <p:extLst>
      <p:ext uri="{BB962C8B-B14F-4D97-AF65-F5344CB8AC3E}">
        <p14:creationId xmlns:p14="http://schemas.microsoft.com/office/powerpoint/2010/main" val="42013703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412A51-AD63-41CE-B1E3-7666606AEB5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53CDF3-E0E7-4707-BBBC-8163AB96B53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D191F4-6152-4D2B-975C-646A8C5F82ED}"/>
              </a:ext>
            </a:extLst>
          </p:cNvPr>
          <p:cNvSpPr>
            <a:spLocks noGrp="1"/>
          </p:cNvSpPr>
          <p:nvPr>
            <p:ph type="dt" sz="half" idx="10"/>
          </p:nvPr>
        </p:nvSpPr>
        <p:spPr/>
        <p:txBody>
          <a:bodyPr/>
          <a:lstStyle/>
          <a:p>
            <a:fld id="{11CD1AA8-26AB-4B04-8399-73619B42ACA6}" type="datetimeFigureOut">
              <a:rPr lang="en-US" smtClean="0"/>
              <a:t>12/10/2022</a:t>
            </a:fld>
            <a:endParaRPr lang="en-US" dirty="0"/>
          </a:p>
        </p:txBody>
      </p:sp>
      <p:sp>
        <p:nvSpPr>
          <p:cNvPr id="5" name="Footer Placeholder 4">
            <a:extLst>
              <a:ext uri="{FF2B5EF4-FFF2-40B4-BE49-F238E27FC236}">
                <a16:creationId xmlns:a16="http://schemas.microsoft.com/office/drawing/2014/main" id="{AB69A6E3-6857-4155-9059-EB66FC96A1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EA32AF-3E72-46DB-B461-CDCC76F31FF8}"/>
              </a:ext>
            </a:extLst>
          </p:cNvPr>
          <p:cNvSpPr>
            <a:spLocks noGrp="1"/>
          </p:cNvSpPr>
          <p:nvPr>
            <p:ph type="sldNum" sz="quarter" idx="12"/>
          </p:nvPr>
        </p:nvSpPr>
        <p:spPr/>
        <p:txBody>
          <a:bodyPr/>
          <a:lstStyle/>
          <a:p>
            <a:fld id="{62C38D57-82AB-4359-8DC6-17C4A4CADF20}" type="slidenum">
              <a:rPr lang="en-US" smtClean="0"/>
              <a:t>‹#›</a:t>
            </a:fld>
            <a:endParaRPr lang="en-US" dirty="0"/>
          </a:p>
        </p:txBody>
      </p:sp>
    </p:spTree>
    <p:extLst>
      <p:ext uri="{BB962C8B-B14F-4D97-AF65-F5344CB8AC3E}">
        <p14:creationId xmlns:p14="http://schemas.microsoft.com/office/powerpoint/2010/main" val="11318406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0625907"/>
      </p:ext>
    </p:extLst>
  </p:cSld>
  <p:clrMapOvr>
    <a:masterClrMapping/>
  </p:clrMapOvr>
  <p:transition>
    <p:strips dir="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2130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4"/>
          <p:cNvSpPr>
            <a:spLocks noGrp="1" noChangeArrowheads="1"/>
          </p:cNvSpPr>
          <p:nvPr>
            <p:ph type="ctrTitle"/>
          </p:nvPr>
        </p:nvSpPr>
        <p:spPr>
          <a:xfrm>
            <a:off x="914400" y="1981200"/>
            <a:ext cx="7315200" cy="701675"/>
          </a:xfrm>
        </p:spPr>
        <p:txBody>
          <a:bodyPr>
            <a:spAutoFit/>
          </a:bodyPr>
          <a:lstStyle>
            <a:lvl1pPr>
              <a:lnSpc>
                <a:spcPct val="100000"/>
              </a:lnSpc>
              <a:defRPr sz="4000"/>
            </a:lvl1pPr>
          </a:lstStyle>
          <a:p>
            <a:pPr lvl="0"/>
            <a:r>
              <a:rPr lang="en-US" noProof="0"/>
              <a:t>Click to edit Master title style</a:t>
            </a:r>
          </a:p>
        </p:txBody>
      </p:sp>
      <p:sp>
        <p:nvSpPr>
          <p:cNvPr id="22536" name="Rectangle 8"/>
          <p:cNvSpPr>
            <a:spLocks noGrp="1" noChangeArrowheads="1"/>
          </p:cNvSpPr>
          <p:nvPr>
            <p:ph type="subTitle" sz="quarter" idx="1"/>
          </p:nvPr>
        </p:nvSpPr>
        <p:spPr>
          <a:xfrm>
            <a:off x="1371600" y="3505200"/>
            <a:ext cx="6400800" cy="1752600"/>
          </a:xfrm>
        </p:spPr>
        <p:txBody>
          <a:bodyPr/>
          <a:lstStyle>
            <a:lvl1pPr marL="0" indent="0" algn="ctr">
              <a:buFontTx/>
              <a:buNone/>
              <a:defRPr sz="2800"/>
            </a:lvl1pPr>
          </a:lstStyle>
          <a:p>
            <a:pPr lvl="0"/>
            <a:r>
              <a:rPr lang="en-US" noProof="0"/>
              <a:t>Click to edit Master subtitle style</a:t>
            </a:r>
          </a:p>
        </p:txBody>
      </p:sp>
      <p:sp>
        <p:nvSpPr>
          <p:cNvPr id="6" name="Footer Placeholder 5"/>
          <p:cNvSpPr>
            <a:spLocks noGrp="1" noChangeArrowheads="1"/>
          </p:cNvSpPr>
          <p:nvPr>
            <p:ph type="ftr" sz="quarter" idx="10"/>
          </p:nvPr>
        </p:nvSpPr>
        <p:spPr bwMode="auto">
          <a:xfrm>
            <a:off x="76200" y="6324600"/>
            <a:ext cx="56388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5D0100"/>
                </a:solidFill>
                <a:latin typeface="RequiemDisplay-HTF-Roman" charset="0"/>
              </a:defRPr>
            </a:lvl1pPr>
          </a:lstStyle>
          <a:p>
            <a:pPr>
              <a:defRPr/>
            </a:pPr>
            <a:endParaRPr lang="en-US" dirty="0"/>
          </a:p>
        </p:txBody>
      </p:sp>
    </p:spTree>
    <p:extLst>
      <p:ext uri="{BB962C8B-B14F-4D97-AF65-F5344CB8AC3E}">
        <p14:creationId xmlns:p14="http://schemas.microsoft.com/office/powerpoint/2010/main" val="1517719647"/>
      </p:ext>
    </p:extLst>
  </p:cSld>
  <p:clrMapOvr>
    <a:masterClrMapping/>
  </p:clrMapOvr>
  <p:transition>
    <p:strips dir="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8102" y="13209"/>
            <a:ext cx="7267795" cy="1143000"/>
          </a:xfrm>
        </p:spPr>
        <p:txBody>
          <a:bodyPr/>
          <a:lstStyle>
            <a:lvl1pPr>
              <a:defRPr sz="3600" b="1" u="sng" baseline="0">
                <a:effectLst/>
                <a:latin typeface="Georgia" panose="02040502050405020303" pitchFamily="18" charset="0"/>
              </a:defRPr>
            </a:lvl1pPr>
          </a:lstStyle>
          <a:p>
            <a:r>
              <a:rPr lang="en-US" dirty="0"/>
              <a:t>Click to edit Master title style</a:t>
            </a:r>
          </a:p>
        </p:txBody>
      </p:sp>
      <p:sp>
        <p:nvSpPr>
          <p:cNvPr id="3" name="Content Placeholder 2"/>
          <p:cNvSpPr>
            <a:spLocks noGrp="1"/>
          </p:cNvSpPr>
          <p:nvPr>
            <p:ph idx="1"/>
          </p:nvPr>
        </p:nvSpPr>
        <p:spPr>
          <a:xfrm>
            <a:off x="609600" y="1576019"/>
            <a:ext cx="7391400" cy="4343400"/>
          </a:xfrm>
        </p:spPr>
        <p:txBody>
          <a:bodyPr/>
          <a:lstStyle>
            <a:lvl1pPr>
              <a:defRPr sz="3000" baseline="0">
                <a:latin typeface="Georgia" panose="02040502050405020303" pitchFamily="18" charset="0"/>
              </a:defRPr>
            </a:lvl1pPr>
            <a:lvl2pPr>
              <a:defRPr baseline="0">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38102" cy="909046"/>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5898" y="0"/>
            <a:ext cx="938102" cy="909046"/>
          </a:xfrm>
          <a:prstGeom prst="rect">
            <a:avLst/>
          </a:prstGeom>
        </p:spPr>
      </p:pic>
    </p:spTree>
    <p:extLst>
      <p:ext uri="{BB962C8B-B14F-4D97-AF65-F5344CB8AC3E}">
        <p14:creationId xmlns:p14="http://schemas.microsoft.com/office/powerpoint/2010/main" val="3122821977"/>
      </p:ext>
    </p:extLst>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32563622"/>
      </p:ext>
    </p:extLst>
  </p:cSld>
  <p:clrMapOvr>
    <a:masterClrMapping/>
  </p:clrMapOvr>
  <p:transition>
    <p:strips dir="rd"/>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38102" cy="909046"/>
          </a:xfrm>
          <a:prstGeom prst="rect">
            <a:avLst/>
          </a:prstGeom>
        </p:spPr>
      </p:pic>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5898" y="0"/>
            <a:ext cx="938102" cy="909046"/>
          </a:xfrm>
          <a:prstGeom prst="rect">
            <a:avLst/>
          </a:prstGeom>
        </p:spPr>
      </p:pic>
    </p:spTree>
    <p:extLst>
      <p:ext uri="{BB962C8B-B14F-4D97-AF65-F5344CB8AC3E}">
        <p14:creationId xmlns:p14="http://schemas.microsoft.com/office/powerpoint/2010/main" val="298214156"/>
      </p:ext>
    </p:extLst>
  </p:cSld>
  <p:clrMapOvr>
    <a:masterClrMapping/>
  </p:clrMapOvr>
  <p:transition>
    <p:strips dir="r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1602065"/>
      </p:ext>
    </p:extLst>
  </p:cSld>
  <p:clrMapOvr>
    <a:masterClrMapping/>
  </p:clrMapOvr>
  <p:transition>
    <p:strips dir="r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341563"/>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2341563"/>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6845209"/>
      </p:ext>
    </p:extLst>
  </p:cSld>
  <p:clrMapOvr>
    <a:masterClrMapping/>
  </p:clrMapOvr>
  <p:transition>
    <p:strips dir="rd"/>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9427629"/>
      </p:ext>
    </p:extLst>
  </p:cSld>
  <p:clrMapOvr>
    <a:masterClrMapping/>
  </p:clrMapOvr>
  <p:transition>
    <p:strips dir="r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1881828"/>
      </p:ext>
    </p:extLst>
  </p:cSld>
  <p:clrMapOvr>
    <a:masterClrMapping/>
  </p:clrMapOvr>
  <p:transition>
    <p:strips dir="rd"/>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704121"/>
      </p:ext>
    </p:extLst>
  </p:cSld>
  <p:clrMapOvr>
    <a:masterClrMapping/>
  </p:clrMapOvr>
  <p:transition>
    <p:strips dir="rd"/>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90018877"/>
      </p:ext>
    </p:extLst>
  </p:cSld>
  <p:clrMapOvr>
    <a:masterClrMapping/>
  </p:clrMapOvr>
  <p:transition>
    <p:strips dir="r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1027409"/>
      </p:ext>
    </p:extLst>
  </p:cSld>
  <p:clrMapOvr>
    <a:masterClrMapping/>
  </p:clrMapOvr>
  <p:transition>
    <p:strips dir="rd"/>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9090234"/>
      </p:ext>
    </p:extLst>
  </p:cSld>
  <p:clrMapOvr>
    <a:masterClrMapping/>
  </p:clrMapOvr>
  <p:transition>
    <p:strips dir="r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017588"/>
            <a:ext cx="1847850" cy="5667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1017588"/>
            <a:ext cx="5391150" cy="5667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9341401"/>
      </p:ext>
    </p:extLst>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0738323"/>
      </p:ext>
    </p:extLst>
  </p:cSld>
  <p:clrMapOvr>
    <a:masterClrMapping/>
  </p:clrMapOvr>
  <p:transition>
    <p:strips dir="rd"/>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1017588"/>
            <a:ext cx="7391400" cy="566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4396214"/>
      </p:ext>
    </p:extLst>
  </p:cSld>
  <p:clrMapOvr>
    <a:masterClrMapping/>
  </p:clrMapOvr>
  <p:transition>
    <p:strips dir="r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77938" y="1017588"/>
            <a:ext cx="6324600" cy="1143000"/>
          </a:xfrm>
        </p:spPr>
        <p:txBody>
          <a:bodyPr/>
          <a:lstStyle/>
          <a:p>
            <a:r>
              <a:rPr lang="en-US"/>
              <a:t>Click to edit Master title style</a:t>
            </a:r>
          </a:p>
        </p:txBody>
      </p:sp>
      <p:sp>
        <p:nvSpPr>
          <p:cNvPr id="3" name="ClipArt Placeholder 2"/>
          <p:cNvSpPr>
            <a:spLocks noGrp="1"/>
          </p:cNvSpPr>
          <p:nvPr>
            <p:ph type="clipArt" sz="half" idx="1"/>
          </p:nvPr>
        </p:nvSpPr>
        <p:spPr>
          <a:xfrm>
            <a:off x="1066800" y="2341563"/>
            <a:ext cx="3619500" cy="4343400"/>
          </a:xfrm>
        </p:spPr>
        <p:txBody>
          <a:bodyPr/>
          <a:lstStyle/>
          <a:p>
            <a:pPr lvl="0"/>
            <a:endParaRPr lang="en-US" noProof="0" dirty="0"/>
          </a:p>
        </p:txBody>
      </p:sp>
      <p:sp>
        <p:nvSpPr>
          <p:cNvPr id="4" name="Text Placeholder 3"/>
          <p:cNvSpPr>
            <a:spLocks noGrp="1"/>
          </p:cNvSpPr>
          <p:nvPr>
            <p:ph type="body" sz="half" idx="2"/>
          </p:nvPr>
        </p:nvSpPr>
        <p:spPr>
          <a:xfrm>
            <a:off x="4838700" y="2341563"/>
            <a:ext cx="36195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5236527"/>
      </p:ext>
    </p:extLst>
  </p:cSld>
  <p:clrMapOvr>
    <a:masterClrMapping/>
  </p:clrMapOvr>
  <p:transition>
    <p:strips dir="rd"/>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07484326"/>
      </p:ext>
    </p:extLst>
  </p:cSld>
  <p:clrMapOvr>
    <a:masterClrMapping/>
  </p:clrMapOvr>
  <p:transition>
    <p:strips dir="r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532130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9007924"/>
      </p:ext>
    </p:extLst>
  </p:cSld>
  <p:clrMapOvr>
    <a:masterClrMapping/>
  </p:clrMapOvr>
  <p:transition>
    <p:strips dir="rd"/>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79565-4ADB-4C09-9134-EEBCD3AE9CC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1CEC3B9-804A-46EB-84DD-22A0B2E88F0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81BCFE6-2797-4227-8D08-A43BC7469510}"/>
              </a:ext>
            </a:extLst>
          </p:cNvPr>
          <p:cNvSpPr>
            <a:spLocks noGrp="1"/>
          </p:cNvSpPr>
          <p:nvPr>
            <p:ph type="dt" sz="half" idx="10"/>
          </p:nvPr>
        </p:nvSpPr>
        <p:spPr/>
        <p:txBody>
          <a:bodyPr/>
          <a:lstStyle/>
          <a:p>
            <a:fld id="{11CD1AA8-26AB-4B04-8399-73619B42ACA6}" type="datetimeFigureOut">
              <a:rPr lang="en-US" smtClean="0"/>
              <a:t>12/10/2022</a:t>
            </a:fld>
            <a:endParaRPr lang="en-US" dirty="0"/>
          </a:p>
        </p:txBody>
      </p:sp>
      <p:sp>
        <p:nvSpPr>
          <p:cNvPr id="5" name="Footer Placeholder 4">
            <a:extLst>
              <a:ext uri="{FF2B5EF4-FFF2-40B4-BE49-F238E27FC236}">
                <a16:creationId xmlns:a16="http://schemas.microsoft.com/office/drawing/2014/main" id="{18234167-5990-4FB3-A34E-3FE7A5A9FA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4BCAAF-DADC-4D8C-B078-6997F62B80C8}"/>
              </a:ext>
            </a:extLst>
          </p:cNvPr>
          <p:cNvSpPr>
            <a:spLocks noGrp="1"/>
          </p:cNvSpPr>
          <p:nvPr>
            <p:ph type="sldNum" sz="quarter" idx="12"/>
          </p:nvPr>
        </p:nvSpPr>
        <p:spPr/>
        <p:txBody>
          <a:bodyPr/>
          <a:lstStyle/>
          <a:p>
            <a:fld id="{62C38D57-82AB-4359-8DC6-17C4A4CADF20}" type="slidenum">
              <a:rPr lang="en-US" smtClean="0"/>
              <a:t>‹#›</a:t>
            </a:fld>
            <a:endParaRPr lang="en-US" dirty="0"/>
          </a:p>
        </p:txBody>
      </p:sp>
    </p:spTree>
    <p:extLst>
      <p:ext uri="{BB962C8B-B14F-4D97-AF65-F5344CB8AC3E}">
        <p14:creationId xmlns:p14="http://schemas.microsoft.com/office/powerpoint/2010/main" val="2844679447"/>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BD8EE-42B0-4F1E-A9AF-1E163CE322F7}"/>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A9F6B152-C7B2-44D1-B6B7-DC4FE85D1D77}"/>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AA9097-23C0-4034-A822-3B04417A6565}"/>
              </a:ext>
            </a:extLst>
          </p:cNvPr>
          <p:cNvSpPr>
            <a:spLocks noGrp="1"/>
          </p:cNvSpPr>
          <p:nvPr>
            <p:ph type="dt" sz="half" idx="10"/>
          </p:nvPr>
        </p:nvSpPr>
        <p:spPr/>
        <p:txBody>
          <a:bodyPr/>
          <a:lstStyle/>
          <a:p>
            <a:fld id="{11CD1AA8-26AB-4B04-8399-73619B42ACA6}" type="datetimeFigureOut">
              <a:rPr lang="en-US" smtClean="0"/>
              <a:t>12/10/2022</a:t>
            </a:fld>
            <a:endParaRPr lang="en-US" dirty="0"/>
          </a:p>
        </p:txBody>
      </p:sp>
      <p:sp>
        <p:nvSpPr>
          <p:cNvPr id="5" name="Footer Placeholder 4">
            <a:extLst>
              <a:ext uri="{FF2B5EF4-FFF2-40B4-BE49-F238E27FC236}">
                <a16:creationId xmlns:a16="http://schemas.microsoft.com/office/drawing/2014/main" id="{87FCBCD4-A134-459D-9FBF-8A6E5F78AE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64F25B-B53C-43A9-AD0E-4921DE2970A0}"/>
              </a:ext>
            </a:extLst>
          </p:cNvPr>
          <p:cNvSpPr>
            <a:spLocks noGrp="1"/>
          </p:cNvSpPr>
          <p:nvPr>
            <p:ph type="sldNum" sz="quarter" idx="12"/>
          </p:nvPr>
        </p:nvSpPr>
        <p:spPr/>
        <p:txBody>
          <a:bodyPr/>
          <a:lstStyle/>
          <a:p>
            <a:fld id="{62C38D57-82AB-4359-8DC6-17C4A4CADF20}" type="slidenum">
              <a:rPr lang="en-US" smtClean="0"/>
              <a:t>‹#›</a:t>
            </a:fld>
            <a:endParaRPr lang="en-US" dirty="0"/>
          </a:p>
        </p:txBody>
      </p:sp>
    </p:spTree>
    <p:extLst>
      <p:ext uri="{BB962C8B-B14F-4D97-AF65-F5344CB8AC3E}">
        <p14:creationId xmlns:p14="http://schemas.microsoft.com/office/powerpoint/2010/main" val="40488651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F435C-E9F0-4000-A3FA-7CBE2126DBAA}"/>
              </a:ext>
            </a:extLst>
          </p:cNvPr>
          <p:cNvSpPr>
            <a:spLocks noGrp="1"/>
          </p:cNvSpPr>
          <p:nvPr>
            <p:ph type="title"/>
          </p:nvPr>
        </p:nvSpPr>
        <p:spPr>
          <a:xfrm>
            <a:off x="623888" y="1709739"/>
            <a:ext cx="7886700" cy="2852737"/>
          </a:xfrm>
        </p:spPr>
        <p:txBody>
          <a:bodyPr anchor="b"/>
          <a:lstStyle>
            <a:lvl1pPr>
              <a:defRPr sz="45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E54C2C41-BA78-489D-BF8C-1B0946D41CC8}"/>
              </a:ext>
            </a:extLst>
          </p:cNvPr>
          <p:cNvSpPr>
            <a:spLocks noGrp="1"/>
          </p:cNvSpPr>
          <p:nvPr>
            <p:ph type="body" idx="1"/>
          </p:nvPr>
        </p:nvSpPr>
        <p:spPr>
          <a:xfrm>
            <a:off x="623888" y="4589464"/>
            <a:ext cx="7886700" cy="1500187"/>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45328D-2BE6-44EC-8540-E3B216DD2EE1}"/>
              </a:ext>
            </a:extLst>
          </p:cNvPr>
          <p:cNvSpPr>
            <a:spLocks noGrp="1"/>
          </p:cNvSpPr>
          <p:nvPr>
            <p:ph type="dt" sz="half" idx="10"/>
          </p:nvPr>
        </p:nvSpPr>
        <p:spPr/>
        <p:txBody>
          <a:bodyPr/>
          <a:lstStyle/>
          <a:p>
            <a:fld id="{11CD1AA8-26AB-4B04-8399-73619B42ACA6}" type="datetimeFigureOut">
              <a:rPr lang="en-US" smtClean="0"/>
              <a:t>12/10/2022</a:t>
            </a:fld>
            <a:endParaRPr lang="en-US" dirty="0"/>
          </a:p>
        </p:txBody>
      </p:sp>
      <p:sp>
        <p:nvSpPr>
          <p:cNvPr id="5" name="Footer Placeholder 4">
            <a:extLst>
              <a:ext uri="{FF2B5EF4-FFF2-40B4-BE49-F238E27FC236}">
                <a16:creationId xmlns:a16="http://schemas.microsoft.com/office/drawing/2014/main" id="{139ABEC9-BFFA-472D-B991-DF1EF9D031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0212D7-7685-47AF-A7B8-90002042A740}"/>
              </a:ext>
            </a:extLst>
          </p:cNvPr>
          <p:cNvSpPr>
            <a:spLocks noGrp="1"/>
          </p:cNvSpPr>
          <p:nvPr>
            <p:ph type="sldNum" sz="quarter" idx="12"/>
          </p:nvPr>
        </p:nvSpPr>
        <p:spPr/>
        <p:txBody>
          <a:bodyPr/>
          <a:lstStyle/>
          <a:p>
            <a:fld id="{62C38D57-82AB-4359-8DC6-17C4A4CADF20}" type="slidenum">
              <a:rPr lang="en-US" smtClean="0"/>
              <a:t>‹#›</a:t>
            </a:fld>
            <a:endParaRPr lang="en-US" dirty="0"/>
          </a:p>
        </p:txBody>
      </p:sp>
    </p:spTree>
    <p:extLst>
      <p:ext uri="{BB962C8B-B14F-4D97-AF65-F5344CB8AC3E}">
        <p14:creationId xmlns:p14="http://schemas.microsoft.com/office/powerpoint/2010/main" val="37829499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AF9E-F5EB-43EE-9519-6CA0D1812BF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D54F046-F676-4914-B8CC-72B1902818F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63D596-576C-4E0B-BF88-932D8EFD1E4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520545-2EE4-4879-8B11-ABB2D5530EB9}"/>
              </a:ext>
            </a:extLst>
          </p:cNvPr>
          <p:cNvSpPr>
            <a:spLocks noGrp="1"/>
          </p:cNvSpPr>
          <p:nvPr>
            <p:ph type="dt" sz="half" idx="10"/>
          </p:nvPr>
        </p:nvSpPr>
        <p:spPr/>
        <p:txBody>
          <a:bodyPr/>
          <a:lstStyle/>
          <a:p>
            <a:fld id="{11CD1AA8-26AB-4B04-8399-73619B42ACA6}" type="datetimeFigureOut">
              <a:rPr lang="en-US" smtClean="0"/>
              <a:t>12/10/2022</a:t>
            </a:fld>
            <a:endParaRPr lang="en-US" dirty="0"/>
          </a:p>
        </p:txBody>
      </p:sp>
      <p:sp>
        <p:nvSpPr>
          <p:cNvPr id="6" name="Footer Placeholder 5">
            <a:extLst>
              <a:ext uri="{FF2B5EF4-FFF2-40B4-BE49-F238E27FC236}">
                <a16:creationId xmlns:a16="http://schemas.microsoft.com/office/drawing/2014/main" id="{0173C55A-1D82-4A1A-A1AF-658584AF5C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74AADF-8253-4CC8-BC36-EC2A6D29CF26}"/>
              </a:ext>
            </a:extLst>
          </p:cNvPr>
          <p:cNvSpPr>
            <a:spLocks noGrp="1"/>
          </p:cNvSpPr>
          <p:nvPr>
            <p:ph type="sldNum" sz="quarter" idx="12"/>
          </p:nvPr>
        </p:nvSpPr>
        <p:spPr/>
        <p:txBody>
          <a:bodyPr/>
          <a:lstStyle/>
          <a:p>
            <a:fld id="{62C38D57-82AB-4359-8DC6-17C4A4CADF20}" type="slidenum">
              <a:rPr lang="en-US" smtClean="0"/>
              <a:t>‹#›</a:t>
            </a:fld>
            <a:endParaRPr lang="en-US" dirty="0"/>
          </a:p>
        </p:txBody>
      </p:sp>
    </p:spTree>
    <p:extLst>
      <p:ext uri="{BB962C8B-B14F-4D97-AF65-F5344CB8AC3E}">
        <p14:creationId xmlns:p14="http://schemas.microsoft.com/office/powerpoint/2010/main" val="41975624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0021C-966D-43B1-83A3-74453978080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746ED9-932D-4C0D-8C2A-4BD725BCEA4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E5FEE76-914C-4A97-9A40-ACA838E4221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F40797-4FB7-41ED-B9EC-646F7014F65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BFED29F-04FF-45F1-8618-C06940BB945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2EFE09-26B1-47C6-8DD1-D8B2AC944FDE}"/>
              </a:ext>
            </a:extLst>
          </p:cNvPr>
          <p:cNvSpPr>
            <a:spLocks noGrp="1"/>
          </p:cNvSpPr>
          <p:nvPr>
            <p:ph type="dt" sz="half" idx="10"/>
          </p:nvPr>
        </p:nvSpPr>
        <p:spPr/>
        <p:txBody>
          <a:bodyPr/>
          <a:lstStyle/>
          <a:p>
            <a:fld id="{11CD1AA8-26AB-4B04-8399-73619B42ACA6}" type="datetimeFigureOut">
              <a:rPr lang="en-US" smtClean="0"/>
              <a:t>12/10/2022</a:t>
            </a:fld>
            <a:endParaRPr lang="en-US" dirty="0"/>
          </a:p>
        </p:txBody>
      </p:sp>
      <p:sp>
        <p:nvSpPr>
          <p:cNvPr id="8" name="Footer Placeholder 7">
            <a:extLst>
              <a:ext uri="{FF2B5EF4-FFF2-40B4-BE49-F238E27FC236}">
                <a16:creationId xmlns:a16="http://schemas.microsoft.com/office/drawing/2014/main" id="{2D991A5A-A289-4765-AAF8-D8C83272E9C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DF8326C-372A-4AF1-B03D-B46E2B6A00C8}"/>
              </a:ext>
            </a:extLst>
          </p:cNvPr>
          <p:cNvSpPr>
            <a:spLocks noGrp="1"/>
          </p:cNvSpPr>
          <p:nvPr>
            <p:ph type="sldNum" sz="quarter" idx="12"/>
          </p:nvPr>
        </p:nvSpPr>
        <p:spPr/>
        <p:txBody>
          <a:bodyPr/>
          <a:lstStyle/>
          <a:p>
            <a:fld id="{62C38D57-82AB-4359-8DC6-17C4A4CADF20}" type="slidenum">
              <a:rPr lang="en-US" smtClean="0"/>
              <a:t>‹#›</a:t>
            </a:fld>
            <a:endParaRPr lang="en-US" dirty="0"/>
          </a:p>
        </p:txBody>
      </p:sp>
    </p:spTree>
    <p:extLst>
      <p:ext uri="{BB962C8B-B14F-4D97-AF65-F5344CB8AC3E}">
        <p14:creationId xmlns:p14="http://schemas.microsoft.com/office/powerpoint/2010/main" val="25796850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63A9A-8BA2-4266-A8C0-C052392C0408}"/>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24638CE0-0F3C-4698-9DE7-61DD3570D774}"/>
              </a:ext>
            </a:extLst>
          </p:cNvPr>
          <p:cNvSpPr>
            <a:spLocks noGrp="1"/>
          </p:cNvSpPr>
          <p:nvPr>
            <p:ph type="dt" sz="half" idx="10"/>
          </p:nvPr>
        </p:nvSpPr>
        <p:spPr/>
        <p:txBody>
          <a:bodyPr/>
          <a:lstStyle/>
          <a:p>
            <a:fld id="{11CD1AA8-26AB-4B04-8399-73619B42ACA6}" type="datetimeFigureOut">
              <a:rPr lang="en-US" smtClean="0"/>
              <a:t>12/10/2022</a:t>
            </a:fld>
            <a:endParaRPr lang="en-US" dirty="0"/>
          </a:p>
        </p:txBody>
      </p:sp>
      <p:sp>
        <p:nvSpPr>
          <p:cNvPr id="4" name="Footer Placeholder 3">
            <a:extLst>
              <a:ext uri="{FF2B5EF4-FFF2-40B4-BE49-F238E27FC236}">
                <a16:creationId xmlns:a16="http://schemas.microsoft.com/office/drawing/2014/main" id="{FFAFE563-1323-4C2D-A639-9F8EC5C8615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AEFFAA8-362B-4D9F-BB2A-7F52A7FAB464}"/>
              </a:ext>
            </a:extLst>
          </p:cNvPr>
          <p:cNvSpPr>
            <a:spLocks noGrp="1"/>
          </p:cNvSpPr>
          <p:nvPr>
            <p:ph type="sldNum" sz="quarter" idx="12"/>
          </p:nvPr>
        </p:nvSpPr>
        <p:spPr/>
        <p:txBody>
          <a:bodyPr/>
          <a:lstStyle/>
          <a:p>
            <a:fld id="{62C38D57-82AB-4359-8DC6-17C4A4CADF20}" type="slidenum">
              <a:rPr lang="en-US" smtClean="0"/>
              <a:t>‹#›</a:t>
            </a:fld>
            <a:endParaRPr lang="en-US" dirty="0"/>
          </a:p>
        </p:txBody>
      </p:sp>
    </p:spTree>
    <p:extLst>
      <p:ext uri="{BB962C8B-B14F-4D97-AF65-F5344CB8AC3E}">
        <p14:creationId xmlns:p14="http://schemas.microsoft.com/office/powerpoint/2010/main" val="2639435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3107578118"/>
      </p:ext>
    </p:extLst>
  </p:cSld>
  <p:clrMapOvr>
    <a:masterClrMapping/>
  </p:clrMapOvr>
  <p:transition>
    <p:strips dir="rd"/>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C058DC-17E3-49BE-AC50-CF771BD21753}"/>
              </a:ext>
            </a:extLst>
          </p:cNvPr>
          <p:cNvSpPr>
            <a:spLocks noGrp="1"/>
          </p:cNvSpPr>
          <p:nvPr>
            <p:ph type="dt" sz="half" idx="10"/>
          </p:nvPr>
        </p:nvSpPr>
        <p:spPr/>
        <p:txBody>
          <a:bodyPr/>
          <a:lstStyle/>
          <a:p>
            <a:fld id="{11CD1AA8-26AB-4B04-8399-73619B42ACA6}" type="datetimeFigureOut">
              <a:rPr lang="en-US" smtClean="0"/>
              <a:t>12/10/2022</a:t>
            </a:fld>
            <a:endParaRPr lang="en-US" dirty="0"/>
          </a:p>
        </p:txBody>
      </p:sp>
      <p:sp>
        <p:nvSpPr>
          <p:cNvPr id="3" name="Footer Placeholder 2">
            <a:extLst>
              <a:ext uri="{FF2B5EF4-FFF2-40B4-BE49-F238E27FC236}">
                <a16:creationId xmlns:a16="http://schemas.microsoft.com/office/drawing/2014/main" id="{2ECCBD85-0775-4472-A9B7-EFACAA00887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B1F85BB-8BB8-4D03-A9BF-F95BF08B5CC3}"/>
              </a:ext>
            </a:extLst>
          </p:cNvPr>
          <p:cNvSpPr>
            <a:spLocks noGrp="1"/>
          </p:cNvSpPr>
          <p:nvPr>
            <p:ph type="sldNum" sz="quarter" idx="12"/>
          </p:nvPr>
        </p:nvSpPr>
        <p:spPr/>
        <p:txBody>
          <a:bodyPr/>
          <a:lstStyle/>
          <a:p>
            <a:fld id="{62C38D57-82AB-4359-8DC6-17C4A4CADF20}" type="slidenum">
              <a:rPr lang="en-US" smtClean="0"/>
              <a:t>‹#›</a:t>
            </a:fld>
            <a:endParaRPr lang="en-US" dirty="0"/>
          </a:p>
        </p:txBody>
      </p:sp>
    </p:spTree>
    <p:extLst>
      <p:ext uri="{BB962C8B-B14F-4D97-AF65-F5344CB8AC3E}">
        <p14:creationId xmlns:p14="http://schemas.microsoft.com/office/powerpoint/2010/main" val="12900350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8FA75-E723-4F7D-A723-F96CFF917350}"/>
              </a:ext>
            </a:extLst>
          </p:cNvPr>
          <p:cNvSpPr>
            <a:spLocks noGrp="1"/>
          </p:cNvSpPr>
          <p:nvPr>
            <p:ph type="title"/>
          </p:nvPr>
        </p:nvSpPr>
        <p:spPr>
          <a:xfrm>
            <a:off x="629841" y="457200"/>
            <a:ext cx="2949178" cy="1600200"/>
          </a:xfrm>
        </p:spPr>
        <p:txBody>
          <a:bodyPr anchor="b"/>
          <a:lstStyle>
            <a:lvl1pPr>
              <a:defRPr sz="24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AA5DCBA-4234-41EB-AC21-6AF94133E492}"/>
              </a:ext>
            </a:extLst>
          </p:cNvPr>
          <p:cNvSpPr>
            <a:spLocks noGrp="1"/>
          </p:cNvSpPr>
          <p:nvPr>
            <p:ph idx="1"/>
          </p:nvPr>
        </p:nvSpPr>
        <p:spPr>
          <a:xfrm>
            <a:off x="3887391" y="987426"/>
            <a:ext cx="4629150" cy="4873625"/>
          </a:xfrm>
        </p:spPr>
        <p:txBody>
          <a:bodyPr/>
          <a:lstStyle>
            <a:lvl1pPr>
              <a:defRPr sz="2400">
                <a:solidFill>
                  <a:schemeClr val="bg1"/>
                </a:solidFill>
              </a:defRPr>
            </a:lvl1pPr>
            <a:lvl2pPr>
              <a:defRPr sz="2100">
                <a:solidFill>
                  <a:schemeClr val="bg1"/>
                </a:solidFill>
              </a:defRPr>
            </a:lvl2pPr>
            <a:lvl3pPr>
              <a:defRPr sz="1800">
                <a:solidFill>
                  <a:schemeClr val="bg1"/>
                </a:solidFill>
              </a:defRPr>
            </a:lvl3pPr>
            <a:lvl4pPr>
              <a:defRPr sz="1500">
                <a:solidFill>
                  <a:schemeClr val="bg1"/>
                </a:solidFill>
              </a:defRPr>
            </a:lvl4pPr>
            <a:lvl5pPr>
              <a:defRPr sz="1500">
                <a:solidFill>
                  <a:schemeClr val="bg1"/>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F88A70-5C27-4EE0-B977-C7FC4110182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AC70C8D-EAEC-4B3D-80D2-2F745BBE82DA}"/>
              </a:ext>
            </a:extLst>
          </p:cNvPr>
          <p:cNvSpPr>
            <a:spLocks noGrp="1"/>
          </p:cNvSpPr>
          <p:nvPr>
            <p:ph type="dt" sz="half" idx="10"/>
          </p:nvPr>
        </p:nvSpPr>
        <p:spPr/>
        <p:txBody>
          <a:bodyPr/>
          <a:lstStyle/>
          <a:p>
            <a:fld id="{11CD1AA8-26AB-4B04-8399-73619B42ACA6}" type="datetimeFigureOut">
              <a:rPr lang="en-US" smtClean="0"/>
              <a:t>12/10/2022</a:t>
            </a:fld>
            <a:endParaRPr lang="en-US" dirty="0"/>
          </a:p>
        </p:txBody>
      </p:sp>
      <p:sp>
        <p:nvSpPr>
          <p:cNvPr id="6" name="Footer Placeholder 5">
            <a:extLst>
              <a:ext uri="{FF2B5EF4-FFF2-40B4-BE49-F238E27FC236}">
                <a16:creationId xmlns:a16="http://schemas.microsoft.com/office/drawing/2014/main" id="{D7EE3296-841B-418A-977E-38FCCEA91F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416108-E377-4B06-B71B-AF3DF7FBDD36}"/>
              </a:ext>
            </a:extLst>
          </p:cNvPr>
          <p:cNvSpPr>
            <a:spLocks noGrp="1"/>
          </p:cNvSpPr>
          <p:nvPr>
            <p:ph type="sldNum" sz="quarter" idx="12"/>
          </p:nvPr>
        </p:nvSpPr>
        <p:spPr/>
        <p:txBody>
          <a:bodyPr/>
          <a:lstStyle/>
          <a:p>
            <a:fld id="{62C38D57-82AB-4359-8DC6-17C4A4CADF20}" type="slidenum">
              <a:rPr lang="en-US" smtClean="0"/>
              <a:t>‹#›</a:t>
            </a:fld>
            <a:endParaRPr lang="en-US" dirty="0"/>
          </a:p>
        </p:txBody>
      </p:sp>
    </p:spTree>
    <p:extLst>
      <p:ext uri="{BB962C8B-B14F-4D97-AF65-F5344CB8AC3E}">
        <p14:creationId xmlns:p14="http://schemas.microsoft.com/office/powerpoint/2010/main" val="35148413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56326-958A-4D51-98D0-CD6F79A13EF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47A76D4-DFF0-4635-BFE7-B0BDEAC065CE}"/>
              </a:ext>
            </a:extLst>
          </p:cNvPr>
          <p:cNvSpPr>
            <a:spLocks noGrp="1"/>
          </p:cNvSpPr>
          <p:nvPr>
            <p:ph type="pic" idx="1"/>
          </p:nvPr>
        </p:nvSpPr>
        <p:spPr>
          <a:xfrm>
            <a:off x="3887391" y="987426"/>
            <a:ext cx="4629150" cy="4873625"/>
          </a:xfrm>
        </p:spPr>
        <p:txBody>
          <a:bodyPr/>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E1ED0529-5BA2-4AAE-8326-085995A36D50}"/>
              </a:ext>
            </a:extLst>
          </p:cNvPr>
          <p:cNvSpPr>
            <a:spLocks noGrp="1"/>
          </p:cNvSpPr>
          <p:nvPr>
            <p:ph type="body" sz="half" idx="2"/>
          </p:nvPr>
        </p:nvSpPr>
        <p:spPr>
          <a:xfrm>
            <a:off x="629841" y="2057400"/>
            <a:ext cx="2949178" cy="3811588"/>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36373B1-E157-4BB8-94B5-84B1368111C4}"/>
              </a:ext>
            </a:extLst>
          </p:cNvPr>
          <p:cNvSpPr>
            <a:spLocks noGrp="1"/>
          </p:cNvSpPr>
          <p:nvPr>
            <p:ph type="dt" sz="half" idx="10"/>
          </p:nvPr>
        </p:nvSpPr>
        <p:spPr/>
        <p:txBody>
          <a:bodyPr/>
          <a:lstStyle/>
          <a:p>
            <a:fld id="{11CD1AA8-26AB-4B04-8399-73619B42ACA6}" type="datetimeFigureOut">
              <a:rPr lang="en-US" smtClean="0"/>
              <a:t>12/10/2022</a:t>
            </a:fld>
            <a:endParaRPr lang="en-US" dirty="0"/>
          </a:p>
        </p:txBody>
      </p:sp>
      <p:sp>
        <p:nvSpPr>
          <p:cNvPr id="6" name="Footer Placeholder 5">
            <a:extLst>
              <a:ext uri="{FF2B5EF4-FFF2-40B4-BE49-F238E27FC236}">
                <a16:creationId xmlns:a16="http://schemas.microsoft.com/office/drawing/2014/main" id="{CC2EE309-ED38-4EB4-BC8A-60D3E539A6B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A0A2B89-6814-4699-B07A-DF807933530A}"/>
              </a:ext>
            </a:extLst>
          </p:cNvPr>
          <p:cNvSpPr>
            <a:spLocks noGrp="1"/>
          </p:cNvSpPr>
          <p:nvPr>
            <p:ph type="sldNum" sz="quarter" idx="12"/>
          </p:nvPr>
        </p:nvSpPr>
        <p:spPr/>
        <p:txBody>
          <a:bodyPr/>
          <a:lstStyle/>
          <a:p>
            <a:fld id="{62C38D57-82AB-4359-8DC6-17C4A4CADF20}" type="slidenum">
              <a:rPr lang="en-US" smtClean="0"/>
              <a:t>‹#›</a:t>
            </a:fld>
            <a:endParaRPr lang="en-US" dirty="0"/>
          </a:p>
        </p:txBody>
      </p:sp>
    </p:spTree>
    <p:extLst>
      <p:ext uri="{BB962C8B-B14F-4D97-AF65-F5344CB8AC3E}">
        <p14:creationId xmlns:p14="http://schemas.microsoft.com/office/powerpoint/2010/main" val="18039882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00891-2549-47FD-A00C-D12CAE26659E}"/>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101BA7D7-959F-4223-B114-5507754489CC}"/>
              </a:ext>
            </a:extLst>
          </p:cNvPr>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FB3FAD-FF2A-4908-9EDD-0F495432F729}"/>
              </a:ext>
            </a:extLst>
          </p:cNvPr>
          <p:cNvSpPr>
            <a:spLocks noGrp="1"/>
          </p:cNvSpPr>
          <p:nvPr>
            <p:ph type="dt" sz="half" idx="10"/>
          </p:nvPr>
        </p:nvSpPr>
        <p:spPr/>
        <p:txBody>
          <a:bodyPr/>
          <a:lstStyle/>
          <a:p>
            <a:fld id="{11CD1AA8-26AB-4B04-8399-73619B42ACA6}" type="datetimeFigureOut">
              <a:rPr lang="en-US" smtClean="0"/>
              <a:t>12/10/2022</a:t>
            </a:fld>
            <a:endParaRPr lang="en-US" dirty="0"/>
          </a:p>
        </p:txBody>
      </p:sp>
      <p:sp>
        <p:nvSpPr>
          <p:cNvPr id="5" name="Footer Placeholder 4">
            <a:extLst>
              <a:ext uri="{FF2B5EF4-FFF2-40B4-BE49-F238E27FC236}">
                <a16:creationId xmlns:a16="http://schemas.microsoft.com/office/drawing/2014/main" id="{0F3A6186-EF75-406C-B87B-82E6812551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BE0414-1334-4CB0-9ADE-A64A17E52304}"/>
              </a:ext>
            </a:extLst>
          </p:cNvPr>
          <p:cNvSpPr>
            <a:spLocks noGrp="1"/>
          </p:cNvSpPr>
          <p:nvPr>
            <p:ph type="sldNum" sz="quarter" idx="12"/>
          </p:nvPr>
        </p:nvSpPr>
        <p:spPr/>
        <p:txBody>
          <a:bodyPr/>
          <a:lstStyle/>
          <a:p>
            <a:fld id="{62C38D57-82AB-4359-8DC6-17C4A4CADF20}" type="slidenum">
              <a:rPr lang="en-US" smtClean="0"/>
              <a:t>‹#›</a:t>
            </a:fld>
            <a:endParaRPr lang="en-US" dirty="0"/>
          </a:p>
        </p:txBody>
      </p:sp>
    </p:spTree>
    <p:extLst>
      <p:ext uri="{BB962C8B-B14F-4D97-AF65-F5344CB8AC3E}">
        <p14:creationId xmlns:p14="http://schemas.microsoft.com/office/powerpoint/2010/main" val="8635275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412A51-AD63-41CE-B1E3-7666606AEB5F}"/>
              </a:ext>
            </a:extLst>
          </p:cNvPr>
          <p:cNvSpPr>
            <a:spLocks noGrp="1"/>
          </p:cNvSpPr>
          <p:nvPr>
            <p:ph type="title" orient="vert"/>
          </p:nvPr>
        </p:nvSpPr>
        <p:spPr>
          <a:xfrm>
            <a:off x="6543675" y="365125"/>
            <a:ext cx="1971675" cy="5811838"/>
          </a:xfrm>
        </p:spPr>
        <p:txBody>
          <a:bodyPr vert="eaVert"/>
          <a:lstStyle>
            <a:lvl1pPr>
              <a:defRPr>
                <a:solidFill>
                  <a:schemeClr val="bg1"/>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2E53CDF3-E0E7-4707-BBBC-8163AB96B531}"/>
              </a:ext>
            </a:extLst>
          </p:cNvPr>
          <p:cNvSpPr>
            <a:spLocks noGrp="1"/>
          </p:cNvSpPr>
          <p:nvPr>
            <p:ph type="body" orient="vert" idx="1"/>
          </p:nvPr>
        </p:nvSpPr>
        <p:spPr>
          <a:xfrm>
            <a:off x="628650" y="365125"/>
            <a:ext cx="5800725" cy="5811838"/>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D191F4-6152-4D2B-975C-646A8C5F82ED}"/>
              </a:ext>
            </a:extLst>
          </p:cNvPr>
          <p:cNvSpPr>
            <a:spLocks noGrp="1"/>
          </p:cNvSpPr>
          <p:nvPr>
            <p:ph type="dt" sz="half" idx="10"/>
          </p:nvPr>
        </p:nvSpPr>
        <p:spPr/>
        <p:txBody>
          <a:bodyPr/>
          <a:lstStyle/>
          <a:p>
            <a:fld id="{11CD1AA8-26AB-4B04-8399-73619B42ACA6}" type="datetimeFigureOut">
              <a:rPr lang="en-US" smtClean="0"/>
              <a:t>12/10/2022</a:t>
            </a:fld>
            <a:endParaRPr lang="en-US" dirty="0"/>
          </a:p>
        </p:txBody>
      </p:sp>
      <p:sp>
        <p:nvSpPr>
          <p:cNvPr id="5" name="Footer Placeholder 4">
            <a:extLst>
              <a:ext uri="{FF2B5EF4-FFF2-40B4-BE49-F238E27FC236}">
                <a16:creationId xmlns:a16="http://schemas.microsoft.com/office/drawing/2014/main" id="{AB69A6E3-6857-4155-9059-EB66FC96A1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EA32AF-3E72-46DB-B461-CDCC76F31FF8}"/>
              </a:ext>
            </a:extLst>
          </p:cNvPr>
          <p:cNvSpPr>
            <a:spLocks noGrp="1"/>
          </p:cNvSpPr>
          <p:nvPr>
            <p:ph type="sldNum" sz="quarter" idx="12"/>
          </p:nvPr>
        </p:nvSpPr>
        <p:spPr/>
        <p:txBody>
          <a:bodyPr/>
          <a:lstStyle/>
          <a:p>
            <a:fld id="{62C38D57-82AB-4359-8DC6-17C4A4CADF20}" type="slidenum">
              <a:rPr lang="en-US" smtClean="0"/>
              <a:t>‹#›</a:t>
            </a:fld>
            <a:endParaRPr lang="en-US" dirty="0"/>
          </a:p>
        </p:txBody>
      </p:sp>
    </p:spTree>
    <p:extLst>
      <p:ext uri="{BB962C8B-B14F-4D97-AF65-F5344CB8AC3E}">
        <p14:creationId xmlns:p14="http://schemas.microsoft.com/office/powerpoint/2010/main" val="27279385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559590"/>
      </p:ext>
    </p:extLst>
  </p:cSld>
  <p:clrMapOvr>
    <a:masterClrMapping/>
  </p:clrMapOvr>
  <p:transition>
    <p:strips dir="rd"/>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532130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0341996"/>
      </p:ext>
    </p:extLst>
  </p:cSld>
  <p:clrMapOvr>
    <a:masterClrMapping/>
  </p:clrMapOvr>
  <p:transition>
    <p:strips dir="rd"/>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324600" cy="1143000"/>
          </a:xfrm>
        </p:spPr>
        <p:txBody>
          <a:bodyPr/>
          <a:lstStyle>
            <a:lvl1pPr>
              <a:defRPr>
                <a:solidFill>
                  <a:schemeClr val="bg1"/>
                </a:solidFill>
              </a:defRPr>
            </a:lvl1pPr>
          </a:lstStyle>
          <a:p>
            <a:r>
              <a:rPr lang="en-US"/>
              <a:t>Click to edit Master title style</a:t>
            </a:r>
          </a:p>
        </p:txBody>
      </p:sp>
      <p:sp>
        <p:nvSpPr>
          <p:cNvPr id="3" name="SmartArt Placeholder 2"/>
          <p:cNvSpPr>
            <a:spLocks noGrp="1"/>
          </p:cNvSpPr>
          <p:nvPr>
            <p:ph type="dgm" idx="1"/>
          </p:nvPr>
        </p:nvSpPr>
        <p:spPr>
          <a:xfrm>
            <a:off x="1066800" y="1752600"/>
            <a:ext cx="7391400" cy="4343400"/>
          </a:xfrm>
        </p:spPr>
        <p:txBody>
          <a:bodyPr/>
          <a:lstStyle>
            <a:lvl1pPr>
              <a:defRPr>
                <a:solidFill>
                  <a:schemeClr val="bg1"/>
                </a:solidFill>
              </a:defRPr>
            </a:lvl1pPr>
          </a:lstStyle>
          <a:p>
            <a:endParaRPr lang="en-US" dirty="0"/>
          </a:p>
        </p:txBody>
      </p:sp>
      <p:sp>
        <p:nvSpPr>
          <p:cNvPr id="4" name="Footer Placeholder 3"/>
          <p:cNvSpPr>
            <a:spLocks noGrp="1"/>
          </p:cNvSpPr>
          <p:nvPr>
            <p:ph type="ftr" sz="quarter" idx="10"/>
          </p:nvPr>
        </p:nvSpPr>
        <p:spPr>
          <a:xfrm>
            <a:off x="0" y="6629400"/>
            <a:ext cx="4724400" cy="228600"/>
          </a:xfrm>
        </p:spPr>
        <p:txBody>
          <a:bodyPr/>
          <a:lstStyle>
            <a:lvl1pPr>
              <a:defRPr/>
            </a:lvl1pPr>
          </a:lstStyle>
          <a:p>
            <a:endParaRPr lang="en-US" dirty="0"/>
          </a:p>
        </p:txBody>
      </p:sp>
    </p:spTree>
    <p:extLst>
      <p:ext uri="{BB962C8B-B14F-4D97-AF65-F5344CB8AC3E}">
        <p14:creationId xmlns:p14="http://schemas.microsoft.com/office/powerpoint/2010/main" val="498598552"/>
      </p:ext>
    </p:extLst>
  </p:cSld>
  <p:clrMapOvr>
    <a:masterClrMapping/>
  </p:clrMapOvr>
  <p:transition>
    <p:strips dir="rd"/>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4A6CC25-FDB6-4B33-A9CE-194EDBC18512}" type="datetimeFigureOut">
              <a:rPr lang="en-US"/>
              <a:pPr>
                <a:defRPr/>
              </a:pPr>
              <a:t>12/10/2022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BDAEDA2-2E48-4C20-9342-E23FD3DB5874}" type="slidenum">
              <a:rPr lang="en-US"/>
              <a:pPr>
                <a:defRPr/>
              </a:pPr>
              <a:t>‹#›</a:t>
            </a:fld>
            <a:endParaRPr lang="en-US" dirty="0"/>
          </a:p>
        </p:txBody>
      </p:sp>
    </p:spTree>
    <p:extLst>
      <p:ext uri="{BB962C8B-B14F-4D97-AF65-F5344CB8AC3E}">
        <p14:creationId xmlns:p14="http://schemas.microsoft.com/office/powerpoint/2010/main" val="6967519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532130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98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1593109034"/>
      </p:ext>
    </p:extLst>
  </p:cSld>
  <p:clrMapOvr>
    <a:masterClrMapping/>
  </p:clrMapOvr>
  <p:transition>
    <p:strips dir="rd"/>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5389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7294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9043103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532130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19530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C2B68C-9DA1-0D48-C02B-F8A4171CA530}"/>
              </a:ext>
            </a:extLst>
          </p:cNvPr>
          <p:cNvSpPr>
            <a:spLocks noGrp="1"/>
          </p:cNvSpPr>
          <p:nvPr>
            <p:ph idx="1"/>
          </p:nvPr>
        </p:nvSpPr>
        <p:spPr/>
        <p:txBody>
          <a:bodyPr/>
          <a:lstStyle>
            <a:lvl1pPr>
              <a:lnSpc>
                <a:spcPct val="120000"/>
              </a:lnSpc>
              <a:spcAft>
                <a:spcPts val="450"/>
              </a:spcAft>
              <a:defRPr>
                <a:solidFill>
                  <a:schemeClr val="bg1"/>
                </a:solidFill>
              </a:defRPr>
            </a:lvl1pPr>
            <a:lvl2pPr>
              <a:lnSpc>
                <a:spcPct val="120000"/>
              </a:lnSpc>
              <a:spcAft>
                <a:spcPts val="450"/>
              </a:spcAft>
              <a:defRPr>
                <a:solidFill>
                  <a:schemeClr val="bg1"/>
                </a:solidFill>
              </a:defRPr>
            </a:lvl2pPr>
            <a:lvl3pPr>
              <a:lnSpc>
                <a:spcPct val="120000"/>
              </a:lnSpc>
              <a:spcAft>
                <a:spcPts val="450"/>
              </a:spcAft>
              <a:defRPr>
                <a:solidFill>
                  <a:schemeClr val="bg1"/>
                </a:solidFill>
              </a:defRPr>
            </a:lvl3pPr>
            <a:lvl4pPr>
              <a:lnSpc>
                <a:spcPct val="120000"/>
              </a:lnSpc>
              <a:spcAft>
                <a:spcPts val="450"/>
              </a:spcAft>
              <a:defRPr>
                <a:solidFill>
                  <a:schemeClr val="bg1"/>
                </a:solidFill>
              </a:defRPr>
            </a:lvl4pPr>
            <a:lvl5pPr>
              <a:lnSpc>
                <a:spcPct val="120000"/>
              </a:lnSpc>
              <a:spcAft>
                <a:spcPts val="450"/>
              </a:spcAft>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50C2A4E-F6C4-3B29-D623-44D6AFDE7741}"/>
              </a:ext>
            </a:extLst>
          </p:cNvPr>
          <p:cNvSpPr>
            <a:spLocks noGrp="1"/>
          </p:cNvSpPr>
          <p:nvPr>
            <p:ph type="sldNum" sz="quarter" idx="12"/>
          </p:nvPr>
        </p:nvSpPr>
        <p:spPr/>
        <p:txBody>
          <a:bodyPr/>
          <a:lstStyle>
            <a:lvl1pPr>
              <a:defRPr/>
            </a:lvl1pPr>
          </a:lstStyle>
          <a:p>
            <a:fld id="{C5190BA9-CCEC-EC42-AF4B-4196EA90A6EC}" type="slidenum">
              <a:rPr lang="en-US" smtClean="0"/>
              <a:pPr/>
              <a:t>‹#›</a:t>
            </a:fld>
            <a:endParaRPr lang="en-US" dirty="0"/>
          </a:p>
        </p:txBody>
      </p:sp>
      <p:sp>
        <p:nvSpPr>
          <p:cNvPr id="7" name="Title 1">
            <a:extLst>
              <a:ext uri="{FF2B5EF4-FFF2-40B4-BE49-F238E27FC236}">
                <a16:creationId xmlns:a16="http://schemas.microsoft.com/office/drawing/2014/main" id="{2E1789C2-FE11-2801-F698-7D26FAE64E48}"/>
              </a:ext>
            </a:extLst>
          </p:cNvPr>
          <p:cNvSpPr>
            <a:spLocks noGrp="1"/>
          </p:cNvSpPr>
          <p:nvPr>
            <p:ph type="title"/>
          </p:nvPr>
        </p:nvSpPr>
        <p:spPr>
          <a:xfrm>
            <a:off x="629841" y="668338"/>
            <a:ext cx="6251019" cy="1022351"/>
          </a:xfrm>
        </p:spPr>
        <p:txBody>
          <a:bodyPr/>
          <a:lstStyle>
            <a:lvl1pP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403315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54C96AF-72A1-5CEE-CC4D-BB9204AC01FC}"/>
              </a:ext>
            </a:extLst>
          </p:cNvPr>
          <p:cNvSpPr>
            <a:spLocks noGrp="1"/>
          </p:cNvSpPr>
          <p:nvPr>
            <p:ph type="sldNum" sz="quarter" idx="12"/>
          </p:nvPr>
        </p:nvSpPr>
        <p:spPr/>
        <p:txBody>
          <a:bodyPr/>
          <a:lstStyle/>
          <a:p>
            <a:fld id="{CD7DDD43-E950-1B4D-B0EB-00290C159030}" type="slidenum">
              <a:rPr lang="en-US" smtClean="0"/>
              <a:t>‹#›</a:t>
            </a:fld>
            <a:endParaRPr lang="en-US" dirty="0"/>
          </a:p>
        </p:txBody>
      </p:sp>
      <p:sp>
        <p:nvSpPr>
          <p:cNvPr id="6" name="Title 1">
            <a:extLst>
              <a:ext uri="{FF2B5EF4-FFF2-40B4-BE49-F238E27FC236}">
                <a16:creationId xmlns:a16="http://schemas.microsoft.com/office/drawing/2014/main" id="{5F314501-7B22-F388-82F6-0F6BF36A046B}"/>
              </a:ext>
            </a:extLst>
          </p:cNvPr>
          <p:cNvSpPr>
            <a:spLocks noGrp="1"/>
          </p:cNvSpPr>
          <p:nvPr>
            <p:ph type="title"/>
          </p:nvPr>
        </p:nvSpPr>
        <p:spPr>
          <a:xfrm>
            <a:off x="629842" y="668338"/>
            <a:ext cx="6347429" cy="1022351"/>
          </a:xfrm>
        </p:spPr>
        <p:txBody>
          <a:bodyPr/>
          <a:lstStyle>
            <a:lvl1pP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555472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38102" cy="909046"/>
          </a:xfrm>
          <a:prstGeom prst="rect">
            <a:avLst/>
          </a:prstGeom>
        </p:spPr>
      </p:pic>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5898" y="0"/>
            <a:ext cx="938102" cy="909046"/>
          </a:xfrm>
          <a:prstGeom prst="rect">
            <a:avLst/>
          </a:prstGeom>
        </p:spPr>
      </p:pic>
    </p:spTree>
    <p:extLst>
      <p:ext uri="{BB962C8B-B14F-4D97-AF65-F5344CB8AC3E}">
        <p14:creationId xmlns:p14="http://schemas.microsoft.com/office/powerpoint/2010/main" val="35847125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151645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7.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image" Target="../media/image2.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theme" Target="../theme/theme8.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3" Type="http://schemas.openxmlformats.org/officeDocument/2006/relationships/slideLayout" Target="../slideLayouts/slideLayout76.xml"/><Relationship Id="rId21" Type="http://schemas.openxmlformats.org/officeDocument/2006/relationships/slideLayout" Target="../slideLayouts/slideLayout94.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theme" Target="../theme/theme9.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FF3"/>
        </a:solidFill>
        <a:effectLst/>
      </p:bgPr>
    </p:bg>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17">
            <a:extLst>
              <a:ext uri="{28A0092B-C50C-407E-A947-70E740481C1C}">
                <a14:useLocalDpi xmlns:a14="http://schemas.microsoft.com/office/drawing/2010/main" val="0"/>
              </a:ext>
            </a:extLst>
          </a:blip>
          <a:srcRect l="151" t="5911" r="-151" b="-105"/>
          <a:stretch>
            <a:fillRect/>
          </a:stretch>
        </p:blipFill>
        <p:spPr bwMode="auto">
          <a:xfrm>
            <a:off x="0" y="5410200"/>
            <a:ext cx="91440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1536700"/>
          </a:xfrm>
          <a:prstGeom prst="rect">
            <a:avLst/>
          </a:prstGeom>
          <a:noFill/>
          <a:extLst>
            <a:ext uri="{909E8E84-426E-40DD-AFC4-6F175D3DCCD1}">
              <a14:hiddenFill xmlns:a14="http://schemas.microsoft.com/office/drawing/2010/main">
                <a:solidFill>
                  <a:srgbClr val="FFFFFF"/>
                </a:solidFill>
              </a14:hiddenFill>
            </a:ext>
          </a:extLst>
        </p:spPr>
      </p:pic>
      <p:sp>
        <p:nvSpPr>
          <p:cNvPr id="21508" name="Rectangle 4"/>
          <p:cNvSpPr>
            <a:spLocks noGrp="1" noChangeArrowheads="1"/>
          </p:cNvSpPr>
          <p:nvPr>
            <p:ph type="title"/>
          </p:nvPr>
        </p:nvSpPr>
        <p:spPr bwMode="auto">
          <a:xfrm>
            <a:off x="999459" y="-26592"/>
            <a:ext cx="714740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1509" name="Rectangle 5"/>
          <p:cNvSpPr>
            <a:spLocks noGrp="1" noChangeArrowheads="1"/>
          </p:cNvSpPr>
          <p:nvPr>
            <p:ph type="body" idx="1"/>
          </p:nvPr>
        </p:nvSpPr>
        <p:spPr bwMode="auto">
          <a:xfrm>
            <a:off x="1066800" y="1752600"/>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511" name="Rectangle 7"/>
          <p:cNvSpPr>
            <a:spLocks noGrp="1" noChangeArrowheads="1"/>
          </p:cNvSpPr>
          <p:nvPr>
            <p:ph type="ftr" sz="quarter" idx="3"/>
          </p:nvPr>
        </p:nvSpPr>
        <p:spPr bwMode="auto">
          <a:xfrm>
            <a:off x="0" y="6629400"/>
            <a:ext cx="472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bg2"/>
                </a:solidFill>
                <a:latin typeface="RequiemDisplay-HTF-Roman" charset="0"/>
              </a:defRPr>
            </a:lvl1pPr>
          </a:lstStyle>
          <a:p>
            <a:endParaRPr lang="en-US" dirty="0"/>
          </a:p>
        </p:txBody>
      </p:sp>
      <p:pic>
        <p:nvPicPr>
          <p:cNvPr id="12" name="Picture 1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325" y="1"/>
            <a:ext cx="997135" cy="966250"/>
          </a:xfrm>
          <a:prstGeom prst="rect">
            <a:avLst/>
          </a:prstGeom>
        </p:spPr>
      </p:pic>
      <p:pic>
        <p:nvPicPr>
          <p:cNvPr id="14" name="Picture 13"/>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8157498" y="3539"/>
            <a:ext cx="997135" cy="966250"/>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703" r:id="rId15"/>
  </p:sldLayoutIdLst>
  <p:transition>
    <p:strips dir="rd"/>
  </p:transition>
  <p:txStyles>
    <p:titleStyle>
      <a:lvl1pPr algn="ctr" rtl="0" fontAlgn="base">
        <a:lnSpc>
          <a:spcPct val="70000"/>
        </a:lnSpc>
        <a:spcBef>
          <a:spcPct val="0"/>
        </a:spcBef>
        <a:spcAft>
          <a:spcPct val="0"/>
        </a:spcAft>
        <a:defRPr sz="3600" b="1" u="sng">
          <a:solidFill>
            <a:srgbClr val="760002"/>
          </a:solidFill>
          <a:effectLst/>
          <a:latin typeface="Georgia" panose="02040502050405020303" pitchFamily="18" charset="0"/>
          <a:ea typeface="+mj-ea"/>
          <a:cs typeface="Arial" panose="020B0604020202020204" pitchFamily="34" charset="0"/>
        </a:defRPr>
      </a:lvl1pPr>
      <a:lvl2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2pPr>
      <a:lvl3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3pPr>
      <a:lvl4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4pPr>
      <a:lvl5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5pPr>
      <a:lvl6pPr marL="4572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6pPr>
      <a:lvl7pPr marL="9144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7pPr>
      <a:lvl8pPr marL="13716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8pPr>
      <a:lvl9pPr marL="18288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9pPr>
    </p:titleStyle>
    <p:bodyStyle>
      <a:lvl1pPr marL="342900" indent="-342900" algn="l" rtl="0" fontAlgn="base">
        <a:lnSpc>
          <a:spcPct val="90000"/>
        </a:lnSpc>
        <a:spcBef>
          <a:spcPct val="20000"/>
        </a:spcBef>
        <a:spcAft>
          <a:spcPct val="0"/>
        </a:spcAft>
        <a:buChar char="•"/>
        <a:defRPr sz="3200" b="1" baseline="0">
          <a:solidFill>
            <a:schemeClr val="tx1"/>
          </a:solidFill>
          <a:effectLst>
            <a:outerShdw blurRad="38100" dist="38100" dir="2700000" algn="tl">
              <a:srgbClr val="C0C0C0"/>
            </a:outerShdw>
          </a:effectLst>
          <a:latin typeface="Georgia" panose="02040502050405020303" pitchFamily="18" charset="0"/>
          <a:ea typeface="+mn-ea"/>
          <a:cs typeface="Arial" panose="020B0604020202020204" pitchFamily="34" charset="0"/>
        </a:defRPr>
      </a:lvl1pPr>
      <a:lvl2pPr marL="742950" indent="-285750" algn="l" rtl="0" fontAlgn="base">
        <a:lnSpc>
          <a:spcPct val="90000"/>
        </a:lnSpc>
        <a:spcBef>
          <a:spcPct val="20000"/>
        </a:spcBef>
        <a:spcAft>
          <a:spcPct val="0"/>
        </a:spcAft>
        <a:buChar char="–"/>
        <a:defRPr sz="2800" b="1">
          <a:solidFill>
            <a:schemeClr val="tx1"/>
          </a:solidFill>
          <a:effectLst>
            <a:outerShdw blurRad="38100" dist="38100" dir="2700000" algn="tl">
              <a:srgbClr val="C0C0C0"/>
            </a:outerShdw>
          </a:effectLst>
          <a:latin typeface="Georgia" panose="02040502050405020303" pitchFamily="18" charset="0"/>
          <a:cs typeface="Arial" panose="020B0604020202020204" pitchFamily="34" charset="0"/>
        </a:defRPr>
      </a:lvl2pPr>
      <a:lvl3pPr marL="1143000" indent="-228600" algn="l" rtl="0" fontAlgn="base">
        <a:lnSpc>
          <a:spcPct val="90000"/>
        </a:lnSpc>
        <a:spcBef>
          <a:spcPct val="20000"/>
        </a:spcBef>
        <a:spcAft>
          <a:spcPct val="0"/>
        </a:spcAft>
        <a:buChar char="•"/>
        <a:defRPr sz="2400" b="1">
          <a:solidFill>
            <a:schemeClr val="tx1"/>
          </a:solidFill>
          <a:latin typeface="Georgia" panose="02040502050405020303" pitchFamily="18" charset="0"/>
          <a:cs typeface="Arial" panose="020B0604020202020204" pitchFamily="34" charset="0"/>
        </a:defRPr>
      </a:lvl3pPr>
      <a:lvl4pPr marL="1600200" indent="-228600" algn="l" rtl="0" fontAlgn="base">
        <a:lnSpc>
          <a:spcPct val="110000"/>
        </a:lnSpc>
        <a:spcBef>
          <a:spcPct val="20000"/>
        </a:spcBef>
        <a:spcAft>
          <a:spcPct val="0"/>
        </a:spcAft>
        <a:buChar char="–"/>
        <a:defRPr sz="2000" b="1">
          <a:solidFill>
            <a:schemeClr val="tx1"/>
          </a:solidFill>
          <a:latin typeface="Georgia" panose="02040502050405020303" pitchFamily="18" charset="0"/>
          <a:cs typeface="Arial" panose="020B0604020202020204" pitchFamily="34" charset="0"/>
        </a:defRPr>
      </a:lvl4pPr>
      <a:lvl5pPr marL="2057400" indent="-228600" algn="l" rtl="0" fontAlgn="base">
        <a:lnSpc>
          <a:spcPct val="110000"/>
        </a:lnSpc>
        <a:spcBef>
          <a:spcPct val="20000"/>
        </a:spcBef>
        <a:spcAft>
          <a:spcPct val="0"/>
        </a:spcAft>
        <a:buChar char="»"/>
        <a:defRPr sz="2000" b="1">
          <a:solidFill>
            <a:schemeClr val="tx1"/>
          </a:solidFill>
          <a:latin typeface="Georgia" panose="02040502050405020303" pitchFamily="18" charset="0"/>
          <a:cs typeface="Arial" panose="020B0604020202020204" pitchFamily="34" charset="0"/>
        </a:defRPr>
      </a:lvl5pPr>
      <a:lvl6pPr marL="2514600" indent="-228600" algn="l" rtl="0" fontAlgn="base">
        <a:lnSpc>
          <a:spcPct val="110000"/>
        </a:lnSpc>
        <a:spcBef>
          <a:spcPct val="20000"/>
        </a:spcBef>
        <a:spcAft>
          <a:spcPct val="0"/>
        </a:spcAft>
        <a:buChar char="»"/>
        <a:defRPr sz="2000">
          <a:solidFill>
            <a:schemeClr val="tx1"/>
          </a:solidFill>
          <a:latin typeface="+mn-lt"/>
        </a:defRPr>
      </a:lvl6pPr>
      <a:lvl7pPr marL="2971800" indent="-228600" algn="l" rtl="0" fontAlgn="base">
        <a:lnSpc>
          <a:spcPct val="110000"/>
        </a:lnSpc>
        <a:spcBef>
          <a:spcPct val="20000"/>
        </a:spcBef>
        <a:spcAft>
          <a:spcPct val="0"/>
        </a:spcAft>
        <a:buChar char="»"/>
        <a:defRPr sz="2000">
          <a:solidFill>
            <a:schemeClr val="tx1"/>
          </a:solidFill>
          <a:latin typeface="+mn-lt"/>
        </a:defRPr>
      </a:lvl7pPr>
      <a:lvl8pPr marL="3429000" indent="-228600" algn="l" rtl="0" fontAlgn="base">
        <a:lnSpc>
          <a:spcPct val="110000"/>
        </a:lnSpc>
        <a:spcBef>
          <a:spcPct val="20000"/>
        </a:spcBef>
        <a:spcAft>
          <a:spcPct val="0"/>
        </a:spcAft>
        <a:buChar char="»"/>
        <a:defRPr sz="2000">
          <a:solidFill>
            <a:schemeClr val="tx1"/>
          </a:solidFill>
          <a:latin typeface="+mn-lt"/>
        </a:defRPr>
      </a:lvl8pPr>
      <a:lvl9pPr marL="3886200" indent="-228600" algn="l" rtl="0" fontAlgn="base">
        <a:lnSpc>
          <a:spcPct val="11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38D10-36C6-42D9-BF77-8B49C1020070}" type="datetimeFigureOut">
              <a:rPr lang="en-US" smtClean="0"/>
              <a:t>12/10/2022</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D85CFB-7379-4234-A46C-02FDA8D3913D}" type="slidenum">
              <a:rPr lang="en-US" smtClean="0"/>
              <a:t>‹#›</a:t>
            </a:fld>
            <a:endParaRPr lang="en-US" dirty="0"/>
          </a:p>
        </p:txBody>
      </p:sp>
    </p:spTree>
    <p:extLst>
      <p:ext uri="{BB962C8B-B14F-4D97-AF65-F5344CB8AC3E}">
        <p14:creationId xmlns:p14="http://schemas.microsoft.com/office/powerpoint/2010/main" val="1524531223"/>
      </p:ext>
    </p:extLst>
  </p:cSld>
  <p:clrMap bg1="lt1" tx1="dk1" bg2="lt2" tx2="dk2" accent1="accent1" accent2="accent2" accent3="accent3" accent4="accent4" accent5="accent5" accent6="accent6" hlink="hlink" folHlink="folHlink"/>
  <p:sldLayoutIdLst>
    <p:sldLayoutId id="2147483716"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EFFF3"/>
        </a:solidFill>
        <a:effectLst/>
      </p:bgPr>
    </p:bg>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Grp="1" noChangeArrowheads="1"/>
          </p:cNvSpPr>
          <p:nvPr>
            <p:ph type="title"/>
          </p:nvPr>
        </p:nvSpPr>
        <p:spPr bwMode="auto">
          <a:xfrm>
            <a:off x="1277938" y="1017588"/>
            <a:ext cx="6324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9" name="Rectangle 5"/>
          <p:cNvSpPr>
            <a:spLocks noGrp="1" noChangeArrowheads="1"/>
          </p:cNvSpPr>
          <p:nvPr>
            <p:ph type="body" idx="1"/>
          </p:nvPr>
        </p:nvSpPr>
        <p:spPr bwMode="auto">
          <a:xfrm>
            <a:off x="1066800" y="2341563"/>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5055965"/>
      </p:ext>
    </p:extLst>
  </p:cSld>
  <p:clrMap bg1="lt1" tx1="dk1" bg2="lt2" tx2="dk2" accent1="accent1" accent2="accent2" accent3="accent3" accent4="accent4" accent5="accent5" accent6="accent6" hlink="hlink" folHlink="folHlink"/>
  <p:sldLayoutIdLst>
    <p:sldLayoutId id="2147483720" r:id="rId1"/>
    <p:sldLayoutId id="2147483860" r:id="rId2"/>
  </p:sldLayoutIdLst>
  <p:transition>
    <p:strips dir="rd"/>
  </p:transition>
  <p:hf hdr="0" ftr="0" dt="0"/>
  <p:txStyles>
    <p:titleStyle>
      <a:lvl1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mj-lt"/>
          <a:ea typeface="+mj-ea"/>
          <a:cs typeface="+mj-cs"/>
        </a:defRPr>
      </a:lvl1pPr>
      <a:lvl2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2pPr>
      <a:lvl3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3pPr>
      <a:lvl4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4pPr>
      <a:lvl5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5pPr>
      <a:lvl6pPr marL="4572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6pPr>
      <a:lvl7pPr marL="9144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7pPr>
      <a:lvl8pPr marL="13716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8pPr>
      <a:lvl9pPr marL="18288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9pPr>
    </p:titleStyle>
    <p:bodyStyle>
      <a:lvl1pPr marL="342900" indent="-342900" algn="l" rtl="0" eaLnBrk="0" fontAlgn="base" hangingPunct="0">
        <a:lnSpc>
          <a:spcPct val="90000"/>
        </a:lnSpc>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lnSpc>
          <a:spcPct val="90000"/>
        </a:lnSpc>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lnSpc>
          <a:spcPct val="90000"/>
        </a:lnSpc>
        <a:spcBef>
          <a:spcPct val="20000"/>
        </a:spcBef>
        <a:spcAft>
          <a:spcPct val="0"/>
        </a:spcAft>
        <a:buChar char="•"/>
        <a:defRPr sz="2400">
          <a:solidFill>
            <a:schemeClr val="tx1"/>
          </a:solidFill>
          <a:latin typeface="+mn-lt"/>
        </a:defRPr>
      </a:lvl3pPr>
      <a:lvl4pPr marL="1600200" indent="-228600" algn="l" rtl="0" eaLnBrk="0" fontAlgn="base" hangingPunct="0">
        <a:lnSpc>
          <a:spcPct val="110000"/>
        </a:lnSpc>
        <a:spcBef>
          <a:spcPct val="20000"/>
        </a:spcBef>
        <a:spcAft>
          <a:spcPct val="0"/>
        </a:spcAft>
        <a:buChar char="–"/>
        <a:defRPr sz="2000">
          <a:solidFill>
            <a:schemeClr val="tx1"/>
          </a:solidFill>
          <a:latin typeface="+mn-lt"/>
        </a:defRPr>
      </a:lvl4pPr>
      <a:lvl5pPr marL="2057400" indent="-228600" algn="l" rtl="0" eaLnBrk="0" fontAlgn="base" hangingPunct="0">
        <a:lnSpc>
          <a:spcPct val="110000"/>
        </a:lnSpc>
        <a:spcBef>
          <a:spcPct val="20000"/>
        </a:spcBef>
        <a:spcAft>
          <a:spcPct val="0"/>
        </a:spcAft>
        <a:buChar char="»"/>
        <a:defRPr sz="2000">
          <a:solidFill>
            <a:schemeClr val="tx1"/>
          </a:solidFill>
          <a:latin typeface="+mn-lt"/>
        </a:defRPr>
      </a:lvl5pPr>
      <a:lvl6pPr marL="2514600" indent="-228600" algn="l" rtl="0" fontAlgn="base">
        <a:lnSpc>
          <a:spcPct val="110000"/>
        </a:lnSpc>
        <a:spcBef>
          <a:spcPct val="20000"/>
        </a:spcBef>
        <a:spcAft>
          <a:spcPct val="0"/>
        </a:spcAft>
        <a:buChar char="»"/>
        <a:defRPr sz="2000">
          <a:solidFill>
            <a:schemeClr val="tx1"/>
          </a:solidFill>
          <a:latin typeface="+mn-lt"/>
        </a:defRPr>
      </a:lvl6pPr>
      <a:lvl7pPr marL="2971800" indent="-228600" algn="l" rtl="0" fontAlgn="base">
        <a:lnSpc>
          <a:spcPct val="110000"/>
        </a:lnSpc>
        <a:spcBef>
          <a:spcPct val="20000"/>
        </a:spcBef>
        <a:spcAft>
          <a:spcPct val="0"/>
        </a:spcAft>
        <a:buChar char="»"/>
        <a:defRPr sz="2000">
          <a:solidFill>
            <a:schemeClr val="tx1"/>
          </a:solidFill>
          <a:latin typeface="+mn-lt"/>
        </a:defRPr>
      </a:lvl7pPr>
      <a:lvl8pPr marL="3429000" indent="-228600" algn="l" rtl="0" fontAlgn="base">
        <a:lnSpc>
          <a:spcPct val="110000"/>
        </a:lnSpc>
        <a:spcBef>
          <a:spcPct val="20000"/>
        </a:spcBef>
        <a:spcAft>
          <a:spcPct val="0"/>
        </a:spcAft>
        <a:buChar char="»"/>
        <a:defRPr sz="2000">
          <a:solidFill>
            <a:schemeClr val="tx1"/>
          </a:solidFill>
          <a:latin typeface="+mn-lt"/>
        </a:defRPr>
      </a:lvl8pPr>
      <a:lvl9pPr marL="3886200" indent="-228600" algn="l" rtl="0" fontAlgn="base">
        <a:lnSpc>
          <a:spcPct val="11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EFFF3"/>
        </a:solidFill>
        <a:effectLst/>
      </p:bgPr>
    </p:bg>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Grp="1" noChangeArrowheads="1"/>
          </p:cNvSpPr>
          <p:nvPr>
            <p:ph type="title"/>
          </p:nvPr>
        </p:nvSpPr>
        <p:spPr bwMode="auto">
          <a:xfrm>
            <a:off x="1277938" y="1017588"/>
            <a:ext cx="6324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9" name="Rectangle 5"/>
          <p:cNvSpPr>
            <a:spLocks noGrp="1" noChangeArrowheads="1"/>
          </p:cNvSpPr>
          <p:nvPr>
            <p:ph type="body" idx="1"/>
          </p:nvPr>
        </p:nvSpPr>
        <p:spPr bwMode="auto">
          <a:xfrm>
            <a:off x="1066800" y="2341563"/>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9040595"/>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Lst>
  <p:transition>
    <p:strips dir="rd"/>
  </p:transition>
  <p:hf hdr="0" ftr="0" dt="0"/>
  <p:txStyles>
    <p:titleStyle>
      <a:lvl1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mj-lt"/>
          <a:ea typeface="+mj-ea"/>
          <a:cs typeface="+mj-cs"/>
        </a:defRPr>
      </a:lvl1pPr>
      <a:lvl2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2pPr>
      <a:lvl3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3pPr>
      <a:lvl4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4pPr>
      <a:lvl5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5pPr>
      <a:lvl6pPr marL="4572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6pPr>
      <a:lvl7pPr marL="9144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7pPr>
      <a:lvl8pPr marL="13716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8pPr>
      <a:lvl9pPr marL="18288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9pPr>
    </p:titleStyle>
    <p:bodyStyle>
      <a:lvl1pPr marL="342900" indent="-342900" algn="l" rtl="0" eaLnBrk="0" fontAlgn="base" hangingPunct="0">
        <a:lnSpc>
          <a:spcPct val="90000"/>
        </a:lnSpc>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lnSpc>
          <a:spcPct val="90000"/>
        </a:lnSpc>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lnSpc>
          <a:spcPct val="90000"/>
        </a:lnSpc>
        <a:spcBef>
          <a:spcPct val="20000"/>
        </a:spcBef>
        <a:spcAft>
          <a:spcPct val="0"/>
        </a:spcAft>
        <a:buChar char="•"/>
        <a:defRPr sz="2400">
          <a:solidFill>
            <a:schemeClr val="tx1"/>
          </a:solidFill>
          <a:latin typeface="+mn-lt"/>
        </a:defRPr>
      </a:lvl3pPr>
      <a:lvl4pPr marL="1600200" indent="-228600" algn="l" rtl="0" eaLnBrk="0" fontAlgn="base" hangingPunct="0">
        <a:lnSpc>
          <a:spcPct val="110000"/>
        </a:lnSpc>
        <a:spcBef>
          <a:spcPct val="20000"/>
        </a:spcBef>
        <a:spcAft>
          <a:spcPct val="0"/>
        </a:spcAft>
        <a:buChar char="–"/>
        <a:defRPr sz="2000">
          <a:solidFill>
            <a:schemeClr val="tx1"/>
          </a:solidFill>
          <a:latin typeface="+mn-lt"/>
        </a:defRPr>
      </a:lvl4pPr>
      <a:lvl5pPr marL="2057400" indent="-228600" algn="l" rtl="0" eaLnBrk="0" fontAlgn="base" hangingPunct="0">
        <a:lnSpc>
          <a:spcPct val="110000"/>
        </a:lnSpc>
        <a:spcBef>
          <a:spcPct val="20000"/>
        </a:spcBef>
        <a:spcAft>
          <a:spcPct val="0"/>
        </a:spcAft>
        <a:buChar char="»"/>
        <a:defRPr sz="2000">
          <a:solidFill>
            <a:schemeClr val="tx1"/>
          </a:solidFill>
          <a:latin typeface="+mn-lt"/>
        </a:defRPr>
      </a:lvl5pPr>
      <a:lvl6pPr marL="2514600" indent="-228600" algn="l" rtl="0" fontAlgn="base">
        <a:lnSpc>
          <a:spcPct val="110000"/>
        </a:lnSpc>
        <a:spcBef>
          <a:spcPct val="20000"/>
        </a:spcBef>
        <a:spcAft>
          <a:spcPct val="0"/>
        </a:spcAft>
        <a:buChar char="»"/>
        <a:defRPr sz="2000">
          <a:solidFill>
            <a:schemeClr val="tx1"/>
          </a:solidFill>
          <a:latin typeface="+mn-lt"/>
        </a:defRPr>
      </a:lvl6pPr>
      <a:lvl7pPr marL="2971800" indent="-228600" algn="l" rtl="0" fontAlgn="base">
        <a:lnSpc>
          <a:spcPct val="110000"/>
        </a:lnSpc>
        <a:spcBef>
          <a:spcPct val="20000"/>
        </a:spcBef>
        <a:spcAft>
          <a:spcPct val="0"/>
        </a:spcAft>
        <a:buChar char="»"/>
        <a:defRPr sz="2000">
          <a:solidFill>
            <a:schemeClr val="tx1"/>
          </a:solidFill>
          <a:latin typeface="+mn-lt"/>
        </a:defRPr>
      </a:lvl7pPr>
      <a:lvl8pPr marL="3429000" indent="-228600" algn="l" rtl="0" fontAlgn="base">
        <a:lnSpc>
          <a:spcPct val="110000"/>
        </a:lnSpc>
        <a:spcBef>
          <a:spcPct val="20000"/>
        </a:spcBef>
        <a:spcAft>
          <a:spcPct val="0"/>
        </a:spcAft>
        <a:buChar char="»"/>
        <a:defRPr sz="2000">
          <a:solidFill>
            <a:schemeClr val="tx1"/>
          </a:solidFill>
          <a:latin typeface="+mn-lt"/>
        </a:defRPr>
      </a:lvl8pPr>
      <a:lvl9pPr marL="3886200" indent="-228600" algn="l" rtl="0" fontAlgn="base">
        <a:lnSpc>
          <a:spcPct val="11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226CDD-CBEF-4976-989D-419064C478D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A86E8C7-38DD-4852-B05B-8735D2EB873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0CDFA25-5B49-459F-9562-E2583D69A97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1CD1AA8-26AB-4B04-8399-73619B42ACA6}" type="datetimeFigureOut">
              <a:rPr lang="en-US" smtClean="0"/>
              <a:t>12/10/2022</a:t>
            </a:fld>
            <a:endParaRPr lang="en-US" dirty="0"/>
          </a:p>
        </p:txBody>
      </p:sp>
      <p:sp>
        <p:nvSpPr>
          <p:cNvPr id="5" name="Footer Placeholder 4">
            <a:extLst>
              <a:ext uri="{FF2B5EF4-FFF2-40B4-BE49-F238E27FC236}">
                <a16:creationId xmlns:a16="http://schemas.microsoft.com/office/drawing/2014/main" id="{5929D817-53E0-4066-A36D-929B22C635C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6C39B09-D377-43AB-A1AD-06C6165A61C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C38D57-82AB-4359-8DC6-17C4A4CADF20}" type="slidenum">
              <a:rPr lang="en-US" smtClean="0"/>
              <a:t>‹#›</a:t>
            </a:fld>
            <a:endParaRPr lang="en-US" dirty="0"/>
          </a:p>
        </p:txBody>
      </p:sp>
    </p:spTree>
    <p:extLst>
      <p:ext uri="{BB962C8B-B14F-4D97-AF65-F5344CB8AC3E}">
        <p14:creationId xmlns:p14="http://schemas.microsoft.com/office/powerpoint/2010/main" val="1114755603"/>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EFFF3"/>
        </a:solidFill>
        <a:effectLst/>
      </p:bgPr>
    </p:bg>
    <p:spTree>
      <p:nvGrpSpPr>
        <p:cNvPr id="1" name=""/>
        <p:cNvGrpSpPr/>
        <p:nvPr/>
      </p:nvGrpSpPr>
      <p:grpSpPr>
        <a:xfrm>
          <a:off x="0" y="0"/>
          <a:ext cx="0" cy="0"/>
          <a:chOff x="0" y="0"/>
          <a:chExt cx="0" cy="0"/>
        </a:xfrm>
      </p:grpSpPr>
      <p:pic>
        <p:nvPicPr>
          <p:cNvPr id="2150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l="151" t="5911" r="-151" b="-105"/>
          <a:stretch>
            <a:fillRect/>
          </a:stretch>
        </p:blipFill>
        <p:spPr bwMode="auto">
          <a:xfrm>
            <a:off x="0" y="5410200"/>
            <a:ext cx="91440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536700"/>
          </a:xfrm>
          <a:prstGeom prst="rect">
            <a:avLst/>
          </a:prstGeom>
          <a:noFill/>
          <a:extLst>
            <a:ext uri="{909E8E84-426E-40DD-AFC4-6F175D3DCCD1}">
              <a14:hiddenFill xmlns:a14="http://schemas.microsoft.com/office/drawing/2010/main">
                <a:solidFill>
                  <a:srgbClr val="FFFFFF"/>
                </a:solidFill>
              </a14:hiddenFill>
            </a:ext>
          </a:extLst>
        </p:spPr>
      </p:pic>
      <p:sp>
        <p:nvSpPr>
          <p:cNvPr id="21508" name="Rectangle 4"/>
          <p:cNvSpPr>
            <a:spLocks noGrp="1" noChangeArrowheads="1"/>
          </p:cNvSpPr>
          <p:nvPr>
            <p:ph type="title"/>
          </p:nvPr>
        </p:nvSpPr>
        <p:spPr bwMode="auto">
          <a:xfrm>
            <a:off x="1428322" y="-26592"/>
            <a:ext cx="6324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9" name="Rectangle 5"/>
          <p:cNvSpPr>
            <a:spLocks noGrp="1" noChangeArrowheads="1"/>
          </p:cNvSpPr>
          <p:nvPr>
            <p:ph type="body" idx="1"/>
          </p:nvPr>
        </p:nvSpPr>
        <p:spPr bwMode="auto">
          <a:xfrm>
            <a:off x="1066800" y="1752600"/>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511" name="Rectangle 7"/>
          <p:cNvSpPr>
            <a:spLocks noGrp="1" noChangeArrowheads="1"/>
          </p:cNvSpPr>
          <p:nvPr>
            <p:ph type="ftr" sz="quarter" idx="3"/>
          </p:nvPr>
        </p:nvSpPr>
        <p:spPr bwMode="auto">
          <a:xfrm>
            <a:off x="0" y="6629400"/>
            <a:ext cx="472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bg2"/>
                </a:solidFill>
                <a:latin typeface="RequiemDisplay-HTF-Roman"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D0100"/>
              </a:solidFill>
              <a:effectLst/>
              <a:uLnTx/>
              <a:uFillTx/>
              <a:latin typeface="RequiemDisplay-HTF-Roman" charset="0"/>
              <a:ea typeface="+mn-ea"/>
              <a:cs typeface="+mn-cs"/>
            </a:endParaRP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25" y="1"/>
            <a:ext cx="997135" cy="966250"/>
          </a:xfrm>
          <a:prstGeom prst="rect">
            <a:avLst/>
          </a:prstGeom>
        </p:spPr>
      </p:pic>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57498" y="3539"/>
            <a:ext cx="997135" cy="966250"/>
          </a:xfrm>
          <a:prstGeom prst="rect">
            <a:avLst/>
          </a:prstGeom>
        </p:spPr>
      </p:pic>
    </p:spTree>
    <p:extLst>
      <p:ext uri="{BB962C8B-B14F-4D97-AF65-F5344CB8AC3E}">
        <p14:creationId xmlns:p14="http://schemas.microsoft.com/office/powerpoint/2010/main" val="2093258374"/>
      </p:ext>
    </p:extLst>
  </p:cSld>
  <p:clrMap bg1="lt1" tx1="dk1" bg2="lt2" tx2="dk2" accent1="accent1" accent2="accent2" accent3="accent3" accent4="accent4" accent5="accent5" accent6="accent6" hlink="hlink" folHlink="folHlink"/>
  <p:sldLayoutIdLst>
    <p:sldLayoutId id="2147484032" r:id="rId1"/>
    <p:sldLayoutId id="2147484034" r:id="rId2"/>
  </p:sldLayoutIdLst>
  <p:transition>
    <p:strips dir="rd"/>
  </p:transition>
  <p:txStyles>
    <p:titleStyle>
      <a:lvl1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Arial" panose="020B0604020202020204" pitchFamily="34" charset="0"/>
          <a:ea typeface="+mj-ea"/>
          <a:cs typeface="Arial" panose="020B0604020202020204" pitchFamily="34" charset="0"/>
        </a:defRPr>
      </a:lvl1pPr>
      <a:lvl2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2pPr>
      <a:lvl3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3pPr>
      <a:lvl4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4pPr>
      <a:lvl5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5pPr>
      <a:lvl6pPr marL="4572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6pPr>
      <a:lvl7pPr marL="9144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7pPr>
      <a:lvl8pPr marL="13716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8pPr>
      <a:lvl9pPr marL="18288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9pPr>
    </p:titleStyle>
    <p:bodyStyle>
      <a:lvl1pPr marL="342900" indent="-342900" algn="l" rtl="0" fontAlgn="base">
        <a:lnSpc>
          <a:spcPct val="90000"/>
        </a:lnSpc>
        <a:spcBef>
          <a:spcPct val="20000"/>
        </a:spcBef>
        <a:spcAft>
          <a:spcPct val="0"/>
        </a:spcAft>
        <a:buChar char="•"/>
        <a:defRPr sz="3200">
          <a:solidFill>
            <a:schemeClr val="tx1"/>
          </a:solidFill>
          <a:effectLst>
            <a:outerShdw blurRad="38100" dist="38100" dir="2700000" algn="tl">
              <a:srgbClr val="C0C0C0"/>
            </a:outerShdw>
          </a:effectLst>
          <a:latin typeface="Arial" panose="020B0604020202020204" pitchFamily="34" charset="0"/>
          <a:ea typeface="+mn-ea"/>
          <a:cs typeface="Arial" panose="020B0604020202020204" pitchFamily="34" charset="0"/>
        </a:defRPr>
      </a:lvl1pPr>
      <a:lvl2pPr marL="742950" indent="-285750" algn="l" rtl="0" fontAlgn="base">
        <a:lnSpc>
          <a:spcPct val="90000"/>
        </a:lnSpc>
        <a:spcBef>
          <a:spcPct val="20000"/>
        </a:spcBef>
        <a:spcAft>
          <a:spcPct val="0"/>
        </a:spcAft>
        <a:buChar char="–"/>
        <a:defRPr sz="280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defRPr>
      </a:lvl2pPr>
      <a:lvl3pPr marL="1143000" indent="-228600" algn="l" rtl="0" fontAlgn="base">
        <a:lnSpc>
          <a:spcPct val="90000"/>
        </a:lnSpc>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rtl="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rtl="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algn="l" rtl="0" fontAlgn="base">
        <a:lnSpc>
          <a:spcPct val="110000"/>
        </a:lnSpc>
        <a:spcBef>
          <a:spcPct val="20000"/>
        </a:spcBef>
        <a:spcAft>
          <a:spcPct val="0"/>
        </a:spcAft>
        <a:buChar char="»"/>
        <a:defRPr sz="2000">
          <a:solidFill>
            <a:schemeClr val="tx1"/>
          </a:solidFill>
          <a:latin typeface="+mn-lt"/>
        </a:defRPr>
      </a:lvl6pPr>
      <a:lvl7pPr marL="2971800" indent="-228600" algn="l" rtl="0" fontAlgn="base">
        <a:lnSpc>
          <a:spcPct val="110000"/>
        </a:lnSpc>
        <a:spcBef>
          <a:spcPct val="20000"/>
        </a:spcBef>
        <a:spcAft>
          <a:spcPct val="0"/>
        </a:spcAft>
        <a:buChar char="»"/>
        <a:defRPr sz="2000">
          <a:solidFill>
            <a:schemeClr val="tx1"/>
          </a:solidFill>
          <a:latin typeface="+mn-lt"/>
        </a:defRPr>
      </a:lvl7pPr>
      <a:lvl8pPr marL="3429000" indent="-228600" algn="l" rtl="0" fontAlgn="base">
        <a:lnSpc>
          <a:spcPct val="110000"/>
        </a:lnSpc>
        <a:spcBef>
          <a:spcPct val="20000"/>
        </a:spcBef>
        <a:spcAft>
          <a:spcPct val="0"/>
        </a:spcAft>
        <a:buChar char="»"/>
        <a:defRPr sz="2000">
          <a:solidFill>
            <a:schemeClr val="tx1"/>
          </a:solidFill>
          <a:latin typeface="+mn-lt"/>
        </a:defRPr>
      </a:lvl8pPr>
      <a:lvl9pPr marL="3886200" indent="-228600" algn="l" rtl="0" fontAlgn="base">
        <a:lnSpc>
          <a:spcPct val="11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226CDD-CBEF-4976-989D-419064C478D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A86E8C7-38DD-4852-B05B-8735D2EB873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0CDFA25-5B49-459F-9562-E2583D69A97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1CD1AA8-26AB-4B04-8399-73619B42ACA6}" type="datetimeFigureOut">
              <a:rPr lang="en-US" smtClean="0"/>
              <a:t>12/10/2022</a:t>
            </a:fld>
            <a:endParaRPr lang="en-US" dirty="0"/>
          </a:p>
        </p:txBody>
      </p:sp>
      <p:sp>
        <p:nvSpPr>
          <p:cNvPr id="5" name="Footer Placeholder 4">
            <a:extLst>
              <a:ext uri="{FF2B5EF4-FFF2-40B4-BE49-F238E27FC236}">
                <a16:creationId xmlns:a16="http://schemas.microsoft.com/office/drawing/2014/main" id="{5929D817-53E0-4066-A36D-929B22C635C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6C39B09-D377-43AB-A1AD-06C6165A61C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C38D57-82AB-4359-8DC6-17C4A4CADF20}" type="slidenum">
              <a:rPr lang="en-US" smtClean="0"/>
              <a:t>‹#›</a:t>
            </a:fld>
            <a:endParaRPr lang="en-US" dirty="0"/>
          </a:p>
        </p:txBody>
      </p:sp>
    </p:spTree>
    <p:extLst>
      <p:ext uri="{BB962C8B-B14F-4D97-AF65-F5344CB8AC3E}">
        <p14:creationId xmlns:p14="http://schemas.microsoft.com/office/powerpoint/2010/main" val="1437479499"/>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EFFF3"/>
        </a:solidFill>
        <a:effectLst/>
      </p:bgPr>
    </p:bg>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Grp="1" noChangeArrowheads="1"/>
          </p:cNvSpPr>
          <p:nvPr>
            <p:ph type="title"/>
          </p:nvPr>
        </p:nvSpPr>
        <p:spPr bwMode="auto">
          <a:xfrm>
            <a:off x="1277938" y="1017588"/>
            <a:ext cx="6324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9" name="Rectangle 5"/>
          <p:cNvSpPr>
            <a:spLocks noGrp="1" noChangeArrowheads="1"/>
          </p:cNvSpPr>
          <p:nvPr>
            <p:ph type="body" idx="1"/>
          </p:nvPr>
        </p:nvSpPr>
        <p:spPr bwMode="auto">
          <a:xfrm>
            <a:off x="1066800" y="2341563"/>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1033292"/>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Lst>
  <p:transition>
    <p:strips dir="rd"/>
  </p:transition>
  <p:hf hdr="0" ftr="0" dt="0"/>
  <p:txStyles>
    <p:titleStyle>
      <a:lvl1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mj-lt"/>
          <a:ea typeface="+mj-ea"/>
          <a:cs typeface="+mj-cs"/>
        </a:defRPr>
      </a:lvl1pPr>
      <a:lvl2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Arial" pitchFamily="34" charset="0"/>
        </a:defRPr>
      </a:lvl2pPr>
      <a:lvl3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Arial" pitchFamily="34" charset="0"/>
        </a:defRPr>
      </a:lvl3pPr>
      <a:lvl4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Arial" pitchFamily="34" charset="0"/>
        </a:defRPr>
      </a:lvl4pPr>
      <a:lvl5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Arial" pitchFamily="34" charset="0"/>
        </a:defRPr>
      </a:lvl5pPr>
      <a:lvl6pPr marL="4572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6pPr>
      <a:lvl7pPr marL="9144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7pPr>
      <a:lvl8pPr marL="13716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8pPr>
      <a:lvl9pPr marL="18288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9pPr>
    </p:titleStyle>
    <p:bodyStyle>
      <a:lvl1pPr marL="342900" indent="-342900" algn="l" rtl="0" eaLnBrk="0" fontAlgn="base" hangingPunct="0">
        <a:lnSpc>
          <a:spcPct val="90000"/>
        </a:lnSpc>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lnSpc>
          <a:spcPct val="90000"/>
        </a:lnSpc>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lnSpc>
          <a:spcPct val="90000"/>
        </a:lnSpc>
        <a:spcBef>
          <a:spcPct val="20000"/>
        </a:spcBef>
        <a:spcAft>
          <a:spcPct val="0"/>
        </a:spcAft>
        <a:buChar char="•"/>
        <a:defRPr sz="2400">
          <a:solidFill>
            <a:schemeClr val="tx1"/>
          </a:solidFill>
          <a:latin typeface="+mn-lt"/>
        </a:defRPr>
      </a:lvl3pPr>
      <a:lvl4pPr marL="1600200" indent="-228600" algn="l" rtl="0" eaLnBrk="0" fontAlgn="base" hangingPunct="0">
        <a:lnSpc>
          <a:spcPct val="110000"/>
        </a:lnSpc>
        <a:spcBef>
          <a:spcPct val="20000"/>
        </a:spcBef>
        <a:spcAft>
          <a:spcPct val="0"/>
        </a:spcAft>
        <a:buChar char="–"/>
        <a:defRPr sz="2000">
          <a:solidFill>
            <a:schemeClr val="tx1"/>
          </a:solidFill>
          <a:latin typeface="+mn-lt"/>
        </a:defRPr>
      </a:lvl4pPr>
      <a:lvl5pPr marL="2057400" indent="-228600" algn="l" rtl="0" eaLnBrk="0" fontAlgn="base" hangingPunct="0">
        <a:lnSpc>
          <a:spcPct val="110000"/>
        </a:lnSpc>
        <a:spcBef>
          <a:spcPct val="20000"/>
        </a:spcBef>
        <a:spcAft>
          <a:spcPct val="0"/>
        </a:spcAft>
        <a:buChar char="»"/>
        <a:defRPr sz="2000">
          <a:solidFill>
            <a:schemeClr val="tx1"/>
          </a:solidFill>
          <a:latin typeface="+mn-lt"/>
        </a:defRPr>
      </a:lvl5pPr>
      <a:lvl6pPr marL="2514600" indent="-228600" algn="l" rtl="0" fontAlgn="base">
        <a:lnSpc>
          <a:spcPct val="110000"/>
        </a:lnSpc>
        <a:spcBef>
          <a:spcPct val="20000"/>
        </a:spcBef>
        <a:spcAft>
          <a:spcPct val="0"/>
        </a:spcAft>
        <a:buChar char="»"/>
        <a:defRPr sz="2000">
          <a:solidFill>
            <a:schemeClr val="tx1"/>
          </a:solidFill>
          <a:latin typeface="+mn-lt"/>
        </a:defRPr>
      </a:lvl6pPr>
      <a:lvl7pPr marL="2971800" indent="-228600" algn="l" rtl="0" fontAlgn="base">
        <a:lnSpc>
          <a:spcPct val="110000"/>
        </a:lnSpc>
        <a:spcBef>
          <a:spcPct val="20000"/>
        </a:spcBef>
        <a:spcAft>
          <a:spcPct val="0"/>
        </a:spcAft>
        <a:buChar char="»"/>
        <a:defRPr sz="2000">
          <a:solidFill>
            <a:schemeClr val="tx1"/>
          </a:solidFill>
          <a:latin typeface="+mn-lt"/>
        </a:defRPr>
      </a:lvl7pPr>
      <a:lvl8pPr marL="3429000" indent="-228600" algn="l" rtl="0" fontAlgn="base">
        <a:lnSpc>
          <a:spcPct val="110000"/>
        </a:lnSpc>
        <a:spcBef>
          <a:spcPct val="20000"/>
        </a:spcBef>
        <a:spcAft>
          <a:spcPct val="0"/>
        </a:spcAft>
        <a:buChar char="»"/>
        <a:defRPr sz="2000">
          <a:solidFill>
            <a:schemeClr val="tx1"/>
          </a:solidFill>
          <a:latin typeface="+mn-lt"/>
        </a:defRPr>
      </a:lvl8pPr>
      <a:lvl9pPr marL="3886200" indent="-228600" algn="l" rtl="0" fontAlgn="base">
        <a:lnSpc>
          <a:spcPct val="11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226CDD-CBEF-4976-989D-419064C478D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A86E8C7-38DD-4852-B05B-8735D2EB873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0CDFA25-5B49-459F-9562-E2583D69A97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1CD1AA8-26AB-4B04-8399-73619B42ACA6}" type="datetimeFigureOut">
              <a:rPr lang="en-US" smtClean="0"/>
              <a:t>12/10/2022</a:t>
            </a:fld>
            <a:endParaRPr lang="en-US" dirty="0"/>
          </a:p>
        </p:txBody>
      </p:sp>
      <p:sp>
        <p:nvSpPr>
          <p:cNvPr id="5" name="Footer Placeholder 4">
            <a:extLst>
              <a:ext uri="{FF2B5EF4-FFF2-40B4-BE49-F238E27FC236}">
                <a16:creationId xmlns:a16="http://schemas.microsoft.com/office/drawing/2014/main" id="{5929D817-53E0-4066-A36D-929B22C635C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6C39B09-D377-43AB-A1AD-06C6165A61C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C38D57-82AB-4359-8DC6-17C4A4CADF20}" type="slidenum">
              <a:rPr lang="en-US" smtClean="0"/>
              <a:t>‹#›</a:t>
            </a:fld>
            <a:endParaRPr lang="en-US" dirty="0"/>
          </a:p>
        </p:txBody>
      </p:sp>
    </p:spTree>
    <p:extLst>
      <p:ext uri="{BB962C8B-B14F-4D97-AF65-F5344CB8AC3E}">
        <p14:creationId xmlns:p14="http://schemas.microsoft.com/office/powerpoint/2010/main" val="2045780138"/>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 id="2147484120" r:id="rId12"/>
    <p:sldLayoutId id="2147484121" r:id="rId13"/>
    <p:sldLayoutId id="2147484122" r:id="rId14"/>
    <p:sldLayoutId id="2147484123" r:id="rId15"/>
    <p:sldLayoutId id="2147484124" r:id="rId16"/>
    <p:sldLayoutId id="2147484125" r:id="rId17"/>
    <p:sldLayoutId id="2147484126" r:id="rId18"/>
    <p:sldLayoutId id="2147484127" r:id="rId19"/>
    <p:sldLayoutId id="2147484128" r:id="rId20"/>
    <p:sldLayoutId id="2147484129" r:id="rId21"/>
    <p:sldLayoutId id="2147484130" r:id="rId22"/>
    <p:sldLayoutId id="2147484131" r:id="rId23"/>
    <p:sldLayoutId id="2147484132" r:id="rId2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4.xml.rels><?xml version="1.0" encoding="UTF-8" standalone="yes"?>
<Relationships xmlns="http://schemas.openxmlformats.org/package/2006/relationships"><Relationship Id="rId3" Type="http://schemas.openxmlformats.org/officeDocument/2006/relationships/hyperlink" Target="mailto:info@holytrinitygoc.org" TargetMode="External"/><Relationship Id="rId2" Type="http://schemas.openxmlformats.org/officeDocument/2006/relationships/hyperlink" Target="https://stewardshipcalling.com/holy-trinity-goc-grand-rapids-mi/" TargetMode="External"/><Relationship Id="rId1" Type="http://schemas.openxmlformats.org/officeDocument/2006/relationships/slideLayout" Target="../slideLayouts/slideLayout94.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g"/></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4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FA232E-D553-4214-83B6-B6815BA001E4}"/>
              </a:ext>
            </a:extLst>
          </p:cNvPr>
          <p:cNvPicPr>
            <a:picLocks noChangeAspect="1"/>
          </p:cNvPicPr>
          <p:nvPr/>
        </p:nvPicPr>
        <p:blipFill rotWithShape="1">
          <a:blip r:embed="rId3">
            <a:extLst>
              <a:ext uri="{28A0092B-C50C-407E-A947-70E740481C1C}">
                <a14:useLocalDpi xmlns:a14="http://schemas.microsoft.com/office/drawing/2010/main" val="0"/>
              </a:ext>
            </a:extLst>
          </a:blip>
          <a:srcRect b="14075"/>
          <a:stretch/>
        </p:blipFill>
        <p:spPr>
          <a:xfrm>
            <a:off x="-1" y="133165"/>
            <a:ext cx="9144000" cy="6724835"/>
          </a:xfrm>
          <a:prstGeom prst="rect">
            <a:avLst/>
          </a:prstGeom>
        </p:spPr>
      </p:pic>
      <p:sp>
        <p:nvSpPr>
          <p:cNvPr id="6" name="Flowchart: Manual Input 5">
            <a:extLst>
              <a:ext uri="{FF2B5EF4-FFF2-40B4-BE49-F238E27FC236}">
                <a16:creationId xmlns:a16="http://schemas.microsoft.com/office/drawing/2014/main" id="{E5BABC77-9845-428E-847E-DC767BDABBE5}"/>
              </a:ext>
            </a:extLst>
          </p:cNvPr>
          <p:cNvSpPr/>
          <p:nvPr/>
        </p:nvSpPr>
        <p:spPr>
          <a:xfrm rot="5400000">
            <a:off x="390425" y="-377492"/>
            <a:ext cx="6845070" cy="762592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8576 h 10000"/>
              <a:gd name="connsiteX3" fmla="*/ 0 w 10000"/>
              <a:gd name="connsiteY3" fmla="*/ 10000 h 10000"/>
              <a:gd name="connsiteX4" fmla="*/ 0 w 10000"/>
              <a:gd name="connsiteY4" fmla="*/ 2000 h 10000"/>
              <a:gd name="connsiteX0" fmla="*/ 0 w 10000"/>
              <a:gd name="connsiteY0" fmla="*/ 2000 h 8587"/>
              <a:gd name="connsiteX1" fmla="*/ 10000 w 10000"/>
              <a:gd name="connsiteY1" fmla="*/ 0 h 8587"/>
              <a:gd name="connsiteX2" fmla="*/ 10000 w 10000"/>
              <a:gd name="connsiteY2" fmla="*/ 8576 h 8587"/>
              <a:gd name="connsiteX3" fmla="*/ 65 w 10000"/>
              <a:gd name="connsiteY3" fmla="*/ 8587 h 8587"/>
              <a:gd name="connsiteX4" fmla="*/ 0 w 10000"/>
              <a:gd name="connsiteY4" fmla="*/ 2000 h 8587"/>
              <a:gd name="connsiteX0" fmla="*/ 0 w 10000"/>
              <a:gd name="connsiteY0" fmla="*/ 2329 h 10000"/>
              <a:gd name="connsiteX1" fmla="*/ 10000 w 10000"/>
              <a:gd name="connsiteY1" fmla="*/ 0 h 10000"/>
              <a:gd name="connsiteX2" fmla="*/ 10000 w 10000"/>
              <a:gd name="connsiteY2" fmla="*/ 9987 h 10000"/>
              <a:gd name="connsiteX3" fmla="*/ 19 w 10000"/>
              <a:gd name="connsiteY3" fmla="*/ 10000 h 10000"/>
              <a:gd name="connsiteX4" fmla="*/ 0 w 10000"/>
              <a:gd name="connsiteY4" fmla="*/ 232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329"/>
                </a:moveTo>
                <a:lnTo>
                  <a:pt x="10000" y="0"/>
                </a:lnTo>
                <a:lnTo>
                  <a:pt x="10000" y="9987"/>
                </a:lnTo>
                <a:lnTo>
                  <a:pt x="19" y="10000"/>
                </a:lnTo>
                <a:cubicBezTo>
                  <a:pt x="-3" y="7443"/>
                  <a:pt x="22" y="4886"/>
                  <a:pt x="0" y="2329"/>
                </a:cubicBezTo>
                <a:close/>
              </a:path>
            </a:pathLst>
          </a:cu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CAC7AF6D-18E3-47C7-ABEA-38A6AF071714}"/>
              </a:ext>
            </a:extLst>
          </p:cNvPr>
          <p:cNvSpPr txBox="1"/>
          <p:nvPr/>
        </p:nvSpPr>
        <p:spPr>
          <a:xfrm>
            <a:off x="2249736" y="6296465"/>
            <a:ext cx="1342034"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Bill  Marianes</a:t>
            </a:r>
          </a:p>
        </p:txBody>
      </p:sp>
      <p:pic>
        <p:nvPicPr>
          <p:cNvPr id="10" name="Picture 9" descr="Logo, company name&#10;&#10;Description automatically generated">
            <a:extLst>
              <a:ext uri="{FF2B5EF4-FFF2-40B4-BE49-F238E27FC236}">
                <a16:creationId xmlns:a16="http://schemas.microsoft.com/office/drawing/2014/main" id="{7ECADF7B-690C-4807-AC69-AED0AED455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43970"/>
            <a:ext cx="1342034" cy="1101098"/>
          </a:xfrm>
          <a:prstGeom prst="rect">
            <a:avLst/>
          </a:prstGeom>
        </p:spPr>
      </p:pic>
      <p:sp>
        <p:nvSpPr>
          <p:cNvPr id="7" name="Rectangle 6">
            <a:extLst>
              <a:ext uri="{FF2B5EF4-FFF2-40B4-BE49-F238E27FC236}">
                <a16:creationId xmlns:a16="http://schemas.microsoft.com/office/drawing/2014/main" id="{4B4E20EE-B9EB-E71D-E45F-9B0C68C6DC3D}"/>
              </a:ext>
            </a:extLst>
          </p:cNvPr>
          <p:cNvSpPr>
            <a:spLocks noChangeArrowheads="1"/>
          </p:cNvSpPr>
          <p:nvPr/>
        </p:nvSpPr>
        <p:spPr bwMode="auto">
          <a:xfrm>
            <a:off x="-368424" y="2248095"/>
            <a:ext cx="6578353"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Georgia" pitchFamily="18" charset="0"/>
                <a:ea typeface="+mn-ea"/>
                <a:cs typeface="+mn-cs"/>
              </a:rPr>
              <a:t>Strategic  Planning  Retreat  2</a:t>
            </a:r>
            <a:endParaRPr kumimoji="0" lang="en-US" sz="3600" b="1" i="0" u="sng" strike="noStrike" kern="1200" cap="none" spc="0" normalizeH="0" baseline="0" noProof="0" dirty="0">
              <a:ln>
                <a:noFill/>
              </a:ln>
              <a:solidFill>
                <a:prstClr val="white"/>
              </a:solidFill>
              <a:effectLst/>
              <a:uLnTx/>
              <a:uFillTx/>
              <a:latin typeface="Georgia" pitchFamily="18" charset="0"/>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br>
              <a:rPr kumimoji="0" lang="en-US" sz="4000" b="1" i="0" u="none" strike="noStrike" kern="1200" cap="none" spc="0" normalizeH="0" baseline="0" noProof="0" dirty="0">
                <a:ln>
                  <a:noFill/>
                </a:ln>
                <a:solidFill>
                  <a:prstClr val="white"/>
                </a:solidFill>
                <a:effectLst>
                  <a:outerShdw blurRad="38100" dist="38100" dir="2700000" algn="tl">
                    <a:srgbClr val="C0C0C0"/>
                  </a:outerShdw>
                </a:effectLst>
                <a:uLnTx/>
                <a:uFillTx/>
                <a:latin typeface="Georgia" pitchFamily="18" charset="0"/>
                <a:ea typeface="+mn-ea"/>
                <a:cs typeface="+mn-cs"/>
              </a:rPr>
            </a:br>
            <a:r>
              <a:rPr kumimoji="0" lang="en-US" sz="2000" b="1" i="1" u="none" strike="noStrike" kern="1200" cap="none" spc="0" normalizeH="0" baseline="0" noProof="0" dirty="0">
                <a:ln>
                  <a:noFill/>
                </a:ln>
                <a:solidFill>
                  <a:prstClr val="white"/>
                </a:solidFill>
                <a:effectLst/>
                <a:uLnTx/>
                <a:uFillTx/>
                <a:latin typeface="Georgia" pitchFamily="18" charset="0"/>
                <a:ea typeface="+mn-ea"/>
                <a:cs typeface="+mn-cs"/>
              </a:rPr>
              <a:t>“Where  there  is  no  vision,  the  people  will  perish”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uLnTx/>
                <a:uFillTx/>
                <a:latin typeface="Georgia" pitchFamily="18" charset="0"/>
                <a:ea typeface="+mn-ea"/>
                <a:cs typeface="+mn-cs"/>
              </a:rPr>
              <a:t>					</a:t>
            </a:r>
            <a:r>
              <a:rPr kumimoji="0" lang="en-US" sz="1200" b="1" i="0" u="none" strike="noStrike" kern="1200" cap="none" spc="0" normalizeH="0" baseline="0" noProof="0" dirty="0">
                <a:ln>
                  <a:noFill/>
                </a:ln>
                <a:solidFill>
                  <a:prstClr val="white"/>
                </a:solidFill>
                <a:effectLst/>
                <a:uLnTx/>
                <a:uFillTx/>
                <a:latin typeface="Georgia" pitchFamily="18" charset="0"/>
                <a:ea typeface="+mn-ea"/>
                <a:cs typeface="+mn-cs"/>
              </a:rPr>
              <a:t>Proverbs 29:18</a:t>
            </a:r>
            <a:endParaRPr kumimoji="0" lang="en-US" sz="1200" b="1" i="1" u="none" strike="noStrike" kern="1200" cap="none" spc="0" normalizeH="0" baseline="0" noProof="0" dirty="0">
              <a:ln>
                <a:noFill/>
              </a:ln>
              <a:solidFill>
                <a:prstClr val="white"/>
              </a:solidFill>
              <a:effectLst/>
              <a:uLnTx/>
              <a:uFillTx/>
              <a:latin typeface="Georgia" pitchFamily="18" charset="0"/>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Georgia" pitchFamily="18" charset="0"/>
                <a:ea typeface="+mn-ea"/>
                <a:cs typeface="+mn-cs"/>
              </a:rPr>
              <a:t>						</a:t>
            </a:r>
            <a:endParaRPr kumimoji="0" lang="en-US" sz="1200" b="1" i="0" u="none" strike="noStrike" kern="1200" cap="none" spc="0" normalizeH="0" baseline="0" noProof="0" dirty="0">
              <a:ln>
                <a:noFill/>
              </a:ln>
              <a:solidFill>
                <a:prstClr val="white"/>
              </a:solidFill>
              <a:effectLst/>
              <a:uLnTx/>
              <a:uFillTx/>
              <a:latin typeface="Georgia" pitchFamily="18" charset="0"/>
              <a:ea typeface="+mn-ea"/>
              <a:cs typeface="+mn-cs"/>
            </a:endParaRPr>
          </a:p>
        </p:txBody>
      </p:sp>
      <p:pic>
        <p:nvPicPr>
          <p:cNvPr id="3" name="Picture 2" descr="A picture containing altar, indoor, decorated, painting&#10;&#10;Description automatically generated">
            <a:extLst>
              <a:ext uri="{FF2B5EF4-FFF2-40B4-BE49-F238E27FC236}">
                <a16:creationId xmlns:a16="http://schemas.microsoft.com/office/drawing/2014/main" id="{EB124FA0-0BDC-451F-E056-DA50E2A89F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091" y="-5326"/>
            <a:ext cx="5841507" cy="2193306"/>
          </a:xfrm>
          <a:prstGeom prst="rect">
            <a:avLst/>
          </a:prstGeom>
        </p:spPr>
      </p:pic>
      <p:pic>
        <p:nvPicPr>
          <p:cNvPr id="8" name="Picture 7" descr="Logo&#10;&#10;Description automatically generated">
            <a:extLst>
              <a:ext uri="{FF2B5EF4-FFF2-40B4-BE49-F238E27FC236}">
                <a16:creationId xmlns:a16="http://schemas.microsoft.com/office/drawing/2014/main" id="{320B6A7D-AA5A-95E5-C782-7538CF6A67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7014" y="5748364"/>
            <a:ext cx="1145218" cy="1119161"/>
          </a:xfrm>
          <a:prstGeom prst="rect">
            <a:avLst/>
          </a:prstGeom>
        </p:spPr>
      </p:pic>
    </p:spTree>
    <p:extLst>
      <p:ext uri="{BB962C8B-B14F-4D97-AF65-F5344CB8AC3E}">
        <p14:creationId xmlns:p14="http://schemas.microsoft.com/office/powerpoint/2010/main" val="25654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583" y="1145573"/>
            <a:ext cx="9010834" cy="2687278"/>
          </a:xfrm>
        </p:spPr>
        <p:txBody>
          <a:bodyPr/>
          <a:lstStyle/>
          <a:p>
            <a:pPr marL="0" indent="0">
              <a:buNone/>
            </a:pPr>
            <a:r>
              <a:rPr lang="en-US" sz="2000" b="1" dirty="0">
                <a:effectLst/>
                <a:ea typeface="Calibri" panose="020F0502020204030204" pitchFamily="34" charset="0"/>
              </a:rPr>
              <a:t>Measurably improve parishioner understanding of the Orthodox Faith over the next 24 months by researching, developing, implementing and evaluating a best-practices </a:t>
            </a:r>
            <a:r>
              <a:rPr lang="en-US" sz="2000" dirty="0">
                <a:effectLst/>
              </a:rPr>
              <a:t>Adult  and  Youth </a:t>
            </a:r>
            <a:r>
              <a:rPr lang="en-US" sz="2000" b="1" dirty="0">
                <a:effectLst/>
                <a:ea typeface="Calibri" panose="020F0502020204030204" pitchFamily="34" charset="0"/>
              </a:rPr>
              <a:t>Orthodox education  program (the “Education Programs”) that </a:t>
            </a:r>
            <a:r>
              <a:rPr lang="en-US" sz="2000" b="1" dirty="0">
                <a:solidFill>
                  <a:srgbClr val="5D0100"/>
                </a:solidFill>
                <a:effectLst/>
              </a:rPr>
              <a:t>will achieve the following “Education Targets:”</a:t>
            </a:r>
          </a:p>
          <a:p>
            <a:pPr marL="457200" indent="4763">
              <a:buAutoNum type="alphaLcParenBoth"/>
              <a:tabLst>
                <a:tab pos="1314450" algn="l"/>
              </a:tabLst>
            </a:pPr>
            <a:r>
              <a:rPr lang="en-US" sz="2000" dirty="0">
                <a:solidFill>
                  <a:srgbClr val="5D0100"/>
                </a:solidFill>
                <a:effectLst/>
              </a:rPr>
              <a:t> at least 75% of adult parishioners are aware of the new 	Education Programs;  </a:t>
            </a:r>
          </a:p>
          <a:p>
            <a:pPr marL="457200" indent="4763">
              <a:buAutoNum type="alphaLcParenBoth"/>
              <a:tabLst>
                <a:tab pos="1314450" algn="l"/>
              </a:tabLst>
            </a:pPr>
            <a:r>
              <a:rPr lang="en-US" sz="2000" dirty="0">
                <a:solidFill>
                  <a:srgbClr val="5D0100"/>
                </a:solidFill>
                <a:effectLst/>
              </a:rPr>
              <a:t> at </a:t>
            </a:r>
            <a:r>
              <a:rPr lang="en-US" sz="2000" dirty="0">
                <a:effectLst/>
              </a:rPr>
              <a:t>least 33% of </a:t>
            </a:r>
            <a:r>
              <a:rPr lang="en-US" sz="2000" dirty="0">
                <a:solidFill>
                  <a:srgbClr val="5D0100"/>
                </a:solidFill>
                <a:effectLst/>
              </a:rPr>
              <a:t>all adult parishioners complete at least one 	of the variety of Orthodoxy introduction, intermediate, 	or advanced multiple session Educational Programs 	series; </a:t>
            </a:r>
          </a:p>
          <a:p>
            <a:pPr marL="457200" indent="4763">
              <a:buAutoNum type="alphaLcParenBoth"/>
              <a:tabLst>
                <a:tab pos="1314450" algn="l"/>
              </a:tabLst>
            </a:pPr>
            <a:r>
              <a:rPr lang="en-US" sz="2000" dirty="0">
                <a:solidFill>
                  <a:srgbClr val="5D0100"/>
                </a:solidFill>
                <a:effectLst/>
              </a:rPr>
              <a:t> a quarterly religious Education Program with external 	speakers is provided beginning after Pascha 2023; and </a:t>
            </a:r>
          </a:p>
          <a:p>
            <a:pPr marL="457200" indent="4763">
              <a:buAutoNum type="alphaLcParenBoth"/>
              <a:tabLst>
                <a:tab pos="1314450" algn="l"/>
              </a:tabLst>
            </a:pPr>
            <a:r>
              <a:rPr lang="en-US" sz="2000" dirty="0">
                <a:solidFill>
                  <a:srgbClr val="5D0100"/>
                </a:solidFill>
                <a:effectLst/>
              </a:rPr>
              <a:t> </a:t>
            </a:r>
            <a:r>
              <a:rPr lang="en-US" sz="2000" dirty="0">
                <a:effectLst/>
              </a:rPr>
              <a:t>over the course of a youth education program year, at 	least 50% of </a:t>
            </a:r>
            <a:r>
              <a:rPr lang="en-US" sz="2000" b="1" dirty="0">
                <a:effectLst/>
              </a:rPr>
              <a:t>youth parishioners will consistently attend 	and complete </a:t>
            </a:r>
            <a:r>
              <a:rPr lang="en-US" sz="2000" dirty="0">
                <a:effectLst/>
              </a:rPr>
              <a:t>a new or revised “Youth Education 	Program” including Youth Sunday School</a:t>
            </a:r>
            <a:r>
              <a:rPr lang="en-US" sz="2000" b="1" dirty="0">
                <a:effectLst/>
              </a:rPr>
              <a:t>.</a:t>
            </a:r>
          </a:p>
        </p:txBody>
      </p:sp>
      <p:sp>
        <p:nvSpPr>
          <p:cNvPr id="6" name="Title 1">
            <a:extLst>
              <a:ext uri="{FF2B5EF4-FFF2-40B4-BE49-F238E27FC236}">
                <a16:creationId xmlns:a16="http://schemas.microsoft.com/office/drawing/2014/main" id="{C9C43534-E06B-49C7-96FD-1144F200DA5E}"/>
              </a:ext>
            </a:extLst>
          </p:cNvPr>
          <p:cNvSpPr>
            <a:spLocks noGrp="1"/>
          </p:cNvSpPr>
          <p:nvPr>
            <p:ph type="title"/>
          </p:nvPr>
        </p:nvSpPr>
        <p:spPr>
          <a:xfrm>
            <a:off x="1071552" y="-121714"/>
            <a:ext cx="7304012" cy="1143000"/>
          </a:xfrm>
        </p:spPr>
        <p:txBody>
          <a:bodyPr/>
          <a:lstStyle/>
          <a:p>
            <a:r>
              <a:rPr lang="en-US" sz="2400" b="1" u="none" dirty="0">
                <a:effectLst/>
                <a:latin typeface="Georgia" panose="02040502050405020303" pitchFamily="18" charset="0"/>
              </a:rPr>
              <a:t>Adult &amp; Youth Education </a:t>
            </a:r>
            <a:br>
              <a:rPr lang="en-US" sz="2400" b="1" u="none" dirty="0">
                <a:effectLst/>
                <a:latin typeface="Georgia" panose="02040502050405020303" pitchFamily="18" charset="0"/>
              </a:rPr>
            </a:br>
            <a:r>
              <a:rPr lang="en-US" sz="2400" b="1" dirty="0">
                <a:effectLst/>
                <a:latin typeface="Georgia" panose="02040502050405020303" pitchFamily="18" charset="0"/>
              </a:rPr>
              <a:t>S.M.A.R.T.</a:t>
            </a:r>
            <a:r>
              <a:rPr lang="en-US" sz="2400" b="1" u="sng" dirty="0">
                <a:effectLst/>
                <a:latin typeface="Georgia" panose="02040502050405020303" pitchFamily="18" charset="0"/>
              </a:rPr>
              <a:t> Goal 1</a:t>
            </a:r>
            <a:endParaRPr lang="en-US" sz="2400" b="1" u="sng" dirty="0">
              <a:latin typeface="Georgia" panose="02040502050405020303" pitchFamily="18" charset="0"/>
            </a:endParaRPr>
          </a:p>
        </p:txBody>
      </p:sp>
    </p:spTree>
    <p:extLst>
      <p:ext uri="{BB962C8B-B14F-4D97-AF65-F5344CB8AC3E}">
        <p14:creationId xmlns:p14="http://schemas.microsoft.com/office/powerpoint/2010/main" val="742403176"/>
      </p:ext>
    </p:extLst>
  </p:cSld>
  <p:clrMapOvr>
    <a:masterClrMapping/>
  </p:clrMapOvr>
  <p:transition>
    <p:strips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5BB26D2-3264-4731-B651-F1CCD5086303}"/>
              </a:ext>
            </a:extLst>
          </p:cNvPr>
          <p:cNvSpPr>
            <a:spLocks noGrp="1"/>
          </p:cNvSpPr>
          <p:nvPr>
            <p:ph sz="half" idx="1"/>
          </p:nvPr>
        </p:nvSpPr>
        <p:spPr>
          <a:xfrm>
            <a:off x="45050" y="1643416"/>
            <a:ext cx="8770479" cy="5663242"/>
          </a:xfrm>
        </p:spPr>
        <p:txBody>
          <a:bodyPr/>
          <a:lstStyle/>
          <a:p>
            <a:pPr marL="284163" indent="-284163">
              <a:tabLst>
                <a:tab pos="690563" algn="l"/>
              </a:tabLst>
            </a:pPr>
            <a:r>
              <a:rPr lang="en-US" sz="2000" u="sng" dirty="0">
                <a:solidFill>
                  <a:schemeClr val="bg1"/>
                </a:solidFill>
                <a:effectLst/>
              </a:rPr>
              <a:t>LAG 1:</a:t>
            </a:r>
            <a:r>
              <a:rPr lang="en-US" sz="2000" dirty="0">
                <a:solidFill>
                  <a:schemeClr val="bg1"/>
                </a:solidFill>
                <a:effectLst/>
              </a:rPr>
              <a:t>  Research the most effective a</a:t>
            </a:r>
            <a:r>
              <a:rPr lang="en-US" sz="2000" b="1" dirty="0">
                <a:solidFill>
                  <a:schemeClr val="bg1"/>
                </a:solidFill>
                <a:effectLst/>
              </a:rPr>
              <a:t>dult &amp; youth education 	programs </a:t>
            </a:r>
            <a:r>
              <a:rPr lang="en-US" sz="2000" dirty="0">
                <a:solidFill>
                  <a:schemeClr val="bg1"/>
                </a:solidFill>
                <a:effectLst/>
              </a:rPr>
              <a:t>within 4 months</a:t>
            </a:r>
          </a:p>
          <a:p>
            <a:pPr marL="284163" indent="-284163">
              <a:tabLst>
                <a:tab pos="690563" algn="l"/>
              </a:tabLst>
            </a:pPr>
            <a:endParaRPr lang="en-US" sz="2000" dirty="0">
              <a:solidFill>
                <a:schemeClr val="bg1"/>
              </a:solidFill>
              <a:effectLst/>
            </a:endParaRPr>
          </a:p>
          <a:p>
            <a:pPr marL="284163" indent="-284163">
              <a:tabLst>
                <a:tab pos="690563" algn="l"/>
              </a:tabLst>
            </a:pPr>
            <a:r>
              <a:rPr lang="en-US" sz="2000" u="sng" dirty="0">
                <a:solidFill>
                  <a:schemeClr val="bg1"/>
                </a:solidFill>
                <a:effectLst/>
              </a:rPr>
              <a:t>LAG 2:</a:t>
            </a:r>
            <a:r>
              <a:rPr lang="en-US" sz="2000" dirty="0">
                <a:solidFill>
                  <a:schemeClr val="bg1"/>
                </a:solidFill>
                <a:effectLst/>
              </a:rPr>
              <a:t> Develop the most effective adult and youth </a:t>
            </a:r>
            <a:r>
              <a:rPr lang="en-US" sz="2000" b="1" dirty="0">
                <a:solidFill>
                  <a:schemeClr val="bg1"/>
                </a:solidFill>
                <a:effectLst/>
                <a:ea typeface="Calibri" panose="020F0502020204030204" pitchFamily="34" charset="0"/>
              </a:rPr>
              <a:t>Orthodox 	“Education </a:t>
            </a:r>
            <a:r>
              <a:rPr lang="en-US" sz="2000" dirty="0">
                <a:solidFill>
                  <a:schemeClr val="bg1"/>
                </a:solidFill>
                <a:effectLst/>
              </a:rPr>
              <a:t>Programs” within 4 months</a:t>
            </a:r>
          </a:p>
          <a:p>
            <a:pPr marL="284163" indent="-284163">
              <a:tabLst>
                <a:tab pos="690563" algn="l"/>
              </a:tabLst>
            </a:pPr>
            <a:endParaRPr lang="en-US" sz="2000" dirty="0">
              <a:solidFill>
                <a:schemeClr val="bg1"/>
              </a:solidFill>
              <a:effectLst/>
            </a:endParaRPr>
          </a:p>
          <a:p>
            <a:pPr marL="233363" indent="-233363">
              <a:tabLst>
                <a:tab pos="690563" algn="l"/>
              </a:tabLst>
            </a:pPr>
            <a:r>
              <a:rPr lang="en-US" sz="2000" u="sng" dirty="0">
                <a:solidFill>
                  <a:schemeClr val="bg1"/>
                </a:solidFill>
                <a:effectLst/>
              </a:rPr>
              <a:t>LAG 3:</a:t>
            </a:r>
            <a:r>
              <a:rPr lang="en-US" sz="2000" dirty="0">
                <a:solidFill>
                  <a:schemeClr val="bg1"/>
                </a:solidFill>
                <a:effectLst/>
              </a:rPr>
              <a:t> Identify delivery modalities and recruit and train the  	Education Programs “Educators” within 2 months </a:t>
            </a:r>
          </a:p>
          <a:p>
            <a:pPr marL="233363" indent="-233363">
              <a:tabLst>
                <a:tab pos="690563" algn="l"/>
              </a:tabLst>
            </a:pPr>
            <a:endParaRPr lang="en-US" sz="2000" dirty="0">
              <a:solidFill>
                <a:schemeClr val="bg1"/>
              </a:solidFill>
              <a:effectLst/>
            </a:endParaRPr>
          </a:p>
          <a:p>
            <a:pPr marL="233363" indent="-233363">
              <a:tabLst>
                <a:tab pos="690563" algn="l"/>
              </a:tabLst>
            </a:pPr>
            <a:r>
              <a:rPr lang="en-US" sz="2000" u="sng" dirty="0">
                <a:solidFill>
                  <a:schemeClr val="bg1"/>
                </a:solidFill>
                <a:effectLst/>
              </a:rPr>
              <a:t>LAG 4:</a:t>
            </a:r>
            <a:r>
              <a:rPr lang="en-US" sz="2000" dirty="0">
                <a:solidFill>
                  <a:schemeClr val="bg1"/>
                </a:solidFill>
                <a:effectLst/>
              </a:rPr>
              <a:t> Deliver the Education Programs to at least achieve 	the outlined Education Targets within 12 months</a:t>
            </a:r>
          </a:p>
          <a:p>
            <a:pPr marL="233363" indent="-233363">
              <a:tabLst>
                <a:tab pos="690563" algn="l"/>
              </a:tabLst>
            </a:pPr>
            <a:endParaRPr lang="en-US" sz="2000" dirty="0">
              <a:solidFill>
                <a:schemeClr val="bg1"/>
              </a:solidFill>
              <a:effectLst/>
            </a:endParaRPr>
          </a:p>
          <a:p>
            <a:pPr marL="233363" indent="-233363">
              <a:tabLst>
                <a:tab pos="690563" algn="l"/>
              </a:tabLst>
            </a:pPr>
            <a:r>
              <a:rPr lang="en-US" sz="2000" b="1" u="sng" dirty="0">
                <a:solidFill>
                  <a:schemeClr val="bg1"/>
                </a:solidFill>
                <a:effectLst/>
              </a:rPr>
              <a:t>LAG 5</a:t>
            </a:r>
            <a:r>
              <a:rPr lang="en-US" sz="2000" b="1" dirty="0">
                <a:solidFill>
                  <a:schemeClr val="bg1"/>
                </a:solidFill>
                <a:effectLst/>
              </a:rPr>
              <a:t>:  Compile and assess the results of the </a:t>
            </a:r>
            <a:r>
              <a:rPr lang="en-US" sz="2000" dirty="0">
                <a:solidFill>
                  <a:schemeClr val="bg1"/>
                </a:solidFill>
                <a:effectLst/>
              </a:rPr>
              <a:t>Education 	Programs  </a:t>
            </a:r>
            <a:r>
              <a:rPr lang="en-US" sz="2000" b="1" dirty="0">
                <a:solidFill>
                  <a:schemeClr val="bg1"/>
                </a:solidFill>
                <a:effectLst/>
              </a:rPr>
              <a:t>and make necessary improvements within 2 	months</a:t>
            </a:r>
          </a:p>
          <a:p>
            <a:endParaRPr lang="en-US" sz="2000" dirty="0">
              <a:solidFill>
                <a:schemeClr val="bg1"/>
              </a:solidFill>
              <a:effectLst/>
            </a:endParaRPr>
          </a:p>
          <a:p>
            <a:endParaRPr lang="en-US" sz="2000" dirty="0">
              <a:solidFill>
                <a:schemeClr val="bg1"/>
              </a:solidFill>
              <a:effectLst/>
            </a:endParaRPr>
          </a:p>
          <a:p>
            <a:endParaRPr lang="en-US" sz="1900" dirty="0">
              <a:solidFill>
                <a:schemeClr val="bg1"/>
              </a:solidFill>
              <a:effectLst/>
            </a:endParaRPr>
          </a:p>
        </p:txBody>
      </p:sp>
      <p:sp>
        <p:nvSpPr>
          <p:cNvPr id="3" name="Rectangle 2">
            <a:extLst>
              <a:ext uri="{FF2B5EF4-FFF2-40B4-BE49-F238E27FC236}">
                <a16:creationId xmlns:a16="http://schemas.microsoft.com/office/drawing/2014/main" id="{27EC269A-38F5-4836-90B2-E133FEC9E0CC}"/>
              </a:ext>
            </a:extLst>
          </p:cNvPr>
          <p:cNvSpPr/>
          <p:nvPr/>
        </p:nvSpPr>
        <p:spPr bwMode="auto">
          <a:xfrm>
            <a:off x="45050" y="1340528"/>
            <a:ext cx="8726088" cy="5237826"/>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5D0100"/>
              </a:solidFill>
              <a:effectLst/>
              <a:uLnTx/>
              <a:uFillTx/>
              <a:latin typeface="Times"/>
              <a:ea typeface="+mn-ea"/>
              <a:cs typeface="+mn-cs"/>
            </a:endParaRPr>
          </a:p>
        </p:txBody>
      </p:sp>
      <p:sp>
        <p:nvSpPr>
          <p:cNvPr id="8" name="Title 1">
            <a:extLst>
              <a:ext uri="{FF2B5EF4-FFF2-40B4-BE49-F238E27FC236}">
                <a16:creationId xmlns:a16="http://schemas.microsoft.com/office/drawing/2014/main" id="{41A3E2B5-20BB-4948-8581-7661941A6B33}"/>
              </a:ext>
            </a:extLst>
          </p:cNvPr>
          <p:cNvSpPr>
            <a:spLocks noGrp="1"/>
          </p:cNvSpPr>
          <p:nvPr>
            <p:ph type="title"/>
          </p:nvPr>
        </p:nvSpPr>
        <p:spPr>
          <a:xfrm>
            <a:off x="918713" y="-86264"/>
            <a:ext cx="7306574" cy="1143000"/>
          </a:xfrm>
        </p:spPr>
        <p:txBody>
          <a:bodyPr/>
          <a:lstStyle/>
          <a:p>
            <a:r>
              <a:rPr lang="en-US" sz="3600" b="1" u="none" dirty="0">
                <a:effectLst/>
                <a:latin typeface="Georgia" panose="02040502050405020303" pitchFamily="18" charset="0"/>
              </a:rPr>
              <a:t>Adult &amp; Youth </a:t>
            </a:r>
            <a:r>
              <a:rPr lang="en-US" u="none" dirty="0"/>
              <a:t>Education </a:t>
            </a:r>
            <a:br>
              <a:rPr lang="en-US" dirty="0"/>
            </a:br>
            <a:r>
              <a:rPr lang="en-US" dirty="0"/>
              <a:t>Lags – Goal 1</a:t>
            </a:r>
          </a:p>
        </p:txBody>
      </p:sp>
    </p:spTree>
    <p:extLst>
      <p:ext uri="{BB962C8B-B14F-4D97-AF65-F5344CB8AC3E}">
        <p14:creationId xmlns:p14="http://schemas.microsoft.com/office/powerpoint/2010/main" val="833392400"/>
      </p:ext>
    </p:extLst>
  </p:cSld>
  <p:clrMapOvr>
    <a:masterClrMapping/>
  </p:clrMapOvr>
  <p:transition>
    <p:strips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0681B-374B-47F4-97C9-6F2AEE6888FF}"/>
              </a:ext>
            </a:extLst>
          </p:cNvPr>
          <p:cNvSpPr>
            <a:spLocks noGrp="1"/>
          </p:cNvSpPr>
          <p:nvPr>
            <p:ph type="title"/>
          </p:nvPr>
        </p:nvSpPr>
        <p:spPr>
          <a:xfrm>
            <a:off x="918713" y="-86264"/>
            <a:ext cx="7306574" cy="1143000"/>
          </a:xfrm>
        </p:spPr>
        <p:txBody>
          <a:bodyPr/>
          <a:lstStyle/>
          <a:p>
            <a:r>
              <a:rPr lang="en-US" sz="2800" b="1" u="none" dirty="0">
                <a:effectLst/>
                <a:latin typeface="Georgia" panose="02040502050405020303" pitchFamily="18" charset="0"/>
              </a:rPr>
              <a:t>Adult &amp; Youth </a:t>
            </a:r>
            <a:r>
              <a:rPr lang="en-US" sz="2800" u="none" dirty="0"/>
              <a:t>Education </a:t>
            </a:r>
            <a:br>
              <a:rPr lang="en-US" sz="2800" u="none" dirty="0"/>
            </a:br>
            <a:r>
              <a:rPr lang="en-US" sz="2800" dirty="0"/>
              <a:t>Leads – Goal  1</a:t>
            </a:r>
          </a:p>
        </p:txBody>
      </p:sp>
      <p:sp>
        <p:nvSpPr>
          <p:cNvPr id="3" name="Content Placeholder 2">
            <a:extLst>
              <a:ext uri="{FF2B5EF4-FFF2-40B4-BE49-F238E27FC236}">
                <a16:creationId xmlns:a16="http://schemas.microsoft.com/office/drawing/2014/main" id="{1D5BF839-4E6E-45E7-8006-B028F8613E12}"/>
              </a:ext>
            </a:extLst>
          </p:cNvPr>
          <p:cNvSpPr>
            <a:spLocks noGrp="1"/>
          </p:cNvSpPr>
          <p:nvPr>
            <p:ph sz="half" idx="1"/>
          </p:nvPr>
        </p:nvSpPr>
        <p:spPr>
          <a:xfrm>
            <a:off x="-62144" y="886943"/>
            <a:ext cx="9206144" cy="5864524"/>
          </a:xfrm>
        </p:spPr>
        <p:txBody>
          <a:bodyPr/>
          <a:lstStyle/>
          <a:p>
            <a:pPr marL="233363" indent="-233363"/>
            <a:r>
              <a:rPr lang="en-US" sz="1400" u="sng" dirty="0">
                <a:solidFill>
                  <a:schemeClr val="bg1"/>
                </a:solidFill>
                <a:effectLst/>
              </a:rPr>
              <a:t>LEAD 1:  </a:t>
            </a:r>
          </a:p>
          <a:p>
            <a:pPr marL="457200" lvl="1" indent="0">
              <a:buNone/>
            </a:pPr>
            <a:r>
              <a:rPr lang="en-US" sz="1400" dirty="0">
                <a:solidFill>
                  <a:schemeClr val="bg1"/>
                </a:solidFill>
                <a:effectLst/>
              </a:rPr>
              <a:t>A: recruit team</a:t>
            </a:r>
          </a:p>
          <a:p>
            <a:pPr marL="457200" lvl="1" indent="0">
              <a:buNone/>
              <a:tabLst>
                <a:tab pos="746125" algn="l"/>
              </a:tabLst>
            </a:pPr>
            <a:r>
              <a:rPr lang="en-US" sz="1400" dirty="0">
                <a:solidFill>
                  <a:schemeClr val="bg1"/>
                </a:solidFill>
                <a:effectLst/>
              </a:rPr>
              <a:t>B: research, define and identify metrics to determine effectiveness and what constitutes 	measurable	 improvement success</a:t>
            </a:r>
          </a:p>
          <a:p>
            <a:pPr marL="457200" lvl="1" indent="0">
              <a:buNone/>
              <a:tabLst>
                <a:tab pos="746125" algn="l"/>
              </a:tabLst>
            </a:pPr>
            <a:r>
              <a:rPr lang="en-US" sz="1400" dirty="0">
                <a:solidFill>
                  <a:schemeClr val="bg1"/>
                </a:solidFill>
                <a:effectLst/>
              </a:rPr>
              <a:t>C: identify at least 3 adult and youth education programs to consider and establish current 	baselines</a:t>
            </a:r>
          </a:p>
          <a:p>
            <a:pPr marL="233363" indent="-233363"/>
            <a:r>
              <a:rPr lang="en-US" sz="1400" u="sng" dirty="0">
                <a:solidFill>
                  <a:schemeClr val="bg1"/>
                </a:solidFill>
                <a:effectLst/>
              </a:rPr>
              <a:t>LEAD 2: </a:t>
            </a:r>
          </a:p>
          <a:p>
            <a:pPr marL="457200" lvl="1" indent="0">
              <a:buNone/>
              <a:tabLst>
                <a:tab pos="746125" algn="l"/>
              </a:tabLst>
            </a:pPr>
            <a:r>
              <a:rPr lang="en-US" sz="1400" dirty="0">
                <a:solidFill>
                  <a:schemeClr val="bg1"/>
                </a:solidFill>
                <a:effectLst/>
              </a:rPr>
              <a:t>A: evaluate researched education programs, and benchmark existing Holy Trinity education  	programs,  for effectiveness against Lead 1B definitions and standards</a:t>
            </a:r>
          </a:p>
          <a:p>
            <a:pPr marL="457200" lvl="1" indent="0">
              <a:buNone/>
              <a:tabLst>
                <a:tab pos="746125" algn="l"/>
              </a:tabLst>
            </a:pPr>
            <a:r>
              <a:rPr lang="en-US" sz="1400" dirty="0">
                <a:solidFill>
                  <a:schemeClr val="bg1"/>
                </a:solidFill>
                <a:effectLst/>
              </a:rPr>
              <a:t>B: modify and/or develop new education programs for utilization and create Holy Trinity 	“Education Programs” to achieve Education Targets</a:t>
            </a:r>
          </a:p>
          <a:p>
            <a:pPr marL="457200" lvl="1" indent="0">
              <a:buNone/>
              <a:tabLst>
                <a:tab pos="746125" algn="l"/>
              </a:tabLst>
            </a:pPr>
            <a:r>
              <a:rPr lang="en-US" sz="1400" dirty="0">
                <a:solidFill>
                  <a:schemeClr val="bg1"/>
                </a:solidFill>
                <a:effectLst/>
              </a:rPr>
              <a:t>C: finalize Holy Trinity Education Programs and effectiveness measurement metrics</a:t>
            </a:r>
          </a:p>
          <a:p>
            <a:pPr marL="233363" indent="-233363"/>
            <a:r>
              <a:rPr lang="en-US" sz="1400" u="sng" dirty="0">
                <a:solidFill>
                  <a:schemeClr val="bg1"/>
                </a:solidFill>
                <a:effectLst/>
              </a:rPr>
              <a:t>LEAD 3:  </a:t>
            </a:r>
          </a:p>
          <a:p>
            <a:pPr marL="457200" lvl="1" indent="0">
              <a:buNone/>
            </a:pPr>
            <a:r>
              <a:rPr lang="en-US" sz="1400" dirty="0">
                <a:solidFill>
                  <a:schemeClr val="bg1"/>
                </a:solidFill>
                <a:effectLst/>
              </a:rPr>
              <a:t>A: identify delivery modalities (technology and “Educators”)</a:t>
            </a:r>
          </a:p>
          <a:p>
            <a:pPr marL="457200" lvl="1" indent="0">
              <a:buNone/>
              <a:tabLst>
                <a:tab pos="746125" algn="l"/>
              </a:tabLst>
            </a:pPr>
            <a:r>
              <a:rPr lang="en-US" sz="1400" dirty="0">
                <a:solidFill>
                  <a:schemeClr val="bg1"/>
                </a:solidFill>
                <a:effectLst/>
              </a:rPr>
              <a:t>B: develop Educator training program, delivery modalities and interim effectiveness 	assessment process</a:t>
            </a:r>
          </a:p>
          <a:p>
            <a:pPr marL="457200" lvl="1" indent="0">
              <a:buNone/>
            </a:pPr>
            <a:r>
              <a:rPr lang="en-US" sz="1400" dirty="0">
                <a:solidFill>
                  <a:schemeClr val="bg1"/>
                </a:solidFill>
                <a:effectLst/>
              </a:rPr>
              <a:t>C: recruit and train Educators </a:t>
            </a:r>
          </a:p>
          <a:p>
            <a:pPr marL="233363" indent="-233363"/>
            <a:r>
              <a:rPr lang="en-US" sz="1400" u="sng" dirty="0">
                <a:solidFill>
                  <a:schemeClr val="bg1"/>
                </a:solidFill>
                <a:effectLst/>
              </a:rPr>
              <a:t>LEAD 4:</a:t>
            </a:r>
          </a:p>
          <a:p>
            <a:pPr marL="457200" lvl="1" indent="0">
              <a:buNone/>
              <a:tabLst>
                <a:tab pos="746125" algn="l"/>
              </a:tabLst>
            </a:pPr>
            <a:r>
              <a:rPr lang="en-US" sz="1400" dirty="0">
                <a:solidFill>
                  <a:schemeClr val="bg1"/>
                </a:solidFill>
                <a:effectLst/>
              </a:rPr>
              <a:t>A: identify, recruit and educate Parish adults and  youth in the Education Programs to 	achieve the Education Targets</a:t>
            </a:r>
          </a:p>
          <a:p>
            <a:pPr marL="457200" lvl="1" indent="0">
              <a:buNone/>
              <a:tabLst>
                <a:tab pos="746125" algn="l"/>
              </a:tabLst>
            </a:pPr>
            <a:r>
              <a:rPr lang="en-US" sz="1400" dirty="0">
                <a:solidFill>
                  <a:schemeClr val="bg1"/>
                </a:solidFill>
                <a:effectLst/>
              </a:rPr>
              <a:t>B: assign Educators to respective adults and youth, as necessary</a:t>
            </a:r>
          </a:p>
          <a:p>
            <a:pPr marL="457200" lvl="1" indent="0">
              <a:buNone/>
              <a:tabLst>
                <a:tab pos="746125" algn="l"/>
              </a:tabLst>
            </a:pPr>
            <a:r>
              <a:rPr lang="en-US" sz="1400" dirty="0">
                <a:solidFill>
                  <a:schemeClr val="bg1"/>
                </a:solidFill>
                <a:effectLst/>
              </a:rPr>
              <a:t>C:  schedule and complete a parish implementation of the Education Programs to all 	Education Target number of adults and youth</a:t>
            </a:r>
          </a:p>
          <a:p>
            <a:pPr marL="233363" indent="-233363">
              <a:tabLst>
                <a:tab pos="746125" algn="l"/>
              </a:tabLst>
            </a:pPr>
            <a:r>
              <a:rPr lang="en-US" sz="1400" u="sng" dirty="0">
                <a:solidFill>
                  <a:schemeClr val="bg1"/>
                </a:solidFill>
                <a:effectLst/>
              </a:rPr>
              <a:t>LEAD 5:  </a:t>
            </a:r>
          </a:p>
          <a:p>
            <a:pPr marL="457200" lvl="1" indent="0">
              <a:buNone/>
              <a:tabLst>
                <a:tab pos="746125" algn="l"/>
              </a:tabLst>
            </a:pPr>
            <a:r>
              <a:rPr lang="en-US" sz="1400" dirty="0">
                <a:solidFill>
                  <a:schemeClr val="bg1"/>
                </a:solidFill>
                <a:effectLst/>
              </a:rPr>
              <a:t>A: obtain qualitative and quantitative data from Education Programs  effectiveness 	</a:t>
            </a:r>
          </a:p>
          <a:p>
            <a:pPr marL="457200" lvl="1" indent="0">
              <a:buNone/>
              <a:tabLst>
                <a:tab pos="746125" algn="l"/>
              </a:tabLst>
            </a:pPr>
            <a:r>
              <a:rPr lang="en-US" sz="1400" dirty="0">
                <a:solidFill>
                  <a:schemeClr val="bg1"/>
                </a:solidFill>
                <a:effectLst/>
              </a:rPr>
              <a:t>B: analyze all data and finalize and deliver Education Program assessment and make all 	necessary improvements to Education Programs</a:t>
            </a:r>
          </a:p>
        </p:txBody>
      </p:sp>
    </p:spTree>
    <p:extLst>
      <p:ext uri="{BB962C8B-B14F-4D97-AF65-F5344CB8AC3E}">
        <p14:creationId xmlns:p14="http://schemas.microsoft.com/office/powerpoint/2010/main" val="116322559"/>
      </p:ext>
    </p:extLst>
  </p:cSld>
  <p:clrMapOvr>
    <a:masterClrMapping/>
  </p:clrMapOvr>
  <p:transition>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902748475"/>
              </p:ext>
            </p:extLst>
          </p:nvPr>
        </p:nvGraphicFramePr>
        <p:xfrm>
          <a:off x="73240" y="1088636"/>
          <a:ext cx="8997519" cy="4680727"/>
        </p:xfrm>
        <a:graphic>
          <a:graphicData uri="http://schemas.openxmlformats.org/drawingml/2006/table">
            <a:tbl>
              <a:tblPr firstRow="1" bandRow="1">
                <a:tableStyleId>{7DF18680-E054-41AD-8BC1-D1AEF772440D}</a:tableStyleId>
              </a:tblPr>
              <a:tblGrid>
                <a:gridCol w="3663714">
                  <a:extLst>
                    <a:ext uri="{9D8B030D-6E8A-4147-A177-3AD203B41FA5}">
                      <a16:colId xmlns:a16="http://schemas.microsoft.com/office/drawing/2014/main" val="20000"/>
                    </a:ext>
                  </a:extLst>
                </a:gridCol>
                <a:gridCol w="1635121">
                  <a:extLst>
                    <a:ext uri="{9D8B030D-6E8A-4147-A177-3AD203B41FA5}">
                      <a16:colId xmlns:a16="http://schemas.microsoft.com/office/drawing/2014/main" val="20001"/>
                    </a:ext>
                  </a:extLst>
                </a:gridCol>
                <a:gridCol w="1828092">
                  <a:extLst>
                    <a:ext uri="{9D8B030D-6E8A-4147-A177-3AD203B41FA5}">
                      <a16:colId xmlns:a16="http://schemas.microsoft.com/office/drawing/2014/main" val="20002"/>
                    </a:ext>
                  </a:extLst>
                </a:gridCol>
                <a:gridCol w="1870592">
                  <a:extLst>
                    <a:ext uri="{9D8B030D-6E8A-4147-A177-3AD203B41FA5}">
                      <a16:colId xmlns:a16="http://schemas.microsoft.com/office/drawing/2014/main" val="20003"/>
                    </a:ext>
                  </a:extLst>
                </a:gridCol>
              </a:tblGrid>
              <a:tr h="437639">
                <a:tc>
                  <a:txBody>
                    <a:bodyPr/>
                    <a:lstStyle/>
                    <a:p>
                      <a:pPr algn="ctr"/>
                      <a:r>
                        <a:rPr lang="en-US" sz="1200" b="1" kern="1200" dirty="0">
                          <a:solidFill>
                            <a:schemeClr val="bg1"/>
                          </a:solidFill>
                          <a:effectLst/>
                          <a:latin typeface="Georgia" panose="02040502050405020303" pitchFamily="18" charset="0"/>
                          <a:ea typeface="+mn-ea"/>
                          <a:cs typeface="+mn-cs"/>
                        </a:rPr>
                        <a:t>Key  Actions  Necessary  </a:t>
                      </a:r>
                      <a:r>
                        <a:rPr lang="en-US" sz="1200" b="1" u="none" kern="1200" dirty="0">
                          <a:solidFill>
                            <a:schemeClr val="bg1"/>
                          </a:solidFill>
                          <a:effectLst/>
                          <a:latin typeface="Georgia" panose="02040502050405020303" pitchFamily="18" charset="0"/>
                          <a:ea typeface="+mn-ea"/>
                          <a:cs typeface="+mn-cs"/>
                        </a:rPr>
                        <a:t>To  Achieve  </a:t>
                      </a:r>
                    </a:p>
                    <a:p>
                      <a:pPr algn="ctr"/>
                      <a:r>
                        <a:rPr lang="en-US" sz="1200" b="1" u="sng" kern="1200" dirty="0">
                          <a:solidFill>
                            <a:schemeClr val="bg1"/>
                          </a:solidFill>
                          <a:effectLst/>
                          <a:latin typeface="Georgia" panose="02040502050405020303" pitchFamily="18" charset="0"/>
                          <a:ea typeface="+mn-ea"/>
                          <a:cs typeface="+mn-cs"/>
                        </a:rPr>
                        <a:t>Strategic  Goal 1</a:t>
                      </a:r>
                      <a:endParaRPr lang="en-US" sz="1200" b="1" dirty="0">
                        <a:solidFill>
                          <a:schemeClr val="bg1"/>
                        </a:solidFill>
                        <a:latin typeface="Georgia" panose="02040502050405020303" pitchFamily="18" charset="0"/>
                      </a:endParaRPr>
                    </a:p>
                  </a:txBody>
                  <a:tcPr/>
                </a:tc>
                <a:tc>
                  <a:txBody>
                    <a:bodyPr/>
                    <a:lstStyle/>
                    <a:p>
                      <a:pPr algn="ctr"/>
                      <a:r>
                        <a:rPr lang="en-US" sz="1200" b="1" u="none" dirty="0">
                          <a:solidFill>
                            <a:schemeClr val="bg1"/>
                          </a:solidFill>
                          <a:latin typeface="Georgia" panose="02040502050405020303" pitchFamily="18" charset="0"/>
                        </a:rPr>
                        <a:t>Responsible </a:t>
                      </a:r>
                      <a:r>
                        <a:rPr lang="en-US" sz="1200" b="1" u="sng" dirty="0">
                          <a:solidFill>
                            <a:schemeClr val="bg1"/>
                          </a:solidFill>
                          <a:latin typeface="Georgia" panose="02040502050405020303" pitchFamily="18" charset="0"/>
                        </a:rPr>
                        <a:t>Party</a:t>
                      </a:r>
                    </a:p>
                  </a:txBody>
                  <a:tcPr/>
                </a:tc>
                <a:tc>
                  <a:txBody>
                    <a:bodyPr/>
                    <a:lstStyle/>
                    <a:p>
                      <a:pPr algn="ctr"/>
                      <a:r>
                        <a:rPr lang="en-US" sz="1200" b="1" u="none" dirty="0">
                          <a:solidFill>
                            <a:schemeClr val="bg1"/>
                          </a:solidFill>
                          <a:latin typeface="Georgia" panose="02040502050405020303" pitchFamily="18" charset="0"/>
                        </a:rPr>
                        <a:t>Deadline </a:t>
                      </a:r>
                      <a:r>
                        <a:rPr lang="en-US" sz="1200" b="1" u="sng" dirty="0">
                          <a:solidFill>
                            <a:schemeClr val="bg1"/>
                          </a:solidFill>
                          <a:latin typeface="Georgia" panose="02040502050405020303" pitchFamily="18" charset="0"/>
                        </a:rPr>
                        <a:t>Timetable</a:t>
                      </a:r>
                    </a:p>
                  </a:txBody>
                  <a:tcPr/>
                </a:tc>
                <a:tc>
                  <a:txBody>
                    <a:bodyPr/>
                    <a:lstStyle/>
                    <a:p>
                      <a:pPr algn="ctr"/>
                      <a:r>
                        <a:rPr lang="en-US" sz="1200" b="1" u="none" dirty="0">
                          <a:solidFill>
                            <a:schemeClr val="bg1"/>
                          </a:solidFill>
                          <a:latin typeface="Georgia" panose="02040502050405020303" pitchFamily="18" charset="0"/>
                        </a:rPr>
                        <a:t>Completion </a:t>
                      </a:r>
                    </a:p>
                    <a:p>
                      <a:pPr algn="ctr"/>
                      <a:r>
                        <a:rPr lang="en-US" sz="1200" b="1" u="sng" dirty="0">
                          <a:solidFill>
                            <a:schemeClr val="bg1"/>
                          </a:solidFill>
                          <a:latin typeface="Georgia" panose="02040502050405020303" pitchFamily="18" charset="0"/>
                        </a:rPr>
                        <a:t>Confirmation Test</a:t>
                      </a:r>
                    </a:p>
                  </a:txBody>
                  <a:tcPr/>
                </a:tc>
                <a:extLst>
                  <a:ext uri="{0D108BD9-81ED-4DB2-BD59-A6C34878D82A}">
                    <a16:rowId xmlns:a16="http://schemas.microsoft.com/office/drawing/2014/main" val="10000"/>
                  </a:ext>
                </a:extLst>
              </a:tr>
              <a:tr h="291105">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u="sng" dirty="0">
                          <a:solidFill>
                            <a:srgbClr val="FF0000"/>
                          </a:solidFill>
                          <a:effectLst/>
                          <a:latin typeface="Georgia" panose="02040502050405020303" pitchFamily="18" charset="0"/>
                        </a:rPr>
                        <a:t>LAG 1: Research the most effective Education Programs within 4 months</a:t>
                      </a:r>
                      <a:endParaRPr lang="en-US" sz="1200" b="1" u="sng"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6944058"/>
                  </a:ext>
                </a:extLst>
              </a:tr>
              <a:tr h="471057">
                <a:tc>
                  <a:txBody>
                    <a:bodyPr/>
                    <a:lstStyle/>
                    <a:p>
                      <a:pPr marL="11113" marR="0" lvl="0" indent="0" algn="just">
                        <a:lnSpc>
                          <a:spcPct val="107000"/>
                        </a:lnSpc>
                        <a:spcBef>
                          <a:spcPts val="0"/>
                        </a:spcBef>
                        <a:spcAft>
                          <a:spcPts val="0"/>
                        </a:spcAft>
                        <a:buFont typeface="Arial" panose="020B0604020202020204" pitchFamily="34" charset="0"/>
                        <a:buNone/>
                        <a:tabLst/>
                      </a:pPr>
                      <a:r>
                        <a:rPr lang="en-US" sz="1400" b="1" dirty="0">
                          <a:effectLst/>
                          <a:latin typeface="Georgia" panose="02040502050405020303" pitchFamily="18" charset="0"/>
                          <a:ea typeface="Calibri" panose="020F0502020204030204" pitchFamily="34" charset="0"/>
                          <a:cs typeface="Times New Roman" panose="02020603050405020304" pitchFamily="18" charset="0"/>
                        </a:rPr>
                        <a:t>1. Form Parish Youth and Adult SMART Goal Team 1 (“Education Ministry Team 1”). </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b="1" dirty="0">
                          <a:effectLst/>
                          <a:latin typeface="Georgia" panose="02040502050405020303" pitchFamily="18" charset="0"/>
                          <a:ea typeface="Calibri" panose="020F0502020204030204" pitchFamily="34" charset="0"/>
                          <a:cs typeface="Times New Roman" panose="02020603050405020304" pitchFamily="18" charset="0"/>
                        </a:rPr>
                        <a:t>Strategic Planning Team and Goal co-Captains</a:t>
                      </a:r>
                      <a:endParaRPr lang="en-US" sz="11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1 month after start date</a:t>
                      </a:r>
                    </a:p>
                    <a:p>
                      <a:pPr marL="0" marR="0">
                        <a:lnSpc>
                          <a:spcPct val="107000"/>
                        </a:lnSpc>
                        <a:spcBef>
                          <a:spcPts val="0"/>
                        </a:spcBef>
                        <a:spcAft>
                          <a:spcPts val="0"/>
                        </a:spcAft>
                      </a:pP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nSpc>
                          <a:spcPct val="107000"/>
                        </a:lnSpc>
                        <a:spcBef>
                          <a:spcPts val="0"/>
                        </a:spcBef>
                        <a:spcAft>
                          <a:spcPts val="0"/>
                        </a:spcAft>
                        <a:buFont typeface="Symbol" pitchFamily="2" charset="2"/>
                        <a:buNone/>
                      </a:pPr>
                      <a:r>
                        <a:rPr lang="en-US" sz="1200" b="1" dirty="0">
                          <a:effectLst/>
                          <a:latin typeface="Georgia" panose="02040502050405020303" pitchFamily="18" charset="0"/>
                          <a:ea typeface="Calibri" panose="020F0502020204030204" pitchFamily="34" charset="0"/>
                          <a:cs typeface="Times New Roman" panose="02020603050405020304" pitchFamily="18" charset="0"/>
                        </a:rPr>
                        <a:t>Education Ministry Team 1 members agree to serve </a:t>
                      </a:r>
                      <a:r>
                        <a:rPr lang="en-US" sz="1200" dirty="0">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0737851"/>
                  </a:ext>
                </a:extLst>
              </a:tr>
              <a:tr h="606954">
                <a:tc>
                  <a:txBody>
                    <a:bodyPr/>
                    <a:lstStyle/>
                    <a:p>
                      <a:pPr marL="0" lvl="1" indent="0">
                        <a:buNone/>
                      </a:pPr>
                      <a:r>
                        <a:rPr lang="en-US" sz="1400" b="1" dirty="0">
                          <a:effectLst/>
                          <a:latin typeface="Georgia" panose="02040502050405020303" pitchFamily="18" charset="0"/>
                        </a:rPr>
                        <a:t>2. Research, define and identify metrics to determine effectiveness and what constitutes “measurable improvement” success for each targeted demographic of youth and adults and the different Orthodoxy 101, 201, 301, and quarterly, adult educational programs. Survey parishioners’ religious education needs and identify dynamic presenters.</a:t>
                      </a:r>
                      <a:endParaRPr lang="en-US" sz="1400" b="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pPr>
                      <a:r>
                        <a:rPr lang="en-US" sz="1200" b="1" dirty="0">
                          <a:effectLst/>
                          <a:latin typeface="Georgia" panose="02040502050405020303" pitchFamily="18" charset="0"/>
                          <a:ea typeface="Calibri" panose="020F0502020204030204" pitchFamily="34" charset="0"/>
                          <a:cs typeface="Times New Roman" panose="02020603050405020304" pitchFamily="18" charset="0"/>
                        </a:rPr>
                        <a:t>Education </a:t>
                      </a: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Ministry Team 1</a:t>
                      </a: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3 months after step 1</a:t>
                      </a: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lvl="0" indent="0">
                        <a:lnSpc>
                          <a:spcPct val="107000"/>
                        </a:lnSpc>
                        <a:spcBef>
                          <a:spcPts val="0"/>
                        </a:spcBef>
                        <a:spcAft>
                          <a:spcPts val="0"/>
                        </a:spcAft>
                        <a:buFont typeface="Symbol" pitchFamily="2" charset="2"/>
                        <a:buNone/>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Success and effectiveness metrics are finalized</a:t>
                      </a:r>
                    </a:p>
                  </a:txBody>
                  <a:tcPr marL="68580" marR="6858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916489">
                <a:tc>
                  <a:txBody>
                    <a:bodyPr/>
                    <a:lstStyle/>
                    <a:p>
                      <a:pPr marL="0" marR="0" lvl="0" indent="0" algn="just">
                        <a:lnSpc>
                          <a:spcPct val="107000"/>
                        </a:lnSpc>
                        <a:spcBef>
                          <a:spcPts val="0"/>
                        </a:spcBef>
                        <a:spcAft>
                          <a:spcPts val="0"/>
                        </a:spcAft>
                        <a:buFontTx/>
                        <a:buNone/>
                      </a:pPr>
                      <a:r>
                        <a:rPr lang="en-US" sz="1400" b="1" dirty="0">
                          <a:effectLst/>
                          <a:latin typeface="Georgia" panose="02040502050405020303" pitchFamily="18" charset="0"/>
                          <a:ea typeface="Calibri" panose="020F0502020204030204" pitchFamily="34" charset="0"/>
                          <a:cs typeface="Times New Roman" panose="02020603050405020304" pitchFamily="18" charset="0"/>
                        </a:rPr>
                        <a:t>3. </a:t>
                      </a:r>
                      <a:r>
                        <a:rPr lang="en-US" sz="1400" b="1" dirty="0">
                          <a:effectLst/>
                          <a:latin typeface="Georgia" panose="02040502050405020303" pitchFamily="18" charset="0"/>
                        </a:rPr>
                        <a:t>Identify at least 3 Adult and 3 Youth Education </a:t>
                      </a:r>
                      <a:r>
                        <a:rPr lang="en-US" sz="1400" b="1" dirty="0">
                          <a:solidFill>
                            <a:srgbClr val="5D0100"/>
                          </a:solidFill>
                          <a:latin typeface="Georgia" panose="02040502050405020303" pitchFamily="18" charset="0"/>
                        </a:rPr>
                        <a:t>programs </a:t>
                      </a:r>
                      <a:r>
                        <a:rPr lang="en-US" sz="1400" b="1" dirty="0">
                          <a:effectLst/>
                          <a:latin typeface="Georgia" panose="02040502050405020303" pitchFamily="18" charset="0"/>
                        </a:rPr>
                        <a:t>from both inside and outside the Orthodox ecosystem to evaluate and consider.</a:t>
                      </a:r>
                      <a:endParaRPr lang="en-US" sz="14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dirty="0">
                          <a:effectLst/>
                          <a:latin typeface="Georgia" panose="02040502050405020303" pitchFamily="18" charset="0"/>
                          <a:ea typeface="Calibri" panose="020F0502020204030204" pitchFamily="34" charset="0"/>
                          <a:cs typeface="Times New Roman" panose="02020603050405020304" pitchFamily="18" charset="0"/>
                        </a:rPr>
                        <a:t>Education Ministry Team 1</a:t>
                      </a:r>
                    </a:p>
                  </a:txBody>
                  <a:tcPr marL="68580" marR="68580" marT="0" marB="0"/>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Concurrent with step 2</a:t>
                      </a:r>
                      <a:endParaRPr lang="en-US" sz="12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nSpc>
                          <a:spcPct val="107000"/>
                        </a:lnSpc>
                        <a:spcBef>
                          <a:spcPts val="0"/>
                        </a:spcBef>
                        <a:spcAft>
                          <a:spcPts val="0"/>
                        </a:spcAft>
                        <a:buFontTx/>
                        <a:buNone/>
                      </a:pPr>
                      <a:r>
                        <a:rPr lang="en-US" sz="1200" b="1" dirty="0">
                          <a:effectLst/>
                          <a:latin typeface="Georgia" panose="02040502050405020303" pitchFamily="18" charset="0"/>
                          <a:ea typeface="Calibri" panose="020F0502020204030204" pitchFamily="34" charset="0"/>
                          <a:cs typeface="Times New Roman" panose="02020603050405020304" pitchFamily="18" charset="0"/>
                        </a:rPr>
                        <a:t>At least 3 education </a:t>
                      </a:r>
                      <a:r>
                        <a:rPr lang="en-US" sz="1200" b="1" dirty="0">
                          <a:effectLst/>
                          <a:latin typeface="Georgia" panose="02040502050405020303" pitchFamily="18" charset="0"/>
                        </a:rPr>
                        <a:t>training p</a:t>
                      </a:r>
                      <a:r>
                        <a:rPr lang="en-US" sz="1200" b="1" dirty="0">
                          <a:solidFill>
                            <a:srgbClr val="5D0100"/>
                          </a:solidFill>
                          <a:latin typeface="Georgia" panose="02040502050405020303" pitchFamily="18" charset="0"/>
                        </a:rPr>
                        <a:t>rograms</a:t>
                      </a:r>
                      <a:r>
                        <a:rPr lang="en-US" sz="1200" b="1" dirty="0">
                          <a:effectLst/>
                          <a:latin typeface="Georgia" panose="02040502050405020303" pitchFamily="18" charset="0"/>
                          <a:ea typeface="Calibri" panose="020F0502020204030204" pitchFamily="34" charset="0"/>
                          <a:cs typeface="Times New Roman" panose="02020603050405020304" pitchFamily="18" charset="0"/>
                        </a:rPr>
                        <a:t> are identified for study</a:t>
                      </a:r>
                    </a:p>
                  </a:txBody>
                  <a:tcPr marL="68580" marR="68580" marT="0" marB="0"/>
                </a:tc>
                <a:extLst>
                  <a:ext uri="{0D108BD9-81ED-4DB2-BD59-A6C34878D82A}">
                    <a16:rowId xmlns:a16="http://schemas.microsoft.com/office/drawing/2014/main" val="1085481770"/>
                  </a:ext>
                </a:extLst>
              </a:tr>
            </a:tbl>
          </a:graphicData>
        </a:graphic>
      </p:graphicFrame>
      <p:sp>
        <p:nvSpPr>
          <p:cNvPr id="6" name="Title 1">
            <a:extLst>
              <a:ext uri="{FF2B5EF4-FFF2-40B4-BE49-F238E27FC236}">
                <a16:creationId xmlns:a16="http://schemas.microsoft.com/office/drawing/2014/main" id="{B1E44BC4-6B6A-FECB-3EC6-FA5FCCDB3EE4}"/>
              </a:ext>
            </a:extLst>
          </p:cNvPr>
          <p:cNvSpPr txBox="1">
            <a:spLocks/>
          </p:cNvSpPr>
          <p:nvPr/>
        </p:nvSpPr>
        <p:spPr bwMode="auto">
          <a:xfrm>
            <a:off x="229893" y="-163469"/>
            <a:ext cx="899308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mj-lt"/>
                <a:ea typeface="+mj-ea"/>
                <a:cs typeface="+mj-cs"/>
              </a:defRPr>
            </a:lvl1pPr>
            <a:lvl2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2pPr>
            <a:lvl3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3pPr>
            <a:lvl4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4pPr>
            <a:lvl5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5pPr>
            <a:lvl6pPr marL="4572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6pPr>
            <a:lvl7pPr marL="9144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7pPr>
            <a:lvl8pPr marL="13716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8pPr>
            <a:lvl9pPr marL="18288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en-US" sz="2200" b="1" i="0" u="none" strike="noStrike" kern="0" cap="none" spc="0" normalizeH="0" baseline="0" noProof="0" dirty="0">
                <a:ln>
                  <a:noFill/>
                </a:ln>
                <a:solidFill>
                  <a:srgbClr val="760002"/>
                </a:solidFill>
                <a:effectLst/>
                <a:uLnTx/>
                <a:uFillTx/>
                <a:latin typeface="Georgia" panose="02040502050405020303" pitchFamily="18" charset="0"/>
                <a:ea typeface="+mj-ea"/>
                <a:cs typeface="+mj-cs"/>
              </a:rPr>
              <a:t>Adult &amp; </a:t>
            </a:r>
            <a:r>
              <a:rPr kumimoji="0" lang="en-US" sz="2200" b="1" i="0" u="none" strike="noStrike" kern="0" cap="none" spc="0" normalizeH="0" baseline="0" noProof="0" dirty="0">
                <a:ln>
                  <a:noFill/>
                </a:ln>
                <a:solidFill>
                  <a:srgbClr val="760002"/>
                </a:solidFill>
                <a:effectLst>
                  <a:outerShdw blurRad="38100" dist="38100" dir="2700000" algn="tl">
                    <a:srgbClr val="C0C0C0"/>
                  </a:outerShdw>
                </a:effectLst>
                <a:uLnTx/>
                <a:uFillTx/>
                <a:latin typeface="Georgia"/>
                <a:ea typeface="+mj-ea"/>
                <a:cs typeface="+mj-cs"/>
              </a:rPr>
              <a:t>Youth Education</a:t>
            </a:r>
            <a:br>
              <a:rPr kumimoji="0" lang="en-US" sz="2200" b="1" i="0" u="none" strike="noStrike" kern="0" cap="none" spc="0" normalizeH="0" baseline="0" noProof="0" dirty="0">
                <a:ln>
                  <a:noFill/>
                </a:ln>
                <a:solidFill>
                  <a:srgbClr val="760002"/>
                </a:solidFill>
                <a:effectLst/>
                <a:uLnTx/>
                <a:uFillTx/>
                <a:latin typeface="Georgia" panose="02040502050405020303" pitchFamily="18" charset="0"/>
                <a:ea typeface="+mj-ea"/>
                <a:cs typeface="+mj-cs"/>
              </a:rPr>
            </a:br>
            <a:r>
              <a:rPr kumimoji="0" lang="en-US" sz="2000" b="1" i="0" u="sng" strike="noStrike" kern="1200" cap="none" spc="0" normalizeH="0" baseline="0" noProof="0" dirty="0">
                <a:ln>
                  <a:noFill/>
                </a:ln>
                <a:solidFill>
                  <a:srgbClr val="760002"/>
                </a:solidFill>
                <a:effectLst/>
                <a:uLnTx/>
                <a:uFillTx/>
                <a:latin typeface="Georgia" panose="02040502050405020303" pitchFamily="18" charset="0"/>
                <a:ea typeface="+mj-ea"/>
                <a:cs typeface="+mj-cs"/>
              </a:rPr>
              <a:t>S.M.A.R.T. Goal 1</a:t>
            </a:r>
            <a:r>
              <a:rPr kumimoji="0" lang="en-US" sz="2200" b="1" i="0" u="sng" strike="noStrike" kern="0" cap="none" spc="0" normalizeH="0" baseline="0" noProof="0" dirty="0">
                <a:ln>
                  <a:noFill/>
                </a:ln>
                <a:solidFill>
                  <a:srgbClr val="760002"/>
                </a:solidFill>
                <a:effectLst/>
                <a:uLnTx/>
                <a:uFillTx/>
                <a:latin typeface="Georgia" panose="02040502050405020303" pitchFamily="18" charset="0"/>
                <a:ea typeface="+mj-ea"/>
                <a:cs typeface="+mj-cs"/>
              </a:rPr>
              <a:t> Action Plan</a:t>
            </a:r>
            <a:endParaRPr kumimoji="0" lang="en-US" sz="2200" b="1" i="0" u="sng" strike="noStrike" kern="0" cap="none" spc="0" normalizeH="0" baseline="0" noProof="0" dirty="0">
              <a:ln>
                <a:noFill/>
              </a:ln>
              <a:solidFill>
                <a:srgbClr val="760002"/>
              </a:solidFill>
              <a:effectLst>
                <a:outerShdw blurRad="38100" dist="38100" dir="2700000" algn="tl">
                  <a:srgbClr val="C0C0C0"/>
                </a:outerShdw>
              </a:effectLst>
              <a:uLnTx/>
              <a:uFillTx/>
              <a:latin typeface="Georgia" panose="02040502050405020303" pitchFamily="18" charset="0"/>
              <a:ea typeface="+mj-ea"/>
              <a:cs typeface="+mj-cs"/>
            </a:endParaRPr>
          </a:p>
        </p:txBody>
      </p:sp>
    </p:spTree>
    <p:extLst>
      <p:ext uri="{BB962C8B-B14F-4D97-AF65-F5344CB8AC3E}">
        <p14:creationId xmlns:p14="http://schemas.microsoft.com/office/powerpoint/2010/main" val="3046407486"/>
      </p:ext>
    </p:extLst>
  </p:cSld>
  <p:clrMapOvr>
    <a:masterClrMapping/>
  </p:clrMapOvr>
  <p:transition>
    <p:strips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4003226315"/>
              </p:ext>
            </p:extLst>
          </p:nvPr>
        </p:nvGraphicFramePr>
        <p:xfrm>
          <a:off x="150922" y="1176349"/>
          <a:ext cx="8827616" cy="4746177"/>
        </p:xfrm>
        <a:graphic>
          <a:graphicData uri="http://schemas.openxmlformats.org/drawingml/2006/table">
            <a:tbl>
              <a:tblPr firstRow="1" bandRow="1">
                <a:tableStyleId>{7DF18680-E054-41AD-8BC1-D1AEF772440D}</a:tableStyleId>
              </a:tblPr>
              <a:tblGrid>
                <a:gridCol w="3594531">
                  <a:extLst>
                    <a:ext uri="{9D8B030D-6E8A-4147-A177-3AD203B41FA5}">
                      <a16:colId xmlns:a16="http://schemas.microsoft.com/office/drawing/2014/main" val="20000"/>
                    </a:ext>
                  </a:extLst>
                </a:gridCol>
                <a:gridCol w="1604244">
                  <a:extLst>
                    <a:ext uri="{9D8B030D-6E8A-4147-A177-3AD203B41FA5}">
                      <a16:colId xmlns:a16="http://schemas.microsoft.com/office/drawing/2014/main" val="20001"/>
                    </a:ext>
                  </a:extLst>
                </a:gridCol>
                <a:gridCol w="1793572">
                  <a:extLst>
                    <a:ext uri="{9D8B030D-6E8A-4147-A177-3AD203B41FA5}">
                      <a16:colId xmlns:a16="http://schemas.microsoft.com/office/drawing/2014/main" val="20002"/>
                    </a:ext>
                  </a:extLst>
                </a:gridCol>
                <a:gridCol w="1835269">
                  <a:extLst>
                    <a:ext uri="{9D8B030D-6E8A-4147-A177-3AD203B41FA5}">
                      <a16:colId xmlns:a16="http://schemas.microsoft.com/office/drawing/2014/main" val="20003"/>
                    </a:ext>
                  </a:extLst>
                </a:gridCol>
              </a:tblGrid>
              <a:tr h="437639">
                <a:tc>
                  <a:txBody>
                    <a:bodyPr/>
                    <a:lstStyle/>
                    <a:p>
                      <a:pPr algn="ctr"/>
                      <a:r>
                        <a:rPr lang="en-US" sz="1200" b="1" kern="1200" dirty="0">
                          <a:solidFill>
                            <a:schemeClr val="bg1"/>
                          </a:solidFill>
                          <a:effectLst/>
                          <a:latin typeface="Georgia" panose="02040502050405020303" pitchFamily="18" charset="0"/>
                          <a:ea typeface="+mn-ea"/>
                          <a:cs typeface="+mn-cs"/>
                        </a:rPr>
                        <a:t>Key  Actions  Necessary  </a:t>
                      </a:r>
                      <a:r>
                        <a:rPr lang="en-US" sz="1200" b="1" u="none" kern="1200" dirty="0">
                          <a:solidFill>
                            <a:schemeClr val="bg1"/>
                          </a:solidFill>
                          <a:effectLst/>
                          <a:latin typeface="Georgia" panose="02040502050405020303" pitchFamily="18" charset="0"/>
                          <a:ea typeface="+mn-ea"/>
                          <a:cs typeface="+mn-cs"/>
                        </a:rPr>
                        <a:t>To  Achieve  </a:t>
                      </a:r>
                    </a:p>
                    <a:p>
                      <a:pPr algn="ctr"/>
                      <a:r>
                        <a:rPr lang="en-US" sz="1200" b="1" u="sng" kern="1200" dirty="0">
                          <a:solidFill>
                            <a:schemeClr val="bg1"/>
                          </a:solidFill>
                          <a:effectLst/>
                          <a:latin typeface="Georgia" panose="02040502050405020303" pitchFamily="18" charset="0"/>
                          <a:ea typeface="+mn-ea"/>
                          <a:cs typeface="+mn-cs"/>
                        </a:rPr>
                        <a:t>Strategic  Goal 1</a:t>
                      </a:r>
                      <a:endParaRPr lang="en-US" sz="1200" b="1" dirty="0">
                        <a:solidFill>
                          <a:schemeClr val="bg1"/>
                        </a:solidFill>
                        <a:latin typeface="Georgia" panose="02040502050405020303" pitchFamily="18" charset="0"/>
                      </a:endParaRPr>
                    </a:p>
                  </a:txBody>
                  <a:tcPr/>
                </a:tc>
                <a:tc>
                  <a:txBody>
                    <a:bodyPr/>
                    <a:lstStyle/>
                    <a:p>
                      <a:pPr algn="ctr"/>
                      <a:r>
                        <a:rPr lang="en-US" sz="1200" b="1" u="none" dirty="0">
                          <a:solidFill>
                            <a:schemeClr val="bg1"/>
                          </a:solidFill>
                          <a:latin typeface="Georgia" panose="02040502050405020303" pitchFamily="18" charset="0"/>
                        </a:rPr>
                        <a:t>Responsible </a:t>
                      </a:r>
                      <a:r>
                        <a:rPr lang="en-US" sz="1200" b="1" u="sng" dirty="0">
                          <a:solidFill>
                            <a:schemeClr val="bg1"/>
                          </a:solidFill>
                          <a:latin typeface="Georgia" panose="02040502050405020303" pitchFamily="18" charset="0"/>
                        </a:rPr>
                        <a:t>Party</a:t>
                      </a:r>
                    </a:p>
                  </a:txBody>
                  <a:tcPr/>
                </a:tc>
                <a:tc>
                  <a:txBody>
                    <a:bodyPr/>
                    <a:lstStyle/>
                    <a:p>
                      <a:pPr algn="ctr"/>
                      <a:r>
                        <a:rPr lang="en-US" sz="1200" b="1" u="none" dirty="0">
                          <a:solidFill>
                            <a:schemeClr val="bg1"/>
                          </a:solidFill>
                          <a:latin typeface="Georgia" panose="02040502050405020303" pitchFamily="18" charset="0"/>
                        </a:rPr>
                        <a:t>Deadline </a:t>
                      </a:r>
                      <a:r>
                        <a:rPr lang="en-US" sz="1200" b="1" u="sng" dirty="0">
                          <a:solidFill>
                            <a:schemeClr val="bg1"/>
                          </a:solidFill>
                          <a:latin typeface="Georgia" panose="02040502050405020303" pitchFamily="18" charset="0"/>
                        </a:rPr>
                        <a:t>Timetable</a:t>
                      </a:r>
                    </a:p>
                  </a:txBody>
                  <a:tcPr/>
                </a:tc>
                <a:tc>
                  <a:txBody>
                    <a:bodyPr/>
                    <a:lstStyle/>
                    <a:p>
                      <a:pPr algn="ctr"/>
                      <a:r>
                        <a:rPr lang="en-US" sz="1200" b="1" u="none" dirty="0">
                          <a:solidFill>
                            <a:schemeClr val="bg1"/>
                          </a:solidFill>
                          <a:latin typeface="Georgia" panose="02040502050405020303" pitchFamily="18" charset="0"/>
                        </a:rPr>
                        <a:t>Completion </a:t>
                      </a:r>
                    </a:p>
                    <a:p>
                      <a:pPr algn="ctr"/>
                      <a:r>
                        <a:rPr lang="en-US" sz="1200" b="1" u="sng" dirty="0">
                          <a:solidFill>
                            <a:schemeClr val="bg1"/>
                          </a:solidFill>
                          <a:latin typeface="Georgia" panose="02040502050405020303" pitchFamily="18" charset="0"/>
                        </a:rPr>
                        <a:t>Confirmation Test</a:t>
                      </a:r>
                    </a:p>
                  </a:txBody>
                  <a:tcPr/>
                </a:tc>
                <a:extLst>
                  <a:ext uri="{0D108BD9-81ED-4DB2-BD59-A6C34878D82A}">
                    <a16:rowId xmlns:a16="http://schemas.microsoft.com/office/drawing/2014/main" val="10000"/>
                  </a:ext>
                </a:extLst>
              </a:tr>
              <a:tr h="235137">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200" b="1" i="0" u="sng" strike="noStrike" kern="1200" cap="none" spc="0" normalizeH="0" baseline="0" noProof="0" dirty="0">
                          <a:ln>
                            <a:noFill/>
                          </a:ln>
                          <a:solidFill>
                            <a:srgbClr val="FF0000"/>
                          </a:solidFill>
                          <a:effectLst/>
                          <a:uLnTx/>
                          <a:uFillTx/>
                          <a:latin typeface="Georgia" panose="02040502050405020303" pitchFamily="18" charset="0"/>
                          <a:ea typeface="Calibri" panose="020F0502020204030204" pitchFamily="34" charset="0"/>
                          <a:cs typeface="Times New Roman" panose="02020603050405020304" pitchFamily="18" charset="0"/>
                        </a:rPr>
                        <a:t>LAG 2: Develop the most effective </a:t>
                      </a:r>
                      <a:r>
                        <a:rPr lang="en-US" sz="1200" b="1" u="sng" dirty="0">
                          <a:solidFill>
                            <a:srgbClr val="FF0000"/>
                          </a:solidFill>
                          <a:effectLst/>
                          <a:latin typeface="Georgia" panose="02040502050405020303" pitchFamily="18" charset="0"/>
                        </a:rPr>
                        <a:t>Education Programs </a:t>
                      </a:r>
                      <a:r>
                        <a:rPr kumimoji="0" lang="en-US" sz="1200" b="1" i="0" u="sng" strike="noStrike" kern="1200" cap="none" spc="0" normalizeH="0" baseline="0" noProof="0" dirty="0">
                          <a:ln>
                            <a:noFill/>
                          </a:ln>
                          <a:solidFill>
                            <a:srgbClr val="FF0000"/>
                          </a:solidFill>
                          <a:effectLst/>
                          <a:uLnTx/>
                          <a:uFillTx/>
                          <a:latin typeface="Georgia" panose="02040502050405020303" pitchFamily="18" charset="0"/>
                          <a:ea typeface="Calibri" panose="020F0502020204030204" pitchFamily="34" charset="0"/>
                          <a:cs typeface="Times New Roman" panose="02020603050405020304" pitchFamily="18" charset="0"/>
                        </a:rPr>
                        <a:t>within 4 months</a:t>
                      </a:r>
                      <a:endParaRPr lang="en-US" sz="12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200" b="1"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200" b="1"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marL="0" marR="0" lvl="0" indent="0">
                        <a:lnSpc>
                          <a:spcPct val="107000"/>
                        </a:lnSpc>
                        <a:spcBef>
                          <a:spcPts val="0"/>
                        </a:spcBef>
                        <a:spcAft>
                          <a:spcPts val="0"/>
                        </a:spcAft>
                        <a:buFontTx/>
                        <a:buNone/>
                      </a:pPr>
                      <a:endParaRPr lang="en-US" sz="12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2140628"/>
                  </a:ext>
                </a:extLst>
              </a:tr>
              <a:tr h="1038031">
                <a:tc>
                  <a:txBody>
                    <a:bodyPr/>
                    <a:lstStyle/>
                    <a:p>
                      <a:pPr marL="0" lvl="1" indent="0">
                        <a:buNone/>
                      </a:pPr>
                      <a:r>
                        <a:rPr lang="en-US" sz="1400" b="1" dirty="0">
                          <a:effectLst/>
                          <a:latin typeface="Georgia" panose="02040502050405020303" pitchFamily="18" charset="0"/>
                        </a:rPr>
                        <a:t>4. Using the step 2 criteria of effectiveness and measurable improvement success: (a) evaluate and study the education programs identified in step 3: (b) baseline the effectiveness of the existing Holy Trinity adult and youth education programs; (c) assess parishioner program desires; and (d) develop communications plan regarding all Education Program(s). </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4 months after step 3</a:t>
                      </a:r>
                    </a:p>
                  </a:txBody>
                  <a:tcPr marL="68580" marR="68580" marT="0" marB="0"/>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Evaluation of alternative education program</a:t>
                      </a:r>
                      <a:r>
                        <a:rPr lang="en-US" sz="1200" b="1" dirty="0">
                          <a:effectLst/>
                          <a:latin typeface="Georgia" panose="02040502050405020303" pitchFamily="18" charset="0"/>
                        </a:rPr>
                        <a:t>s and Holy Trinity existing programs are</a:t>
                      </a: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completed </a:t>
                      </a:r>
                    </a:p>
                  </a:txBody>
                  <a:tcPr marL="68580" marR="68580" marT="0" marB="0"/>
                </a:tc>
                <a:extLst>
                  <a:ext uri="{0D108BD9-81ED-4DB2-BD59-A6C34878D82A}">
                    <a16:rowId xmlns:a16="http://schemas.microsoft.com/office/drawing/2014/main" val="1314675711"/>
                  </a:ext>
                </a:extLst>
              </a:tr>
              <a:tr h="1038031">
                <a:tc>
                  <a:txBody>
                    <a:bodyPr/>
                    <a:lstStyle/>
                    <a:p>
                      <a:pPr marL="0" lvl="1" indent="0">
                        <a:buNone/>
                      </a:pPr>
                      <a:r>
                        <a:rPr lang="en-US" sz="1400" b="1" dirty="0">
                          <a:effectLst/>
                          <a:latin typeface="Georgia" panose="02040502050405020303" pitchFamily="18" charset="0"/>
                        </a:rPr>
                        <a:t>5. Modify researched or existing programs, or develop new curriculum, as necessary, to finalize the creation of official Holy Trinity Adult and Youth “Education Programs” for use.  Identify potential “Educators” who can teach the Education Programs.</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effectLst/>
                          <a:latin typeface="Georgia" panose="02040502050405020303" pitchFamily="18" charset="0"/>
                          <a:ea typeface="Calibri" panose="020F0502020204030204" pitchFamily="34" charset="0"/>
                          <a:cs typeface="Times New Roman" panose="02020603050405020304" pitchFamily="18" charset="0"/>
                        </a:rPr>
                        <a:t>Education Ministry Team 1</a:t>
                      </a:r>
                      <a:endPar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Concurrent with step 4</a:t>
                      </a:r>
                    </a:p>
                  </a:txBody>
                  <a:tcPr marL="68580" marR="68580" marT="0" marB="0"/>
                </a:tc>
                <a:tc>
                  <a:txBody>
                    <a:bodyPr/>
                    <a:lstStyle/>
                    <a:p>
                      <a:pPr marL="0" marR="0">
                        <a:lnSpc>
                          <a:spcPct val="107000"/>
                        </a:lnSpc>
                        <a:spcBef>
                          <a:spcPts val="0"/>
                        </a:spcBef>
                        <a:spcAft>
                          <a:spcPts val="0"/>
                        </a:spcAft>
                      </a:pPr>
                      <a:r>
                        <a:rPr lang="en-US" sz="1200" b="1" dirty="0">
                          <a:effectLst/>
                          <a:latin typeface="Georgia" panose="02040502050405020303" pitchFamily="18" charset="0"/>
                        </a:rPr>
                        <a:t>Adult and Youth Education Programs are finalized, and Educators are identified</a:t>
                      </a:r>
                      <a:endPar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5743313"/>
                  </a:ext>
                </a:extLst>
              </a:tr>
            </a:tbl>
          </a:graphicData>
        </a:graphic>
      </p:graphicFrame>
      <p:sp>
        <p:nvSpPr>
          <p:cNvPr id="5" name="Title 1">
            <a:extLst>
              <a:ext uri="{FF2B5EF4-FFF2-40B4-BE49-F238E27FC236}">
                <a16:creationId xmlns:a16="http://schemas.microsoft.com/office/drawing/2014/main" id="{E0E453AC-57B1-C854-BB1A-4A7342D38832}"/>
              </a:ext>
            </a:extLst>
          </p:cNvPr>
          <p:cNvSpPr txBox="1">
            <a:spLocks/>
          </p:cNvSpPr>
          <p:nvPr/>
        </p:nvSpPr>
        <p:spPr bwMode="auto">
          <a:xfrm>
            <a:off x="229893" y="-163469"/>
            <a:ext cx="899308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mj-lt"/>
                <a:ea typeface="+mj-ea"/>
                <a:cs typeface="+mj-cs"/>
              </a:defRPr>
            </a:lvl1pPr>
            <a:lvl2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2pPr>
            <a:lvl3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3pPr>
            <a:lvl4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4pPr>
            <a:lvl5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5pPr>
            <a:lvl6pPr marL="4572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6pPr>
            <a:lvl7pPr marL="9144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7pPr>
            <a:lvl8pPr marL="13716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8pPr>
            <a:lvl9pPr marL="18288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en-US" sz="2200" b="1" i="0" u="none" strike="noStrike" kern="0" cap="none" spc="0" normalizeH="0" baseline="0" noProof="0" dirty="0">
                <a:ln>
                  <a:noFill/>
                </a:ln>
                <a:solidFill>
                  <a:srgbClr val="760002"/>
                </a:solidFill>
                <a:effectLst/>
                <a:uLnTx/>
                <a:uFillTx/>
                <a:latin typeface="Georgia" panose="02040502050405020303" pitchFamily="18" charset="0"/>
                <a:ea typeface="+mj-ea"/>
                <a:cs typeface="+mj-cs"/>
              </a:rPr>
              <a:t>Adult &amp; </a:t>
            </a:r>
            <a:r>
              <a:rPr kumimoji="0" lang="en-US" sz="2200" b="1" i="0" u="none" strike="noStrike" kern="0" cap="none" spc="0" normalizeH="0" baseline="0" noProof="0" dirty="0">
                <a:ln>
                  <a:noFill/>
                </a:ln>
                <a:solidFill>
                  <a:srgbClr val="760002"/>
                </a:solidFill>
                <a:effectLst>
                  <a:outerShdw blurRad="38100" dist="38100" dir="2700000" algn="tl">
                    <a:srgbClr val="C0C0C0"/>
                  </a:outerShdw>
                </a:effectLst>
                <a:uLnTx/>
                <a:uFillTx/>
                <a:latin typeface="Georgia"/>
                <a:ea typeface="+mj-ea"/>
                <a:cs typeface="+mj-cs"/>
              </a:rPr>
              <a:t>Youth Education</a:t>
            </a:r>
            <a:br>
              <a:rPr kumimoji="0" lang="en-US" sz="2200" b="1" i="0" u="none" strike="noStrike" kern="0" cap="none" spc="0" normalizeH="0" baseline="0" noProof="0" dirty="0">
                <a:ln>
                  <a:noFill/>
                </a:ln>
                <a:solidFill>
                  <a:srgbClr val="760002"/>
                </a:solidFill>
                <a:effectLst/>
                <a:uLnTx/>
                <a:uFillTx/>
                <a:latin typeface="Georgia" panose="02040502050405020303" pitchFamily="18" charset="0"/>
                <a:ea typeface="+mj-ea"/>
                <a:cs typeface="+mj-cs"/>
              </a:rPr>
            </a:br>
            <a:r>
              <a:rPr kumimoji="0" lang="en-US" sz="2000" b="1" i="0" u="sng" strike="noStrike" kern="1200" cap="none" spc="0" normalizeH="0" baseline="0" noProof="0" dirty="0">
                <a:ln>
                  <a:noFill/>
                </a:ln>
                <a:solidFill>
                  <a:srgbClr val="760002"/>
                </a:solidFill>
                <a:effectLst/>
                <a:uLnTx/>
                <a:uFillTx/>
                <a:latin typeface="Georgia" panose="02040502050405020303" pitchFamily="18" charset="0"/>
                <a:ea typeface="+mj-ea"/>
                <a:cs typeface="+mj-cs"/>
              </a:rPr>
              <a:t>S.M.A.R.T. Goal 1</a:t>
            </a:r>
            <a:r>
              <a:rPr kumimoji="0" lang="en-US" sz="2200" b="1" i="0" u="sng" strike="noStrike" kern="0" cap="none" spc="0" normalizeH="0" baseline="0" noProof="0" dirty="0">
                <a:ln>
                  <a:noFill/>
                </a:ln>
                <a:solidFill>
                  <a:srgbClr val="760002"/>
                </a:solidFill>
                <a:effectLst/>
                <a:uLnTx/>
                <a:uFillTx/>
                <a:latin typeface="Georgia" panose="02040502050405020303" pitchFamily="18" charset="0"/>
                <a:ea typeface="+mj-ea"/>
                <a:cs typeface="+mj-cs"/>
              </a:rPr>
              <a:t> Action Plan</a:t>
            </a:r>
            <a:endParaRPr kumimoji="0" lang="en-US" sz="2200" b="1" i="0" u="sng" strike="noStrike" kern="0" cap="none" spc="0" normalizeH="0" baseline="0" noProof="0" dirty="0">
              <a:ln>
                <a:noFill/>
              </a:ln>
              <a:solidFill>
                <a:srgbClr val="760002"/>
              </a:solidFill>
              <a:effectLst>
                <a:outerShdw blurRad="38100" dist="38100" dir="2700000" algn="tl">
                  <a:srgbClr val="C0C0C0"/>
                </a:outerShdw>
              </a:effectLst>
              <a:uLnTx/>
              <a:uFillTx/>
              <a:latin typeface="Georgia" panose="02040502050405020303" pitchFamily="18" charset="0"/>
              <a:ea typeface="+mj-ea"/>
              <a:cs typeface="+mj-cs"/>
            </a:endParaRPr>
          </a:p>
        </p:txBody>
      </p:sp>
    </p:spTree>
    <p:extLst>
      <p:ext uri="{BB962C8B-B14F-4D97-AF65-F5344CB8AC3E}">
        <p14:creationId xmlns:p14="http://schemas.microsoft.com/office/powerpoint/2010/main" val="3804968519"/>
      </p:ext>
    </p:extLst>
  </p:cSld>
  <p:clrMapOvr>
    <a:masterClrMapping/>
  </p:clrMapOvr>
  <p:transition>
    <p:strips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895153206"/>
              </p:ext>
            </p:extLst>
          </p:nvPr>
        </p:nvGraphicFramePr>
        <p:xfrm>
          <a:off x="138776" y="1077493"/>
          <a:ext cx="8866447" cy="5575396"/>
        </p:xfrm>
        <a:graphic>
          <a:graphicData uri="http://schemas.openxmlformats.org/drawingml/2006/table">
            <a:tbl>
              <a:tblPr firstRow="1" bandRow="1">
                <a:tableStyleId>{7DF18680-E054-41AD-8BC1-D1AEF772440D}</a:tableStyleId>
              </a:tblPr>
              <a:tblGrid>
                <a:gridCol w="3826564">
                  <a:extLst>
                    <a:ext uri="{9D8B030D-6E8A-4147-A177-3AD203B41FA5}">
                      <a16:colId xmlns:a16="http://schemas.microsoft.com/office/drawing/2014/main" val="20000"/>
                    </a:ext>
                  </a:extLst>
                </a:gridCol>
                <a:gridCol w="1494047">
                  <a:extLst>
                    <a:ext uri="{9D8B030D-6E8A-4147-A177-3AD203B41FA5}">
                      <a16:colId xmlns:a16="http://schemas.microsoft.com/office/drawing/2014/main" val="20001"/>
                    </a:ext>
                  </a:extLst>
                </a:gridCol>
                <a:gridCol w="1611794">
                  <a:extLst>
                    <a:ext uri="{9D8B030D-6E8A-4147-A177-3AD203B41FA5}">
                      <a16:colId xmlns:a16="http://schemas.microsoft.com/office/drawing/2014/main" val="20002"/>
                    </a:ext>
                  </a:extLst>
                </a:gridCol>
                <a:gridCol w="1934042">
                  <a:extLst>
                    <a:ext uri="{9D8B030D-6E8A-4147-A177-3AD203B41FA5}">
                      <a16:colId xmlns:a16="http://schemas.microsoft.com/office/drawing/2014/main" val="20003"/>
                    </a:ext>
                  </a:extLst>
                </a:gridCol>
              </a:tblGrid>
              <a:tr h="343718">
                <a:tc>
                  <a:txBody>
                    <a:bodyPr/>
                    <a:lstStyle/>
                    <a:p>
                      <a:pPr algn="ctr"/>
                      <a:r>
                        <a:rPr lang="en-US" sz="1000" b="1" kern="1200" dirty="0">
                          <a:solidFill>
                            <a:schemeClr val="bg1"/>
                          </a:solidFill>
                          <a:effectLst/>
                          <a:latin typeface="Georgia" panose="02040502050405020303" pitchFamily="18" charset="0"/>
                          <a:ea typeface="+mn-ea"/>
                          <a:cs typeface="+mn-cs"/>
                        </a:rPr>
                        <a:t>Key  Actions  Necessary  </a:t>
                      </a:r>
                      <a:r>
                        <a:rPr lang="en-US" sz="1000" b="1" u="none" kern="1200" dirty="0">
                          <a:solidFill>
                            <a:schemeClr val="bg1"/>
                          </a:solidFill>
                          <a:effectLst/>
                          <a:latin typeface="Georgia" panose="02040502050405020303" pitchFamily="18" charset="0"/>
                          <a:ea typeface="+mn-ea"/>
                          <a:cs typeface="+mn-cs"/>
                        </a:rPr>
                        <a:t>To  Achieve  </a:t>
                      </a:r>
                    </a:p>
                    <a:p>
                      <a:pPr algn="ctr"/>
                      <a:r>
                        <a:rPr lang="en-US" sz="1000" b="1" u="sng" kern="1200" dirty="0">
                          <a:solidFill>
                            <a:schemeClr val="bg1"/>
                          </a:solidFill>
                          <a:effectLst/>
                          <a:latin typeface="Georgia" panose="02040502050405020303" pitchFamily="18" charset="0"/>
                          <a:ea typeface="+mn-ea"/>
                          <a:cs typeface="+mn-cs"/>
                        </a:rPr>
                        <a:t>Strategic  Goal 1</a:t>
                      </a:r>
                      <a:endParaRPr lang="en-US" sz="1000" b="1" dirty="0">
                        <a:solidFill>
                          <a:schemeClr val="bg1"/>
                        </a:solidFill>
                        <a:latin typeface="Georgia" panose="02040502050405020303" pitchFamily="18" charset="0"/>
                      </a:endParaRPr>
                    </a:p>
                  </a:txBody>
                  <a:tcPr/>
                </a:tc>
                <a:tc>
                  <a:txBody>
                    <a:bodyPr/>
                    <a:lstStyle/>
                    <a:p>
                      <a:pPr algn="ctr"/>
                      <a:r>
                        <a:rPr lang="en-US" sz="1000" b="1" u="none" dirty="0">
                          <a:solidFill>
                            <a:schemeClr val="bg1"/>
                          </a:solidFill>
                          <a:latin typeface="Georgia" panose="02040502050405020303" pitchFamily="18" charset="0"/>
                        </a:rPr>
                        <a:t>Responsible </a:t>
                      </a:r>
                      <a:r>
                        <a:rPr lang="en-US" sz="1000" b="1" u="sng" dirty="0">
                          <a:solidFill>
                            <a:schemeClr val="bg1"/>
                          </a:solidFill>
                          <a:latin typeface="Georgia" panose="02040502050405020303" pitchFamily="18" charset="0"/>
                        </a:rPr>
                        <a:t>Party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u="none" dirty="0">
                          <a:solidFill>
                            <a:schemeClr val="bg1"/>
                          </a:solidFill>
                          <a:latin typeface="Georgia" panose="02040502050405020303" pitchFamily="18" charset="0"/>
                        </a:rPr>
                        <a:t>Deadline</a:t>
                      </a:r>
                      <a:r>
                        <a:rPr lang="en-US" sz="1000" b="1" u="sng" dirty="0">
                          <a:solidFill>
                            <a:schemeClr val="bg1"/>
                          </a:solidFill>
                          <a:latin typeface="Georgia" panose="02040502050405020303" pitchFamily="18" charset="0"/>
                        </a:rPr>
                        <a:t> Timetable</a:t>
                      </a:r>
                    </a:p>
                  </a:txBody>
                  <a:tcPr/>
                </a:tc>
                <a:tc>
                  <a:txBody>
                    <a:bodyPr/>
                    <a:lstStyle/>
                    <a:p>
                      <a:pPr algn="ctr"/>
                      <a:r>
                        <a:rPr lang="en-US" sz="1000" b="1" u="none" dirty="0">
                          <a:solidFill>
                            <a:schemeClr val="bg1"/>
                          </a:solidFill>
                          <a:latin typeface="Georgia" panose="02040502050405020303" pitchFamily="18" charset="0"/>
                        </a:rPr>
                        <a:t>Completion </a:t>
                      </a:r>
                    </a:p>
                    <a:p>
                      <a:pPr algn="ctr"/>
                      <a:r>
                        <a:rPr lang="en-US" sz="1000" b="1" u="sng" dirty="0">
                          <a:solidFill>
                            <a:schemeClr val="bg1"/>
                          </a:solidFill>
                          <a:latin typeface="Georgia" panose="02040502050405020303" pitchFamily="18" charset="0"/>
                        </a:rPr>
                        <a:t>Confirmation Test</a:t>
                      </a:r>
                    </a:p>
                  </a:txBody>
                  <a:tcPr/>
                </a:tc>
                <a:extLst>
                  <a:ext uri="{0D108BD9-81ED-4DB2-BD59-A6C34878D82A}">
                    <a16:rowId xmlns:a16="http://schemas.microsoft.com/office/drawing/2014/main" val="10000"/>
                  </a:ext>
                </a:extLst>
              </a:tr>
              <a:tr h="191044">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200" b="1" i="0" u="sng" strike="noStrike" kern="1200" cap="none" spc="0" normalizeH="0" baseline="0" noProof="0" dirty="0">
                          <a:ln>
                            <a:noFill/>
                          </a:ln>
                          <a:solidFill>
                            <a:srgbClr val="FF0000"/>
                          </a:solidFill>
                          <a:effectLst/>
                          <a:uLnTx/>
                          <a:uFillTx/>
                          <a:latin typeface="Georgia" panose="02040502050405020303" pitchFamily="18" charset="0"/>
                          <a:ea typeface="Calibri" panose="020F0502020204030204" pitchFamily="34" charset="0"/>
                          <a:cs typeface="Times New Roman" panose="02020603050405020304" pitchFamily="18" charset="0"/>
                        </a:rPr>
                        <a:t>LAG 3: Identify delivery modalities and recruit and train the  Education Programs Educators  within 2 months</a:t>
                      </a:r>
                      <a:endParaRPr lang="en-US" sz="1200" b="1" u="sng"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hMerge="1">
                  <a:txBody>
                    <a:bodyPr/>
                    <a:lstStyle/>
                    <a:p>
                      <a:pPr marL="0" marR="0">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hMerge="1">
                  <a:txBody>
                    <a:bodyPr/>
                    <a:lstStyle/>
                    <a:p>
                      <a:pPr marL="0" marR="0">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hMerge="1">
                  <a:txBody>
                    <a:bodyPr/>
                    <a:lstStyle/>
                    <a:p>
                      <a:pPr marL="0" marR="0" lvl="0" indent="0">
                        <a:lnSpc>
                          <a:spcPct val="107000"/>
                        </a:lnSpc>
                        <a:spcBef>
                          <a:spcPts val="0"/>
                        </a:spcBef>
                        <a:spcAft>
                          <a:spcPts val="0"/>
                        </a:spcAft>
                        <a:buFont typeface="Symbol" pitchFamily="2" charset="2"/>
                        <a:buNone/>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14760">
                <a:tc>
                  <a:txBody>
                    <a:bodyPr/>
                    <a:lstStyle/>
                    <a:p>
                      <a:pPr marL="0" lvl="1" indent="0">
                        <a:buNone/>
                      </a:pPr>
                      <a:r>
                        <a:rPr lang="en-US" sz="1400" b="1" dirty="0">
                          <a:effectLst/>
                          <a:latin typeface="Georgia" panose="02040502050405020303" pitchFamily="18" charset="0"/>
                        </a:rPr>
                        <a:t>6. (a) identify the best ways to deliver the Adult Education Programs; (b) identify delivery modalities and materials (technology, live education, etc.); (c) recruit potential Educators; and (d) schedule training for Educators; (e) begin communications about the launch of the specific Adult Education Programs.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effectLst/>
                          <a:latin typeface="Georgia" panose="02040502050405020303" pitchFamily="18" charset="0"/>
                          <a:ea typeface="Calibri" panose="020F0502020204030204" pitchFamily="34" charset="0"/>
                          <a:cs typeface="Times New Roman" panose="02020603050405020304" pitchFamily="18" charset="0"/>
                        </a:rPr>
                        <a:t>Education Ministry Team 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1  month after step 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Education Programs delivery modalities determined, and Educators  are recruited and  trained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574136"/>
                  </a:ext>
                </a:extLst>
              </a:tr>
              <a:tr h="625969">
                <a:tc>
                  <a:txBody>
                    <a:bodyPr/>
                    <a:lstStyle/>
                    <a:p>
                      <a:pPr marL="0" lvl="1" indent="0">
                        <a:buNone/>
                      </a:pPr>
                      <a:r>
                        <a:rPr lang="en-US" sz="1400" b="1" dirty="0">
                          <a:effectLst/>
                          <a:latin typeface="Georgia" panose="02040502050405020303" pitchFamily="18" charset="0"/>
                        </a:rPr>
                        <a:t>7. (a) Develop training program for Educators; (b) determine interim quarterly effectiveness assessment measurement process to ultimately achieve Education Targets; (c) train the Educators selected in step 6; and (d) implement and establish all delivery modalities and materials.</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effectLst/>
                          <a:latin typeface="Georgia" panose="02040502050405020303" pitchFamily="18" charset="0"/>
                          <a:ea typeface="Calibri" panose="020F0502020204030204" pitchFamily="34" charset="0"/>
                          <a:cs typeface="Times New Roman" panose="02020603050405020304" pitchFamily="18" charset="0"/>
                        </a:rPr>
                        <a:t>Education Ministry Team 1</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2  months after step 5 (concurrent with step 6)</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Educators are trained in Education Programs, interim assessment process determined, and all delivery modalities are set up</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2611891"/>
                  </a:ext>
                </a:extLst>
              </a:tr>
              <a:tr h="200339">
                <a:tc gridSpan="4">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u="sng" dirty="0">
                          <a:solidFill>
                            <a:srgbClr val="FF0000"/>
                          </a:solidFill>
                          <a:effectLst/>
                          <a:latin typeface="Georgia" panose="02040502050405020303" pitchFamily="18" charset="0"/>
                        </a:rPr>
                        <a:t>LAG 4: Deliver the Education Programs to at least Education Targets of adults and youth over 12 months</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1"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9569203"/>
                  </a:ext>
                </a:extLst>
              </a:tr>
              <a:tr h="999156">
                <a:tc>
                  <a:txBody>
                    <a:bodyPr/>
                    <a:lstStyle/>
                    <a:p>
                      <a:pPr marL="0" lvl="1" indent="0">
                        <a:buNone/>
                      </a:pPr>
                      <a:r>
                        <a:rPr lang="en-US" sz="1400" b="1" dirty="0">
                          <a:effectLst/>
                          <a:latin typeface="Georgia" panose="02040502050405020303" pitchFamily="18" charset="0"/>
                        </a:rPr>
                        <a:t>8. Identify, recruit, and educate “Education Target” numbers of Parish adult and youth parishioners to participate in each of the Adult Education Programs. </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effectLst/>
                          <a:latin typeface="Georgia" panose="02040502050405020303" pitchFamily="18" charset="0"/>
                          <a:ea typeface="Calibri" panose="020F0502020204030204" pitchFamily="34" charset="0"/>
                          <a:cs typeface="Times New Roman" panose="02020603050405020304" pitchFamily="18" charset="0"/>
                        </a:rPr>
                        <a:t>Educators  and Education Ministry Team 1</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Concurrent with step 7</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At least the Education Target  numbers of Adult and Youth Parishioners  participate in the Education Programs </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4857395"/>
                  </a:ext>
                </a:extLst>
              </a:tr>
            </a:tbl>
          </a:graphicData>
        </a:graphic>
      </p:graphicFrame>
      <p:sp>
        <p:nvSpPr>
          <p:cNvPr id="5" name="Title 1">
            <a:extLst>
              <a:ext uri="{FF2B5EF4-FFF2-40B4-BE49-F238E27FC236}">
                <a16:creationId xmlns:a16="http://schemas.microsoft.com/office/drawing/2014/main" id="{81AE38BD-7479-5E90-7CD4-50D888E17586}"/>
              </a:ext>
            </a:extLst>
          </p:cNvPr>
          <p:cNvSpPr txBox="1">
            <a:spLocks/>
          </p:cNvSpPr>
          <p:nvPr/>
        </p:nvSpPr>
        <p:spPr bwMode="auto">
          <a:xfrm>
            <a:off x="229893" y="-163469"/>
            <a:ext cx="899308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mj-lt"/>
                <a:ea typeface="+mj-ea"/>
                <a:cs typeface="+mj-cs"/>
              </a:defRPr>
            </a:lvl1pPr>
            <a:lvl2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2pPr>
            <a:lvl3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3pPr>
            <a:lvl4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4pPr>
            <a:lvl5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5pPr>
            <a:lvl6pPr marL="4572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6pPr>
            <a:lvl7pPr marL="9144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7pPr>
            <a:lvl8pPr marL="13716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8pPr>
            <a:lvl9pPr marL="18288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en-US" sz="2200" b="1" i="0" u="none" strike="noStrike" kern="0" cap="none" spc="0" normalizeH="0" baseline="0" noProof="0" dirty="0">
                <a:ln>
                  <a:noFill/>
                </a:ln>
                <a:solidFill>
                  <a:srgbClr val="760002"/>
                </a:solidFill>
                <a:effectLst/>
                <a:uLnTx/>
                <a:uFillTx/>
                <a:latin typeface="Georgia" panose="02040502050405020303" pitchFamily="18" charset="0"/>
                <a:ea typeface="+mj-ea"/>
                <a:cs typeface="+mj-cs"/>
              </a:rPr>
              <a:t>Adult &amp; </a:t>
            </a:r>
            <a:r>
              <a:rPr kumimoji="0" lang="en-US" sz="2200" b="1" i="0" u="none" strike="noStrike" kern="0" cap="none" spc="0" normalizeH="0" baseline="0" noProof="0" dirty="0">
                <a:ln>
                  <a:noFill/>
                </a:ln>
                <a:solidFill>
                  <a:srgbClr val="760002"/>
                </a:solidFill>
                <a:effectLst>
                  <a:outerShdw blurRad="38100" dist="38100" dir="2700000" algn="tl">
                    <a:srgbClr val="C0C0C0"/>
                  </a:outerShdw>
                </a:effectLst>
                <a:uLnTx/>
                <a:uFillTx/>
                <a:latin typeface="Georgia"/>
                <a:ea typeface="+mj-ea"/>
                <a:cs typeface="+mj-cs"/>
              </a:rPr>
              <a:t>Youth Education</a:t>
            </a:r>
            <a:br>
              <a:rPr kumimoji="0" lang="en-US" sz="2200" b="1" i="0" u="none" strike="noStrike" kern="0" cap="none" spc="0" normalizeH="0" baseline="0" noProof="0" dirty="0">
                <a:ln>
                  <a:noFill/>
                </a:ln>
                <a:solidFill>
                  <a:srgbClr val="760002"/>
                </a:solidFill>
                <a:effectLst/>
                <a:uLnTx/>
                <a:uFillTx/>
                <a:latin typeface="Georgia" panose="02040502050405020303" pitchFamily="18" charset="0"/>
                <a:ea typeface="+mj-ea"/>
                <a:cs typeface="+mj-cs"/>
              </a:rPr>
            </a:br>
            <a:r>
              <a:rPr kumimoji="0" lang="en-US" sz="2000" b="1" i="0" u="sng" strike="noStrike" kern="1200" cap="none" spc="0" normalizeH="0" baseline="0" noProof="0" dirty="0">
                <a:ln>
                  <a:noFill/>
                </a:ln>
                <a:solidFill>
                  <a:srgbClr val="760002"/>
                </a:solidFill>
                <a:effectLst/>
                <a:uLnTx/>
                <a:uFillTx/>
                <a:latin typeface="Georgia" panose="02040502050405020303" pitchFamily="18" charset="0"/>
                <a:ea typeface="+mj-ea"/>
                <a:cs typeface="+mj-cs"/>
              </a:rPr>
              <a:t>S.M.A.R.T. Goal 1</a:t>
            </a:r>
            <a:r>
              <a:rPr kumimoji="0" lang="en-US" sz="2200" b="1" i="0" u="sng" strike="noStrike" kern="0" cap="none" spc="0" normalizeH="0" baseline="0" noProof="0" dirty="0">
                <a:ln>
                  <a:noFill/>
                </a:ln>
                <a:solidFill>
                  <a:srgbClr val="760002"/>
                </a:solidFill>
                <a:effectLst/>
                <a:uLnTx/>
                <a:uFillTx/>
                <a:latin typeface="Georgia" panose="02040502050405020303" pitchFamily="18" charset="0"/>
                <a:ea typeface="+mj-ea"/>
                <a:cs typeface="+mj-cs"/>
              </a:rPr>
              <a:t> Action Plan</a:t>
            </a:r>
            <a:endParaRPr kumimoji="0" lang="en-US" sz="2200" b="1" i="0" u="sng" strike="noStrike" kern="0" cap="none" spc="0" normalizeH="0" baseline="0" noProof="0" dirty="0">
              <a:ln>
                <a:noFill/>
              </a:ln>
              <a:solidFill>
                <a:srgbClr val="760002"/>
              </a:solidFill>
              <a:effectLst>
                <a:outerShdw blurRad="38100" dist="38100" dir="2700000" algn="tl">
                  <a:srgbClr val="C0C0C0"/>
                </a:outerShdw>
              </a:effectLst>
              <a:uLnTx/>
              <a:uFillTx/>
              <a:latin typeface="Georgia" panose="02040502050405020303" pitchFamily="18" charset="0"/>
              <a:ea typeface="+mj-ea"/>
              <a:cs typeface="+mj-cs"/>
            </a:endParaRPr>
          </a:p>
        </p:txBody>
      </p:sp>
    </p:spTree>
    <p:extLst>
      <p:ext uri="{BB962C8B-B14F-4D97-AF65-F5344CB8AC3E}">
        <p14:creationId xmlns:p14="http://schemas.microsoft.com/office/powerpoint/2010/main" val="1814558908"/>
      </p:ext>
    </p:extLst>
  </p:cSld>
  <p:clrMapOvr>
    <a:masterClrMapping/>
  </p:clrMapOvr>
  <p:transition>
    <p:strips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184267394"/>
              </p:ext>
            </p:extLst>
          </p:nvPr>
        </p:nvGraphicFramePr>
        <p:xfrm>
          <a:off x="118449" y="649744"/>
          <a:ext cx="8795658" cy="5781536"/>
        </p:xfrm>
        <a:graphic>
          <a:graphicData uri="http://schemas.openxmlformats.org/drawingml/2006/table">
            <a:tbl>
              <a:tblPr firstRow="1" bandRow="1">
                <a:tableStyleId>{7DF18680-E054-41AD-8BC1-D1AEF772440D}</a:tableStyleId>
              </a:tblPr>
              <a:tblGrid>
                <a:gridCol w="3649064">
                  <a:extLst>
                    <a:ext uri="{9D8B030D-6E8A-4147-A177-3AD203B41FA5}">
                      <a16:colId xmlns:a16="http://schemas.microsoft.com/office/drawing/2014/main" val="20000"/>
                    </a:ext>
                  </a:extLst>
                </a:gridCol>
                <a:gridCol w="1525681">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974993">
                  <a:extLst>
                    <a:ext uri="{9D8B030D-6E8A-4147-A177-3AD203B41FA5}">
                      <a16:colId xmlns:a16="http://schemas.microsoft.com/office/drawing/2014/main" val="20003"/>
                    </a:ext>
                  </a:extLst>
                </a:gridCol>
              </a:tblGrid>
              <a:tr h="309427">
                <a:tc>
                  <a:txBody>
                    <a:bodyPr/>
                    <a:lstStyle/>
                    <a:p>
                      <a:pPr algn="ctr"/>
                      <a:r>
                        <a:rPr lang="en-US" sz="1400" b="1" kern="1200" dirty="0">
                          <a:solidFill>
                            <a:schemeClr val="bg1"/>
                          </a:solidFill>
                          <a:effectLst/>
                          <a:latin typeface="Georgia" panose="02040502050405020303" pitchFamily="18" charset="0"/>
                          <a:ea typeface="+mn-ea"/>
                          <a:cs typeface="+mn-cs"/>
                        </a:rPr>
                        <a:t>Key  Actions  Necessary  </a:t>
                      </a:r>
                      <a:r>
                        <a:rPr lang="en-US" sz="1400" b="1" u="none" kern="1200" dirty="0">
                          <a:solidFill>
                            <a:schemeClr val="bg1"/>
                          </a:solidFill>
                          <a:effectLst/>
                          <a:latin typeface="Georgia" panose="02040502050405020303" pitchFamily="18" charset="0"/>
                          <a:ea typeface="+mn-ea"/>
                          <a:cs typeface="+mn-cs"/>
                        </a:rPr>
                        <a:t>To  Achieve  </a:t>
                      </a:r>
                    </a:p>
                    <a:p>
                      <a:pPr algn="ctr"/>
                      <a:r>
                        <a:rPr lang="en-US" sz="1400" b="1" u="sng" kern="1200" dirty="0">
                          <a:solidFill>
                            <a:schemeClr val="bg1"/>
                          </a:solidFill>
                          <a:effectLst/>
                          <a:latin typeface="Georgia" panose="02040502050405020303" pitchFamily="18" charset="0"/>
                          <a:ea typeface="+mn-ea"/>
                          <a:cs typeface="+mn-cs"/>
                        </a:rPr>
                        <a:t>Strategic  Goal 1</a:t>
                      </a:r>
                      <a:endParaRPr lang="en-US" sz="1400" b="1" dirty="0">
                        <a:solidFill>
                          <a:schemeClr val="bg1"/>
                        </a:solidFill>
                        <a:latin typeface="Georgia" panose="02040502050405020303" pitchFamily="18" charset="0"/>
                      </a:endParaRPr>
                    </a:p>
                  </a:txBody>
                  <a:tcPr/>
                </a:tc>
                <a:tc>
                  <a:txBody>
                    <a:bodyPr/>
                    <a:lstStyle/>
                    <a:p>
                      <a:pPr algn="ctr"/>
                      <a:r>
                        <a:rPr lang="en-US" sz="1400" b="1" u="none" dirty="0">
                          <a:solidFill>
                            <a:schemeClr val="bg1"/>
                          </a:solidFill>
                          <a:latin typeface="Georgia" panose="02040502050405020303" pitchFamily="18" charset="0"/>
                        </a:rPr>
                        <a:t>Responsible </a:t>
                      </a:r>
                      <a:r>
                        <a:rPr lang="en-US" sz="1400" b="1" u="sng" dirty="0">
                          <a:solidFill>
                            <a:schemeClr val="bg1"/>
                          </a:solidFill>
                          <a:latin typeface="Georgia" panose="02040502050405020303" pitchFamily="18" charset="0"/>
                        </a:rPr>
                        <a:t>Party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none" dirty="0">
                          <a:solidFill>
                            <a:schemeClr val="bg1"/>
                          </a:solidFill>
                          <a:latin typeface="Georgia" panose="02040502050405020303" pitchFamily="18" charset="0"/>
                        </a:rPr>
                        <a:t>Deadline</a:t>
                      </a:r>
                      <a:r>
                        <a:rPr lang="en-US" sz="1400" b="1" u="sng" dirty="0">
                          <a:solidFill>
                            <a:schemeClr val="bg1"/>
                          </a:solidFill>
                          <a:latin typeface="Georgia" panose="02040502050405020303" pitchFamily="18" charset="0"/>
                        </a:rPr>
                        <a:t> Timetable</a:t>
                      </a:r>
                    </a:p>
                  </a:txBody>
                  <a:tcPr/>
                </a:tc>
                <a:tc>
                  <a:txBody>
                    <a:bodyPr/>
                    <a:lstStyle/>
                    <a:p>
                      <a:pPr algn="ctr"/>
                      <a:r>
                        <a:rPr lang="en-US" sz="1400" b="1" u="none" dirty="0">
                          <a:solidFill>
                            <a:schemeClr val="bg1"/>
                          </a:solidFill>
                          <a:latin typeface="Georgia" panose="02040502050405020303" pitchFamily="18" charset="0"/>
                        </a:rPr>
                        <a:t>Completion </a:t>
                      </a:r>
                    </a:p>
                    <a:p>
                      <a:pPr algn="ctr"/>
                      <a:r>
                        <a:rPr lang="en-US" sz="1400" b="1" u="sng" dirty="0">
                          <a:solidFill>
                            <a:schemeClr val="bg1"/>
                          </a:solidFill>
                          <a:latin typeface="Georgia" panose="02040502050405020303" pitchFamily="18" charset="0"/>
                        </a:rPr>
                        <a:t>Confirmation Test</a:t>
                      </a:r>
                    </a:p>
                  </a:txBody>
                  <a:tcPr/>
                </a:tc>
                <a:extLst>
                  <a:ext uri="{0D108BD9-81ED-4DB2-BD59-A6C34878D82A}">
                    <a16:rowId xmlns:a16="http://schemas.microsoft.com/office/drawing/2014/main" val="10000"/>
                  </a:ext>
                </a:extLst>
              </a:tr>
              <a:tr h="74263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b="1" dirty="0">
                          <a:effectLst/>
                          <a:latin typeface="Georgia" panose="02040502050405020303" pitchFamily="18" charset="0"/>
                        </a:rPr>
                        <a:t>9. At least the Education Target numbers of: (a) Adult Education Programs and quarterly Education Programs; and (b) youth complete at least one full year of new youth Education Programs.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b="1" dirty="0">
                        <a:effectLst/>
                        <a:latin typeface="Georgia" panose="02040502050405020303" pitchFamily="18" charset="0"/>
                      </a:endParaRPr>
                    </a:p>
                  </a:txBody>
                  <a:tcPr marL="68580" marR="68580" marT="0" marB="0">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effectLst/>
                          <a:latin typeface="Georgia" panose="02040502050405020303" pitchFamily="18" charset="0"/>
                          <a:ea typeface="Calibri" panose="020F0502020204030204" pitchFamily="34" charset="0"/>
                          <a:cs typeface="Times New Roman" panose="02020603050405020304" pitchFamily="18" charset="0"/>
                        </a:rPr>
                        <a:t>Educators </a:t>
                      </a:r>
                    </a:p>
                  </a:txBody>
                  <a:tcPr marL="68580" marR="68580" marT="0" marB="0"/>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12  months after steps 7 &amp; 8 </a:t>
                      </a:r>
                    </a:p>
                  </a:txBody>
                  <a:tcPr marL="68580" marR="68580" marT="0" marB="0"/>
                </a:tc>
                <a:tc>
                  <a:txBody>
                    <a:bodyPr/>
                    <a:lstStyle/>
                    <a:p>
                      <a:pPr marL="0" marR="0">
                        <a:lnSpc>
                          <a:spcPct val="107000"/>
                        </a:lnSpc>
                        <a:spcBef>
                          <a:spcPts val="0"/>
                        </a:spcBef>
                        <a:spcAft>
                          <a:spcPts val="0"/>
                        </a:spcAft>
                      </a:pPr>
                      <a:r>
                        <a:rPr lang="en-US" sz="1200" b="1"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Education Programs  is implemented to at least the Target number of Parishioners  within the 12 months</a:t>
                      </a:r>
                    </a:p>
                  </a:txBody>
                  <a:tcPr marL="68580" marR="68580" marT="0" marB="0"/>
                </a:tc>
                <a:extLst>
                  <a:ext uri="{0D108BD9-81ED-4DB2-BD59-A6C34878D82A}">
                    <a16:rowId xmlns:a16="http://schemas.microsoft.com/office/drawing/2014/main" val="3623489839"/>
                  </a:ext>
                </a:extLst>
              </a:tr>
              <a:tr h="194265">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00" b="1" u="sng" dirty="0">
                          <a:solidFill>
                            <a:srgbClr val="FF0000"/>
                          </a:solidFill>
                          <a:effectLst/>
                          <a:latin typeface="Georgia" panose="02040502050405020303" pitchFamily="18" charset="0"/>
                        </a:rPr>
                        <a:t>LAG 5:  Compile and assess the results of the Parish Education Programs  and make necessary improvements within 2 months</a:t>
                      </a:r>
                      <a:endParaRPr lang="en-US" sz="1000" b="1" u="sng"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hMerge="1">
                  <a:txBody>
                    <a:bodyPr/>
                    <a:lstStyle/>
                    <a:p>
                      <a:pPr marL="0" marR="0">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hMerge="1">
                  <a:txBody>
                    <a:bodyPr/>
                    <a:lstStyle/>
                    <a:p>
                      <a:pPr marL="0" marR="0">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hMerge="1">
                  <a:txBody>
                    <a:bodyPr/>
                    <a:lstStyle/>
                    <a:p>
                      <a:pPr marL="0" marR="0" lvl="0" indent="0">
                        <a:lnSpc>
                          <a:spcPct val="107000"/>
                        </a:lnSpc>
                        <a:spcBef>
                          <a:spcPts val="0"/>
                        </a:spcBef>
                        <a:spcAft>
                          <a:spcPts val="0"/>
                        </a:spcAft>
                        <a:buFont typeface="Symbol" pitchFamily="2" charset="2"/>
                        <a:buNone/>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441875">
                <a:tc>
                  <a:txBody>
                    <a:bodyPr/>
                    <a:lstStyle/>
                    <a:p>
                      <a:pPr marL="0" lvl="1" indent="0">
                        <a:buNone/>
                      </a:pPr>
                      <a:r>
                        <a:rPr lang="en-US" sz="1400" b="1" dirty="0">
                          <a:effectLst/>
                          <a:latin typeface="Georgia" panose="02040502050405020303" pitchFamily="18" charset="0"/>
                        </a:rPr>
                        <a:t>10. Obtain and compile qualitative and quantitative data from Parish Education Programs implementations as to the effectiveness and success of the Education Programs (based on criteria established in step 2) and identify areas for improvement. </a:t>
                      </a:r>
                    </a:p>
                    <a:p>
                      <a:pPr marL="0" lvl="1" indent="0">
                        <a:buNone/>
                      </a:pPr>
                      <a:endParaRPr lang="en-US" sz="1400" b="1" dirty="0">
                        <a:effectLst/>
                        <a:latin typeface="Georgia" panose="02040502050405020303"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Georgia" panose="02040502050405020303" pitchFamily="18" charset="0"/>
                          <a:ea typeface="Calibri" panose="020F0502020204030204" pitchFamily="34" charset="0"/>
                          <a:cs typeface="Times New Roman" panose="02020603050405020304" pitchFamily="18" charset="0"/>
                        </a:rPr>
                        <a:t>Educators  and Education Ministry Team 1</a:t>
                      </a: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14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1 months after step 9</a:t>
                      </a:r>
                    </a:p>
                  </a:txBody>
                  <a:tcPr marL="68580" marR="68580" marT="0" marB="0"/>
                </a:tc>
                <a:tc>
                  <a:txBody>
                    <a:bodyPr/>
                    <a:lstStyle/>
                    <a:p>
                      <a:pPr marL="0" marR="0">
                        <a:lnSpc>
                          <a:spcPct val="107000"/>
                        </a:lnSpc>
                        <a:spcBef>
                          <a:spcPts val="0"/>
                        </a:spcBef>
                        <a:spcAft>
                          <a:spcPts val="0"/>
                        </a:spcAft>
                      </a:pPr>
                      <a:r>
                        <a:rPr lang="en-US" sz="14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Parish Education Programs </a:t>
                      </a:r>
                    </a:p>
                    <a:p>
                      <a:pPr marL="0" marR="0">
                        <a:lnSpc>
                          <a:spcPct val="107000"/>
                        </a:lnSpc>
                        <a:spcBef>
                          <a:spcPts val="0"/>
                        </a:spcBef>
                        <a:spcAft>
                          <a:spcPts val="0"/>
                        </a:spcAft>
                      </a:pPr>
                      <a:r>
                        <a:rPr lang="en-US" sz="14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implementation  assessments are compiled</a:t>
                      </a:r>
                    </a:p>
                  </a:txBody>
                  <a:tcPr marL="68580" marR="68580" marT="0" marB="0"/>
                </a:tc>
                <a:extLst>
                  <a:ext uri="{0D108BD9-81ED-4DB2-BD59-A6C34878D82A}">
                    <a16:rowId xmlns:a16="http://schemas.microsoft.com/office/drawing/2014/main" val="2302424690"/>
                  </a:ext>
                </a:extLst>
              </a:tr>
              <a:tr h="186871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Georgia" panose="02040502050405020303" pitchFamily="18" charset="0"/>
                        </a:rPr>
                        <a:t>11. Finalize and deliver </a:t>
                      </a:r>
                      <a:r>
                        <a:rPr lang="en-US" sz="14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Education Programs </a:t>
                      </a:r>
                      <a:r>
                        <a:rPr lang="en-US" sz="1400" b="1" dirty="0">
                          <a:effectLst/>
                          <a:latin typeface="Georgia" panose="02040502050405020303" pitchFamily="18" charset="0"/>
                        </a:rPr>
                        <a:t>effectiveness assessment analysis and make all refinements necessary to make the Education Programs more effective based on information identified in step 10, and revise and improve the Education Programs accordingly.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Georgia" panose="02040502050405020303" pitchFamily="18" charset="0"/>
                          <a:ea typeface="Calibri" panose="020F0502020204030204" pitchFamily="34" charset="0"/>
                          <a:cs typeface="Times New Roman" panose="02020603050405020304" pitchFamily="18" charset="0"/>
                        </a:rPr>
                        <a:t>Educators  and Education Ministry Team 1</a:t>
                      </a: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14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1 months after step 10</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Education Programs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implementation  assessment analysis are completed Programs are refined accordingly</a:t>
                      </a:r>
                    </a:p>
                  </a:txBody>
                  <a:tcPr marL="68580" marR="68580" marT="0" marB="0"/>
                </a:tc>
                <a:extLst>
                  <a:ext uri="{0D108BD9-81ED-4DB2-BD59-A6C34878D82A}">
                    <a16:rowId xmlns:a16="http://schemas.microsoft.com/office/drawing/2014/main" val="2887205641"/>
                  </a:ext>
                </a:extLst>
              </a:tr>
            </a:tbl>
          </a:graphicData>
        </a:graphic>
      </p:graphicFrame>
      <p:sp>
        <p:nvSpPr>
          <p:cNvPr id="5" name="Title 1">
            <a:extLst>
              <a:ext uri="{FF2B5EF4-FFF2-40B4-BE49-F238E27FC236}">
                <a16:creationId xmlns:a16="http://schemas.microsoft.com/office/drawing/2014/main" id="{1EFA9076-18AB-CB9B-664D-2643CF38795D}"/>
              </a:ext>
            </a:extLst>
          </p:cNvPr>
          <p:cNvSpPr txBox="1">
            <a:spLocks/>
          </p:cNvSpPr>
          <p:nvPr/>
        </p:nvSpPr>
        <p:spPr bwMode="auto">
          <a:xfrm>
            <a:off x="229893" y="-163469"/>
            <a:ext cx="899308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mj-lt"/>
                <a:ea typeface="+mj-ea"/>
                <a:cs typeface="+mj-cs"/>
              </a:defRPr>
            </a:lvl1pPr>
            <a:lvl2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2pPr>
            <a:lvl3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3pPr>
            <a:lvl4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4pPr>
            <a:lvl5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5pPr>
            <a:lvl6pPr marL="4572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6pPr>
            <a:lvl7pPr marL="9144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7pPr>
            <a:lvl8pPr marL="13716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8pPr>
            <a:lvl9pPr marL="18288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en-US" sz="2200" b="1" i="0" u="none" strike="noStrike" kern="0" cap="none" spc="0" normalizeH="0" baseline="0" noProof="0" dirty="0">
                <a:ln>
                  <a:noFill/>
                </a:ln>
                <a:solidFill>
                  <a:srgbClr val="760002"/>
                </a:solidFill>
                <a:effectLst/>
                <a:uLnTx/>
                <a:uFillTx/>
                <a:latin typeface="Georgia" panose="02040502050405020303" pitchFamily="18" charset="0"/>
                <a:ea typeface="+mj-ea"/>
                <a:cs typeface="+mj-cs"/>
              </a:rPr>
              <a:t>Adult &amp; </a:t>
            </a:r>
            <a:r>
              <a:rPr kumimoji="0" lang="en-US" sz="2200" b="1" i="0" u="none" strike="noStrike" kern="0" cap="none" spc="0" normalizeH="0" baseline="0" noProof="0" dirty="0">
                <a:ln>
                  <a:noFill/>
                </a:ln>
                <a:solidFill>
                  <a:srgbClr val="760002"/>
                </a:solidFill>
                <a:effectLst>
                  <a:outerShdw blurRad="38100" dist="38100" dir="2700000" algn="tl">
                    <a:srgbClr val="C0C0C0"/>
                  </a:outerShdw>
                </a:effectLst>
                <a:uLnTx/>
                <a:uFillTx/>
                <a:latin typeface="Georgia"/>
                <a:ea typeface="+mj-ea"/>
                <a:cs typeface="+mj-cs"/>
              </a:rPr>
              <a:t>Youth Education</a:t>
            </a:r>
            <a:br>
              <a:rPr kumimoji="0" lang="en-US" sz="2200" b="1" i="0" u="none" strike="noStrike" kern="0" cap="none" spc="0" normalizeH="0" baseline="0" noProof="0" dirty="0">
                <a:ln>
                  <a:noFill/>
                </a:ln>
                <a:solidFill>
                  <a:srgbClr val="760002"/>
                </a:solidFill>
                <a:effectLst/>
                <a:uLnTx/>
                <a:uFillTx/>
                <a:latin typeface="Georgia" panose="02040502050405020303" pitchFamily="18" charset="0"/>
                <a:ea typeface="+mj-ea"/>
                <a:cs typeface="+mj-cs"/>
              </a:rPr>
            </a:br>
            <a:r>
              <a:rPr kumimoji="0" lang="en-US" sz="2000" b="1" i="0" u="sng" strike="noStrike" kern="1200" cap="none" spc="0" normalizeH="0" baseline="0" noProof="0" dirty="0">
                <a:ln>
                  <a:noFill/>
                </a:ln>
                <a:solidFill>
                  <a:srgbClr val="760002"/>
                </a:solidFill>
                <a:effectLst/>
                <a:uLnTx/>
                <a:uFillTx/>
                <a:latin typeface="Georgia" panose="02040502050405020303" pitchFamily="18" charset="0"/>
                <a:ea typeface="+mj-ea"/>
                <a:cs typeface="+mj-cs"/>
              </a:rPr>
              <a:t>S.M.A.R.T. Goal 1</a:t>
            </a:r>
            <a:r>
              <a:rPr kumimoji="0" lang="en-US" sz="2200" b="1" i="0" u="sng" strike="noStrike" kern="0" cap="none" spc="0" normalizeH="0" baseline="0" noProof="0" dirty="0">
                <a:ln>
                  <a:noFill/>
                </a:ln>
                <a:solidFill>
                  <a:srgbClr val="760002"/>
                </a:solidFill>
                <a:effectLst/>
                <a:uLnTx/>
                <a:uFillTx/>
                <a:latin typeface="Georgia" panose="02040502050405020303" pitchFamily="18" charset="0"/>
                <a:ea typeface="+mj-ea"/>
                <a:cs typeface="+mj-cs"/>
              </a:rPr>
              <a:t> Action Plan</a:t>
            </a:r>
            <a:endParaRPr kumimoji="0" lang="en-US" sz="2200" b="1" i="0" u="sng" strike="noStrike" kern="0" cap="none" spc="0" normalizeH="0" baseline="0" noProof="0" dirty="0">
              <a:ln>
                <a:noFill/>
              </a:ln>
              <a:solidFill>
                <a:srgbClr val="760002"/>
              </a:solidFill>
              <a:effectLst>
                <a:outerShdw blurRad="38100" dist="38100" dir="2700000" algn="tl">
                  <a:srgbClr val="C0C0C0"/>
                </a:outerShdw>
              </a:effectLst>
              <a:uLnTx/>
              <a:uFillTx/>
              <a:latin typeface="Georgia" panose="02040502050405020303" pitchFamily="18" charset="0"/>
              <a:ea typeface="+mj-ea"/>
              <a:cs typeface="+mj-cs"/>
            </a:endParaRPr>
          </a:p>
        </p:txBody>
      </p:sp>
    </p:spTree>
    <p:extLst>
      <p:ext uri="{BB962C8B-B14F-4D97-AF65-F5344CB8AC3E}">
        <p14:creationId xmlns:p14="http://schemas.microsoft.com/office/powerpoint/2010/main" val="3533841292"/>
      </p:ext>
    </p:extLst>
  </p:cSld>
  <p:clrMapOvr>
    <a:masterClrMapping/>
  </p:clrMapOvr>
  <p:transition>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01F5-7AB6-4535-88E3-F3DD276372BC}"/>
              </a:ext>
            </a:extLst>
          </p:cNvPr>
          <p:cNvSpPr>
            <a:spLocks noGrp="1"/>
          </p:cNvSpPr>
          <p:nvPr>
            <p:ph type="title"/>
          </p:nvPr>
        </p:nvSpPr>
        <p:spPr>
          <a:xfrm>
            <a:off x="977630" y="-115567"/>
            <a:ext cx="7188740" cy="1143000"/>
          </a:xfrm>
        </p:spPr>
        <p:txBody>
          <a:bodyPr/>
          <a:lstStyle/>
          <a:p>
            <a:r>
              <a:rPr lang="en-US" sz="2400" b="1" u="none" dirty="0">
                <a:effectLst/>
                <a:latin typeface="Georgia" panose="02040502050405020303" pitchFamily="18" charset="0"/>
              </a:rPr>
              <a:t>Adult &amp; </a:t>
            </a:r>
            <a:r>
              <a:rPr lang="en-US" sz="2400" u="none" dirty="0"/>
              <a:t>Youth Education</a:t>
            </a:r>
            <a:br>
              <a:rPr lang="en-US" sz="2400" b="1" u="none" dirty="0">
                <a:effectLst/>
                <a:latin typeface="Georgia" panose="02040502050405020303" pitchFamily="18" charset="0"/>
              </a:rPr>
            </a:br>
            <a:r>
              <a:rPr lang="en-US" sz="2400" kern="0" dirty="0"/>
              <a:t>Goal 1 </a:t>
            </a:r>
            <a:r>
              <a:rPr lang="en-US" sz="2400" dirty="0"/>
              <a:t>Scoreboard</a:t>
            </a:r>
          </a:p>
        </p:txBody>
      </p:sp>
      <p:graphicFrame>
        <p:nvGraphicFramePr>
          <p:cNvPr id="5" name="Table 5">
            <a:extLst>
              <a:ext uri="{FF2B5EF4-FFF2-40B4-BE49-F238E27FC236}">
                <a16:creationId xmlns:a16="http://schemas.microsoft.com/office/drawing/2014/main" id="{55114BBB-C2EF-4F4E-B093-0F7C6D894018}"/>
              </a:ext>
            </a:extLst>
          </p:cNvPr>
          <p:cNvGraphicFramePr>
            <a:graphicFrameLocks noGrp="1"/>
          </p:cNvGraphicFramePr>
          <p:nvPr>
            <p:ph sz="half" idx="1"/>
            <p:extLst>
              <p:ext uri="{D42A27DB-BD31-4B8C-83A1-F6EECF244321}">
                <p14:modId xmlns:p14="http://schemas.microsoft.com/office/powerpoint/2010/main" val="3078574727"/>
              </p:ext>
            </p:extLst>
          </p:nvPr>
        </p:nvGraphicFramePr>
        <p:xfrm>
          <a:off x="0" y="828040"/>
          <a:ext cx="9144000" cy="5821680"/>
        </p:xfrm>
        <a:graphic>
          <a:graphicData uri="http://schemas.openxmlformats.org/drawingml/2006/table">
            <a:tbl>
              <a:tblPr firstRow="1" bandRow="1">
                <a:tableStyleId>{5C22544A-7EE6-4342-B048-85BDC9FD1C3A}</a:tableStyleId>
              </a:tblPr>
              <a:tblGrid>
                <a:gridCol w="5197581">
                  <a:extLst>
                    <a:ext uri="{9D8B030D-6E8A-4147-A177-3AD203B41FA5}">
                      <a16:colId xmlns:a16="http://schemas.microsoft.com/office/drawing/2014/main" val="824145472"/>
                    </a:ext>
                  </a:extLst>
                </a:gridCol>
                <a:gridCol w="2049980">
                  <a:extLst>
                    <a:ext uri="{9D8B030D-6E8A-4147-A177-3AD203B41FA5}">
                      <a16:colId xmlns:a16="http://schemas.microsoft.com/office/drawing/2014/main" val="1324807933"/>
                    </a:ext>
                  </a:extLst>
                </a:gridCol>
                <a:gridCol w="1896439">
                  <a:extLst>
                    <a:ext uri="{9D8B030D-6E8A-4147-A177-3AD203B41FA5}">
                      <a16:colId xmlns:a16="http://schemas.microsoft.com/office/drawing/2014/main" val="818634956"/>
                    </a:ext>
                  </a:extLst>
                </a:gridCol>
              </a:tblGrid>
              <a:tr h="291246">
                <a:tc>
                  <a:txBody>
                    <a:bodyPr/>
                    <a:lstStyle/>
                    <a:p>
                      <a:r>
                        <a:rPr lang="en-US" sz="1200" dirty="0"/>
                        <a:t>Lead Measure Action</a:t>
                      </a:r>
                    </a:p>
                  </a:txBody>
                  <a:tcPr/>
                </a:tc>
                <a:tc>
                  <a:txBody>
                    <a:bodyPr/>
                    <a:lstStyle/>
                    <a:p>
                      <a:r>
                        <a:rPr lang="en-US" sz="1200" dirty="0"/>
                        <a:t>Deadline Date</a:t>
                      </a:r>
                    </a:p>
                  </a:txBody>
                  <a:tcPr/>
                </a:tc>
                <a:tc>
                  <a:txBody>
                    <a:bodyPr/>
                    <a:lstStyle/>
                    <a:p>
                      <a:r>
                        <a:rPr lang="en-US" sz="1200" dirty="0"/>
                        <a:t>Status: Percent Complete and Date</a:t>
                      </a:r>
                    </a:p>
                  </a:txBody>
                  <a:tcPr/>
                </a:tc>
                <a:extLst>
                  <a:ext uri="{0D108BD9-81ED-4DB2-BD59-A6C34878D82A}">
                    <a16:rowId xmlns:a16="http://schemas.microsoft.com/office/drawing/2014/main" val="2806969568"/>
                  </a:ext>
                </a:extLst>
              </a:tr>
              <a:tr h="370840">
                <a:tc>
                  <a:txBody>
                    <a:bodyPr/>
                    <a:lstStyle/>
                    <a:p>
                      <a:r>
                        <a:rPr lang="en-US" sz="1600" dirty="0"/>
                        <a:t>1. Form Education Ministry Team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tc>
                  <a:txBody>
                    <a:bodyPr/>
                    <a:lstStyle/>
                    <a:p>
                      <a:endParaRPr lang="en-US" sz="1600" dirty="0"/>
                    </a:p>
                  </a:txBody>
                  <a:tcPr/>
                </a:tc>
                <a:extLst>
                  <a:ext uri="{0D108BD9-81ED-4DB2-BD59-A6C34878D82A}">
                    <a16:rowId xmlns:a16="http://schemas.microsoft.com/office/drawing/2014/main" val="571058741"/>
                  </a:ext>
                </a:extLst>
              </a:tr>
              <a:tr h="370840">
                <a:tc>
                  <a:txBody>
                    <a:bodyPr/>
                    <a:lstStyle/>
                    <a:p>
                      <a:pPr>
                        <a:tabLst>
                          <a:tab pos="627063" algn="l"/>
                        </a:tabLst>
                      </a:pPr>
                      <a:r>
                        <a:rPr lang="en-US" sz="1600" dirty="0"/>
                        <a:t>2. Research and Identify metrics to determine 	effectiveness and success</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2230418515"/>
                  </a:ext>
                </a:extLst>
              </a:tr>
              <a:tr h="370840">
                <a:tc>
                  <a:txBody>
                    <a:bodyPr/>
                    <a:lstStyle/>
                    <a:p>
                      <a:r>
                        <a:rPr lang="en-US" sz="1600" dirty="0"/>
                        <a:t>3. Research adult and youth education programs</a:t>
                      </a:r>
                    </a:p>
                  </a:txBody>
                  <a:tcPr/>
                </a:tc>
                <a:tc>
                  <a:txBody>
                    <a:bodyPr/>
                    <a:lstStyle/>
                    <a:p>
                      <a:endParaRPr lang="en-US" sz="1600" dirty="0">
                        <a:solidFill>
                          <a:srgbClr val="FF0000"/>
                        </a:solidFill>
                      </a:endParaRPr>
                    </a:p>
                  </a:txBody>
                  <a:tcPr/>
                </a:tc>
                <a:tc>
                  <a:txBody>
                    <a:bodyPr/>
                    <a:lstStyle/>
                    <a:p>
                      <a:endParaRPr lang="en-US" sz="1600" dirty="0"/>
                    </a:p>
                  </a:txBody>
                  <a:tcPr/>
                </a:tc>
                <a:extLst>
                  <a:ext uri="{0D108BD9-81ED-4DB2-BD59-A6C34878D82A}">
                    <a16:rowId xmlns:a16="http://schemas.microsoft.com/office/drawing/2014/main" val="503741242"/>
                  </a:ext>
                </a:extLst>
              </a:tr>
              <a:tr h="370840">
                <a:tc>
                  <a:txBody>
                    <a:bodyPr/>
                    <a:lstStyle/>
                    <a:p>
                      <a:r>
                        <a:rPr lang="en-US" sz="1600" dirty="0"/>
                        <a:t>4. Evaluate adult and youth education programs</a:t>
                      </a:r>
                    </a:p>
                  </a:txBody>
                  <a:tcPr/>
                </a:tc>
                <a:tc>
                  <a:txBody>
                    <a:bodyPr/>
                    <a:lstStyle/>
                    <a:p>
                      <a:endParaRPr lang="en-US" sz="1600" dirty="0">
                        <a:solidFill>
                          <a:srgbClr val="FF0000"/>
                        </a:solidFill>
                      </a:endParaRPr>
                    </a:p>
                  </a:txBody>
                  <a:tcPr/>
                </a:tc>
                <a:tc>
                  <a:txBody>
                    <a:bodyPr/>
                    <a:lstStyle/>
                    <a:p>
                      <a:endParaRPr lang="en-US" sz="1600" dirty="0"/>
                    </a:p>
                  </a:txBody>
                  <a:tcPr/>
                </a:tc>
                <a:extLst>
                  <a:ext uri="{0D108BD9-81ED-4DB2-BD59-A6C34878D82A}">
                    <a16:rowId xmlns:a16="http://schemas.microsoft.com/office/drawing/2014/main" val="845713103"/>
                  </a:ext>
                </a:extLst>
              </a:tr>
              <a:tr h="370840">
                <a:tc>
                  <a:txBody>
                    <a:bodyPr/>
                    <a:lstStyle/>
                    <a:p>
                      <a:r>
                        <a:rPr lang="en-US" sz="1600" dirty="0"/>
                        <a:t>5. Finalize Parish Education Programs </a:t>
                      </a:r>
                    </a:p>
                  </a:txBody>
                  <a:tcPr/>
                </a:tc>
                <a:tc>
                  <a:txBody>
                    <a:bodyPr/>
                    <a:lstStyle/>
                    <a:p>
                      <a:endParaRPr lang="en-US" sz="1600" dirty="0">
                        <a:solidFill>
                          <a:srgbClr val="FF0000"/>
                        </a:solidFill>
                      </a:endParaRPr>
                    </a:p>
                  </a:txBody>
                  <a:tcPr/>
                </a:tc>
                <a:tc>
                  <a:txBody>
                    <a:bodyPr/>
                    <a:lstStyle/>
                    <a:p>
                      <a:endParaRPr lang="en-US" sz="1600" dirty="0"/>
                    </a:p>
                  </a:txBody>
                  <a:tcPr/>
                </a:tc>
                <a:extLst>
                  <a:ext uri="{0D108BD9-81ED-4DB2-BD59-A6C34878D82A}">
                    <a16:rowId xmlns:a16="http://schemas.microsoft.com/office/drawing/2014/main" val="4096844472"/>
                  </a:ext>
                </a:extLst>
              </a:tr>
              <a:tr h="370840">
                <a:tc>
                  <a:txBody>
                    <a:bodyPr/>
                    <a:lstStyle/>
                    <a:p>
                      <a:r>
                        <a:rPr lang="en-US" sz="1600" dirty="0"/>
                        <a:t>6. Identify delivery modalities and Educators </a:t>
                      </a:r>
                    </a:p>
                  </a:txBody>
                  <a:tcPr/>
                </a:tc>
                <a:tc>
                  <a:txBody>
                    <a:bodyPr/>
                    <a:lstStyle/>
                    <a:p>
                      <a:endParaRPr lang="en-US" sz="1600" dirty="0">
                        <a:solidFill>
                          <a:srgbClr val="FF0000"/>
                        </a:solidFill>
                      </a:endParaRPr>
                    </a:p>
                  </a:txBody>
                  <a:tcPr/>
                </a:tc>
                <a:tc>
                  <a:txBody>
                    <a:bodyPr/>
                    <a:lstStyle/>
                    <a:p>
                      <a:endParaRPr lang="en-US" sz="1600" dirty="0"/>
                    </a:p>
                  </a:txBody>
                  <a:tcPr/>
                </a:tc>
                <a:extLst>
                  <a:ext uri="{0D108BD9-81ED-4DB2-BD59-A6C34878D82A}">
                    <a16:rowId xmlns:a16="http://schemas.microsoft.com/office/drawing/2014/main" val="1906038764"/>
                  </a:ext>
                </a:extLst>
              </a:tr>
              <a:tr h="370840">
                <a:tc>
                  <a:txBody>
                    <a:bodyPr/>
                    <a:lstStyle/>
                    <a:p>
                      <a:r>
                        <a:rPr lang="en-US" sz="1600" dirty="0"/>
                        <a:t>7. Train Educators and implement delivery modalities</a:t>
                      </a:r>
                    </a:p>
                  </a:txBody>
                  <a:tcPr/>
                </a:tc>
                <a:tc>
                  <a:txBody>
                    <a:bodyPr/>
                    <a:lstStyle/>
                    <a:p>
                      <a:endParaRPr lang="en-US" sz="1600" dirty="0">
                        <a:solidFill>
                          <a:srgbClr val="FF0000"/>
                        </a:solidFill>
                      </a:endParaRPr>
                    </a:p>
                  </a:txBody>
                  <a:tcPr/>
                </a:tc>
                <a:tc>
                  <a:txBody>
                    <a:bodyPr/>
                    <a:lstStyle/>
                    <a:p>
                      <a:endParaRPr lang="en-US" sz="1600" dirty="0"/>
                    </a:p>
                  </a:txBody>
                  <a:tcPr/>
                </a:tc>
                <a:extLst>
                  <a:ext uri="{0D108BD9-81ED-4DB2-BD59-A6C34878D82A}">
                    <a16:rowId xmlns:a16="http://schemas.microsoft.com/office/drawing/2014/main" val="59820400"/>
                  </a:ext>
                </a:extLst>
              </a:tr>
              <a:tr h="370840">
                <a:tc>
                  <a:txBody>
                    <a:bodyPr/>
                    <a:lstStyle/>
                    <a:p>
                      <a:r>
                        <a:rPr lang="en-US" sz="1600" dirty="0"/>
                        <a:t>8. Recruit Adults and Youth to participate in Education Programs</a:t>
                      </a:r>
                    </a:p>
                  </a:txBody>
                  <a:tcPr/>
                </a:tc>
                <a:tc>
                  <a:txBody>
                    <a:bodyPr/>
                    <a:lstStyle/>
                    <a:p>
                      <a:endParaRPr lang="en-US" sz="1600" dirty="0">
                        <a:solidFill>
                          <a:srgbClr val="FF0000"/>
                        </a:solidFill>
                      </a:endParaRPr>
                    </a:p>
                  </a:txBody>
                  <a:tcPr/>
                </a:tc>
                <a:tc>
                  <a:txBody>
                    <a:bodyPr/>
                    <a:lstStyle/>
                    <a:p>
                      <a:endParaRPr lang="en-US" sz="1600" dirty="0"/>
                    </a:p>
                  </a:txBody>
                  <a:tcPr/>
                </a:tc>
                <a:extLst>
                  <a:ext uri="{0D108BD9-81ED-4DB2-BD59-A6C34878D82A}">
                    <a16:rowId xmlns:a16="http://schemas.microsoft.com/office/drawing/2014/main" val="3847654782"/>
                  </a:ext>
                </a:extLst>
              </a:tr>
              <a:tr h="370840">
                <a:tc>
                  <a:txBody>
                    <a:bodyPr/>
                    <a:lstStyle/>
                    <a:p>
                      <a:r>
                        <a:rPr lang="en-US" sz="1600" dirty="0"/>
                        <a:t>9. Implement Education Programs to Education Target numbers or adults and youth</a:t>
                      </a:r>
                    </a:p>
                  </a:txBody>
                  <a:tcPr/>
                </a:tc>
                <a:tc>
                  <a:txBody>
                    <a:bodyPr/>
                    <a:lstStyle/>
                    <a:p>
                      <a:endParaRPr lang="en-US" sz="1600" dirty="0">
                        <a:solidFill>
                          <a:srgbClr val="FF0000"/>
                        </a:solidFill>
                      </a:endParaRPr>
                    </a:p>
                  </a:txBody>
                  <a:tcPr/>
                </a:tc>
                <a:tc>
                  <a:txBody>
                    <a:bodyPr/>
                    <a:lstStyle/>
                    <a:p>
                      <a:endParaRPr lang="en-US" sz="1600" dirty="0"/>
                    </a:p>
                  </a:txBody>
                  <a:tcPr/>
                </a:tc>
                <a:extLst>
                  <a:ext uri="{0D108BD9-81ED-4DB2-BD59-A6C34878D82A}">
                    <a16:rowId xmlns:a16="http://schemas.microsoft.com/office/drawing/2014/main" val="1319602124"/>
                  </a:ext>
                </a:extLst>
              </a:tr>
              <a:tr h="370840">
                <a:tc>
                  <a:txBody>
                    <a:bodyPr/>
                    <a:lstStyle/>
                    <a:p>
                      <a:pPr>
                        <a:tabLst>
                          <a:tab pos="630238" algn="l"/>
                        </a:tabLst>
                      </a:pPr>
                      <a:r>
                        <a:rPr lang="en-US" sz="1600" dirty="0"/>
                        <a:t>10. Obtain and compile effectiveness data from Education Programs implementation</a:t>
                      </a:r>
                    </a:p>
                  </a:txBody>
                  <a:tcPr/>
                </a:tc>
                <a:tc>
                  <a:txBody>
                    <a:bodyPr/>
                    <a:lstStyle/>
                    <a:p>
                      <a:endParaRPr lang="en-US" sz="1600" dirty="0">
                        <a:solidFill>
                          <a:srgbClr val="FF0000"/>
                        </a:solidFill>
                      </a:endParaRPr>
                    </a:p>
                  </a:txBody>
                  <a:tcPr/>
                </a:tc>
                <a:tc>
                  <a:txBody>
                    <a:bodyPr/>
                    <a:lstStyle/>
                    <a:p>
                      <a:endParaRPr lang="en-US" sz="1600" dirty="0"/>
                    </a:p>
                  </a:txBody>
                  <a:tcPr/>
                </a:tc>
                <a:extLst>
                  <a:ext uri="{0D108BD9-81ED-4DB2-BD59-A6C34878D82A}">
                    <a16:rowId xmlns:a16="http://schemas.microsoft.com/office/drawing/2014/main" val="3712199347"/>
                  </a:ext>
                </a:extLst>
              </a:tr>
              <a:tr h="370840">
                <a:tc>
                  <a:txBody>
                    <a:bodyPr/>
                    <a:lstStyle/>
                    <a:p>
                      <a:pPr>
                        <a:tabLst>
                          <a:tab pos="630238" algn="l"/>
                        </a:tabLst>
                      </a:pPr>
                      <a:r>
                        <a:rPr lang="en-US" sz="1600" dirty="0"/>
                        <a:t>11. </a:t>
                      </a:r>
                      <a:r>
                        <a:rPr lang="en-US" sz="1600" dirty="0">
                          <a:effectLst/>
                        </a:rPr>
                        <a:t>Compile the results of  the </a:t>
                      </a:r>
                      <a:r>
                        <a:rPr lang="en-US" sz="1600" dirty="0"/>
                        <a:t>Education Program effectiveness assessment and improve the Education Program accordingly</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217137386"/>
                  </a:ext>
                </a:extLst>
              </a:tr>
            </a:tbl>
          </a:graphicData>
        </a:graphic>
      </p:graphicFrame>
    </p:spTree>
    <p:extLst>
      <p:ext uri="{BB962C8B-B14F-4D97-AF65-F5344CB8AC3E}">
        <p14:creationId xmlns:p14="http://schemas.microsoft.com/office/powerpoint/2010/main" val="859633976"/>
      </p:ext>
    </p:extLst>
  </p:cSld>
  <p:clrMapOvr>
    <a:masterClrMapping/>
  </p:clrMapOvr>
  <p:transition>
    <p:strips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695" y="1543411"/>
            <a:ext cx="8954609" cy="4892899"/>
          </a:xfrm>
        </p:spPr>
        <p:txBody>
          <a:bodyPr/>
          <a:lstStyle/>
          <a:p>
            <a:pPr marL="0" indent="0">
              <a:buNone/>
            </a:pPr>
            <a:r>
              <a:rPr lang="en-US" sz="2400" b="1" dirty="0">
                <a:effectLst/>
              </a:rPr>
              <a:t>Measurably improve parishioner worship engagement by developing  and  implementing  effective  </a:t>
            </a:r>
            <a:r>
              <a:rPr lang="en-US" sz="2400" dirty="0">
                <a:effectLst/>
              </a:rPr>
              <a:t>youth  and  adult  </a:t>
            </a:r>
            <a:r>
              <a:rPr lang="en-US" sz="2400" b="1" dirty="0">
                <a:effectLst/>
              </a:rPr>
              <a:t>Worship Engagement Programs</a:t>
            </a:r>
            <a:r>
              <a:rPr lang="en-US" sz="2400" b="1" u="none" dirty="0">
                <a:effectLst/>
              </a:rPr>
              <a:t> (“WE Programs”) </a:t>
            </a:r>
            <a:r>
              <a:rPr lang="en-US" sz="2400" b="1" dirty="0">
                <a:effectLst/>
              </a:rPr>
              <a:t>that  within 36 months will  achieve the following “WE Programs Targets”: </a:t>
            </a:r>
          </a:p>
          <a:p>
            <a:pPr marL="684213" indent="-338138">
              <a:buNone/>
            </a:pPr>
            <a:r>
              <a:rPr lang="en-US" sz="2400" dirty="0">
                <a:effectLst/>
              </a:rPr>
              <a:t>(a) increase parishioner active engagement in church services by at least 25</a:t>
            </a:r>
            <a:r>
              <a:rPr lang="en-US" sz="2400" b="1" dirty="0">
                <a:effectLst/>
              </a:rPr>
              <a:t>% per year; </a:t>
            </a:r>
          </a:p>
          <a:p>
            <a:pPr marL="684213" indent="-338138">
              <a:buNone/>
            </a:pPr>
            <a:r>
              <a:rPr lang="en-US" sz="2400" dirty="0">
                <a:effectLst/>
              </a:rPr>
              <a:t>(b) at least 50</a:t>
            </a:r>
            <a:r>
              <a:rPr lang="en-US" sz="2400" b="1" dirty="0">
                <a:effectLst/>
              </a:rPr>
              <a:t>% of all parishioners will participate in an age-appropriate “Prayer Life Program” and achieve</a:t>
            </a:r>
            <a:r>
              <a:rPr lang="en-US" sz="2400" dirty="0">
                <a:effectLst/>
              </a:rPr>
              <a:t> a measurable improvement in their prayer life</a:t>
            </a:r>
            <a:r>
              <a:rPr lang="en-US" sz="2400" b="1" dirty="0">
                <a:effectLst/>
              </a:rPr>
              <a:t>; and</a:t>
            </a:r>
            <a:endParaRPr lang="en-US" sz="2400" dirty="0">
              <a:effectLst/>
            </a:endParaRPr>
          </a:p>
          <a:p>
            <a:pPr marL="684213" indent="-338138">
              <a:buNone/>
            </a:pPr>
            <a:r>
              <a:rPr lang="en-US" sz="2400" dirty="0">
                <a:effectLst/>
              </a:rPr>
              <a:t>(c) at least 15 former parishioners each year will actively re-engage as full worshipping stewards as a result of our “In-Reach Program.”</a:t>
            </a:r>
            <a:endParaRPr lang="en-US" sz="2400" b="1" dirty="0">
              <a:effectLst/>
            </a:endParaRPr>
          </a:p>
        </p:txBody>
      </p:sp>
      <p:sp>
        <p:nvSpPr>
          <p:cNvPr id="6" name="Title 1">
            <a:extLst>
              <a:ext uri="{FF2B5EF4-FFF2-40B4-BE49-F238E27FC236}">
                <a16:creationId xmlns:a16="http://schemas.microsoft.com/office/drawing/2014/main" id="{C9C43534-E06B-49C7-96FD-1144F200DA5E}"/>
              </a:ext>
            </a:extLst>
          </p:cNvPr>
          <p:cNvSpPr>
            <a:spLocks noGrp="1"/>
          </p:cNvSpPr>
          <p:nvPr>
            <p:ph type="title"/>
          </p:nvPr>
        </p:nvSpPr>
        <p:spPr>
          <a:xfrm>
            <a:off x="1036839" y="119850"/>
            <a:ext cx="7304012" cy="1143000"/>
          </a:xfrm>
        </p:spPr>
        <p:txBody>
          <a:bodyPr/>
          <a:lstStyle/>
          <a:p>
            <a:r>
              <a:rPr lang="en-US" sz="2800" b="1" u="none" dirty="0">
                <a:effectLst/>
                <a:latin typeface="Georgia" panose="02040502050405020303" pitchFamily="18" charset="0"/>
              </a:rPr>
              <a:t>Worship Engagement</a:t>
            </a:r>
            <a:br>
              <a:rPr lang="en-US" sz="2800" b="1" u="none" dirty="0">
                <a:effectLst/>
                <a:latin typeface="Georgia" panose="02040502050405020303" pitchFamily="18" charset="0"/>
              </a:rPr>
            </a:br>
            <a:r>
              <a:rPr lang="en-US" sz="2800" b="1" dirty="0">
                <a:effectLst/>
                <a:latin typeface="Georgia" panose="02040502050405020303" pitchFamily="18" charset="0"/>
              </a:rPr>
              <a:t>S.M.A.R.T.</a:t>
            </a:r>
            <a:r>
              <a:rPr lang="en-US" sz="2800" b="1" u="sng" dirty="0">
                <a:effectLst/>
                <a:latin typeface="Georgia" panose="02040502050405020303" pitchFamily="18" charset="0"/>
              </a:rPr>
              <a:t> Goal 2</a:t>
            </a:r>
            <a:endParaRPr lang="en-US" sz="2800" b="1" u="sng" dirty="0">
              <a:latin typeface="Georgia" panose="02040502050405020303" pitchFamily="18" charset="0"/>
            </a:endParaRPr>
          </a:p>
        </p:txBody>
      </p:sp>
    </p:spTree>
    <p:extLst>
      <p:ext uri="{BB962C8B-B14F-4D97-AF65-F5344CB8AC3E}">
        <p14:creationId xmlns:p14="http://schemas.microsoft.com/office/powerpoint/2010/main" val="3788689716"/>
      </p:ext>
    </p:extLst>
  </p:cSld>
  <p:clrMapOvr>
    <a:masterClrMapping/>
  </p:clrMapOvr>
  <p:transition>
    <p:strips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5BB26D2-3264-4731-B651-F1CCD5086303}"/>
              </a:ext>
            </a:extLst>
          </p:cNvPr>
          <p:cNvSpPr>
            <a:spLocks noGrp="1"/>
          </p:cNvSpPr>
          <p:nvPr>
            <p:ph sz="half" idx="1"/>
          </p:nvPr>
        </p:nvSpPr>
        <p:spPr>
          <a:xfrm>
            <a:off x="613221" y="1458295"/>
            <a:ext cx="8601801" cy="5827143"/>
          </a:xfrm>
        </p:spPr>
        <p:txBody>
          <a:bodyPr/>
          <a:lstStyle/>
          <a:p>
            <a:pPr marL="284163" indent="-284163">
              <a:tabLst>
                <a:tab pos="684213" algn="l"/>
                <a:tab pos="690563" algn="l"/>
              </a:tabLst>
            </a:pPr>
            <a:r>
              <a:rPr lang="en-US" sz="2000" u="sng" dirty="0">
                <a:effectLst/>
              </a:rPr>
              <a:t>LAG 1:</a:t>
            </a:r>
            <a:r>
              <a:rPr lang="en-US" sz="2000" dirty="0">
                <a:effectLst/>
              </a:rPr>
              <a:t>  Research the most effective youth and </a:t>
            </a:r>
            <a:r>
              <a:rPr lang="en-US" sz="2000" b="1" dirty="0">
                <a:effectLst/>
              </a:rPr>
              <a:t>adult active 	worship 	engagement, personal prayer life 	and former 	parishioner re-engagement programs (“WE Programs”) 	</a:t>
            </a:r>
            <a:r>
              <a:rPr lang="en-US" sz="2000" dirty="0">
                <a:effectLst/>
              </a:rPr>
              <a:t>within 3  months</a:t>
            </a:r>
          </a:p>
          <a:p>
            <a:pPr marL="284163" indent="-284163">
              <a:tabLst>
                <a:tab pos="684213" algn="l"/>
                <a:tab pos="690563" algn="l"/>
              </a:tabLst>
            </a:pPr>
            <a:endParaRPr lang="en-US" sz="2000" dirty="0">
              <a:effectLst/>
            </a:endParaRPr>
          </a:p>
          <a:p>
            <a:pPr marL="284163" indent="-284163">
              <a:tabLst>
                <a:tab pos="690563" algn="l"/>
              </a:tabLst>
            </a:pPr>
            <a:r>
              <a:rPr lang="en-US" sz="2000" u="sng" dirty="0">
                <a:effectLst/>
              </a:rPr>
              <a:t>LAG 2:</a:t>
            </a:r>
            <a:r>
              <a:rPr lang="en-US" sz="2000" dirty="0">
                <a:effectLst/>
              </a:rPr>
              <a:t> Develop the most effective WE Programs  for  Holy 	Trinity adults and youth within 4 months</a:t>
            </a:r>
          </a:p>
          <a:p>
            <a:pPr marL="284163" indent="-284163">
              <a:tabLst>
                <a:tab pos="690563" algn="l"/>
              </a:tabLst>
            </a:pPr>
            <a:endParaRPr lang="en-US" sz="2000" dirty="0">
              <a:effectLst/>
            </a:endParaRPr>
          </a:p>
          <a:p>
            <a:pPr marL="233363" indent="-233363">
              <a:tabLst>
                <a:tab pos="690563" algn="l"/>
              </a:tabLst>
            </a:pPr>
            <a:r>
              <a:rPr lang="en-US" sz="2000" u="sng" dirty="0">
                <a:effectLst/>
              </a:rPr>
              <a:t>LAG 3:</a:t>
            </a:r>
            <a:r>
              <a:rPr lang="en-US" sz="2000" dirty="0">
                <a:effectLst/>
              </a:rPr>
              <a:t> Identify/create delivery modalities and recruit and 	train the  WE Programs “Educators” within 3</a:t>
            </a:r>
            <a:r>
              <a:rPr lang="en-US" sz="2000" dirty="0">
                <a:solidFill>
                  <a:srgbClr val="FF0000"/>
                </a:solidFill>
                <a:effectLst/>
              </a:rPr>
              <a:t> </a:t>
            </a:r>
            <a:r>
              <a:rPr lang="en-US" sz="2000" dirty="0">
                <a:effectLst/>
              </a:rPr>
              <a:t>months </a:t>
            </a:r>
          </a:p>
          <a:p>
            <a:pPr marL="233363" indent="-233363">
              <a:tabLst>
                <a:tab pos="690563" algn="l"/>
              </a:tabLst>
            </a:pPr>
            <a:endParaRPr lang="en-US" sz="2000" dirty="0">
              <a:effectLst/>
            </a:endParaRPr>
          </a:p>
          <a:p>
            <a:pPr marL="233363" indent="-233363">
              <a:tabLst>
                <a:tab pos="690563" algn="l"/>
              </a:tabLst>
            </a:pPr>
            <a:r>
              <a:rPr lang="en-US" sz="2000" u="sng" dirty="0">
                <a:effectLst/>
              </a:rPr>
              <a:t>LAG 4:</a:t>
            </a:r>
            <a:r>
              <a:rPr lang="en-US" sz="2000" dirty="0">
                <a:effectLst/>
              </a:rPr>
              <a:t> Deliver the WE  Programs within 24 months</a:t>
            </a:r>
          </a:p>
          <a:p>
            <a:pPr marL="233363" indent="-233363">
              <a:tabLst>
                <a:tab pos="690563" algn="l"/>
              </a:tabLst>
            </a:pPr>
            <a:endParaRPr lang="en-US" sz="2000" dirty="0">
              <a:effectLst/>
            </a:endParaRPr>
          </a:p>
          <a:p>
            <a:pPr marL="233363" indent="-233363">
              <a:tabLst>
                <a:tab pos="690563" algn="l"/>
              </a:tabLst>
            </a:pPr>
            <a:r>
              <a:rPr lang="en-US" sz="2000" b="1" u="sng" dirty="0">
                <a:effectLst/>
              </a:rPr>
              <a:t>LAG 5</a:t>
            </a:r>
            <a:r>
              <a:rPr lang="en-US" sz="2000" b="1" dirty="0">
                <a:effectLst/>
              </a:rPr>
              <a:t>:  Compile and assess the results of the WE</a:t>
            </a:r>
            <a:r>
              <a:rPr lang="en-US" sz="2000" dirty="0">
                <a:effectLst/>
              </a:rPr>
              <a:t> Programs  	</a:t>
            </a:r>
            <a:r>
              <a:rPr lang="en-US" sz="2000" b="1" dirty="0">
                <a:effectLst/>
              </a:rPr>
              <a:t>and make necessary improvements within 2 months</a:t>
            </a:r>
          </a:p>
          <a:p>
            <a:endParaRPr lang="en-US" sz="2000" dirty="0">
              <a:effectLst/>
            </a:endParaRPr>
          </a:p>
          <a:p>
            <a:endParaRPr lang="en-US" sz="2000" dirty="0">
              <a:effectLst/>
            </a:endParaRPr>
          </a:p>
          <a:p>
            <a:endParaRPr lang="en-US" sz="1900" dirty="0">
              <a:effectLst/>
            </a:endParaRPr>
          </a:p>
        </p:txBody>
      </p:sp>
      <p:sp>
        <p:nvSpPr>
          <p:cNvPr id="3" name="Rectangle 2">
            <a:extLst>
              <a:ext uri="{FF2B5EF4-FFF2-40B4-BE49-F238E27FC236}">
                <a16:creationId xmlns:a16="http://schemas.microsoft.com/office/drawing/2014/main" id="{27EC269A-38F5-4836-90B2-E133FEC9E0CC}"/>
              </a:ext>
            </a:extLst>
          </p:cNvPr>
          <p:cNvSpPr/>
          <p:nvPr/>
        </p:nvSpPr>
        <p:spPr bwMode="auto">
          <a:xfrm>
            <a:off x="399495" y="1138698"/>
            <a:ext cx="8690577" cy="5526003"/>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5D0100"/>
              </a:solidFill>
              <a:effectLst/>
              <a:uLnTx/>
              <a:uFillTx/>
              <a:latin typeface="Times"/>
              <a:ea typeface="+mn-ea"/>
              <a:cs typeface="+mn-cs"/>
            </a:endParaRPr>
          </a:p>
        </p:txBody>
      </p:sp>
      <p:sp>
        <p:nvSpPr>
          <p:cNvPr id="8" name="Title 1">
            <a:extLst>
              <a:ext uri="{FF2B5EF4-FFF2-40B4-BE49-F238E27FC236}">
                <a16:creationId xmlns:a16="http://schemas.microsoft.com/office/drawing/2014/main" id="{41A3E2B5-20BB-4948-8581-7661941A6B33}"/>
              </a:ext>
            </a:extLst>
          </p:cNvPr>
          <p:cNvSpPr>
            <a:spLocks noGrp="1"/>
          </p:cNvSpPr>
          <p:nvPr>
            <p:ph type="title"/>
          </p:nvPr>
        </p:nvSpPr>
        <p:spPr>
          <a:xfrm>
            <a:off x="918713" y="-86264"/>
            <a:ext cx="7306574" cy="1143000"/>
          </a:xfrm>
        </p:spPr>
        <p:txBody>
          <a:bodyPr/>
          <a:lstStyle/>
          <a:p>
            <a:r>
              <a:rPr lang="en-US" sz="3600" b="1" u="none" dirty="0">
                <a:effectLst/>
                <a:latin typeface="Georgia" panose="02040502050405020303" pitchFamily="18" charset="0"/>
              </a:rPr>
              <a:t>Worship Engagement </a:t>
            </a:r>
            <a:br>
              <a:rPr lang="en-US" sz="3600" b="1" u="none" dirty="0">
                <a:effectLst/>
                <a:latin typeface="Georgia" panose="02040502050405020303" pitchFamily="18" charset="0"/>
              </a:rPr>
            </a:br>
            <a:r>
              <a:rPr lang="en-US" dirty="0"/>
              <a:t>Lags – Goal 2</a:t>
            </a:r>
          </a:p>
        </p:txBody>
      </p:sp>
    </p:spTree>
    <p:extLst>
      <p:ext uri="{BB962C8B-B14F-4D97-AF65-F5344CB8AC3E}">
        <p14:creationId xmlns:p14="http://schemas.microsoft.com/office/powerpoint/2010/main" val="54906596"/>
      </p:ext>
    </p:extLst>
  </p:cSld>
  <p:clrMapOvr>
    <a:masterClrMapping/>
  </p:clrMapOvr>
  <p:transition>
    <p:strips dir="rd"/>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7D31954-AA3C-0BBE-819F-6FAF5F7CB930}"/>
              </a:ext>
            </a:extLst>
          </p:cNvPr>
          <p:cNvSpPr>
            <a:spLocks noGrp="1"/>
          </p:cNvSpPr>
          <p:nvPr>
            <p:ph idx="1"/>
          </p:nvPr>
        </p:nvSpPr>
        <p:spPr>
          <a:xfrm>
            <a:off x="1273997" y="2849385"/>
            <a:ext cx="6976152" cy="2452687"/>
          </a:xfrm>
        </p:spPr>
        <p:txBody>
          <a:bodyPr>
            <a:noAutofit/>
          </a:bodyPr>
          <a:lstStyle/>
          <a:p>
            <a:pPr marL="457200" indent="-457200" algn="ctr">
              <a:buAutoNum type="arabicPeriod" startAt="16"/>
            </a:pPr>
            <a:endParaRPr lang="en-US" sz="2400" b="1" dirty="0"/>
          </a:p>
          <a:p>
            <a:pPr marL="0" indent="0" algn="ctr">
              <a:buNone/>
            </a:pPr>
            <a:r>
              <a:rPr lang="en-US" sz="3200" b="1" dirty="0"/>
              <a:t>To  experience  and  share  Christ’s  transformative  love,  joy,  and  peace  and  to  be  united  with  God  and  one  another.  </a:t>
            </a:r>
          </a:p>
          <a:p>
            <a:pPr marL="0" indent="0" algn="ctr">
              <a:buNone/>
            </a:pPr>
            <a:endParaRPr lang="en-US" sz="2400" b="1" dirty="0"/>
          </a:p>
          <a:p>
            <a:pPr marL="0" indent="0" algn="ctr">
              <a:buNone/>
            </a:pPr>
            <a:endParaRPr lang="en-US" sz="2400" b="1" dirty="0"/>
          </a:p>
          <a:p>
            <a:pPr marL="0" indent="0" algn="ctr">
              <a:buNone/>
            </a:pPr>
            <a:endParaRPr lang="en-US" sz="2400" b="1" dirty="0"/>
          </a:p>
          <a:p>
            <a:pPr marL="0" indent="0" algn="ctr">
              <a:buNone/>
            </a:pPr>
            <a:endParaRPr lang="en-US" sz="2400" b="1" dirty="0"/>
          </a:p>
          <a:p>
            <a:pPr marL="0" indent="0" algn="ctr">
              <a:buNone/>
            </a:pPr>
            <a:endParaRPr lang="en-US" sz="2400" b="1" dirty="0"/>
          </a:p>
        </p:txBody>
      </p:sp>
      <p:pic>
        <p:nvPicPr>
          <p:cNvPr id="7" name="Picture 6" descr="A picture containing altar, indoor, decorated, painting&#10;&#10;Description automatically generated">
            <a:extLst>
              <a:ext uri="{FF2B5EF4-FFF2-40B4-BE49-F238E27FC236}">
                <a16:creationId xmlns:a16="http://schemas.microsoft.com/office/drawing/2014/main" id="{5AE1F71E-BDDD-F4C7-5D43-179C3D96340A}"/>
              </a:ext>
            </a:extLst>
          </p:cNvPr>
          <p:cNvPicPr>
            <a:picLocks noChangeAspect="1"/>
          </p:cNvPicPr>
          <p:nvPr/>
        </p:nvPicPr>
        <p:blipFill rotWithShape="1">
          <a:blip r:embed="rId2">
            <a:extLst>
              <a:ext uri="{28A0092B-C50C-407E-A947-70E740481C1C}">
                <a14:useLocalDpi xmlns:a14="http://schemas.microsoft.com/office/drawing/2010/main" val="0"/>
              </a:ext>
            </a:extLst>
          </a:blip>
          <a:srcRect t="1625"/>
          <a:stretch/>
        </p:blipFill>
        <p:spPr>
          <a:xfrm>
            <a:off x="0" y="-164385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TextBox 7">
            <a:extLst>
              <a:ext uri="{FF2B5EF4-FFF2-40B4-BE49-F238E27FC236}">
                <a16:creationId xmlns:a16="http://schemas.microsoft.com/office/drawing/2014/main" id="{AD92A271-6127-92DD-3E60-A8AA98A478F7}"/>
              </a:ext>
            </a:extLst>
          </p:cNvPr>
          <p:cNvSpPr txBox="1"/>
          <p:nvPr/>
        </p:nvSpPr>
        <p:spPr>
          <a:xfrm>
            <a:off x="2960154" y="1166454"/>
            <a:ext cx="4572000"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Baskerville Old Face" panose="02020602080505020303" pitchFamily="18" charset="0"/>
                <a:ea typeface="+mn-ea"/>
                <a:cs typeface="+mn-cs"/>
              </a:rPr>
              <a:t>WHY  Statement</a:t>
            </a:r>
            <a:endPar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03928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0681B-374B-47F4-97C9-6F2AEE6888FF}"/>
              </a:ext>
            </a:extLst>
          </p:cNvPr>
          <p:cNvSpPr>
            <a:spLocks noGrp="1"/>
          </p:cNvSpPr>
          <p:nvPr>
            <p:ph type="title"/>
          </p:nvPr>
        </p:nvSpPr>
        <p:spPr>
          <a:xfrm>
            <a:off x="918713" y="-86264"/>
            <a:ext cx="7306574" cy="1143000"/>
          </a:xfrm>
        </p:spPr>
        <p:txBody>
          <a:bodyPr/>
          <a:lstStyle/>
          <a:p>
            <a:r>
              <a:rPr lang="en-US" sz="3600" b="1" u="none" dirty="0">
                <a:effectLst/>
                <a:latin typeface="Georgia" panose="02040502050405020303" pitchFamily="18" charset="0"/>
              </a:rPr>
              <a:t>Worship Engagement </a:t>
            </a:r>
            <a:br>
              <a:rPr lang="en-US" sz="3600" b="1" u="none" dirty="0">
                <a:effectLst/>
                <a:latin typeface="Georgia" panose="02040502050405020303" pitchFamily="18" charset="0"/>
              </a:rPr>
            </a:br>
            <a:r>
              <a:rPr lang="en-US" dirty="0"/>
              <a:t>Leads  - Goal 2</a:t>
            </a:r>
          </a:p>
        </p:txBody>
      </p:sp>
      <p:sp>
        <p:nvSpPr>
          <p:cNvPr id="3" name="Content Placeholder 2">
            <a:extLst>
              <a:ext uri="{FF2B5EF4-FFF2-40B4-BE49-F238E27FC236}">
                <a16:creationId xmlns:a16="http://schemas.microsoft.com/office/drawing/2014/main" id="{1D5BF839-4E6E-45E7-8006-B028F8613E12}"/>
              </a:ext>
            </a:extLst>
          </p:cNvPr>
          <p:cNvSpPr>
            <a:spLocks noGrp="1"/>
          </p:cNvSpPr>
          <p:nvPr>
            <p:ph sz="half" idx="1"/>
          </p:nvPr>
        </p:nvSpPr>
        <p:spPr>
          <a:xfrm>
            <a:off x="82645" y="880482"/>
            <a:ext cx="8925442" cy="5311588"/>
          </a:xfrm>
        </p:spPr>
        <p:txBody>
          <a:bodyPr/>
          <a:lstStyle/>
          <a:p>
            <a:pPr marL="233363" indent="-233363"/>
            <a:r>
              <a:rPr lang="en-US" sz="1400" u="sng" dirty="0">
                <a:solidFill>
                  <a:schemeClr val="bg1"/>
                </a:solidFill>
                <a:effectLst/>
              </a:rPr>
              <a:t>LEAD 1:  </a:t>
            </a:r>
          </a:p>
          <a:p>
            <a:pPr marL="457200" lvl="1" indent="0">
              <a:buNone/>
            </a:pPr>
            <a:r>
              <a:rPr lang="en-US" sz="1400" dirty="0">
                <a:solidFill>
                  <a:schemeClr val="bg1"/>
                </a:solidFill>
                <a:effectLst/>
              </a:rPr>
              <a:t>A: recruit team</a:t>
            </a:r>
          </a:p>
          <a:p>
            <a:pPr marL="457200" lvl="1" indent="0">
              <a:buNone/>
            </a:pPr>
            <a:r>
              <a:rPr lang="en-US" sz="1400" dirty="0">
                <a:solidFill>
                  <a:schemeClr val="bg1"/>
                </a:solidFill>
                <a:effectLst/>
              </a:rPr>
              <a:t>B: </a:t>
            </a:r>
            <a:r>
              <a:rPr lang="en-US" sz="1400" b="1" dirty="0">
                <a:solidFill>
                  <a:schemeClr val="bg1"/>
                </a:solidFill>
                <a:effectLst/>
              </a:rPr>
              <a:t>define terms and how WE Programs success will be 	determined, and </a:t>
            </a:r>
            <a:r>
              <a:rPr lang="en-US" sz="1400" dirty="0">
                <a:solidFill>
                  <a:schemeClr val="bg1"/>
                </a:solidFill>
                <a:effectLst/>
              </a:rPr>
              <a:t>research and 	identify metrics to determine effectiveness and success for both adults and youth</a:t>
            </a:r>
          </a:p>
          <a:p>
            <a:pPr marL="457200" lvl="1" indent="0">
              <a:buNone/>
            </a:pPr>
            <a:r>
              <a:rPr lang="en-US" sz="1400" dirty="0">
                <a:solidFill>
                  <a:schemeClr val="bg1"/>
                </a:solidFill>
                <a:effectLst/>
              </a:rPr>
              <a:t>C: Identify 3 </a:t>
            </a:r>
            <a:r>
              <a:rPr lang="en-US" sz="1400" b="1" kern="1200" dirty="0">
                <a:solidFill>
                  <a:schemeClr val="bg1"/>
                </a:solidFill>
                <a:effectLst/>
                <a:ea typeface="+mn-ea"/>
                <a:cs typeface="+mn-cs"/>
              </a:rPr>
              <a:t>or more effective programs for each of worship engagement, prayer life, and 	former parishioner re-engagement p</a:t>
            </a:r>
            <a:r>
              <a:rPr lang="en-US" sz="1400" dirty="0">
                <a:solidFill>
                  <a:schemeClr val="bg1"/>
                </a:solidFill>
                <a:effectLst/>
              </a:rPr>
              <a:t>rograms to consider</a:t>
            </a:r>
          </a:p>
          <a:p>
            <a:pPr marL="233363" indent="-233363"/>
            <a:r>
              <a:rPr lang="en-US" sz="1400" u="sng" dirty="0">
                <a:solidFill>
                  <a:schemeClr val="bg1"/>
                </a:solidFill>
                <a:effectLst/>
              </a:rPr>
              <a:t>LEAD 2: </a:t>
            </a:r>
          </a:p>
          <a:p>
            <a:pPr marL="457200" lvl="1" indent="0">
              <a:buNone/>
            </a:pPr>
            <a:r>
              <a:rPr lang="en-US" sz="1400" dirty="0">
                <a:solidFill>
                  <a:schemeClr val="bg1"/>
                </a:solidFill>
                <a:effectLst/>
              </a:rPr>
              <a:t>A: evaluate all researched WE Programs and existing Holy Trinity programs for 	effectiveness against Lead 1B definitions and  standards and baseline current Holy 	Trinity effectiveness</a:t>
            </a:r>
          </a:p>
          <a:p>
            <a:pPr marL="457200" lvl="1" indent="0">
              <a:buNone/>
            </a:pPr>
            <a:r>
              <a:rPr lang="en-US" sz="1400" dirty="0">
                <a:solidFill>
                  <a:schemeClr val="bg1"/>
                </a:solidFill>
                <a:effectLst/>
              </a:rPr>
              <a:t>B: modify and/or develop new WE Programs for utilization at Holy  Trinity</a:t>
            </a:r>
          </a:p>
          <a:p>
            <a:pPr marL="457200" lvl="1" indent="0">
              <a:buNone/>
            </a:pPr>
            <a:r>
              <a:rPr lang="en-US" sz="1400" dirty="0">
                <a:solidFill>
                  <a:schemeClr val="bg1"/>
                </a:solidFill>
                <a:effectLst/>
              </a:rPr>
              <a:t>C: finalize WE Programs to maximize effectiveness against agreed upon metrics</a:t>
            </a:r>
          </a:p>
          <a:p>
            <a:pPr marL="233363" indent="-233363"/>
            <a:r>
              <a:rPr lang="en-US" sz="1400" u="sng" dirty="0">
                <a:solidFill>
                  <a:schemeClr val="bg1"/>
                </a:solidFill>
                <a:effectLst/>
              </a:rPr>
              <a:t>LEAD 3:  </a:t>
            </a:r>
          </a:p>
          <a:p>
            <a:pPr marL="457200" lvl="1" indent="0">
              <a:buNone/>
            </a:pPr>
            <a:r>
              <a:rPr lang="en-US" sz="1400" dirty="0">
                <a:solidFill>
                  <a:schemeClr val="bg1"/>
                </a:solidFill>
                <a:effectLst/>
              </a:rPr>
              <a:t>A: identify WE Programs delivery modalities, technologies and “Educators” to deliver WE 	Programs</a:t>
            </a:r>
          </a:p>
          <a:p>
            <a:pPr marL="457200" lvl="1" indent="0">
              <a:buNone/>
            </a:pPr>
            <a:r>
              <a:rPr lang="en-US" sz="1400" dirty="0">
                <a:solidFill>
                  <a:schemeClr val="bg1"/>
                </a:solidFill>
                <a:effectLst/>
              </a:rPr>
              <a:t>B: develop WE Educator training program, delivery modalities, and interim effectiveness 	assessment process</a:t>
            </a:r>
          </a:p>
          <a:p>
            <a:pPr marL="457200" lvl="1" indent="0">
              <a:buNone/>
            </a:pPr>
            <a:r>
              <a:rPr lang="en-US" sz="1400" dirty="0">
                <a:solidFill>
                  <a:schemeClr val="bg1"/>
                </a:solidFill>
                <a:effectLst/>
              </a:rPr>
              <a:t>C: recruit and train Educators </a:t>
            </a:r>
          </a:p>
          <a:p>
            <a:pPr marL="233363" indent="-233363"/>
            <a:r>
              <a:rPr lang="en-US" sz="1400" u="sng" dirty="0">
                <a:solidFill>
                  <a:schemeClr val="bg1"/>
                </a:solidFill>
                <a:effectLst/>
              </a:rPr>
              <a:t>LEAD 4:</a:t>
            </a:r>
          </a:p>
          <a:p>
            <a:pPr marL="457200" lvl="1" indent="0">
              <a:buNone/>
            </a:pPr>
            <a:r>
              <a:rPr lang="en-US" sz="1400" dirty="0">
                <a:solidFill>
                  <a:schemeClr val="bg1"/>
                </a:solidFill>
                <a:effectLst/>
              </a:rPr>
              <a:t>A: identify, recruit and educate youth and adult initial 	participants in WE Programs and 	develop parishioner recruitment programs to achieve goals</a:t>
            </a:r>
          </a:p>
          <a:p>
            <a:pPr marL="457200" lvl="1" indent="0">
              <a:buNone/>
            </a:pPr>
            <a:r>
              <a:rPr lang="en-US" sz="1400" dirty="0">
                <a:solidFill>
                  <a:schemeClr val="bg1"/>
                </a:solidFill>
                <a:effectLst/>
              </a:rPr>
              <a:t>B: assign Educators  to respective WE Programs and tasks</a:t>
            </a:r>
          </a:p>
          <a:p>
            <a:pPr marL="457200" lvl="1" indent="0">
              <a:buNone/>
            </a:pPr>
            <a:r>
              <a:rPr lang="en-US" sz="1400" dirty="0">
                <a:solidFill>
                  <a:schemeClr val="bg1"/>
                </a:solidFill>
                <a:effectLst/>
              </a:rPr>
              <a:t>C:  schedule and complete a parish implementation of the WE Programs</a:t>
            </a:r>
          </a:p>
          <a:p>
            <a:pPr marL="233363" indent="-233363"/>
            <a:r>
              <a:rPr lang="en-US" sz="1400" u="sng" dirty="0">
                <a:solidFill>
                  <a:schemeClr val="bg1"/>
                </a:solidFill>
                <a:effectLst/>
              </a:rPr>
              <a:t>LEAD 5:  </a:t>
            </a:r>
          </a:p>
          <a:p>
            <a:pPr marL="457200" lvl="1" indent="0">
              <a:buNone/>
            </a:pPr>
            <a:r>
              <a:rPr lang="en-US" sz="1400" dirty="0">
                <a:solidFill>
                  <a:schemeClr val="bg1"/>
                </a:solidFill>
                <a:effectLst/>
              </a:rPr>
              <a:t>A: obtain qualitative and quantitative data from WE Programs  effectiveness 	</a:t>
            </a:r>
          </a:p>
          <a:p>
            <a:pPr marL="457200" lvl="1" indent="0">
              <a:buNone/>
            </a:pPr>
            <a:r>
              <a:rPr lang="en-US" sz="1400" dirty="0">
                <a:solidFill>
                  <a:schemeClr val="bg1"/>
                </a:solidFill>
                <a:effectLst/>
              </a:rPr>
              <a:t>B: analyze all data and finalize and deliver WE Programs assessment and make all necessary improvements</a:t>
            </a:r>
          </a:p>
        </p:txBody>
      </p:sp>
      <p:sp>
        <p:nvSpPr>
          <p:cNvPr id="7" name="Rectangle 6">
            <a:extLst>
              <a:ext uri="{FF2B5EF4-FFF2-40B4-BE49-F238E27FC236}">
                <a16:creationId xmlns:a16="http://schemas.microsoft.com/office/drawing/2014/main" id="{45A197C0-DF5F-45F7-9981-657CBE859B87}"/>
              </a:ext>
            </a:extLst>
          </p:cNvPr>
          <p:cNvSpPr/>
          <p:nvPr/>
        </p:nvSpPr>
        <p:spPr bwMode="auto">
          <a:xfrm>
            <a:off x="109279" y="907116"/>
            <a:ext cx="8925442" cy="595088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5D0100"/>
              </a:solidFill>
              <a:effectLst/>
              <a:uLnTx/>
              <a:uFillTx/>
              <a:latin typeface="Times"/>
              <a:ea typeface="+mn-ea"/>
              <a:cs typeface="+mn-cs"/>
            </a:endParaRPr>
          </a:p>
        </p:txBody>
      </p:sp>
    </p:spTree>
    <p:extLst>
      <p:ext uri="{BB962C8B-B14F-4D97-AF65-F5344CB8AC3E}">
        <p14:creationId xmlns:p14="http://schemas.microsoft.com/office/powerpoint/2010/main" val="2383295314"/>
      </p:ext>
    </p:extLst>
  </p:cSld>
  <p:clrMapOvr>
    <a:masterClrMapping/>
  </p:clrMapOvr>
  <p:transition>
    <p:strips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92066713"/>
              </p:ext>
            </p:extLst>
          </p:nvPr>
        </p:nvGraphicFramePr>
        <p:xfrm>
          <a:off x="103909" y="1163463"/>
          <a:ext cx="8944218" cy="5671841"/>
        </p:xfrm>
        <a:graphic>
          <a:graphicData uri="http://schemas.openxmlformats.org/drawingml/2006/table">
            <a:tbl>
              <a:tblPr firstRow="1" bandRow="1">
                <a:tableStyleId>{7DF18680-E054-41AD-8BC1-D1AEF772440D}</a:tableStyleId>
              </a:tblPr>
              <a:tblGrid>
                <a:gridCol w="3642010">
                  <a:extLst>
                    <a:ext uri="{9D8B030D-6E8A-4147-A177-3AD203B41FA5}">
                      <a16:colId xmlns:a16="http://schemas.microsoft.com/office/drawing/2014/main" val="20000"/>
                    </a:ext>
                  </a:extLst>
                </a:gridCol>
                <a:gridCol w="1625434">
                  <a:extLst>
                    <a:ext uri="{9D8B030D-6E8A-4147-A177-3AD203B41FA5}">
                      <a16:colId xmlns:a16="http://schemas.microsoft.com/office/drawing/2014/main" val="20001"/>
                    </a:ext>
                  </a:extLst>
                </a:gridCol>
                <a:gridCol w="1817263">
                  <a:extLst>
                    <a:ext uri="{9D8B030D-6E8A-4147-A177-3AD203B41FA5}">
                      <a16:colId xmlns:a16="http://schemas.microsoft.com/office/drawing/2014/main" val="20002"/>
                    </a:ext>
                  </a:extLst>
                </a:gridCol>
                <a:gridCol w="1859511">
                  <a:extLst>
                    <a:ext uri="{9D8B030D-6E8A-4147-A177-3AD203B41FA5}">
                      <a16:colId xmlns:a16="http://schemas.microsoft.com/office/drawing/2014/main" val="20003"/>
                    </a:ext>
                  </a:extLst>
                </a:gridCol>
              </a:tblGrid>
              <a:tr h="511947">
                <a:tc>
                  <a:txBody>
                    <a:bodyPr/>
                    <a:lstStyle/>
                    <a:p>
                      <a:pPr algn="ctr"/>
                      <a:r>
                        <a:rPr lang="en-US" sz="1600" b="1" kern="1200" dirty="0">
                          <a:solidFill>
                            <a:schemeClr val="bg1"/>
                          </a:solidFill>
                          <a:effectLst/>
                          <a:latin typeface="Georgia" panose="02040502050405020303" pitchFamily="18" charset="0"/>
                          <a:ea typeface="+mn-ea"/>
                          <a:cs typeface="+mn-cs"/>
                        </a:rPr>
                        <a:t>Key  Actions  Necessary  </a:t>
                      </a:r>
                      <a:r>
                        <a:rPr lang="en-US" sz="1600" b="1" u="none" kern="1200" dirty="0">
                          <a:solidFill>
                            <a:schemeClr val="bg1"/>
                          </a:solidFill>
                          <a:effectLst/>
                          <a:latin typeface="Georgia" panose="02040502050405020303" pitchFamily="18" charset="0"/>
                          <a:ea typeface="+mn-ea"/>
                          <a:cs typeface="+mn-cs"/>
                        </a:rPr>
                        <a:t>To  Achieve  </a:t>
                      </a:r>
                    </a:p>
                    <a:p>
                      <a:pPr algn="ctr"/>
                      <a:r>
                        <a:rPr lang="en-US" sz="1600" b="1" u="sng" kern="1200" dirty="0">
                          <a:solidFill>
                            <a:schemeClr val="bg1"/>
                          </a:solidFill>
                          <a:effectLst/>
                          <a:latin typeface="Georgia" panose="02040502050405020303" pitchFamily="18" charset="0"/>
                          <a:ea typeface="+mn-ea"/>
                          <a:cs typeface="+mn-cs"/>
                        </a:rPr>
                        <a:t>Strategic  Goal 2</a:t>
                      </a:r>
                      <a:endParaRPr lang="en-US" sz="1600" b="1" dirty="0">
                        <a:solidFill>
                          <a:schemeClr val="bg1"/>
                        </a:solidFill>
                        <a:latin typeface="Georgia" panose="02040502050405020303" pitchFamily="18" charset="0"/>
                      </a:endParaRPr>
                    </a:p>
                  </a:txBody>
                  <a:tcPr/>
                </a:tc>
                <a:tc>
                  <a:txBody>
                    <a:bodyPr/>
                    <a:lstStyle/>
                    <a:p>
                      <a:pPr algn="ctr"/>
                      <a:r>
                        <a:rPr lang="en-US" sz="1600" b="1" u="none" dirty="0">
                          <a:solidFill>
                            <a:schemeClr val="bg1"/>
                          </a:solidFill>
                          <a:latin typeface="Georgia" panose="02040502050405020303" pitchFamily="18" charset="0"/>
                        </a:rPr>
                        <a:t>Responsible </a:t>
                      </a:r>
                      <a:r>
                        <a:rPr lang="en-US" sz="1600" b="1" u="sng" dirty="0">
                          <a:solidFill>
                            <a:schemeClr val="bg1"/>
                          </a:solidFill>
                          <a:latin typeface="Georgia" panose="02040502050405020303" pitchFamily="18" charset="0"/>
                        </a:rPr>
                        <a:t>Party</a:t>
                      </a:r>
                    </a:p>
                  </a:txBody>
                  <a:tcPr/>
                </a:tc>
                <a:tc>
                  <a:txBody>
                    <a:bodyPr/>
                    <a:lstStyle/>
                    <a:p>
                      <a:pPr algn="ctr"/>
                      <a:r>
                        <a:rPr lang="en-US" sz="1600" b="1" u="none" dirty="0">
                          <a:solidFill>
                            <a:schemeClr val="bg1"/>
                          </a:solidFill>
                          <a:latin typeface="Georgia" panose="02040502050405020303" pitchFamily="18" charset="0"/>
                        </a:rPr>
                        <a:t>Deadline </a:t>
                      </a:r>
                      <a:r>
                        <a:rPr lang="en-US" sz="1600" b="1" u="sng" dirty="0">
                          <a:solidFill>
                            <a:schemeClr val="bg1"/>
                          </a:solidFill>
                          <a:latin typeface="Georgia" panose="02040502050405020303" pitchFamily="18" charset="0"/>
                        </a:rPr>
                        <a:t>Timetable</a:t>
                      </a:r>
                    </a:p>
                  </a:txBody>
                  <a:tcPr/>
                </a:tc>
                <a:tc>
                  <a:txBody>
                    <a:bodyPr/>
                    <a:lstStyle/>
                    <a:p>
                      <a:pPr algn="ctr"/>
                      <a:r>
                        <a:rPr lang="en-US" sz="1600" b="1" u="none" dirty="0">
                          <a:solidFill>
                            <a:schemeClr val="bg1"/>
                          </a:solidFill>
                          <a:latin typeface="Georgia" panose="02040502050405020303" pitchFamily="18" charset="0"/>
                        </a:rPr>
                        <a:t>Completion </a:t>
                      </a:r>
                    </a:p>
                    <a:p>
                      <a:pPr algn="ctr"/>
                      <a:r>
                        <a:rPr lang="en-US" sz="1600" b="1" u="sng" dirty="0">
                          <a:solidFill>
                            <a:schemeClr val="bg1"/>
                          </a:solidFill>
                          <a:latin typeface="Georgia" panose="02040502050405020303" pitchFamily="18" charset="0"/>
                        </a:rPr>
                        <a:t>Confirmation Test</a:t>
                      </a:r>
                    </a:p>
                  </a:txBody>
                  <a:tcPr/>
                </a:tc>
                <a:extLst>
                  <a:ext uri="{0D108BD9-81ED-4DB2-BD59-A6C34878D82A}">
                    <a16:rowId xmlns:a16="http://schemas.microsoft.com/office/drawing/2014/main" val="10000"/>
                  </a:ext>
                </a:extLst>
              </a:tr>
              <a:tr h="291105">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u="sng" dirty="0">
                          <a:solidFill>
                            <a:srgbClr val="FF0000"/>
                          </a:solidFill>
                          <a:effectLst/>
                          <a:latin typeface="Georgia" panose="02040502050405020303" pitchFamily="18" charset="0"/>
                        </a:rPr>
                        <a:t>LAG 1: Research the most effective WE  Program  within 3 months</a:t>
                      </a:r>
                      <a:endParaRPr lang="en-US" sz="1600" b="1" u="sng"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6944058"/>
                  </a:ext>
                </a:extLst>
              </a:tr>
              <a:tr h="471057">
                <a:tc>
                  <a:txBody>
                    <a:bodyPr/>
                    <a:lstStyle/>
                    <a:p>
                      <a:pPr marL="11113" marR="0" lvl="0" indent="0" algn="l">
                        <a:lnSpc>
                          <a:spcPct val="107000"/>
                        </a:lnSpc>
                        <a:spcBef>
                          <a:spcPts val="0"/>
                        </a:spcBef>
                        <a:spcAft>
                          <a:spcPts val="0"/>
                        </a:spcAft>
                        <a:buFont typeface="Arial" panose="020B0604020202020204" pitchFamily="34" charset="0"/>
                        <a:buNone/>
                        <a:tabLst/>
                      </a:pPr>
                      <a:r>
                        <a:rPr lang="en-US" sz="1600" b="1"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1. Form parish Worship Engagement (“WE”) SMART Goal Team 2 (“WE  Team 2”). </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600" b="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Strategic Planning Team and Goal co-Captains</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1 month  after start date</a:t>
                      </a:r>
                    </a:p>
                    <a:p>
                      <a:pPr marL="0" marR="0">
                        <a:lnSpc>
                          <a:spcPct val="107000"/>
                        </a:lnSpc>
                        <a:spcBef>
                          <a:spcPts val="0"/>
                        </a:spcBef>
                        <a:spcAft>
                          <a:spcPts val="0"/>
                        </a:spcAft>
                      </a:pPr>
                      <a:endParaRPr lang="en-US" sz="1600" b="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nSpc>
                          <a:spcPct val="107000"/>
                        </a:lnSpc>
                        <a:spcBef>
                          <a:spcPts val="0"/>
                        </a:spcBef>
                        <a:spcAft>
                          <a:spcPts val="0"/>
                        </a:spcAft>
                        <a:buFont typeface="Symbol" pitchFamily="2" charset="2"/>
                        <a:buNone/>
                      </a:pPr>
                      <a:r>
                        <a:rPr lang="en-US" sz="1400" b="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WE  Team 2  members agree to serve  </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0737851"/>
                  </a:ext>
                </a:extLst>
              </a:tr>
              <a:tr h="606954">
                <a:tc>
                  <a:txBody>
                    <a:bodyPr/>
                    <a:lstStyle/>
                    <a:p>
                      <a:pPr marL="0" lvl="1" indent="0">
                        <a:buNone/>
                      </a:pPr>
                      <a:r>
                        <a:rPr lang="en-US" sz="1600" b="1" dirty="0">
                          <a:solidFill>
                            <a:schemeClr val="bg1"/>
                          </a:solidFill>
                          <a:effectLst/>
                          <a:latin typeface="Georgia" panose="02040502050405020303" pitchFamily="18" charset="0"/>
                        </a:rPr>
                        <a:t>2. Research and define how WE  success will be determined for each targeted demographic of adults and youth and identify metrics to determine effectiveness. </a:t>
                      </a:r>
                      <a:endParaRPr lang="en-US" sz="1600" b="1"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pPr>
                      <a:r>
                        <a:rPr lang="en-US" sz="1600" b="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WE  Team 2 </a:t>
                      </a: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pPr>
                      <a:r>
                        <a:rPr lang="en-US" sz="1600" b="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2 months after step 1</a:t>
                      </a: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lvl="0" indent="0">
                        <a:lnSpc>
                          <a:spcPct val="107000"/>
                        </a:lnSpc>
                        <a:spcBef>
                          <a:spcPts val="0"/>
                        </a:spcBef>
                        <a:spcAft>
                          <a:spcPts val="0"/>
                        </a:spcAft>
                        <a:buFont typeface="Symbol" pitchFamily="2" charset="2"/>
                        <a:buNone/>
                      </a:pPr>
                      <a:r>
                        <a:rPr lang="en-US" sz="1400" b="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Definitions and success and effectiveness metrics are finalized</a:t>
                      </a:r>
                    </a:p>
                  </a:txBody>
                  <a:tcPr marL="68580" marR="6858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965437">
                <a:tc>
                  <a:txBody>
                    <a:bodyPr/>
                    <a:lstStyle/>
                    <a:p>
                      <a:pPr marL="0" marR="0" lvl="0" indent="0" algn="l">
                        <a:lnSpc>
                          <a:spcPct val="107000"/>
                        </a:lnSpc>
                        <a:spcBef>
                          <a:spcPts val="0"/>
                        </a:spcBef>
                        <a:spcAft>
                          <a:spcPts val="0"/>
                        </a:spcAft>
                        <a:buFontTx/>
                        <a:buNone/>
                      </a:pPr>
                      <a:r>
                        <a:rPr lang="en-US" sz="1600" b="1"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3. </a:t>
                      </a:r>
                      <a:r>
                        <a:rPr lang="en-US" sz="1600" b="1" dirty="0">
                          <a:solidFill>
                            <a:schemeClr val="bg1"/>
                          </a:solidFill>
                          <a:effectLst/>
                          <a:latin typeface="Georgia" panose="02040502050405020303" pitchFamily="18" charset="0"/>
                        </a:rPr>
                        <a:t>Identify 3 </a:t>
                      </a:r>
                      <a:r>
                        <a:rPr lang="en-US" sz="1600" b="1" kern="1200" dirty="0">
                          <a:solidFill>
                            <a:schemeClr val="bg1"/>
                          </a:solidFill>
                          <a:effectLst/>
                          <a:latin typeface="Georgia" panose="02040502050405020303" pitchFamily="18" charset="0"/>
                          <a:ea typeface="+mn-ea"/>
                          <a:cs typeface="+mn-cs"/>
                        </a:rPr>
                        <a:t>or more youth and adult  worship engagement,</a:t>
                      </a:r>
                      <a:r>
                        <a:rPr lang="en-US" sz="1600" b="1" dirty="0">
                          <a:solidFill>
                            <a:schemeClr val="bg1"/>
                          </a:solidFill>
                          <a:effectLst/>
                          <a:latin typeface="Georgia" panose="02040502050405020303" pitchFamily="18" charset="0"/>
                        </a:rPr>
                        <a:t> 3 </a:t>
                      </a:r>
                      <a:r>
                        <a:rPr lang="en-US" sz="1600" b="1" kern="1200" dirty="0">
                          <a:solidFill>
                            <a:schemeClr val="bg1"/>
                          </a:solidFill>
                          <a:effectLst/>
                          <a:latin typeface="Georgia" panose="02040502050405020303" pitchFamily="18" charset="0"/>
                          <a:ea typeface="+mn-ea"/>
                          <a:cs typeface="+mn-cs"/>
                        </a:rPr>
                        <a:t>or more youth and adult prayer life programs and 3 or more former parishioner re-engagement programs </a:t>
                      </a:r>
                      <a:r>
                        <a:rPr lang="en-US" sz="1600" b="1" dirty="0">
                          <a:solidFill>
                            <a:schemeClr val="bg1"/>
                          </a:solidFill>
                          <a:effectLst/>
                          <a:latin typeface="Georgia" panose="02040502050405020303" pitchFamily="18" charset="0"/>
                        </a:rPr>
                        <a:t>from both inside and outside the Orthodox ecosystem to evaluate and consider</a:t>
                      </a:r>
                      <a:endParaRPr lang="en-US" sz="1600" b="1"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WE  Team 2 </a:t>
                      </a:r>
                    </a:p>
                  </a:txBody>
                  <a:tcPr marL="68580" marR="68580" marT="0" marB="0"/>
                </a:tc>
                <a:tc>
                  <a:txBody>
                    <a:bodyPr/>
                    <a:lstStyle/>
                    <a:p>
                      <a:pPr marL="0" marR="0">
                        <a:lnSpc>
                          <a:spcPct val="107000"/>
                        </a:lnSpc>
                        <a:spcBef>
                          <a:spcPts val="0"/>
                        </a:spcBef>
                        <a:spcAft>
                          <a:spcPts val="0"/>
                        </a:spcAft>
                      </a:pPr>
                      <a:r>
                        <a:rPr lang="en-US" sz="1600" b="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Simultaneous with step 2</a:t>
                      </a:r>
                    </a:p>
                  </a:txBody>
                  <a:tcPr marL="68580" marR="68580" marT="0" marB="0"/>
                </a:tc>
                <a:tc>
                  <a:txBody>
                    <a:bodyPr/>
                    <a:lstStyle/>
                    <a:p>
                      <a:pPr marL="0" marR="0" lvl="0" indent="0">
                        <a:lnSpc>
                          <a:spcPct val="107000"/>
                        </a:lnSpc>
                        <a:spcBef>
                          <a:spcPts val="0"/>
                        </a:spcBef>
                        <a:spcAft>
                          <a:spcPts val="0"/>
                        </a:spcAft>
                        <a:buFontTx/>
                        <a:buNone/>
                      </a:pPr>
                      <a:r>
                        <a:rPr lang="en-US" sz="1400" b="0" dirty="0">
                          <a:solidFill>
                            <a:schemeClr val="bg1"/>
                          </a:solidFill>
                          <a:effectLst/>
                          <a:latin typeface="Georgia" panose="02040502050405020303" pitchFamily="18" charset="0"/>
                        </a:rPr>
                        <a:t>3 or more active worship engagement, 3 or more prayer life programs and 3 or more former parishioner re-engagement programs </a:t>
                      </a:r>
                      <a:r>
                        <a:rPr lang="en-US" sz="1400" b="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are identified for study</a:t>
                      </a:r>
                    </a:p>
                  </a:txBody>
                  <a:tcPr marL="68580" marR="68580" marT="0" marB="0"/>
                </a:tc>
                <a:extLst>
                  <a:ext uri="{0D108BD9-81ED-4DB2-BD59-A6C34878D82A}">
                    <a16:rowId xmlns:a16="http://schemas.microsoft.com/office/drawing/2014/main" val="1085481770"/>
                  </a:ext>
                </a:extLst>
              </a:tr>
            </a:tbl>
          </a:graphicData>
        </a:graphic>
      </p:graphicFrame>
      <p:sp>
        <p:nvSpPr>
          <p:cNvPr id="5" name="Title 1">
            <a:extLst>
              <a:ext uri="{FF2B5EF4-FFF2-40B4-BE49-F238E27FC236}">
                <a16:creationId xmlns:a16="http://schemas.microsoft.com/office/drawing/2014/main" id="{D62C678B-B2F1-4206-9806-7710365057CE}"/>
              </a:ext>
            </a:extLst>
          </p:cNvPr>
          <p:cNvSpPr>
            <a:spLocks noGrp="1"/>
          </p:cNvSpPr>
          <p:nvPr>
            <p:ph type="title"/>
          </p:nvPr>
        </p:nvSpPr>
        <p:spPr>
          <a:xfrm>
            <a:off x="887767" y="-122273"/>
            <a:ext cx="7596323" cy="1143000"/>
          </a:xfrm>
        </p:spPr>
        <p:txBody>
          <a:bodyPr/>
          <a:lstStyle/>
          <a:p>
            <a:r>
              <a:rPr lang="en-US" sz="2400" b="1" u="none" dirty="0">
                <a:effectLst/>
                <a:latin typeface="Georgia" panose="02040502050405020303" pitchFamily="18" charset="0"/>
              </a:rPr>
              <a:t>Worship Engagement</a:t>
            </a:r>
            <a:br>
              <a:rPr lang="en-US" sz="2200" b="1" u="none" dirty="0">
                <a:effectLst/>
                <a:latin typeface="Georgia" panose="02040502050405020303" pitchFamily="18" charset="0"/>
              </a:rPr>
            </a:br>
            <a:r>
              <a:rPr lang="en-US" sz="2400" b="1" u="sng" dirty="0">
                <a:effectLst/>
                <a:latin typeface="Georgia" panose="02040502050405020303" pitchFamily="18" charset="0"/>
              </a:rPr>
              <a:t>S.M.A.R.T. Goal </a:t>
            </a:r>
            <a:r>
              <a:rPr lang="en-US" sz="2200" b="1" dirty="0">
                <a:effectLst/>
                <a:latin typeface="Georgia" panose="02040502050405020303" pitchFamily="18" charset="0"/>
              </a:rPr>
              <a:t>2 A</a:t>
            </a:r>
            <a:r>
              <a:rPr lang="en-US" sz="2200" b="1" u="sng" dirty="0">
                <a:effectLst/>
                <a:latin typeface="Georgia" panose="02040502050405020303" pitchFamily="18" charset="0"/>
              </a:rPr>
              <a:t>ction Plan</a:t>
            </a:r>
            <a:endParaRPr lang="en-US" sz="2200" b="1" u="sng" dirty="0">
              <a:latin typeface="Georgia" panose="02040502050405020303" pitchFamily="18" charset="0"/>
            </a:endParaRPr>
          </a:p>
        </p:txBody>
      </p:sp>
    </p:spTree>
    <p:extLst>
      <p:ext uri="{BB962C8B-B14F-4D97-AF65-F5344CB8AC3E}">
        <p14:creationId xmlns:p14="http://schemas.microsoft.com/office/powerpoint/2010/main" val="3090701054"/>
      </p:ext>
    </p:extLst>
  </p:cSld>
  <p:clrMapOvr>
    <a:masterClrMapping/>
  </p:clrMapOvr>
  <p:transition>
    <p:strips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3975" y="1143000"/>
          <a:ext cx="9036050" cy="5434368"/>
        </p:xfrm>
        <a:graphic>
          <a:graphicData uri="http://schemas.openxmlformats.org/drawingml/2006/table">
            <a:tbl>
              <a:tblPr firstRow="1" bandRow="1">
                <a:tableStyleId>{7DF18680-E054-41AD-8BC1-D1AEF772440D}</a:tableStyleId>
              </a:tblPr>
              <a:tblGrid>
                <a:gridCol w="3679404">
                  <a:extLst>
                    <a:ext uri="{9D8B030D-6E8A-4147-A177-3AD203B41FA5}">
                      <a16:colId xmlns:a16="http://schemas.microsoft.com/office/drawing/2014/main" val="20000"/>
                    </a:ext>
                  </a:extLst>
                </a:gridCol>
                <a:gridCol w="1642123">
                  <a:extLst>
                    <a:ext uri="{9D8B030D-6E8A-4147-A177-3AD203B41FA5}">
                      <a16:colId xmlns:a16="http://schemas.microsoft.com/office/drawing/2014/main" val="20001"/>
                    </a:ext>
                  </a:extLst>
                </a:gridCol>
                <a:gridCol w="1835920">
                  <a:extLst>
                    <a:ext uri="{9D8B030D-6E8A-4147-A177-3AD203B41FA5}">
                      <a16:colId xmlns:a16="http://schemas.microsoft.com/office/drawing/2014/main" val="20002"/>
                    </a:ext>
                  </a:extLst>
                </a:gridCol>
                <a:gridCol w="1878603">
                  <a:extLst>
                    <a:ext uri="{9D8B030D-6E8A-4147-A177-3AD203B41FA5}">
                      <a16:colId xmlns:a16="http://schemas.microsoft.com/office/drawing/2014/main" val="20003"/>
                    </a:ext>
                  </a:extLst>
                </a:gridCol>
              </a:tblGrid>
              <a:tr h="511947">
                <a:tc>
                  <a:txBody>
                    <a:bodyPr/>
                    <a:lstStyle/>
                    <a:p>
                      <a:pPr algn="ctr"/>
                      <a:r>
                        <a:rPr lang="en-US" sz="1600" b="1" kern="1200" dirty="0">
                          <a:solidFill>
                            <a:schemeClr val="bg1"/>
                          </a:solidFill>
                          <a:effectLst/>
                          <a:latin typeface="Georgia" panose="02040502050405020303" pitchFamily="18" charset="0"/>
                          <a:ea typeface="+mn-ea"/>
                          <a:cs typeface="+mn-cs"/>
                        </a:rPr>
                        <a:t>Key  Actions  Necessary  </a:t>
                      </a:r>
                      <a:r>
                        <a:rPr lang="en-US" sz="1600" b="1" u="none" kern="1200" dirty="0">
                          <a:solidFill>
                            <a:schemeClr val="bg1"/>
                          </a:solidFill>
                          <a:effectLst/>
                          <a:latin typeface="Georgia" panose="02040502050405020303" pitchFamily="18" charset="0"/>
                          <a:ea typeface="+mn-ea"/>
                          <a:cs typeface="+mn-cs"/>
                        </a:rPr>
                        <a:t>To  Achieve  </a:t>
                      </a:r>
                    </a:p>
                    <a:p>
                      <a:pPr algn="ctr"/>
                      <a:r>
                        <a:rPr lang="en-US" sz="1600" b="1" u="sng" kern="1200" dirty="0">
                          <a:solidFill>
                            <a:schemeClr val="bg1"/>
                          </a:solidFill>
                          <a:effectLst/>
                          <a:latin typeface="Georgia" panose="02040502050405020303" pitchFamily="18" charset="0"/>
                          <a:ea typeface="+mn-ea"/>
                          <a:cs typeface="+mn-cs"/>
                        </a:rPr>
                        <a:t>Strategic  Goal 2</a:t>
                      </a:r>
                      <a:endParaRPr lang="en-US" sz="1600" b="1" dirty="0">
                        <a:solidFill>
                          <a:schemeClr val="bg1"/>
                        </a:solidFill>
                        <a:latin typeface="Georgia" panose="02040502050405020303" pitchFamily="18" charset="0"/>
                      </a:endParaRPr>
                    </a:p>
                  </a:txBody>
                  <a:tcPr/>
                </a:tc>
                <a:tc>
                  <a:txBody>
                    <a:bodyPr/>
                    <a:lstStyle/>
                    <a:p>
                      <a:pPr algn="ctr"/>
                      <a:r>
                        <a:rPr lang="en-US" sz="1600" b="1" u="none" dirty="0">
                          <a:solidFill>
                            <a:schemeClr val="bg1"/>
                          </a:solidFill>
                          <a:latin typeface="Georgia" panose="02040502050405020303" pitchFamily="18" charset="0"/>
                        </a:rPr>
                        <a:t>Responsible </a:t>
                      </a:r>
                      <a:r>
                        <a:rPr lang="en-US" sz="1600" b="1" u="sng" dirty="0">
                          <a:solidFill>
                            <a:schemeClr val="bg1"/>
                          </a:solidFill>
                          <a:latin typeface="Georgia" panose="02040502050405020303" pitchFamily="18" charset="0"/>
                        </a:rPr>
                        <a:t>Party</a:t>
                      </a:r>
                    </a:p>
                  </a:txBody>
                  <a:tcPr/>
                </a:tc>
                <a:tc>
                  <a:txBody>
                    <a:bodyPr/>
                    <a:lstStyle/>
                    <a:p>
                      <a:pPr algn="ctr"/>
                      <a:r>
                        <a:rPr lang="en-US" sz="1600" b="1" u="none" dirty="0">
                          <a:solidFill>
                            <a:schemeClr val="bg1"/>
                          </a:solidFill>
                          <a:latin typeface="Georgia" panose="02040502050405020303" pitchFamily="18" charset="0"/>
                        </a:rPr>
                        <a:t>Deadline </a:t>
                      </a:r>
                      <a:r>
                        <a:rPr lang="en-US" sz="1600" b="1" u="sng" dirty="0">
                          <a:solidFill>
                            <a:schemeClr val="bg1"/>
                          </a:solidFill>
                          <a:latin typeface="Georgia" panose="02040502050405020303" pitchFamily="18" charset="0"/>
                        </a:rPr>
                        <a:t>Timetable</a:t>
                      </a:r>
                    </a:p>
                  </a:txBody>
                  <a:tcPr/>
                </a:tc>
                <a:tc>
                  <a:txBody>
                    <a:bodyPr/>
                    <a:lstStyle/>
                    <a:p>
                      <a:pPr algn="ctr"/>
                      <a:r>
                        <a:rPr lang="en-US" sz="1600" b="1" u="none" dirty="0">
                          <a:solidFill>
                            <a:schemeClr val="bg1"/>
                          </a:solidFill>
                          <a:latin typeface="Georgia" panose="02040502050405020303" pitchFamily="18" charset="0"/>
                        </a:rPr>
                        <a:t>Completion </a:t>
                      </a:r>
                    </a:p>
                    <a:p>
                      <a:pPr algn="ctr"/>
                      <a:r>
                        <a:rPr lang="en-US" sz="1600" b="1" u="sng" dirty="0">
                          <a:solidFill>
                            <a:schemeClr val="bg1"/>
                          </a:solidFill>
                          <a:latin typeface="Georgia" panose="02040502050405020303" pitchFamily="18" charset="0"/>
                        </a:rPr>
                        <a:t>Confirmation Test</a:t>
                      </a:r>
                    </a:p>
                  </a:txBody>
                  <a:tcPr/>
                </a:tc>
                <a:extLst>
                  <a:ext uri="{0D108BD9-81ED-4DB2-BD59-A6C34878D82A}">
                    <a16:rowId xmlns:a16="http://schemas.microsoft.com/office/drawing/2014/main" val="10000"/>
                  </a:ext>
                </a:extLst>
              </a:tr>
              <a:tr h="296392">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FF0000"/>
                          </a:solidFill>
                          <a:effectLst/>
                          <a:uLnTx/>
                          <a:uFillTx/>
                          <a:latin typeface="Georgia" panose="02040502050405020303" pitchFamily="18" charset="0"/>
                          <a:ea typeface="Calibri" panose="020F0502020204030204" pitchFamily="34" charset="0"/>
                          <a:cs typeface="Times New Roman" panose="02020603050405020304" pitchFamily="18" charset="0"/>
                        </a:rPr>
                        <a:t>LAG 2: Develop the most effective </a:t>
                      </a:r>
                      <a:r>
                        <a:rPr lang="en-US" sz="1600" b="1" u="sng" dirty="0">
                          <a:solidFill>
                            <a:srgbClr val="FF0000"/>
                          </a:solidFill>
                          <a:effectLst/>
                          <a:latin typeface="Georgia" panose="02040502050405020303" pitchFamily="18" charset="0"/>
                        </a:rPr>
                        <a:t>WE  Program </a:t>
                      </a:r>
                      <a:r>
                        <a:rPr kumimoji="0" lang="en-US" sz="1600" b="1" i="0" u="sng" strike="noStrike" kern="1200" cap="none" spc="0" normalizeH="0" baseline="0" noProof="0" dirty="0">
                          <a:ln>
                            <a:noFill/>
                          </a:ln>
                          <a:solidFill>
                            <a:srgbClr val="FF0000"/>
                          </a:solidFill>
                          <a:effectLst/>
                          <a:uLnTx/>
                          <a:uFillTx/>
                          <a:latin typeface="Georgia" panose="02040502050405020303" pitchFamily="18" charset="0"/>
                          <a:ea typeface="Calibri" panose="020F0502020204030204" pitchFamily="34" charset="0"/>
                          <a:cs typeface="Times New Roman" panose="02020603050405020304" pitchFamily="18" charset="0"/>
                        </a:rPr>
                        <a:t> within </a:t>
                      </a:r>
                      <a:r>
                        <a:rPr lang="en-US" sz="1600" b="1" u="sng" dirty="0">
                          <a:solidFill>
                            <a:srgbClr val="FF0000"/>
                          </a:solidFill>
                          <a:effectLst/>
                          <a:latin typeface="Georgia" panose="02040502050405020303" pitchFamily="18" charset="0"/>
                        </a:rPr>
                        <a:t>4</a:t>
                      </a:r>
                      <a:r>
                        <a:rPr kumimoji="0" lang="en-US" sz="1600" b="1" i="0" u="sng" strike="noStrike" kern="1200" cap="none" spc="0" normalizeH="0" baseline="0" noProof="0" dirty="0">
                          <a:ln>
                            <a:noFill/>
                          </a:ln>
                          <a:solidFill>
                            <a:srgbClr val="FF0000"/>
                          </a:solidFill>
                          <a:effectLst/>
                          <a:uLnTx/>
                          <a:uFillTx/>
                          <a:latin typeface="Georgia" panose="02040502050405020303" pitchFamily="18" charset="0"/>
                          <a:ea typeface="Calibri" panose="020F0502020204030204" pitchFamily="34" charset="0"/>
                          <a:cs typeface="Times New Roman" panose="02020603050405020304" pitchFamily="18" charset="0"/>
                        </a:rPr>
                        <a:t> months</a:t>
                      </a:r>
                      <a:endParaRPr lang="en-US" sz="16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200" b="1"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200" b="1"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marL="0" marR="0" lvl="0" indent="0">
                        <a:lnSpc>
                          <a:spcPct val="107000"/>
                        </a:lnSpc>
                        <a:spcBef>
                          <a:spcPts val="0"/>
                        </a:spcBef>
                        <a:spcAft>
                          <a:spcPts val="0"/>
                        </a:spcAft>
                        <a:buFontTx/>
                        <a:buNone/>
                      </a:pPr>
                      <a:endParaRPr lang="en-US" sz="12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2140628"/>
                  </a:ext>
                </a:extLst>
              </a:tr>
              <a:tr h="1038031">
                <a:tc>
                  <a:txBody>
                    <a:bodyPr/>
                    <a:lstStyle/>
                    <a:p>
                      <a:pPr marL="0" lvl="1" indent="0">
                        <a:buNone/>
                      </a:pPr>
                      <a:r>
                        <a:rPr lang="en-US" sz="1600" b="1" dirty="0">
                          <a:solidFill>
                            <a:schemeClr val="bg1"/>
                          </a:solidFill>
                          <a:effectLst/>
                          <a:latin typeface="Georgia" panose="02040502050405020303" pitchFamily="18" charset="0"/>
                        </a:rPr>
                        <a:t>4. Evaluate and study all WE  Programs identified in step 3 to determine their effectiveness and applicability to Holy Trinity based on criteria of effectiveness and success determined in step 2.</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WE  Team 2 </a:t>
                      </a:r>
                    </a:p>
                    <a:p>
                      <a:pPr marL="0" marR="0">
                        <a:lnSpc>
                          <a:spcPct val="107000"/>
                        </a:lnSpc>
                        <a:spcBef>
                          <a:spcPts val="0"/>
                        </a:spcBef>
                        <a:spcAft>
                          <a:spcPts val="0"/>
                        </a:spcAft>
                      </a:pPr>
                      <a:endParaRPr lang="en-US" sz="1600" b="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1 month after step 3</a:t>
                      </a:r>
                    </a:p>
                  </a:txBody>
                  <a:tcPr marL="68580" marR="68580" marT="0" marB="0"/>
                </a:tc>
                <a:tc>
                  <a:txBody>
                    <a:bodyPr/>
                    <a:lstStyle/>
                    <a:p>
                      <a:pPr marL="0" marR="0">
                        <a:lnSpc>
                          <a:spcPct val="107000"/>
                        </a:lnSpc>
                        <a:spcBef>
                          <a:spcPts val="0"/>
                        </a:spcBef>
                        <a:spcAft>
                          <a:spcPts val="0"/>
                        </a:spcAft>
                      </a:pPr>
                      <a:r>
                        <a:rPr lang="en-US" sz="1600" b="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Evaluation of alternative WE  Program</a:t>
                      </a:r>
                      <a:r>
                        <a:rPr lang="en-US" sz="1600" b="0" dirty="0">
                          <a:solidFill>
                            <a:schemeClr val="bg1"/>
                          </a:solidFill>
                          <a:effectLst/>
                          <a:latin typeface="Georgia" panose="02040502050405020303" pitchFamily="18" charset="0"/>
                        </a:rPr>
                        <a:t>s is</a:t>
                      </a:r>
                      <a:r>
                        <a:rPr lang="en-US" sz="1600" b="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 completed </a:t>
                      </a:r>
                    </a:p>
                  </a:txBody>
                  <a:tcPr marL="68580" marR="68580" marT="0" marB="0"/>
                </a:tc>
                <a:extLst>
                  <a:ext uri="{0D108BD9-81ED-4DB2-BD59-A6C34878D82A}">
                    <a16:rowId xmlns:a16="http://schemas.microsoft.com/office/drawing/2014/main" val="1547801244"/>
                  </a:ext>
                </a:extLst>
              </a:tr>
              <a:tr h="1038031">
                <a:tc>
                  <a:txBody>
                    <a:bodyPr/>
                    <a:lstStyle/>
                    <a:p>
                      <a:pPr marL="0" lvl="1" indent="0">
                        <a:buNone/>
                      </a:pPr>
                      <a:r>
                        <a:rPr lang="en-US" sz="1600" b="1" dirty="0">
                          <a:solidFill>
                            <a:schemeClr val="bg1"/>
                          </a:solidFill>
                          <a:effectLst/>
                          <a:latin typeface="Georgia" panose="02040502050405020303" pitchFamily="18" charset="0"/>
                        </a:rPr>
                        <a:t>5. Modify researched or existing WE programs, or develop new WE Programs, as necessary, to finalize official Holy Trinity adult and youth active worship engagement, prayer life and former parishioner re-engagement WE  Programs.  Identify potential “Educators” who can teach the WE  Program to each age demographic.</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WE  Team 2 </a:t>
                      </a:r>
                    </a:p>
                  </a:txBody>
                  <a:tcPr marL="68580" marR="68580" marT="0" marB="0"/>
                </a:tc>
                <a:tc>
                  <a:txBody>
                    <a:bodyPr/>
                    <a:lstStyle/>
                    <a:p>
                      <a:pPr marL="0" marR="0">
                        <a:lnSpc>
                          <a:spcPct val="107000"/>
                        </a:lnSpc>
                        <a:spcBef>
                          <a:spcPts val="0"/>
                        </a:spcBef>
                        <a:spcAft>
                          <a:spcPts val="0"/>
                        </a:spcAft>
                      </a:pPr>
                      <a:r>
                        <a:rPr lang="en-US" sz="1600" b="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3 months after step 4</a:t>
                      </a:r>
                    </a:p>
                  </a:txBody>
                  <a:tcPr marL="68580" marR="68580" marT="0" marB="0"/>
                </a:tc>
                <a:tc>
                  <a:txBody>
                    <a:bodyPr/>
                    <a:lstStyle/>
                    <a:p>
                      <a:pPr marL="0" marR="0">
                        <a:lnSpc>
                          <a:spcPct val="107000"/>
                        </a:lnSpc>
                        <a:spcBef>
                          <a:spcPts val="0"/>
                        </a:spcBef>
                        <a:spcAft>
                          <a:spcPts val="0"/>
                        </a:spcAft>
                      </a:pPr>
                      <a:r>
                        <a:rPr lang="en-US" sz="1600" b="0" dirty="0">
                          <a:solidFill>
                            <a:schemeClr val="bg1"/>
                          </a:solidFill>
                          <a:effectLst/>
                          <a:latin typeface="Georgia" panose="02040502050405020303" pitchFamily="18" charset="0"/>
                        </a:rPr>
                        <a:t>Adult and Youth WE  Programs  for active worship engagement, prayer life and former parishioner re-engagement are finalized and potential Educators identified</a:t>
                      </a:r>
                      <a:endParaRPr lang="en-US" sz="1600" b="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4212360"/>
                  </a:ext>
                </a:extLst>
              </a:tr>
            </a:tbl>
          </a:graphicData>
        </a:graphic>
      </p:graphicFrame>
      <p:sp>
        <p:nvSpPr>
          <p:cNvPr id="6" name="Title 1">
            <a:extLst>
              <a:ext uri="{FF2B5EF4-FFF2-40B4-BE49-F238E27FC236}">
                <a16:creationId xmlns:a16="http://schemas.microsoft.com/office/drawing/2014/main" id="{92A952D4-262E-46F7-AB21-F389A57A0A5D}"/>
              </a:ext>
            </a:extLst>
          </p:cNvPr>
          <p:cNvSpPr>
            <a:spLocks noGrp="1"/>
          </p:cNvSpPr>
          <p:nvPr>
            <p:ph type="title"/>
          </p:nvPr>
        </p:nvSpPr>
        <p:spPr>
          <a:xfrm>
            <a:off x="1000125" y="-26988"/>
            <a:ext cx="7146925" cy="1143001"/>
          </a:xfrm>
        </p:spPr>
        <p:txBody>
          <a:bodyPr/>
          <a:lstStyle/>
          <a:p>
            <a:r>
              <a:rPr lang="en-US" sz="2400" b="1" u="none" dirty="0">
                <a:effectLst/>
                <a:latin typeface="Georgia" panose="02040502050405020303" pitchFamily="18" charset="0"/>
              </a:rPr>
              <a:t>Worship Engagement</a:t>
            </a:r>
            <a:br>
              <a:rPr lang="en-US" sz="2200" b="1" u="none" dirty="0">
                <a:effectLst/>
                <a:latin typeface="Georgia" panose="02040502050405020303" pitchFamily="18" charset="0"/>
              </a:rPr>
            </a:br>
            <a:r>
              <a:rPr lang="en-US" sz="2400" b="1" u="sng" dirty="0">
                <a:effectLst/>
                <a:latin typeface="Georgia" panose="02040502050405020303" pitchFamily="18" charset="0"/>
              </a:rPr>
              <a:t>S.M.A.R.T. Goal </a:t>
            </a:r>
            <a:r>
              <a:rPr lang="en-US" sz="2200" b="1" dirty="0">
                <a:effectLst/>
                <a:latin typeface="Georgia" panose="02040502050405020303" pitchFamily="18" charset="0"/>
              </a:rPr>
              <a:t>2 A</a:t>
            </a:r>
            <a:r>
              <a:rPr lang="en-US" sz="2200" b="1" u="sng" dirty="0">
                <a:effectLst/>
                <a:latin typeface="Georgia" panose="02040502050405020303" pitchFamily="18" charset="0"/>
              </a:rPr>
              <a:t>ction Plan</a:t>
            </a:r>
            <a:endParaRPr lang="en-US" sz="2200" b="1" u="sng" dirty="0">
              <a:latin typeface="Georgia" panose="02040502050405020303" pitchFamily="18" charset="0"/>
            </a:endParaRPr>
          </a:p>
        </p:txBody>
      </p:sp>
    </p:spTree>
    <p:extLst>
      <p:ext uri="{BB962C8B-B14F-4D97-AF65-F5344CB8AC3E}">
        <p14:creationId xmlns:p14="http://schemas.microsoft.com/office/powerpoint/2010/main" val="1208222426"/>
      </p:ext>
    </p:extLst>
  </p:cSld>
  <p:clrMapOvr>
    <a:masterClrMapping/>
  </p:clrMapOvr>
  <p:transition>
    <p:strips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82880" y="912724"/>
          <a:ext cx="8874213" cy="5692262"/>
        </p:xfrm>
        <a:graphic>
          <a:graphicData uri="http://schemas.openxmlformats.org/drawingml/2006/table">
            <a:tbl>
              <a:tblPr firstRow="1" bandRow="1">
                <a:tableStyleId>{7DF18680-E054-41AD-8BC1-D1AEF772440D}</a:tableStyleId>
              </a:tblPr>
              <a:tblGrid>
                <a:gridCol w="3829915">
                  <a:extLst>
                    <a:ext uri="{9D8B030D-6E8A-4147-A177-3AD203B41FA5}">
                      <a16:colId xmlns:a16="http://schemas.microsoft.com/office/drawing/2014/main" val="20000"/>
                    </a:ext>
                  </a:extLst>
                </a:gridCol>
                <a:gridCol w="1495356">
                  <a:extLst>
                    <a:ext uri="{9D8B030D-6E8A-4147-A177-3AD203B41FA5}">
                      <a16:colId xmlns:a16="http://schemas.microsoft.com/office/drawing/2014/main" val="20001"/>
                    </a:ext>
                  </a:extLst>
                </a:gridCol>
                <a:gridCol w="1613205">
                  <a:extLst>
                    <a:ext uri="{9D8B030D-6E8A-4147-A177-3AD203B41FA5}">
                      <a16:colId xmlns:a16="http://schemas.microsoft.com/office/drawing/2014/main" val="20002"/>
                    </a:ext>
                  </a:extLst>
                </a:gridCol>
                <a:gridCol w="1935737">
                  <a:extLst>
                    <a:ext uri="{9D8B030D-6E8A-4147-A177-3AD203B41FA5}">
                      <a16:colId xmlns:a16="http://schemas.microsoft.com/office/drawing/2014/main" val="20003"/>
                    </a:ext>
                  </a:extLst>
                </a:gridCol>
              </a:tblGrid>
              <a:tr h="797926">
                <a:tc>
                  <a:txBody>
                    <a:bodyPr/>
                    <a:lstStyle/>
                    <a:p>
                      <a:pPr algn="ctr"/>
                      <a:r>
                        <a:rPr lang="en-US" sz="1500" b="1" kern="1200" dirty="0">
                          <a:solidFill>
                            <a:schemeClr val="bg1"/>
                          </a:solidFill>
                          <a:effectLst/>
                          <a:latin typeface="Georgia" panose="02040502050405020303" pitchFamily="18" charset="0"/>
                          <a:ea typeface="+mn-ea"/>
                          <a:cs typeface="+mn-cs"/>
                        </a:rPr>
                        <a:t>Key  Actions  Necessary  </a:t>
                      </a:r>
                      <a:r>
                        <a:rPr lang="en-US" sz="1500" b="1" u="none" kern="1200" dirty="0">
                          <a:solidFill>
                            <a:schemeClr val="bg1"/>
                          </a:solidFill>
                          <a:effectLst/>
                          <a:latin typeface="Georgia" panose="02040502050405020303" pitchFamily="18" charset="0"/>
                          <a:ea typeface="+mn-ea"/>
                          <a:cs typeface="+mn-cs"/>
                        </a:rPr>
                        <a:t>To  Achieve  </a:t>
                      </a:r>
                    </a:p>
                    <a:p>
                      <a:pPr algn="ctr"/>
                      <a:r>
                        <a:rPr lang="en-US" sz="1500" b="1" u="sng" kern="1200" dirty="0">
                          <a:solidFill>
                            <a:schemeClr val="bg1"/>
                          </a:solidFill>
                          <a:effectLst/>
                          <a:latin typeface="Georgia" panose="02040502050405020303" pitchFamily="18" charset="0"/>
                          <a:ea typeface="+mn-ea"/>
                          <a:cs typeface="+mn-cs"/>
                        </a:rPr>
                        <a:t>Strategic  Goal 2</a:t>
                      </a:r>
                      <a:endParaRPr lang="en-US" sz="1500" b="1" dirty="0">
                        <a:solidFill>
                          <a:schemeClr val="bg1"/>
                        </a:solidFill>
                        <a:latin typeface="Georgia" panose="02040502050405020303" pitchFamily="18" charset="0"/>
                      </a:endParaRPr>
                    </a:p>
                  </a:txBody>
                  <a:tcPr/>
                </a:tc>
                <a:tc>
                  <a:txBody>
                    <a:bodyPr/>
                    <a:lstStyle/>
                    <a:p>
                      <a:pPr algn="ctr"/>
                      <a:r>
                        <a:rPr lang="en-US" sz="1500" b="1" u="none" dirty="0">
                          <a:solidFill>
                            <a:schemeClr val="bg1"/>
                          </a:solidFill>
                          <a:latin typeface="Georgia" panose="02040502050405020303" pitchFamily="18" charset="0"/>
                        </a:rPr>
                        <a:t>Responsible </a:t>
                      </a:r>
                      <a:r>
                        <a:rPr lang="en-US" sz="1500" b="1" u="sng" dirty="0">
                          <a:solidFill>
                            <a:schemeClr val="bg1"/>
                          </a:solidFill>
                          <a:latin typeface="Georgia" panose="02040502050405020303" pitchFamily="18" charset="0"/>
                        </a:rPr>
                        <a:t>Party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u="none" dirty="0">
                          <a:solidFill>
                            <a:schemeClr val="bg1"/>
                          </a:solidFill>
                          <a:latin typeface="Georgia" panose="02040502050405020303" pitchFamily="18" charset="0"/>
                        </a:rPr>
                        <a:t>Deadline</a:t>
                      </a:r>
                      <a:r>
                        <a:rPr lang="en-US" sz="1500" b="1" u="sng" dirty="0">
                          <a:solidFill>
                            <a:schemeClr val="bg1"/>
                          </a:solidFill>
                          <a:latin typeface="Georgia" panose="02040502050405020303" pitchFamily="18" charset="0"/>
                        </a:rPr>
                        <a:t> Timetable</a:t>
                      </a:r>
                    </a:p>
                  </a:txBody>
                  <a:tcPr/>
                </a:tc>
                <a:tc>
                  <a:txBody>
                    <a:bodyPr/>
                    <a:lstStyle/>
                    <a:p>
                      <a:pPr algn="ctr"/>
                      <a:r>
                        <a:rPr lang="en-US" sz="1500" b="1" u="none" dirty="0">
                          <a:solidFill>
                            <a:schemeClr val="bg1"/>
                          </a:solidFill>
                          <a:latin typeface="Georgia" panose="02040502050405020303" pitchFamily="18" charset="0"/>
                        </a:rPr>
                        <a:t>Completion </a:t>
                      </a:r>
                    </a:p>
                    <a:p>
                      <a:pPr algn="ctr"/>
                      <a:r>
                        <a:rPr lang="en-US" sz="1500" b="1" u="sng" dirty="0">
                          <a:solidFill>
                            <a:schemeClr val="bg1"/>
                          </a:solidFill>
                          <a:latin typeface="Georgia" panose="02040502050405020303" pitchFamily="18" charset="0"/>
                        </a:rPr>
                        <a:t>Confirmation Test</a:t>
                      </a:r>
                    </a:p>
                  </a:txBody>
                  <a:tcPr/>
                </a:tc>
                <a:extLst>
                  <a:ext uri="{0D108BD9-81ED-4DB2-BD59-A6C34878D82A}">
                    <a16:rowId xmlns:a16="http://schemas.microsoft.com/office/drawing/2014/main" val="10000"/>
                  </a:ext>
                </a:extLst>
              </a:tr>
              <a:tr h="517087">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FF0000"/>
                          </a:solidFill>
                          <a:effectLst/>
                          <a:uLnTx/>
                          <a:uFillTx/>
                          <a:latin typeface="Georgia" panose="02040502050405020303" pitchFamily="18" charset="0"/>
                          <a:ea typeface="Calibri" panose="020F0502020204030204" pitchFamily="34" charset="0"/>
                          <a:cs typeface="Times New Roman" panose="02020603050405020304" pitchFamily="18" charset="0"/>
                        </a:rPr>
                        <a:t>LAG 3: Identify delivery modalities and recruit and train the  WE  Program Educators  within </a:t>
                      </a:r>
                      <a:r>
                        <a:rPr lang="en-US" sz="1600" b="1" u="sng" dirty="0">
                          <a:solidFill>
                            <a:srgbClr val="FF0000"/>
                          </a:solidFill>
                          <a:effectLst/>
                          <a:latin typeface="Georgia" panose="02040502050405020303" pitchFamily="18" charset="0"/>
                        </a:rPr>
                        <a:t>3</a:t>
                      </a:r>
                      <a:r>
                        <a:rPr kumimoji="0" lang="en-US" sz="1600" b="1" i="0" u="sng" strike="noStrike" kern="1200" cap="none" spc="0" normalizeH="0" baseline="0" noProof="0" dirty="0">
                          <a:ln>
                            <a:noFill/>
                          </a:ln>
                          <a:solidFill>
                            <a:srgbClr val="FF0000"/>
                          </a:solidFill>
                          <a:effectLst/>
                          <a:uLnTx/>
                          <a:uFillTx/>
                          <a:latin typeface="Georgia" panose="02040502050405020303" pitchFamily="18" charset="0"/>
                          <a:ea typeface="Calibri" panose="020F0502020204030204" pitchFamily="34" charset="0"/>
                          <a:cs typeface="Times New Roman" panose="02020603050405020304" pitchFamily="18" charset="0"/>
                        </a:rPr>
                        <a:t> months</a:t>
                      </a:r>
                      <a:endParaRPr lang="en-US" sz="1600" b="1" u="sng"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hMerge="1">
                  <a:txBody>
                    <a:bodyPr/>
                    <a:lstStyle/>
                    <a:p>
                      <a:pPr marL="0" marR="0">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hMerge="1">
                  <a:txBody>
                    <a:bodyPr/>
                    <a:lstStyle/>
                    <a:p>
                      <a:pPr marL="0" marR="0">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hMerge="1">
                  <a:txBody>
                    <a:bodyPr/>
                    <a:lstStyle/>
                    <a:p>
                      <a:pPr marL="0" marR="0" lvl="0" indent="0">
                        <a:lnSpc>
                          <a:spcPct val="107000"/>
                        </a:lnSpc>
                        <a:spcBef>
                          <a:spcPts val="0"/>
                        </a:spcBef>
                        <a:spcAft>
                          <a:spcPts val="0"/>
                        </a:spcAft>
                        <a:buFont typeface="Symbol" pitchFamily="2" charset="2"/>
                        <a:buNone/>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252967">
                <a:tc>
                  <a:txBody>
                    <a:bodyPr/>
                    <a:lstStyle/>
                    <a:p>
                      <a:pPr marL="0" lvl="1" indent="0">
                        <a:buNone/>
                      </a:pPr>
                      <a:r>
                        <a:rPr lang="en-US" sz="1600" b="1" dirty="0">
                          <a:solidFill>
                            <a:schemeClr val="bg1"/>
                          </a:solidFill>
                          <a:effectLst/>
                          <a:latin typeface="Georgia" panose="02040502050405020303" pitchFamily="18" charset="0"/>
                        </a:rPr>
                        <a:t>6. (a) identify the best ways to deliver the respective WE  Program for both adults and youth; (b) identify delivery modalities and materials (technology, live education, etc.); (c) recruit potential Educators for each age demographic; and (d) schedule training for Educators.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WE  Team 2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600" b="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3 months after step 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600" b="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WE  Program delivery modalities determined, and Educators  are recruited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574136"/>
                  </a:ext>
                </a:extLst>
              </a:tr>
              <a:tr h="2124282">
                <a:tc>
                  <a:txBody>
                    <a:bodyPr/>
                    <a:lstStyle/>
                    <a:p>
                      <a:pPr marL="0" lvl="1" indent="0">
                        <a:buNone/>
                      </a:pPr>
                      <a:r>
                        <a:rPr lang="en-US" sz="1600" b="1" dirty="0">
                          <a:solidFill>
                            <a:schemeClr val="bg1"/>
                          </a:solidFill>
                          <a:effectLst/>
                          <a:latin typeface="Georgia" panose="02040502050405020303" pitchFamily="18" charset="0"/>
                        </a:rPr>
                        <a:t>7. (a) Develop WE  training program for Educators; (b) determine interim effectiveness assessment measurement process; (c) train the Educators selected in step 6; and (d) create all delivery modalities and materials.</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WE  Team 2 </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3 months after step 5 (concurrent with step 6)</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Educators  are trained in WE  training program, interim assessment process determined, and all delivery modalities are set up</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2611891"/>
                  </a:ext>
                </a:extLst>
              </a:tr>
            </a:tbl>
          </a:graphicData>
        </a:graphic>
      </p:graphicFrame>
      <p:sp>
        <p:nvSpPr>
          <p:cNvPr id="6" name="Title 1">
            <a:extLst>
              <a:ext uri="{FF2B5EF4-FFF2-40B4-BE49-F238E27FC236}">
                <a16:creationId xmlns:a16="http://schemas.microsoft.com/office/drawing/2014/main" id="{920EB065-42F5-79A7-817B-7CCD7F19F9B6}"/>
              </a:ext>
            </a:extLst>
          </p:cNvPr>
          <p:cNvSpPr>
            <a:spLocks noGrp="1"/>
          </p:cNvSpPr>
          <p:nvPr>
            <p:ph type="title"/>
          </p:nvPr>
        </p:nvSpPr>
        <p:spPr>
          <a:xfrm>
            <a:off x="1000125" y="-26988"/>
            <a:ext cx="7146925" cy="1143001"/>
          </a:xfrm>
        </p:spPr>
        <p:txBody>
          <a:bodyPr/>
          <a:lstStyle/>
          <a:p>
            <a:r>
              <a:rPr lang="en-US" sz="2400" b="1" u="none" dirty="0">
                <a:effectLst/>
                <a:latin typeface="Georgia" panose="02040502050405020303" pitchFamily="18" charset="0"/>
              </a:rPr>
              <a:t>Worship Engagement</a:t>
            </a:r>
            <a:br>
              <a:rPr lang="en-US" sz="2200" b="1" u="none" dirty="0">
                <a:effectLst/>
                <a:latin typeface="Georgia" panose="02040502050405020303" pitchFamily="18" charset="0"/>
              </a:rPr>
            </a:br>
            <a:r>
              <a:rPr lang="en-US" sz="2400" b="1" u="sng" dirty="0">
                <a:effectLst/>
                <a:latin typeface="Georgia" panose="02040502050405020303" pitchFamily="18" charset="0"/>
              </a:rPr>
              <a:t>S.M.A.R.T. Goal </a:t>
            </a:r>
            <a:r>
              <a:rPr lang="en-US" sz="2200" b="1" dirty="0">
                <a:effectLst/>
                <a:latin typeface="Georgia" panose="02040502050405020303" pitchFamily="18" charset="0"/>
              </a:rPr>
              <a:t>2 A</a:t>
            </a:r>
            <a:r>
              <a:rPr lang="en-US" sz="2200" b="1" u="sng" dirty="0">
                <a:effectLst/>
                <a:latin typeface="Georgia" panose="02040502050405020303" pitchFamily="18" charset="0"/>
              </a:rPr>
              <a:t>ction Plan</a:t>
            </a:r>
            <a:endParaRPr lang="en-US" sz="2200" b="1" u="sng" dirty="0">
              <a:latin typeface="Georgia" panose="02040502050405020303" pitchFamily="18" charset="0"/>
            </a:endParaRPr>
          </a:p>
        </p:txBody>
      </p:sp>
    </p:spTree>
    <p:extLst>
      <p:ext uri="{BB962C8B-B14F-4D97-AF65-F5344CB8AC3E}">
        <p14:creationId xmlns:p14="http://schemas.microsoft.com/office/powerpoint/2010/main" val="3102162132"/>
      </p:ext>
    </p:extLst>
  </p:cSld>
  <p:clrMapOvr>
    <a:masterClrMapping/>
  </p:clrMapOvr>
  <p:transition>
    <p:strips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36339" y="1072547"/>
          <a:ext cx="8871321" cy="5648182"/>
        </p:xfrm>
        <a:graphic>
          <a:graphicData uri="http://schemas.openxmlformats.org/drawingml/2006/table">
            <a:tbl>
              <a:tblPr firstRow="1" bandRow="1">
                <a:tableStyleId>{7DF18680-E054-41AD-8BC1-D1AEF772440D}</a:tableStyleId>
              </a:tblPr>
              <a:tblGrid>
                <a:gridCol w="3680454">
                  <a:extLst>
                    <a:ext uri="{9D8B030D-6E8A-4147-A177-3AD203B41FA5}">
                      <a16:colId xmlns:a16="http://schemas.microsoft.com/office/drawing/2014/main" val="20000"/>
                    </a:ext>
                  </a:extLst>
                </a:gridCol>
                <a:gridCol w="1538806">
                  <a:extLst>
                    <a:ext uri="{9D8B030D-6E8A-4147-A177-3AD203B41FA5}">
                      <a16:colId xmlns:a16="http://schemas.microsoft.com/office/drawing/2014/main" val="20001"/>
                    </a:ext>
                  </a:extLst>
                </a:gridCol>
                <a:gridCol w="1660079">
                  <a:extLst>
                    <a:ext uri="{9D8B030D-6E8A-4147-A177-3AD203B41FA5}">
                      <a16:colId xmlns:a16="http://schemas.microsoft.com/office/drawing/2014/main" val="20002"/>
                    </a:ext>
                  </a:extLst>
                </a:gridCol>
                <a:gridCol w="1991982">
                  <a:extLst>
                    <a:ext uri="{9D8B030D-6E8A-4147-A177-3AD203B41FA5}">
                      <a16:colId xmlns:a16="http://schemas.microsoft.com/office/drawing/2014/main" val="20003"/>
                    </a:ext>
                  </a:extLst>
                </a:gridCol>
              </a:tblGrid>
              <a:tr h="533257">
                <a:tc>
                  <a:txBody>
                    <a:bodyPr/>
                    <a:lstStyle/>
                    <a:p>
                      <a:pPr algn="ctr"/>
                      <a:r>
                        <a:rPr lang="en-US" sz="1200" b="1" kern="1200" dirty="0">
                          <a:solidFill>
                            <a:schemeClr val="bg1"/>
                          </a:solidFill>
                          <a:effectLst/>
                          <a:latin typeface="Georgia" panose="02040502050405020303" pitchFamily="18" charset="0"/>
                          <a:ea typeface="+mn-ea"/>
                          <a:cs typeface="+mn-cs"/>
                        </a:rPr>
                        <a:t>Key  Actions  Necessary  </a:t>
                      </a:r>
                      <a:r>
                        <a:rPr lang="en-US" sz="1200" b="1" u="none" kern="1200" dirty="0">
                          <a:solidFill>
                            <a:schemeClr val="bg1"/>
                          </a:solidFill>
                          <a:effectLst/>
                          <a:latin typeface="Georgia" panose="02040502050405020303" pitchFamily="18" charset="0"/>
                          <a:ea typeface="+mn-ea"/>
                          <a:cs typeface="+mn-cs"/>
                        </a:rPr>
                        <a:t>To  Achieve  </a:t>
                      </a:r>
                    </a:p>
                    <a:p>
                      <a:pPr algn="ctr"/>
                      <a:r>
                        <a:rPr lang="en-US" sz="1200" b="1" u="sng" kern="1200" dirty="0">
                          <a:solidFill>
                            <a:schemeClr val="bg1"/>
                          </a:solidFill>
                          <a:effectLst/>
                          <a:latin typeface="Georgia" panose="02040502050405020303" pitchFamily="18" charset="0"/>
                          <a:ea typeface="+mn-ea"/>
                          <a:cs typeface="+mn-cs"/>
                        </a:rPr>
                        <a:t>Strategic  Goal 2</a:t>
                      </a:r>
                      <a:endParaRPr lang="en-US" sz="1200" b="1" dirty="0">
                        <a:solidFill>
                          <a:schemeClr val="bg1"/>
                        </a:solidFill>
                        <a:latin typeface="Georgia" panose="02040502050405020303"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1200" b="1" u="none" dirty="0">
                          <a:solidFill>
                            <a:schemeClr val="bg1"/>
                          </a:solidFill>
                          <a:latin typeface="Georgia" panose="02040502050405020303" pitchFamily="18" charset="0"/>
                        </a:rPr>
                        <a:t>Responsible </a:t>
                      </a:r>
                      <a:r>
                        <a:rPr lang="en-US" sz="1200" b="1" u="sng" dirty="0">
                          <a:solidFill>
                            <a:schemeClr val="bg1"/>
                          </a:solidFill>
                          <a:latin typeface="Georgia" panose="02040502050405020303" pitchFamily="18" charset="0"/>
                        </a:rPr>
                        <a:t>Party</a:t>
                      </a: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none" dirty="0">
                          <a:solidFill>
                            <a:schemeClr val="bg1"/>
                          </a:solidFill>
                          <a:latin typeface="Georgia" panose="02040502050405020303" pitchFamily="18" charset="0"/>
                        </a:rPr>
                        <a:t>Deadline</a:t>
                      </a:r>
                      <a:r>
                        <a:rPr lang="en-US" sz="1200" b="1" u="sng" dirty="0">
                          <a:solidFill>
                            <a:schemeClr val="bg1"/>
                          </a:solidFill>
                          <a:latin typeface="Georgia" panose="02040502050405020303" pitchFamily="18" charset="0"/>
                        </a:rPr>
                        <a:t> Timetable</a:t>
                      </a:r>
                    </a:p>
                  </a:txBody>
                  <a:tcPr>
                    <a:lnB w="12700" cap="flat" cmpd="sng" algn="ctr">
                      <a:solidFill>
                        <a:schemeClr val="tx1"/>
                      </a:solidFill>
                      <a:prstDash val="solid"/>
                      <a:round/>
                      <a:headEnd type="none" w="med" len="med"/>
                      <a:tailEnd type="none" w="med" len="med"/>
                    </a:lnB>
                  </a:tcPr>
                </a:tc>
                <a:tc>
                  <a:txBody>
                    <a:bodyPr/>
                    <a:lstStyle/>
                    <a:p>
                      <a:pPr algn="ctr"/>
                      <a:r>
                        <a:rPr lang="en-US" sz="1200" b="1" u="none" dirty="0">
                          <a:solidFill>
                            <a:schemeClr val="bg1"/>
                          </a:solidFill>
                          <a:latin typeface="Georgia" panose="02040502050405020303" pitchFamily="18" charset="0"/>
                        </a:rPr>
                        <a:t>Completion </a:t>
                      </a:r>
                    </a:p>
                    <a:p>
                      <a:pPr algn="ctr"/>
                      <a:r>
                        <a:rPr lang="en-US" sz="1200" b="1" u="sng" dirty="0">
                          <a:solidFill>
                            <a:schemeClr val="bg1"/>
                          </a:solidFill>
                          <a:latin typeface="Georgia" panose="02040502050405020303" pitchFamily="18" charset="0"/>
                        </a:rPr>
                        <a:t>Confirmation Test</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gridSpan="4">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u="sng" dirty="0">
                          <a:solidFill>
                            <a:srgbClr val="FF0000"/>
                          </a:solidFill>
                          <a:effectLst/>
                          <a:latin typeface="Georgia" panose="02040502050405020303" pitchFamily="18" charset="0"/>
                        </a:rPr>
                        <a:t>LAG 4: Deliver the WE  Programs to adults  and youth within 24  months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1"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07000"/>
                        </a:lnSpc>
                        <a:spcBef>
                          <a:spcPts val="0"/>
                        </a:spcBef>
                        <a:spcAft>
                          <a:spcPts val="0"/>
                        </a:spcAft>
                      </a:pPr>
                      <a:endParaRPr lang="en-US" sz="1200" b="1"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07000"/>
                        </a:lnSpc>
                        <a:spcBef>
                          <a:spcPts val="0"/>
                        </a:spcBef>
                        <a:spcAft>
                          <a:spcPts val="0"/>
                        </a:spcAft>
                      </a:pPr>
                      <a:endParaRPr lang="en-US" sz="1200" b="1"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882150"/>
                  </a:ext>
                </a:extLst>
              </a:tr>
              <a:tr h="0">
                <a:tc>
                  <a:txBody>
                    <a:bodyPr/>
                    <a:lstStyle/>
                    <a:p>
                      <a:pPr marL="0" lvl="1" indent="0">
                        <a:buNone/>
                      </a:pPr>
                      <a:r>
                        <a:rPr lang="en-US" sz="1400" b="1" dirty="0">
                          <a:solidFill>
                            <a:schemeClr val="bg1"/>
                          </a:solidFill>
                          <a:effectLst/>
                          <a:latin typeface="Georgia" panose="02040502050405020303" pitchFamily="18" charset="0"/>
                        </a:rPr>
                        <a:t>8. Identify, recruit and educate the parish adults and youth participants in each targeted demographic for each of the three WE  Programs. </a:t>
                      </a: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Educators  and WE  Team 2 </a:t>
                      </a: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200" b="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Concurrent with step 7</a:t>
                      </a: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200" b="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The adult and youth Parishioners  are recruited and participate in the 3 WE  Programs </a:t>
                      </a: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4330151"/>
                  </a:ext>
                </a:extLst>
              </a:tr>
              <a:tr h="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effectLst/>
                          <a:latin typeface="Georgia" panose="02040502050405020303" pitchFamily="18" charset="0"/>
                        </a:rPr>
                        <a:t>9. The adults and youth in each targeted demographic will complete the three WE  Program to achieve minimum target goals of participation.</a:t>
                      </a:r>
                    </a:p>
                  </a:txBody>
                  <a:tcPr marL="68580" marR="68580" marT="0" marB="0">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Educators </a:t>
                      </a:r>
                    </a:p>
                  </a:txBody>
                  <a:tcPr marL="68580" marR="68580" marT="0" marB="0"/>
                </a:tc>
                <a:tc>
                  <a:txBody>
                    <a:bodyPr/>
                    <a:lstStyle/>
                    <a:p>
                      <a:pPr marL="0" marR="0">
                        <a:lnSpc>
                          <a:spcPct val="107000"/>
                        </a:lnSpc>
                        <a:spcBef>
                          <a:spcPts val="0"/>
                        </a:spcBef>
                        <a:spcAft>
                          <a:spcPts val="0"/>
                        </a:spcAft>
                      </a:pPr>
                      <a:r>
                        <a:rPr lang="en-US" sz="1200" b="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24 months </a:t>
                      </a:r>
                      <a:r>
                        <a:rPr lang="en-US" sz="1200" b="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after steps 7 &amp; 8 </a:t>
                      </a:r>
                    </a:p>
                  </a:txBody>
                  <a:tcPr marL="68580" marR="68580" marT="0" marB="0"/>
                </a:tc>
                <a:tc>
                  <a:txBody>
                    <a:bodyPr/>
                    <a:lstStyle/>
                    <a:p>
                      <a:pPr marL="0" marR="0">
                        <a:lnSpc>
                          <a:spcPct val="107000"/>
                        </a:lnSpc>
                        <a:spcBef>
                          <a:spcPts val="0"/>
                        </a:spcBef>
                        <a:spcAft>
                          <a:spcPts val="0"/>
                        </a:spcAft>
                      </a:pPr>
                      <a:r>
                        <a:rPr lang="en-US" sz="1200" b="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Three WE  Programs  are implemented to achieve or exceed the minimum targeted goals of participation</a:t>
                      </a:r>
                    </a:p>
                  </a:txBody>
                  <a:tcPr marL="68580" marR="68580" marT="0" marB="0"/>
                </a:tc>
                <a:extLst>
                  <a:ext uri="{0D108BD9-81ED-4DB2-BD59-A6C34878D82A}">
                    <a16:rowId xmlns:a16="http://schemas.microsoft.com/office/drawing/2014/main" val="213854697"/>
                  </a:ext>
                </a:extLst>
              </a:tr>
              <a:tr h="0">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u="sng" dirty="0">
                          <a:solidFill>
                            <a:srgbClr val="FF0000"/>
                          </a:solidFill>
                          <a:effectLst/>
                          <a:latin typeface="Georgia" panose="02040502050405020303" pitchFamily="18" charset="0"/>
                        </a:rPr>
                        <a:t>LAG 5:  Compile and assess the results of the parish WE  Program  and make necessary improvements within 2 months</a:t>
                      </a:r>
                      <a:endParaRPr lang="en-US" sz="1200" b="1" u="sng"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hMerge="1">
                  <a:txBody>
                    <a:bodyPr/>
                    <a:lstStyle/>
                    <a:p>
                      <a:pPr marL="0" marR="0">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hMerge="1">
                  <a:txBody>
                    <a:bodyPr/>
                    <a:lstStyle/>
                    <a:p>
                      <a:pPr marL="0" marR="0">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hMerge="1">
                  <a:txBody>
                    <a:bodyPr/>
                    <a:lstStyle/>
                    <a:p>
                      <a:pPr marL="0" marR="0" lvl="0" indent="0">
                        <a:lnSpc>
                          <a:spcPct val="107000"/>
                        </a:lnSpc>
                        <a:spcBef>
                          <a:spcPts val="0"/>
                        </a:spcBef>
                        <a:spcAft>
                          <a:spcPts val="0"/>
                        </a:spcAft>
                        <a:buFont typeface="Symbol" pitchFamily="2" charset="2"/>
                        <a:buNone/>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95522">
                <a:tc>
                  <a:txBody>
                    <a:bodyPr/>
                    <a:lstStyle/>
                    <a:p>
                      <a:pPr marL="0" lvl="1" indent="0">
                        <a:buNone/>
                      </a:pPr>
                      <a:r>
                        <a:rPr lang="en-US" sz="1400" b="1" dirty="0">
                          <a:solidFill>
                            <a:schemeClr val="bg1"/>
                          </a:solidFill>
                          <a:effectLst/>
                          <a:latin typeface="Georgia" panose="02040502050405020303" pitchFamily="18" charset="0"/>
                        </a:rPr>
                        <a:t>10. Obtain and compile qualitative and quantitative data from WE  Program implementations as to the effectiveness and success (based on criteria established in step 2) and identify areas for improvement.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Educators  and WE  Team 2 </a:t>
                      </a: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1400" b="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1 month after step 9</a:t>
                      </a:r>
                    </a:p>
                  </a:txBody>
                  <a:tcPr marL="68580" marR="68580" marT="0" marB="0"/>
                </a:tc>
                <a:tc>
                  <a:txBody>
                    <a:bodyPr/>
                    <a:lstStyle/>
                    <a:p>
                      <a:pPr marL="0" marR="0">
                        <a:lnSpc>
                          <a:spcPct val="107000"/>
                        </a:lnSpc>
                        <a:spcBef>
                          <a:spcPts val="0"/>
                        </a:spcBef>
                        <a:spcAft>
                          <a:spcPts val="0"/>
                        </a:spcAft>
                      </a:pPr>
                      <a:r>
                        <a:rPr lang="en-US" sz="1400" b="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WE  Program </a:t>
                      </a:r>
                    </a:p>
                    <a:p>
                      <a:pPr marL="0" marR="0">
                        <a:lnSpc>
                          <a:spcPct val="107000"/>
                        </a:lnSpc>
                        <a:spcBef>
                          <a:spcPts val="0"/>
                        </a:spcBef>
                        <a:spcAft>
                          <a:spcPts val="0"/>
                        </a:spcAft>
                      </a:pPr>
                      <a:r>
                        <a:rPr lang="en-US" sz="1400" b="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implementation  assessments are compiled</a:t>
                      </a:r>
                    </a:p>
                  </a:txBody>
                  <a:tcPr marL="68580" marR="68580" marT="0" marB="0"/>
                </a:tc>
                <a:extLst>
                  <a:ext uri="{0D108BD9-81ED-4DB2-BD59-A6C34878D82A}">
                    <a16:rowId xmlns:a16="http://schemas.microsoft.com/office/drawing/2014/main" val="2302424690"/>
                  </a:ext>
                </a:extLst>
              </a:tr>
              <a:tr h="20248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chemeClr val="bg1"/>
                          </a:solidFill>
                          <a:effectLst/>
                          <a:latin typeface="Georgia" panose="02040502050405020303" pitchFamily="18" charset="0"/>
                        </a:rPr>
                        <a:t>11. Finalize and deliver WE </a:t>
                      </a:r>
                      <a:r>
                        <a:rPr lang="en-US" sz="1400" b="1"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 Program </a:t>
                      </a:r>
                      <a:r>
                        <a:rPr lang="en-US" sz="1400" b="1" dirty="0">
                          <a:solidFill>
                            <a:schemeClr val="bg1"/>
                          </a:solidFill>
                          <a:effectLst/>
                          <a:latin typeface="Georgia" panose="02040502050405020303" pitchFamily="18" charset="0"/>
                        </a:rPr>
                        <a:t>effectiveness assessment analysis and make all refinements necessary to make the WE  Program more effective based on information identified in step 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Educators  and WE  Team 2 </a:t>
                      </a: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1400" b="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1 month after step 10</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WE  Program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is refined accordingly based on results of implementation</a:t>
                      </a:r>
                    </a:p>
                  </a:txBody>
                  <a:tcPr marL="68580" marR="68580" marT="0" marB="0"/>
                </a:tc>
                <a:extLst>
                  <a:ext uri="{0D108BD9-81ED-4DB2-BD59-A6C34878D82A}">
                    <a16:rowId xmlns:a16="http://schemas.microsoft.com/office/drawing/2014/main" val="2887205641"/>
                  </a:ext>
                </a:extLst>
              </a:tr>
            </a:tbl>
          </a:graphicData>
        </a:graphic>
      </p:graphicFrame>
      <p:sp>
        <p:nvSpPr>
          <p:cNvPr id="7" name="Title 1">
            <a:extLst>
              <a:ext uri="{FF2B5EF4-FFF2-40B4-BE49-F238E27FC236}">
                <a16:creationId xmlns:a16="http://schemas.microsoft.com/office/drawing/2014/main" id="{54279941-56AA-CD46-4F76-4F04DE468C09}"/>
              </a:ext>
            </a:extLst>
          </p:cNvPr>
          <p:cNvSpPr>
            <a:spLocks noGrp="1"/>
          </p:cNvSpPr>
          <p:nvPr>
            <p:ph type="title"/>
          </p:nvPr>
        </p:nvSpPr>
        <p:spPr>
          <a:xfrm>
            <a:off x="1000125" y="-26988"/>
            <a:ext cx="7146925" cy="1143001"/>
          </a:xfrm>
        </p:spPr>
        <p:txBody>
          <a:bodyPr/>
          <a:lstStyle/>
          <a:p>
            <a:r>
              <a:rPr lang="en-US" sz="2400" b="1" u="none" dirty="0">
                <a:effectLst/>
                <a:latin typeface="Georgia" panose="02040502050405020303" pitchFamily="18" charset="0"/>
              </a:rPr>
              <a:t>Worship Engagement</a:t>
            </a:r>
            <a:br>
              <a:rPr lang="en-US" sz="2200" b="1" u="none" dirty="0">
                <a:effectLst/>
                <a:latin typeface="Georgia" panose="02040502050405020303" pitchFamily="18" charset="0"/>
              </a:rPr>
            </a:br>
            <a:r>
              <a:rPr lang="en-US" sz="2400" b="1" u="sng" dirty="0">
                <a:effectLst/>
                <a:latin typeface="Georgia" panose="02040502050405020303" pitchFamily="18" charset="0"/>
              </a:rPr>
              <a:t>S.M.A.R.T. Goal </a:t>
            </a:r>
            <a:r>
              <a:rPr lang="en-US" sz="2200" b="1" dirty="0">
                <a:effectLst/>
                <a:latin typeface="Georgia" panose="02040502050405020303" pitchFamily="18" charset="0"/>
              </a:rPr>
              <a:t>2 A</a:t>
            </a:r>
            <a:r>
              <a:rPr lang="en-US" sz="2200" b="1" u="sng" dirty="0">
                <a:effectLst/>
                <a:latin typeface="Georgia" panose="02040502050405020303" pitchFamily="18" charset="0"/>
              </a:rPr>
              <a:t>ction Plan</a:t>
            </a:r>
            <a:endParaRPr lang="en-US" sz="2200" b="1" u="sng" dirty="0">
              <a:latin typeface="Georgia" panose="02040502050405020303" pitchFamily="18" charset="0"/>
            </a:endParaRPr>
          </a:p>
        </p:txBody>
      </p:sp>
    </p:spTree>
    <p:extLst>
      <p:ext uri="{BB962C8B-B14F-4D97-AF65-F5344CB8AC3E}">
        <p14:creationId xmlns:p14="http://schemas.microsoft.com/office/powerpoint/2010/main" val="3042032706"/>
      </p:ext>
    </p:extLst>
  </p:cSld>
  <p:clrMapOvr>
    <a:masterClrMapping/>
  </p:clrMapOvr>
  <p:transition>
    <p:strips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01F5-7AB6-4535-88E3-F3DD276372BC}"/>
              </a:ext>
            </a:extLst>
          </p:cNvPr>
          <p:cNvSpPr>
            <a:spLocks noGrp="1"/>
          </p:cNvSpPr>
          <p:nvPr>
            <p:ph type="title"/>
          </p:nvPr>
        </p:nvSpPr>
        <p:spPr>
          <a:xfrm>
            <a:off x="1020050" y="-110339"/>
            <a:ext cx="7188740" cy="1143000"/>
          </a:xfrm>
        </p:spPr>
        <p:txBody>
          <a:bodyPr/>
          <a:lstStyle/>
          <a:p>
            <a:r>
              <a:rPr lang="en-US" sz="3200" b="1" u="none" dirty="0">
                <a:effectLst/>
                <a:latin typeface="Georgia" panose="02040502050405020303" pitchFamily="18" charset="0"/>
              </a:rPr>
              <a:t>Worship Engagement</a:t>
            </a:r>
            <a:br>
              <a:rPr lang="en-US" sz="3200" b="1" u="none" dirty="0">
                <a:effectLst/>
                <a:latin typeface="Georgia" panose="02040502050405020303" pitchFamily="18" charset="0"/>
              </a:rPr>
            </a:br>
            <a:r>
              <a:rPr lang="en-US" sz="3200" b="1" dirty="0">
                <a:effectLst/>
                <a:latin typeface="Georgia" panose="02040502050405020303" pitchFamily="18" charset="0"/>
              </a:rPr>
              <a:t>Goal </a:t>
            </a:r>
            <a:r>
              <a:rPr lang="en-US" sz="3200" kern="0" dirty="0"/>
              <a:t>2 </a:t>
            </a:r>
            <a:r>
              <a:rPr lang="en-US" sz="3200" dirty="0"/>
              <a:t>Scoreboard</a:t>
            </a:r>
          </a:p>
        </p:txBody>
      </p:sp>
      <p:graphicFrame>
        <p:nvGraphicFramePr>
          <p:cNvPr id="5" name="Table 5">
            <a:extLst>
              <a:ext uri="{FF2B5EF4-FFF2-40B4-BE49-F238E27FC236}">
                <a16:creationId xmlns:a16="http://schemas.microsoft.com/office/drawing/2014/main" id="{55114BBB-C2EF-4F4E-B093-0F7C6D894018}"/>
              </a:ext>
            </a:extLst>
          </p:cNvPr>
          <p:cNvGraphicFramePr>
            <a:graphicFrameLocks noGrp="1"/>
          </p:cNvGraphicFramePr>
          <p:nvPr>
            <p:ph sz="half" idx="1"/>
            <p:extLst>
              <p:ext uri="{D42A27DB-BD31-4B8C-83A1-F6EECF244321}">
                <p14:modId xmlns:p14="http://schemas.microsoft.com/office/powerpoint/2010/main" val="15411503"/>
              </p:ext>
            </p:extLst>
          </p:nvPr>
        </p:nvGraphicFramePr>
        <p:xfrm>
          <a:off x="42420" y="914400"/>
          <a:ext cx="9059159" cy="5735320"/>
        </p:xfrm>
        <a:graphic>
          <a:graphicData uri="http://schemas.openxmlformats.org/drawingml/2006/table">
            <a:tbl>
              <a:tblPr firstRow="1" bandRow="1">
                <a:tableStyleId>{5C22544A-7EE6-4342-B048-85BDC9FD1C3A}</a:tableStyleId>
              </a:tblPr>
              <a:tblGrid>
                <a:gridCol w="5149356">
                  <a:extLst>
                    <a:ext uri="{9D8B030D-6E8A-4147-A177-3AD203B41FA5}">
                      <a16:colId xmlns:a16="http://schemas.microsoft.com/office/drawing/2014/main" val="824145472"/>
                    </a:ext>
                  </a:extLst>
                </a:gridCol>
                <a:gridCol w="2030960">
                  <a:extLst>
                    <a:ext uri="{9D8B030D-6E8A-4147-A177-3AD203B41FA5}">
                      <a16:colId xmlns:a16="http://schemas.microsoft.com/office/drawing/2014/main" val="1324807933"/>
                    </a:ext>
                  </a:extLst>
                </a:gridCol>
                <a:gridCol w="1878843">
                  <a:extLst>
                    <a:ext uri="{9D8B030D-6E8A-4147-A177-3AD203B41FA5}">
                      <a16:colId xmlns:a16="http://schemas.microsoft.com/office/drawing/2014/main" val="818634956"/>
                    </a:ext>
                  </a:extLst>
                </a:gridCol>
              </a:tblGrid>
              <a:tr h="370840">
                <a:tc>
                  <a:txBody>
                    <a:bodyPr/>
                    <a:lstStyle/>
                    <a:p>
                      <a:r>
                        <a:rPr lang="en-US" sz="1600" dirty="0"/>
                        <a:t>Lead Measure Action</a:t>
                      </a:r>
                    </a:p>
                  </a:txBody>
                  <a:tcPr/>
                </a:tc>
                <a:tc>
                  <a:txBody>
                    <a:bodyPr/>
                    <a:lstStyle/>
                    <a:p>
                      <a:r>
                        <a:rPr lang="en-US" sz="1600" dirty="0"/>
                        <a:t>Deadline Date</a:t>
                      </a:r>
                    </a:p>
                  </a:txBody>
                  <a:tcPr/>
                </a:tc>
                <a:tc>
                  <a:txBody>
                    <a:bodyPr/>
                    <a:lstStyle/>
                    <a:p>
                      <a:r>
                        <a:rPr lang="en-US" sz="1600" dirty="0"/>
                        <a:t>Status: Percent Complete and Date</a:t>
                      </a:r>
                    </a:p>
                  </a:txBody>
                  <a:tcPr/>
                </a:tc>
                <a:extLst>
                  <a:ext uri="{0D108BD9-81ED-4DB2-BD59-A6C34878D82A}">
                    <a16:rowId xmlns:a16="http://schemas.microsoft.com/office/drawing/2014/main" val="2806969568"/>
                  </a:ext>
                </a:extLst>
              </a:tr>
              <a:tr h="370840">
                <a:tc>
                  <a:txBody>
                    <a:bodyPr/>
                    <a:lstStyle/>
                    <a:p>
                      <a:r>
                        <a:rPr lang="en-US" sz="1600" dirty="0">
                          <a:solidFill>
                            <a:schemeClr val="bg1"/>
                          </a:solidFill>
                        </a:rPr>
                        <a:t>1. Form WE  Team 2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bg1"/>
                        </a:solidFill>
                      </a:endParaRPr>
                    </a:p>
                  </a:txBody>
                  <a:tcPr/>
                </a:tc>
                <a:tc>
                  <a:txBody>
                    <a:bodyPr/>
                    <a:lstStyle/>
                    <a:p>
                      <a:endParaRPr lang="en-US" sz="1600" dirty="0"/>
                    </a:p>
                  </a:txBody>
                  <a:tcPr/>
                </a:tc>
                <a:extLst>
                  <a:ext uri="{0D108BD9-81ED-4DB2-BD59-A6C34878D82A}">
                    <a16:rowId xmlns:a16="http://schemas.microsoft.com/office/drawing/2014/main" val="571058741"/>
                  </a:ext>
                </a:extLst>
              </a:tr>
              <a:tr h="370840">
                <a:tc>
                  <a:txBody>
                    <a:bodyPr/>
                    <a:lstStyle/>
                    <a:p>
                      <a:pPr>
                        <a:tabLst>
                          <a:tab pos="627063" algn="l"/>
                        </a:tabLst>
                      </a:pPr>
                      <a:r>
                        <a:rPr lang="en-US" sz="1600" dirty="0">
                          <a:solidFill>
                            <a:schemeClr val="bg1"/>
                          </a:solidFill>
                        </a:rPr>
                        <a:t>2. Research and Identify metrics to determine 	effectiveness and success</a:t>
                      </a:r>
                    </a:p>
                  </a:txBody>
                  <a:tcPr/>
                </a:tc>
                <a:tc>
                  <a:txBody>
                    <a:bodyPr/>
                    <a:lstStyle/>
                    <a:p>
                      <a:endParaRPr lang="en-US" sz="1600" dirty="0">
                        <a:solidFill>
                          <a:schemeClr val="bg1"/>
                        </a:solidFill>
                      </a:endParaRPr>
                    </a:p>
                  </a:txBody>
                  <a:tcPr/>
                </a:tc>
                <a:tc>
                  <a:txBody>
                    <a:bodyPr/>
                    <a:lstStyle/>
                    <a:p>
                      <a:endParaRPr lang="en-US" sz="1600" dirty="0"/>
                    </a:p>
                  </a:txBody>
                  <a:tcPr/>
                </a:tc>
                <a:extLst>
                  <a:ext uri="{0D108BD9-81ED-4DB2-BD59-A6C34878D82A}">
                    <a16:rowId xmlns:a16="http://schemas.microsoft.com/office/drawing/2014/main" val="2230418515"/>
                  </a:ext>
                </a:extLst>
              </a:tr>
              <a:tr h="370840">
                <a:tc>
                  <a:txBody>
                    <a:bodyPr/>
                    <a:lstStyle/>
                    <a:p>
                      <a:r>
                        <a:rPr lang="en-US" sz="1600" dirty="0">
                          <a:solidFill>
                            <a:schemeClr val="bg1"/>
                          </a:solidFill>
                        </a:rPr>
                        <a:t>3. Research WE  Programs</a:t>
                      </a:r>
                    </a:p>
                  </a:txBody>
                  <a:tcPr/>
                </a:tc>
                <a:tc>
                  <a:txBody>
                    <a:bodyPr/>
                    <a:lstStyle/>
                    <a:p>
                      <a:endParaRPr lang="en-US" sz="1600" dirty="0">
                        <a:solidFill>
                          <a:schemeClr val="bg1"/>
                        </a:solidFill>
                      </a:endParaRPr>
                    </a:p>
                  </a:txBody>
                  <a:tcPr/>
                </a:tc>
                <a:tc>
                  <a:txBody>
                    <a:bodyPr/>
                    <a:lstStyle/>
                    <a:p>
                      <a:endParaRPr lang="en-US" sz="1600" dirty="0"/>
                    </a:p>
                  </a:txBody>
                  <a:tcPr/>
                </a:tc>
                <a:extLst>
                  <a:ext uri="{0D108BD9-81ED-4DB2-BD59-A6C34878D82A}">
                    <a16:rowId xmlns:a16="http://schemas.microsoft.com/office/drawing/2014/main" val="503741242"/>
                  </a:ext>
                </a:extLst>
              </a:tr>
              <a:tr h="370840">
                <a:tc>
                  <a:txBody>
                    <a:bodyPr/>
                    <a:lstStyle/>
                    <a:p>
                      <a:r>
                        <a:rPr lang="en-US" sz="1600" dirty="0">
                          <a:solidFill>
                            <a:schemeClr val="bg1"/>
                          </a:solidFill>
                        </a:rPr>
                        <a:t>4. Evaluate WE  Programs</a:t>
                      </a:r>
                    </a:p>
                  </a:txBody>
                  <a:tcPr/>
                </a:tc>
                <a:tc>
                  <a:txBody>
                    <a:bodyPr/>
                    <a:lstStyle/>
                    <a:p>
                      <a:endParaRPr lang="en-US" sz="1600" dirty="0">
                        <a:solidFill>
                          <a:schemeClr val="bg1"/>
                        </a:solidFill>
                      </a:endParaRPr>
                    </a:p>
                  </a:txBody>
                  <a:tcPr/>
                </a:tc>
                <a:tc>
                  <a:txBody>
                    <a:bodyPr/>
                    <a:lstStyle/>
                    <a:p>
                      <a:endParaRPr lang="en-US" sz="1600" dirty="0"/>
                    </a:p>
                  </a:txBody>
                  <a:tcPr/>
                </a:tc>
                <a:extLst>
                  <a:ext uri="{0D108BD9-81ED-4DB2-BD59-A6C34878D82A}">
                    <a16:rowId xmlns:a16="http://schemas.microsoft.com/office/drawing/2014/main" val="845713103"/>
                  </a:ext>
                </a:extLst>
              </a:tr>
              <a:tr h="370840">
                <a:tc>
                  <a:txBody>
                    <a:bodyPr/>
                    <a:lstStyle/>
                    <a:p>
                      <a:r>
                        <a:rPr lang="en-US" sz="1600" dirty="0">
                          <a:solidFill>
                            <a:schemeClr val="bg1"/>
                          </a:solidFill>
                        </a:rPr>
                        <a:t>5. Finalize WE  Program </a:t>
                      </a:r>
                    </a:p>
                  </a:txBody>
                  <a:tcPr/>
                </a:tc>
                <a:tc>
                  <a:txBody>
                    <a:bodyPr/>
                    <a:lstStyle/>
                    <a:p>
                      <a:endParaRPr lang="en-US" sz="1600" dirty="0">
                        <a:solidFill>
                          <a:schemeClr val="bg1"/>
                        </a:solidFill>
                      </a:endParaRPr>
                    </a:p>
                  </a:txBody>
                  <a:tcPr/>
                </a:tc>
                <a:tc>
                  <a:txBody>
                    <a:bodyPr/>
                    <a:lstStyle/>
                    <a:p>
                      <a:endParaRPr lang="en-US" sz="1600" dirty="0"/>
                    </a:p>
                  </a:txBody>
                  <a:tcPr/>
                </a:tc>
                <a:extLst>
                  <a:ext uri="{0D108BD9-81ED-4DB2-BD59-A6C34878D82A}">
                    <a16:rowId xmlns:a16="http://schemas.microsoft.com/office/drawing/2014/main" val="4096844472"/>
                  </a:ext>
                </a:extLst>
              </a:tr>
              <a:tr h="370840">
                <a:tc>
                  <a:txBody>
                    <a:bodyPr/>
                    <a:lstStyle/>
                    <a:p>
                      <a:r>
                        <a:rPr lang="en-US" sz="1600" dirty="0">
                          <a:solidFill>
                            <a:schemeClr val="bg1"/>
                          </a:solidFill>
                        </a:rPr>
                        <a:t>6. Identify delivery modalities and Educators </a:t>
                      </a:r>
                    </a:p>
                  </a:txBody>
                  <a:tcPr/>
                </a:tc>
                <a:tc>
                  <a:txBody>
                    <a:bodyPr/>
                    <a:lstStyle/>
                    <a:p>
                      <a:endParaRPr lang="en-US" sz="1600" dirty="0">
                        <a:solidFill>
                          <a:schemeClr val="bg1"/>
                        </a:solidFill>
                      </a:endParaRPr>
                    </a:p>
                  </a:txBody>
                  <a:tcPr/>
                </a:tc>
                <a:tc>
                  <a:txBody>
                    <a:bodyPr/>
                    <a:lstStyle/>
                    <a:p>
                      <a:endParaRPr lang="en-US" sz="1600" dirty="0"/>
                    </a:p>
                  </a:txBody>
                  <a:tcPr/>
                </a:tc>
                <a:extLst>
                  <a:ext uri="{0D108BD9-81ED-4DB2-BD59-A6C34878D82A}">
                    <a16:rowId xmlns:a16="http://schemas.microsoft.com/office/drawing/2014/main" val="1906038764"/>
                  </a:ext>
                </a:extLst>
              </a:tr>
              <a:tr h="370840">
                <a:tc>
                  <a:txBody>
                    <a:bodyPr/>
                    <a:lstStyle/>
                    <a:p>
                      <a:r>
                        <a:rPr lang="en-US" sz="1600" dirty="0">
                          <a:solidFill>
                            <a:schemeClr val="bg1"/>
                          </a:solidFill>
                        </a:rPr>
                        <a:t>7. Train Educators and implement delivery modalities</a:t>
                      </a:r>
                    </a:p>
                  </a:txBody>
                  <a:tcPr/>
                </a:tc>
                <a:tc>
                  <a:txBody>
                    <a:bodyPr/>
                    <a:lstStyle/>
                    <a:p>
                      <a:endParaRPr lang="en-US" sz="1600" dirty="0">
                        <a:solidFill>
                          <a:schemeClr val="bg1"/>
                        </a:solidFill>
                      </a:endParaRPr>
                    </a:p>
                  </a:txBody>
                  <a:tcPr/>
                </a:tc>
                <a:tc>
                  <a:txBody>
                    <a:bodyPr/>
                    <a:lstStyle/>
                    <a:p>
                      <a:endParaRPr lang="en-US" sz="1600" dirty="0"/>
                    </a:p>
                  </a:txBody>
                  <a:tcPr/>
                </a:tc>
                <a:extLst>
                  <a:ext uri="{0D108BD9-81ED-4DB2-BD59-A6C34878D82A}">
                    <a16:rowId xmlns:a16="http://schemas.microsoft.com/office/drawing/2014/main" val="59820400"/>
                  </a:ext>
                </a:extLst>
              </a:tr>
              <a:tr h="370840">
                <a:tc>
                  <a:txBody>
                    <a:bodyPr/>
                    <a:lstStyle/>
                    <a:p>
                      <a:pPr>
                        <a:tabLst>
                          <a:tab pos="630238" algn="l"/>
                        </a:tabLst>
                      </a:pPr>
                      <a:r>
                        <a:rPr lang="en-US" sz="1600" dirty="0">
                          <a:solidFill>
                            <a:schemeClr val="bg1"/>
                          </a:solidFill>
                        </a:rPr>
                        <a:t>8. Recruit Target Numbers of adults and youth to participate 	in WE  Program</a:t>
                      </a:r>
                    </a:p>
                  </a:txBody>
                  <a:tcPr/>
                </a:tc>
                <a:tc>
                  <a:txBody>
                    <a:bodyPr/>
                    <a:lstStyle/>
                    <a:p>
                      <a:endParaRPr lang="en-US" sz="1600" dirty="0">
                        <a:solidFill>
                          <a:schemeClr val="bg1"/>
                        </a:solidFill>
                      </a:endParaRPr>
                    </a:p>
                  </a:txBody>
                  <a:tcPr/>
                </a:tc>
                <a:tc>
                  <a:txBody>
                    <a:bodyPr/>
                    <a:lstStyle/>
                    <a:p>
                      <a:endParaRPr lang="en-US" sz="1600" dirty="0"/>
                    </a:p>
                  </a:txBody>
                  <a:tcPr/>
                </a:tc>
                <a:extLst>
                  <a:ext uri="{0D108BD9-81ED-4DB2-BD59-A6C34878D82A}">
                    <a16:rowId xmlns:a16="http://schemas.microsoft.com/office/drawing/2014/main" val="3847654782"/>
                  </a:ext>
                </a:extLst>
              </a:tr>
              <a:tr h="370840">
                <a:tc>
                  <a:txBody>
                    <a:bodyPr/>
                    <a:lstStyle/>
                    <a:p>
                      <a:r>
                        <a:rPr lang="en-US" sz="1600" dirty="0">
                          <a:solidFill>
                            <a:schemeClr val="bg1"/>
                          </a:solidFill>
                        </a:rPr>
                        <a:t>9. Implement WE  Program to the Education Targets</a:t>
                      </a:r>
                    </a:p>
                  </a:txBody>
                  <a:tcPr/>
                </a:tc>
                <a:tc>
                  <a:txBody>
                    <a:bodyPr/>
                    <a:lstStyle/>
                    <a:p>
                      <a:endParaRPr lang="en-US" sz="1600" dirty="0">
                        <a:solidFill>
                          <a:schemeClr val="bg1"/>
                        </a:solidFill>
                      </a:endParaRPr>
                    </a:p>
                  </a:txBody>
                  <a:tcPr/>
                </a:tc>
                <a:tc>
                  <a:txBody>
                    <a:bodyPr/>
                    <a:lstStyle/>
                    <a:p>
                      <a:endParaRPr lang="en-US" sz="1600" dirty="0"/>
                    </a:p>
                  </a:txBody>
                  <a:tcPr/>
                </a:tc>
                <a:extLst>
                  <a:ext uri="{0D108BD9-81ED-4DB2-BD59-A6C34878D82A}">
                    <a16:rowId xmlns:a16="http://schemas.microsoft.com/office/drawing/2014/main" val="1319602124"/>
                  </a:ext>
                </a:extLst>
              </a:tr>
              <a:tr h="370840">
                <a:tc>
                  <a:txBody>
                    <a:bodyPr/>
                    <a:lstStyle/>
                    <a:p>
                      <a:pPr>
                        <a:tabLst>
                          <a:tab pos="630238" algn="l"/>
                        </a:tabLst>
                      </a:pPr>
                      <a:r>
                        <a:rPr lang="en-US" sz="1600" dirty="0">
                          <a:solidFill>
                            <a:schemeClr val="bg1"/>
                          </a:solidFill>
                        </a:rPr>
                        <a:t>10. Obtain and compile effectiveness data from WE  	Program implementation</a:t>
                      </a:r>
                    </a:p>
                  </a:txBody>
                  <a:tcPr/>
                </a:tc>
                <a:tc>
                  <a:txBody>
                    <a:bodyPr/>
                    <a:lstStyle/>
                    <a:p>
                      <a:endParaRPr lang="en-US" sz="1600" dirty="0">
                        <a:solidFill>
                          <a:schemeClr val="bg1"/>
                        </a:solidFill>
                      </a:endParaRPr>
                    </a:p>
                  </a:txBody>
                  <a:tcPr/>
                </a:tc>
                <a:tc>
                  <a:txBody>
                    <a:bodyPr/>
                    <a:lstStyle/>
                    <a:p>
                      <a:endParaRPr lang="en-US" sz="1600" dirty="0"/>
                    </a:p>
                  </a:txBody>
                  <a:tcPr/>
                </a:tc>
                <a:extLst>
                  <a:ext uri="{0D108BD9-81ED-4DB2-BD59-A6C34878D82A}">
                    <a16:rowId xmlns:a16="http://schemas.microsoft.com/office/drawing/2014/main" val="3712199347"/>
                  </a:ext>
                </a:extLst>
              </a:tr>
              <a:tr h="370840">
                <a:tc>
                  <a:txBody>
                    <a:bodyPr/>
                    <a:lstStyle/>
                    <a:p>
                      <a:pPr>
                        <a:tabLst>
                          <a:tab pos="630238" algn="l"/>
                        </a:tabLst>
                      </a:pPr>
                      <a:r>
                        <a:rPr lang="en-US" sz="1600" dirty="0">
                          <a:solidFill>
                            <a:schemeClr val="bg1"/>
                          </a:solidFill>
                        </a:rPr>
                        <a:t>11. </a:t>
                      </a:r>
                      <a:r>
                        <a:rPr lang="en-US" sz="1600" dirty="0">
                          <a:solidFill>
                            <a:schemeClr val="bg1"/>
                          </a:solidFill>
                          <a:effectLst/>
                        </a:rPr>
                        <a:t>Compile the results of  the WE </a:t>
                      </a:r>
                      <a:r>
                        <a:rPr lang="en-US" sz="1600" dirty="0">
                          <a:solidFill>
                            <a:schemeClr val="bg1"/>
                          </a:solidFill>
                        </a:rPr>
                        <a:t> Program 	effectiveness assessment and improve the WE  	Program accordingly</a:t>
                      </a:r>
                    </a:p>
                  </a:txBody>
                  <a:tcPr/>
                </a:tc>
                <a:tc>
                  <a:txBody>
                    <a:bodyPr/>
                    <a:lstStyle/>
                    <a:p>
                      <a:endParaRPr lang="en-US" sz="1600" dirty="0">
                        <a:solidFill>
                          <a:schemeClr val="bg1"/>
                        </a:solidFill>
                      </a:endParaRPr>
                    </a:p>
                  </a:txBody>
                  <a:tcPr/>
                </a:tc>
                <a:tc>
                  <a:txBody>
                    <a:bodyPr/>
                    <a:lstStyle/>
                    <a:p>
                      <a:endParaRPr lang="en-US" sz="1600" dirty="0"/>
                    </a:p>
                  </a:txBody>
                  <a:tcPr/>
                </a:tc>
                <a:extLst>
                  <a:ext uri="{0D108BD9-81ED-4DB2-BD59-A6C34878D82A}">
                    <a16:rowId xmlns:a16="http://schemas.microsoft.com/office/drawing/2014/main" val="1217137386"/>
                  </a:ext>
                </a:extLst>
              </a:tr>
            </a:tbl>
          </a:graphicData>
        </a:graphic>
      </p:graphicFrame>
    </p:spTree>
    <p:extLst>
      <p:ext uri="{BB962C8B-B14F-4D97-AF65-F5344CB8AC3E}">
        <p14:creationId xmlns:p14="http://schemas.microsoft.com/office/powerpoint/2010/main" val="141530597"/>
      </p:ext>
    </p:extLst>
  </p:cSld>
  <p:clrMapOvr>
    <a:masterClrMapping/>
  </p:clrMapOvr>
  <p:transition>
    <p:strips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09104"/>
            <a:ext cx="9078686" cy="5638643"/>
          </a:xfrm>
        </p:spPr>
        <p:txBody>
          <a:bodyPr/>
          <a:lstStyle/>
          <a:p>
            <a:pPr marL="0" indent="0">
              <a:buNone/>
            </a:pPr>
            <a:r>
              <a:rPr lang="en-US" sz="1800" b="1" dirty="0">
                <a:effectLst/>
              </a:rPr>
              <a:t>Measurably improve our stewardship and discipleship by d</a:t>
            </a:r>
            <a:r>
              <a:rPr lang="en-US" sz="1800" dirty="0">
                <a:effectLst/>
              </a:rPr>
              <a:t>eveloping and implementing an effective Leadership, Outreach, and Stewardship Programs (collectively, the “Discipleship Programs”) that will  achieve the following “Discipleship Goals:”</a:t>
            </a:r>
          </a:p>
          <a:p>
            <a:pPr marL="0" indent="0">
              <a:buNone/>
            </a:pPr>
            <a:r>
              <a:rPr lang="en-US" sz="1800" dirty="0">
                <a:effectLst/>
              </a:rPr>
              <a:t> (a) 100% of Parish Council members and candidates and ministry leaders 	will complete our Parish Leadership Program 	within 12 months 	and all PC members and Ministry leaders thereafter will do so 	before assuming  their duties and responsibilities;</a:t>
            </a:r>
          </a:p>
          <a:p>
            <a:pPr marL="0" indent="0">
              <a:buNone/>
            </a:pPr>
            <a:r>
              <a:rPr lang="en-US" sz="1800" dirty="0">
                <a:effectLst/>
              </a:rPr>
              <a:t>(b) a Welcoming Ministry Program which will actively engage 100% of  	visitors  and invite them to participate in a comprehensive 	welcoming process within 10 months;</a:t>
            </a:r>
          </a:p>
          <a:p>
            <a:pPr marL="685800" indent="-685800">
              <a:buNone/>
            </a:pPr>
            <a:r>
              <a:rPr lang="en-US" sz="1800" dirty="0">
                <a:effectLst/>
              </a:rPr>
              <a:t>(c) a new Outreach Ministry Program will ensure at least 30 or  more  unaffiliated Orthodox or non-Orthodox join or re-join as stewards the parish  each year beginning in 2024; and </a:t>
            </a:r>
          </a:p>
          <a:p>
            <a:pPr marL="685800" indent="-685800">
              <a:buNone/>
            </a:pPr>
            <a:r>
              <a:rPr lang="en-US" sz="1800" dirty="0">
                <a:effectLst/>
              </a:rPr>
              <a:t>(d) increase parish time, talents, and treasures stewardship by:</a:t>
            </a:r>
          </a:p>
          <a:p>
            <a:pPr marL="685800" indent="-685800">
              <a:buNone/>
            </a:pPr>
            <a:r>
              <a:rPr lang="en-US" sz="1800" dirty="0">
                <a:effectLst/>
              </a:rPr>
              <a:t>	(i) within 34 months, increasing  parish financial stewardship to consistently fund all operating expenses plus 10% or more of that parish approved budget to be expended on mission and community philanthropic  outreach; and  </a:t>
            </a:r>
          </a:p>
          <a:p>
            <a:pPr marL="685800" indent="-685800">
              <a:buNone/>
            </a:pPr>
            <a:r>
              <a:rPr lang="en-US" sz="1800" dirty="0">
                <a:effectLst/>
              </a:rPr>
              <a:t> 	(ii) Aggregate time and talent contributions by parishioners is increased by at least 10% over the starting baseline within 24 months.</a:t>
            </a:r>
          </a:p>
          <a:p>
            <a:pPr marL="685800" indent="-685800">
              <a:buNone/>
            </a:pPr>
            <a:r>
              <a:rPr lang="en-US" sz="1725" dirty="0">
                <a:solidFill>
                  <a:schemeClr val="bg2"/>
                </a:solidFill>
                <a:effectLst/>
              </a:rPr>
              <a:t>	</a:t>
            </a:r>
          </a:p>
          <a:p>
            <a:pPr marL="685800" indent="-685800">
              <a:buNone/>
            </a:pPr>
            <a:endParaRPr lang="en-US" sz="1725" dirty="0">
              <a:solidFill>
                <a:schemeClr val="bg2"/>
              </a:solidFill>
              <a:effectLst/>
            </a:endParaRPr>
          </a:p>
          <a:p>
            <a:pPr marL="0" indent="0">
              <a:buNone/>
            </a:pPr>
            <a:endParaRPr lang="en-US" sz="1725" dirty="0">
              <a:solidFill>
                <a:schemeClr val="bg2"/>
              </a:solidFill>
              <a:effectLst/>
            </a:endParaRPr>
          </a:p>
        </p:txBody>
      </p:sp>
      <p:sp>
        <p:nvSpPr>
          <p:cNvPr id="6" name="Title 1">
            <a:extLst>
              <a:ext uri="{FF2B5EF4-FFF2-40B4-BE49-F238E27FC236}">
                <a16:creationId xmlns:a16="http://schemas.microsoft.com/office/drawing/2014/main" id="{C9C43534-E06B-49C7-96FD-1144F200DA5E}"/>
              </a:ext>
            </a:extLst>
          </p:cNvPr>
          <p:cNvSpPr>
            <a:spLocks noGrp="1"/>
          </p:cNvSpPr>
          <p:nvPr>
            <p:ph type="title"/>
          </p:nvPr>
        </p:nvSpPr>
        <p:spPr>
          <a:xfrm>
            <a:off x="1083076" y="-12027"/>
            <a:ext cx="7093449" cy="857250"/>
          </a:xfrm>
        </p:spPr>
        <p:txBody>
          <a:bodyPr/>
          <a:lstStyle/>
          <a:p>
            <a:r>
              <a:rPr lang="en-US" sz="2400" u="none" dirty="0"/>
              <a:t>Leadership, Outreach &amp; Stewardship  </a:t>
            </a:r>
            <a:r>
              <a:rPr lang="en-US" sz="2400" dirty="0"/>
              <a:t>S.M.A.R.T. Goal 3</a:t>
            </a:r>
          </a:p>
        </p:txBody>
      </p:sp>
    </p:spTree>
    <p:extLst>
      <p:ext uri="{BB962C8B-B14F-4D97-AF65-F5344CB8AC3E}">
        <p14:creationId xmlns:p14="http://schemas.microsoft.com/office/powerpoint/2010/main" val="3057476203"/>
      </p:ext>
    </p:extLst>
  </p:cSld>
  <p:clrMapOvr>
    <a:masterClrMapping/>
  </p:clrMapOvr>
  <p:transition>
    <p:strips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5BB26D2-3264-4731-B651-F1CCD5086303}"/>
              </a:ext>
            </a:extLst>
          </p:cNvPr>
          <p:cNvSpPr>
            <a:spLocks noGrp="1"/>
          </p:cNvSpPr>
          <p:nvPr>
            <p:ph sz="half" idx="1"/>
          </p:nvPr>
        </p:nvSpPr>
        <p:spPr>
          <a:xfrm>
            <a:off x="235131" y="1225119"/>
            <a:ext cx="8464986" cy="5317724"/>
          </a:xfrm>
        </p:spPr>
        <p:txBody>
          <a:bodyPr/>
          <a:lstStyle/>
          <a:p>
            <a:pPr marL="213122" indent="-213122">
              <a:tabLst>
                <a:tab pos="517922" algn="l"/>
              </a:tabLst>
            </a:pPr>
            <a:r>
              <a:rPr lang="en-US" sz="2400" u="sng" dirty="0">
                <a:solidFill>
                  <a:schemeClr val="bg1"/>
                </a:solidFill>
                <a:effectLst/>
              </a:rPr>
              <a:t>LAG 1:</a:t>
            </a:r>
            <a:r>
              <a:rPr lang="en-US" sz="2400" dirty="0">
                <a:solidFill>
                  <a:schemeClr val="bg1"/>
                </a:solidFill>
                <a:effectLst/>
              </a:rPr>
              <a:t> Research the most effective leadership, 	outreach, and  stewardship programs (the 	“Discipleship  Programs”) within 4 months</a:t>
            </a:r>
          </a:p>
          <a:p>
            <a:pPr marL="213122" indent="-213122">
              <a:tabLst>
                <a:tab pos="517922" algn="l"/>
              </a:tabLst>
            </a:pPr>
            <a:r>
              <a:rPr lang="en-US" sz="2400" u="sng" dirty="0">
                <a:solidFill>
                  <a:schemeClr val="bg1"/>
                </a:solidFill>
                <a:effectLst/>
              </a:rPr>
              <a:t>LAG 2:</a:t>
            </a:r>
            <a:r>
              <a:rPr lang="en-US" sz="2400" dirty="0">
                <a:solidFill>
                  <a:schemeClr val="bg1"/>
                </a:solidFill>
                <a:effectLst/>
              </a:rPr>
              <a:t> Develop the most effective  Discipleship 	Programs within 4 months</a:t>
            </a:r>
          </a:p>
          <a:p>
            <a:pPr marL="175022" indent="-175022">
              <a:tabLst>
                <a:tab pos="517922" algn="l"/>
              </a:tabLst>
            </a:pPr>
            <a:r>
              <a:rPr lang="en-US" sz="2400" u="sng" dirty="0">
                <a:solidFill>
                  <a:schemeClr val="bg1"/>
                </a:solidFill>
                <a:effectLst/>
              </a:rPr>
              <a:t>LAG 3:</a:t>
            </a:r>
            <a:r>
              <a:rPr lang="en-US" sz="2400" dirty="0">
                <a:solidFill>
                  <a:schemeClr val="bg1"/>
                </a:solidFill>
                <a:effectLst/>
              </a:rPr>
              <a:t> Recruit and train any needed parish  	training “Discipleship Ambassadors”  	within 2 months </a:t>
            </a:r>
          </a:p>
          <a:p>
            <a:pPr marL="175022" indent="-175022">
              <a:tabLst>
                <a:tab pos="517922" algn="l"/>
              </a:tabLst>
            </a:pPr>
            <a:r>
              <a:rPr lang="en-US" sz="2400" u="sng" dirty="0">
                <a:solidFill>
                  <a:schemeClr val="bg1"/>
                </a:solidFill>
                <a:effectLst/>
              </a:rPr>
              <a:t>LAG 4:</a:t>
            </a:r>
            <a:r>
              <a:rPr lang="en-US" sz="2400" dirty="0">
                <a:solidFill>
                  <a:schemeClr val="bg1"/>
                </a:solidFill>
                <a:effectLst/>
              </a:rPr>
              <a:t> Implement the Discipleship Programs  to 	achieve all Discipleship Goals in not to exceed 24 	months</a:t>
            </a:r>
          </a:p>
          <a:p>
            <a:pPr marL="175022" indent="-175022">
              <a:tabLst>
                <a:tab pos="517922" algn="l"/>
              </a:tabLst>
            </a:pPr>
            <a:r>
              <a:rPr lang="en-US" sz="2400" u="sng" dirty="0">
                <a:solidFill>
                  <a:schemeClr val="bg1"/>
                </a:solidFill>
                <a:effectLst/>
              </a:rPr>
              <a:t>LAG 5</a:t>
            </a:r>
            <a:r>
              <a:rPr lang="en-US" sz="2400" dirty="0">
                <a:solidFill>
                  <a:schemeClr val="bg1"/>
                </a:solidFill>
                <a:effectLst/>
              </a:rPr>
              <a:t>: Compile and assess the results of the  	Discipleship Programs and make necessary 	improvements within 2 months</a:t>
            </a:r>
          </a:p>
          <a:p>
            <a:endParaRPr lang="en-US" sz="1600" dirty="0">
              <a:solidFill>
                <a:srgbClr val="FF0000"/>
              </a:solidFill>
              <a:effectLst/>
            </a:endParaRPr>
          </a:p>
          <a:p>
            <a:endParaRPr lang="en-US" sz="1600" dirty="0">
              <a:effectLst/>
            </a:endParaRPr>
          </a:p>
          <a:p>
            <a:endParaRPr lang="en-US" sz="1600" dirty="0">
              <a:effectLst/>
            </a:endParaRPr>
          </a:p>
        </p:txBody>
      </p:sp>
      <p:sp>
        <p:nvSpPr>
          <p:cNvPr id="3" name="Rectangle 2">
            <a:extLst>
              <a:ext uri="{FF2B5EF4-FFF2-40B4-BE49-F238E27FC236}">
                <a16:creationId xmlns:a16="http://schemas.microsoft.com/office/drawing/2014/main" id="{27EC269A-38F5-4836-90B2-E133FEC9E0CC}"/>
              </a:ext>
            </a:extLst>
          </p:cNvPr>
          <p:cNvSpPr/>
          <p:nvPr/>
        </p:nvSpPr>
        <p:spPr bwMode="auto">
          <a:xfrm>
            <a:off x="235131" y="1158588"/>
            <a:ext cx="8589273" cy="5384255"/>
          </a:xfrm>
          <a:prstGeom prst="rect">
            <a:avLst/>
          </a:prstGeom>
          <a:noFill/>
          <a:ln w="1905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150" b="0" i="0" u="none" strike="noStrike" kern="1200" cap="none" spc="0" normalizeH="0" baseline="0" noProof="0" dirty="0">
              <a:ln>
                <a:noFill/>
              </a:ln>
              <a:solidFill>
                <a:srgbClr val="5D0100"/>
              </a:solidFill>
              <a:effectLst/>
              <a:uLnTx/>
              <a:uFillTx/>
              <a:latin typeface="Times"/>
              <a:ea typeface="+mn-ea"/>
              <a:cs typeface="+mn-cs"/>
            </a:endParaRPr>
          </a:p>
        </p:txBody>
      </p:sp>
      <p:sp>
        <p:nvSpPr>
          <p:cNvPr id="8" name="Title 1">
            <a:extLst>
              <a:ext uri="{FF2B5EF4-FFF2-40B4-BE49-F238E27FC236}">
                <a16:creationId xmlns:a16="http://schemas.microsoft.com/office/drawing/2014/main" id="{41A3E2B5-20BB-4948-8581-7661941A6B33}"/>
              </a:ext>
            </a:extLst>
          </p:cNvPr>
          <p:cNvSpPr>
            <a:spLocks noGrp="1"/>
          </p:cNvSpPr>
          <p:nvPr>
            <p:ph type="title"/>
          </p:nvPr>
        </p:nvSpPr>
        <p:spPr>
          <a:xfrm>
            <a:off x="1020932" y="68054"/>
            <a:ext cx="7199790" cy="857250"/>
          </a:xfrm>
        </p:spPr>
        <p:txBody>
          <a:bodyPr/>
          <a:lstStyle/>
          <a:p>
            <a:r>
              <a:rPr lang="en-US" sz="3600" u="none" dirty="0"/>
              <a:t>Leadership, Outreach &amp; </a:t>
            </a:r>
            <a:r>
              <a:rPr lang="en-US" sz="3600" dirty="0"/>
              <a:t>Stewardship </a:t>
            </a:r>
            <a:r>
              <a:rPr lang="en-US" dirty="0"/>
              <a:t>Lags  - Goal 3</a:t>
            </a:r>
          </a:p>
        </p:txBody>
      </p:sp>
    </p:spTree>
    <p:extLst>
      <p:ext uri="{BB962C8B-B14F-4D97-AF65-F5344CB8AC3E}">
        <p14:creationId xmlns:p14="http://schemas.microsoft.com/office/powerpoint/2010/main" val="944797091"/>
      </p:ext>
    </p:extLst>
  </p:cSld>
  <p:clrMapOvr>
    <a:masterClrMapping/>
  </p:clrMapOvr>
  <p:transition>
    <p:strips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0681B-374B-47F4-97C9-6F2AEE6888FF}"/>
              </a:ext>
            </a:extLst>
          </p:cNvPr>
          <p:cNvSpPr>
            <a:spLocks noGrp="1"/>
          </p:cNvSpPr>
          <p:nvPr>
            <p:ph type="title"/>
          </p:nvPr>
        </p:nvSpPr>
        <p:spPr>
          <a:xfrm>
            <a:off x="1020932" y="32347"/>
            <a:ext cx="6880194" cy="857250"/>
          </a:xfrm>
        </p:spPr>
        <p:txBody>
          <a:bodyPr/>
          <a:lstStyle/>
          <a:p>
            <a:r>
              <a:rPr lang="en-US" sz="3600" u="none" dirty="0"/>
              <a:t>Leadership, Outreach &amp; </a:t>
            </a:r>
            <a:r>
              <a:rPr lang="en-US" sz="3600" dirty="0"/>
              <a:t>Stewardship </a:t>
            </a:r>
            <a:r>
              <a:rPr lang="en-US" dirty="0"/>
              <a:t>Leads – Goal  3</a:t>
            </a:r>
          </a:p>
        </p:txBody>
      </p:sp>
      <p:sp>
        <p:nvSpPr>
          <p:cNvPr id="3" name="Content Placeholder 2">
            <a:extLst>
              <a:ext uri="{FF2B5EF4-FFF2-40B4-BE49-F238E27FC236}">
                <a16:creationId xmlns:a16="http://schemas.microsoft.com/office/drawing/2014/main" id="{1D5BF839-4E6E-45E7-8006-B028F8613E12}"/>
              </a:ext>
            </a:extLst>
          </p:cNvPr>
          <p:cNvSpPr>
            <a:spLocks noGrp="1"/>
          </p:cNvSpPr>
          <p:nvPr>
            <p:ph sz="half" idx="1"/>
          </p:nvPr>
        </p:nvSpPr>
        <p:spPr>
          <a:xfrm>
            <a:off x="130628" y="1017695"/>
            <a:ext cx="8791430" cy="3983691"/>
          </a:xfrm>
        </p:spPr>
        <p:txBody>
          <a:bodyPr/>
          <a:lstStyle/>
          <a:p>
            <a:pPr marL="175022" indent="-175022"/>
            <a:r>
              <a:rPr lang="en-US" sz="1300" u="sng" dirty="0">
                <a:effectLst/>
              </a:rPr>
              <a:t>LEAD 1:  </a:t>
            </a:r>
          </a:p>
          <a:p>
            <a:pPr marL="342900" lvl="1" indent="0">
              <a:buNone/>
            </a:pPr>
            <a:r>
              <a:rPr lang="en-US" sz="1300" dirty="0">
                <a:solidFill>
                  <a:schemeClr val="bg1"/>
                </a:solidFill>
                <a:effectLst/>
              </a:rPr>
              <a:t>A: recruit team</a:t>
            </a:r>
          </a:p>
          <a:p>
            <a:pPr marL="342900" lvl="1" indent="0">
              <a:buNone/>
              <a:tabLst>
                <a:tab pos="601266" algn="l"/>
              </a:tabLst>
            </a:pPr>
            <a:r>
              <a:rPr lang="en-US" sz="1300" dirty="0">
                <a:solidFill>
                  <a:schemeClr val="bg1"/>
                </a:solidFill>
                <a:effectLst/>
              </a:rPr>
              <a:t>B: determine leadership , outreach, and stewardship key definitions, desired outcomes, and 	effectiveness metrics </a:t>
            </a:r>
          </a:p>
          <a:p>
            <a:pPr marL="342900" lvl="1" indent="0">
              <a:buNone/>
              <a:tabLst>
                <a:tab pos="601266" algn="l"/>
              </a:tabLst>
            </a:pPr>
            <a:r>
              <a:rPr lang="en-US" sz="1300" dirty="0">
                <a:solidFill>
                  <a:schemeClr val="bg1"/>
                </a:solidFill>
                <a:effectLst/>
              </a:rPr>
              <a:t>C: analyze the parish baseline on 1(B) key metrics and identify parish baselines and impediments 	to success</a:t>
            </a:r>
          </a:p>
          <a:p>
            <a:pPr marL="342900" lvl="1" indent="0">
              <a:buNone/>
              <a:tabLst>
                <a:tab pos="601266" algn="l"/>
              </a:tabLst>
            </a:pPr>
            <a:r>
              <a:rPr lang="en-US" sz="1300" dirty="0">
                <a:solidFill>
                  <a:schemeClr val="bg1"/>
                </a:solidFill>
                <a:effectLst/>
              </a:rPr>
              <a:t>D: identify at least 3 Leadership, 3 Outreach, and 3 Stewardship Programs to consider</a:t>
            </a:r>
          </a:p>
          <a:p>
            <a:pPr marL="175022" indent="-175022">
              <a:tabLst>
                <a:tab pos="601266" algn="l"/>
              </a:tabLst>
            </a:pPr>
            <a:r>
              <a:rPr lang="en-US" sz="1300" u="sng" dirty="0">
                <a:effectLst/>
              </a:rPr>
              <a:t>LEAD 2: </a:t>
            </a:r>
          </a:p>
          <a:p>
            <a:pPr marL="342900" lvl="1" indent="0">
              <a:buNone/>
              <a:tabLst>
                <a:tab pos="601266" algn="l"/>
              </a:tabLst>
            </a:pPr>
            <a:r>
              <a:rPr lang="en-US" sz="1300" dirty="0">
                <a:solidFill>
                  <a:schemeClr val="bg1"/>
                </a:solidFill>
                <a:effectLst/>
              </a:rPr>
              <a:t>A: evaluate researched leadership , outreach, and stewardship for effectiveness against key 	definitions, performance metrics and parish baselines</a:t>
            </a:r>
          </a:p>
          <a:p>
            <a:pPr marL="342900" lvl="1" indent="0">
              <a:buNone/>
              <a:tabLst>
                <a:tab pos="601266" algn="l"/>
              </a:tabLst>
            </a:pPr>
            <a:r>
              <a:rPr lang="en-US" sz="1300" dirty="0">
                <a:solidFill>
                  <a:schemeClr val="bg1"/>
                </a:solidFill>
                <a:effectLst/>
              </a:rPr>
              <a:t>B: </a:t>
            </a:r>
            <a:r>
              <a:rPr lang="en-US" sz="1300" b="1" dirty="0">
                <a:solidFill>
                  <a:schemeClr val="bg1"/>
                </a:solidFill>
                <a:effectLst/>
                <a:latin typeface="Georgia" panose="02040502050405020303" pitchFamily="18" charset="0"/>
              </a:rPr>
              <a:t>Modify all researched or existing </a:t>
            </a:r>
            <a:r>
              <a:rPr lang="en-US" sz="1300" dirty="0">
                <a:solidFill>
                  <a:schemeClr val="bg1"/>
                </a:solidFill>
                <a:effectLst/>
              </a:rPr>
              <a:t>leadership, outreach, and stewardship programs (the 	“Discipleship Programs”) for utilization at Holy Trinity to meet Discipleship Goals</a:t>
            </a:r>
          </a:p>
          <a:p>
            <a:pPr marL="342900" lvl="1" indent="0">
              <a:buNone/>
              <a:tabLst>
                <a:tab pos="601266" algn="l"/>
              </a:tabLst>
            </a:pPr>
            <a:r>
              <a:rPr lang="en-US" sz="1300" dirty="0">
                <a:solidFill>
                  <a:schemeClr val="bg1"/>
                </a:solidFill>
                <a:effectLst/>
              </a:rPr>
              <a:t>C: finalize parish Discipleship Programs and establish quarterly and/or monthly performance 	benchmarks to assess progress toward all respective Discipleship Goals</a:t>
            </a:r>
          </a:p>
          <a:p>
            <a:pPr marL="175022" indent="-175022">
              <a:tabLst>
                <a:tab pos="601266" algn="l"/>
              </a:tabLst>
            </a:pPr>
            <a:r>
              <a:rPr lang="en-US" sz="1300" u="sng" dirty="0">
                <a:effectLst/>
              </a:rPr>
              <a:t>LEAD 3:  </a:t>
            </a:r>
          </a:p>
          <a:p>
            <a:pPr marL="342900" lvl="1" indent="0">
              <a:buNone/>
              <a:tabLst>
                <a:tab pos="601266" algn="l"/>
              </a:tabLst>
            </a:pPr>
            <a:r>
              <a:rPr lang="en-US" sz="1300" dirty="0">
                <a:solidFill>
                  <a:schemeClr val="bg1"/>
                </a:solidFill>
                <a:effectLst/>
              </a:rPr>
              <a:t>A: identify numbers and names of Discipleship “Ambassadors” to help deliver Discipleship 	Programs</a:t>
            </a:r>
          </a:p>
          <a:p>
            <a:pPr marL="342900" lvl="1" indent="0">
              <a:buNone/>
            </a:pPr>
            <a:r>
              <a:rPr lang="en-US" sz="1300" dirty="0">
                <a:solidFill>
                  <a:schemeClr val="bg1"/>
                </a:solidFill>
                <a:effectLst/>
              </a:rPr>
              <a:t>B: develop Discipleship Ambassadors training programs</a:t>
            </a:r>
          </a:p>
          <a:p>
            <a:pPr marL="342900" lvl="1" indent="0">
              <a:buNone/>
            </a:pPr>
            <a:r>
              <a:rPr lang="en-US" sz="1300" dirty="0">
                <a:solidFill>
                  <a:schemeClr val="bg1"/>
                </a:solidFill>
                <a:effectLst/>
              </a:rPr>
              <a:t>C: train the Discipleship Ambassadors</a:t>
            </a:r>
          </a:p>
          <a:p>
            <a:pPr marL="175022" indent="-175022"/>
            <a:r>
              <a:rPr lang="en-US" sz="1300" u="sng" dirty="0">
                <a:effectLst/>
              </a:rPr>
              <a:t>LEAD 4:</a:t>
            </a:r>
          </a:p>
          <a:p>
            <a:pPr marL="630238" lvl="1" indent="-287338">
              <a:buNone/>
            </a:pPr>
            <a:r>
              <a:rPr lang="en-US" sz="1300" dirty="0">
                <a:solidFill>
                  <a:schemeClr val="bg1"/>
                </a:solidFill>
                <a:effectLst/>
              </a:rPr>
              <a:t>A: implement Discipleship Programs based on determined monthly and quarterly performance benchmarks to achieve all respective Discipleship Goals</a:t>
            </a:r>
          </a:p>
          <a:p>
            <a:pPr marL="630238" lvl="1" indent="-287338">
              <a:buNone/>
            </a:pPr>
            <a:r>
              <a:rPr lang="en-US" sz="1300" dirty="0">
                <a:solidFill>
                  <a:schemeClr val="bg1"/>
                </a:solidFill>
                <a:effectLst/>
              </a:rPr>
              <a:t>B: continue Ambassadors’ follow-up until all Discipleship Goals are achieved</a:t>
            </a:r>
          </a:p>
          <a:p>
            <a:pPr marL="175022" indent="-175022"/>
            <a:r>
              <a:rPr lang="en-US" sz="1300" u="sng" dirty="0">
                <a:solidFill>
                  <a:schemeClr val="bg1"/>
                </a:solidFill>
                <a:effectLst/>
              </a:rPr>
              <a:t>LE</a:t>
            </a:r>
            <a:r>
              <a:rPr lang="en-US" sz="1300" u="sng" dirty="0">
                <a:effectLst/>
              </a:rPr>
              <a:t>AD 5:  </a:t>
            </a:r>
          </a:p>
          <a:p>
            <a:pPr marL="254794" lvl="1" indent="91679">
              <a:buNone/>
              <a:tabLst>
                <a:tab pos="601266" algn="l"/>
              </a:tabLst>
            </a:pPr>
            <a:r>
              <a:rPr lang="en-US" sz="1300" dirty="0">
                <a:solidFill>
                  <a:schemeClr val="bg1"/>
                </a:solidFill>
                <a:effectLst/>
              </a:rPr>
              <a:t>A: obtain qualitative and quantitative  data from Discipleship Programs effectiveness</a:t>
            </a:r>
          </a:p>
          <a:p>
            <a:pPr marL="254794" lvl="1" indent="91679">
              <a:buNone/>
              <a:tabLst>
                <a:tab pos="601266" algn="l"/>
              </a:tabLst>
            </a:pPr>
            <a:r>
              <a:rPr lang="en-US" sz="1300" dirty="0">
                <a:solidFill>
                  <a:schemeClr val="bg1"/>
                </a:solidFill>
                <a:effectLst/>
              </a:rPr>
              <a:t>B: analyze all data and finalize Discipleship Programs assessment and make all necessary 	improvements</a:t>
            </a:r>
          </a:p>
        </p:txBody>
      </p:sp>
      <p:sp>
        <p:nvSpPr>
          <p:cNvPr id="7" name="Rectangle 6">
            <a:extLst>
              <a:ext uri="{FF2B5EF4-FFF2-40B4-BE49-F238E27FC236}">
                <a16:creationId xmlns:a16="http://schemas.microsoft.com/office/drawing/2014/main" id="{45A197C0-DF5F-45F7-9981-657CBE859B87}"/>
              </a:ext>
            </a:extLst>
          </p:cNvPr>
          <p:cNvSpPr/>
          <p:nvPr/>
        </p:nvSpPr>
        <p:spPr bwMode="auto">
          <a:xfrm>
            <a:off x="130629" y="1053208"/>
            <a:ext cx="8882743" cy="5772444"/>
          </a:xfrm>
          <a:prstGeom prst="rect">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150" b="0" i="0" u="none" strike="noStrike" kern="1200" cap="none" spc="0" normalizeH="0" baseline="0" noProof="0" dirty="0">
              <a:ln>
                <a:noFill/>
              </a:ln>
              <a:solidFill>
                <a:srgbClr val="5D0100"/>
              </a:solidFill>
              <a:effectLst/>
              <a:uLnTx/>
              <a:uFillTx/>
              <a:latin typeface="Times"/>
              <a:ea typeface="+mn-ea"/>
              <a:cs typeface="+mn-cs"/>
            </a:endParaRPr>
          </a:p>
        </p:txBody>
      </p:sp>
    </p:spTree>
    <p:extLst>
      <p:ext uri="{BB962C8B-B14F-4D97-AF65-F5344CB8AC3E}">
        <p14:creationId xmlns:p14="http://schemas.microsoft.com/office/powerpoint/2010/main" val="1609265584"/>
      </p:ext>
    </p:extLst>
  </p:cSld>
  <p:clrMapOvr>
    <a:masterClrMapping/>
  </p:clrMapOvr>
  <p:transition>
    <p:strips dir="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55593269"/>
              </p:ext>
            </p:extLst>
          </p:nvPr>
        </p:nvGraphicFramePr>
        <p:xfrm>
          <a:off x="177553" y="1009235"/>
          <a:ext cx="8886548" cy="5666727"/>
        </p:xfrm>
        <a:graphic>
          <a:graphicData uri="http://schemas.openxmlformats.org/drawingml/2006/table">
            <a:tbl>
              <a:tblPr firstRow="1" bandRow="1">
                <a:tableStyleId>{7DF18680-E054-41AD-8BC1-D1AEF772440D}</a:tableStyleId>
              </a:tblPr>
              <a:tblGrid>
                <a:gridCol w="3516569">
                  <a:extLst>
                    <a:ext uri="{9D8B030D-6E8A-4147-A177-3AD203B41FA5}">
                      <a16:colId xmlns:a16="http://schemas.microsoft.com/office/drawing/2014/main" val="20000"/>
                    </a:ext>
                  </a:extLst>
                </a:gridCol>
                <a:gridCol w="1646210">
                  <a:extLst>
                    <a:ext uri="{9D8B030D-6E8A-4147-A177-3AD203B41FA5}">
                      <a16:colId xmlns:a16="http://schemas.microsoft.com/office/drawing/2014/main" val="20001"/>
                    </a:ext>
                  </a:extLst>
                </a:gridCol>
                <a:gridCol w="1840490">
                  <a:extLst>
                    <a:ext uri="{9D8B030D-6E8A-4147-A177-3AD203B41FA5}">
                      <a16:colId xmlns:a16="http://schemas.microsoft.com/office/drawing/2014/main" val="20002"/>
                    </a:ext>
                  </a:extLst>
                </a:gridCol>
                <a:gridCol w="1883279">
                  <a:extLst>
                    <a:ext uri="{9D8B030D-6E8A-4147-A177-3AD203B41FA5}">
                      <a16:colId xmlns:a16="http://schemas.microsoft.com/office/drawing/2014/main" val="20003"/>
                    </a:ext>
                  </a:extLst>
                </a:gridCol>
              </a:tblGrid>
              <a:tr h="437825">
                <a:tc>
                  <a:txBody>
                    <a:bodyPr/>
                    <a:lstStyle/>
                    <a:p>
                      <a:pPr algn="ctr"/>
                      <a:r>
                        <a:rPr lang="en-US" sz="1100" b="1" kern="1200" dirty="0">
                          <a:solidFill>
                            <a:schemeClr val="bg1"/>
                          </a:solidFill>
                          <a:effectLst/>
                          <a:latin typeface="Georgia" panose="02040502050405020303" pitchFamily="18" charset="0"/>
                          <a:ea typeface="+mn-ea"/>
                          <a:cs typeface="+mn-cs"/>
                        </a:rPr>
                        <a:t>Key  Actions  Necessary  </a:t>
                      </a:r>
                      <a:r>
                        <a:rPr lang="en-US" sz="1100" b="1" u="none" kern="1200" dirty="0">
                          <a:solidFill>
                            <a:schemeClr val="bg1"/>
                          </a:solidFill>
                          <a:effectLst/>
                          <a:latin typeface="Georgia" panose="02040502050405020303" pitchFamily="18" charset="0"/>
                          <a:ea typeface="+mn-ea"/>
                          <a:cs typeface="+mn-cs"/>
                        </a:rPr>
                        <a:t>To  Achieve  </a:t>
                      </a:r>
                    </a:p>
                    <a:p>
                      <a:pPr algn="ctr"/>
                      <a:r>
                        <a:rPr lang="en-US" sz="1100" b="1" u="sng" kern="1200" dirty="0">
                          <a:solidFill>
                            <a:schemeClr val="bg1"/>
                          </a:solidFill>
                          <a:effectLst/>
                          <a:latin typeface="Georgia" panose="02040502050405020303" pitchFamily="18" charset="0"/>
                          <a:ea typeface="+mn-ea"/>
                          <a:cs typeface="+mn-cs"/>
                        </a:rPr>
                        <a:t>Strategic  Goal 3</a:t>
                      </a:r>
                      <a:endParaRPr lang="en-US" sz="1100" b="1" dirty="0">
                        <a:solidFill>
                          <a:schemeClr val="bg1"/>
                        </a:solidFill>
                        <a:latin typeface="Georgia" panose="02040502050405020303" pitchFamily="18" charset="0"/>
                      </a:endParaRPr>
                    </a:p>
                  </a:txBody>
                  <a:tcPr marL="68580" marR="68580" marT="34290" marB="34290"/>
                </a:tc>
                <a:tc>
                  <a:txBody>
                    <a:bodyPr/>
                    <a:lstStyle/>
                    <a:p>
                      <a:pPr algn="ctr"/>
                      <a:r>
                        <a:rPr lang="en-US" sz="1100" b="1" u="sng" dirty="0">
                          <a:solidFill>
                            <a:schemeClr val="bg1"/>
                          </a:solidFill>
                          <a:latin typeface="Georgia" panose="02040502050405020303" pitchFamily="18" charset="0"/>
                        </a:rPr>
                        <a:t>Responsible Party</a:t>
                      </a:r>
                    </a:p>
                  </a:txBody>
                  <a:tcPr marL="68580" marR="68580" marT="34290" marB="34290"/>
                </a:tc>
                <a:tc>
                  <a:txBody>
                    <a:bodyPr/>
                    <a:lstStyle/>
                    <a:p>
                      <a:pPr algn="ctr"/>
                      <a:r>
                        <a:rPr lang="en-US" sz="1100" b="1" u="sng" dirty="0">
                          <a:solidFill>
                            <a:schemeClr val="bg1"/>
                          </a:solidFill>
                          <a:latin typeface="Georgia" panose="02040502050405020303" pitchFamily="18" charset="0"/>
                        </a:rPr>
                        <a:t>Deadline Timetable</a:t>
                      </a:r>
                    </a:p>
                  </a:txBody>
                  <a:tcPr marL="68580" marR="68580" marT="34290" marB="34290"/>
                </a:tc>
                <a:tc>
                  <a:txBody>
                    <a:bodyPr/>
                    <a:lstStyle/>
                    <a:p>
                      <a:pPr algn="ctr"/>
                      <a:r>
                        <a:rPr lang="en-US" sz="1100" b="1" u="none" dirty="0">
                          <a:solidFill>
                            <a:schemeClr val="bg1"/>
                          </a:solidFill>
                          <a:latin typeface="Georgia" panose="02040502050405020303" pitchFamily="18" charset="0"/>
                        </a:rPr>
                        <a:t>Completion </a:t>
                      </a:r>
                    </a:p>
                    <a:p>
                      <a:pPr algn="ctr"/>
                      <a:r>
                        <a:rPr lang="en-US" sz="1100" b="1" u="sng" dirty="0">
                          <a:solidFill>
                            <a:schemeClr val="bg1"/>
                          </a:solidFill>
                          <a:latin typeface="Georgia" panose="02040502050405020303" pitchFamily="18" charset="0"/>
                        </a:rPr>
                        <a:t>Confirmation Test</a:t>
                      </a:r>
                    </a:p>
                  </a:txBody>
                  <a:tcPr marL="68580" marR="68580" marT="34290" marB="34290"/>
                </a:tc>
                <a:extLst>
                  <a:ext uri="{0D108BD9-81ED-4DB2-BD59-A6C34878D82A}">
                    <a16:rowId xmlns:a16="http://schemas.microsoft.com/office/drawing/2014/main" val="10000"/>
                  </a:ext>
                </a:extLst>
              </a:tr>
              <a:tr h="479525">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100" b="1" u="sng" dirty="0">
                          <a:solidFill>
                            <a:srgbClr val="FF0000"/>
                          </a:solidFill>
                          <a:effectLst/>
                          <a:latin typeface="Georgia" panose="02040502050405020303" pitchFamily="18" charset="0"/>
                        </a:rPr>
                        <a:t>LAG 1: Research  the  most   effective  stewardship, and  ministry  and liturgical  engagement  programs (the  “Discipleship   Programs”) within  4  months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6944058"/>
                  </a:ext>
                </a:extLst>
              </a:tr>
              <a:tr h="755638">
                <a:tc>
                  <a:txBody>
                    <a:bodyPr/>
                    <a:lstStyle/>
                    <a:p>
                      <a:pPr marL="11113" marR="0" lvl="0" indent="0" algn="just">
                        <a:lnSpc>
                          <a:spcPct val="107000"/>
                        </a:lnSpc>
                        <a:spcBef>
                          <a:spcPts val="0"/>
                        </a:spcBef>
                        <a:spcAft>
                          <a:spcPts val="0"/>
                        </a:spcAft>
                        <a:buFont typeface="Arial" panose="020B0604020202020204" pitchFamily="34" charset="0"/>
                        <a:buNone/>
                        <a:tabLst/>
                      </a:pPr>
                      <a:r>
                        <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1. Form </a:t>
                      </a:r>
                      <a:r>
                        <a:rPr lang="en-US" sz="1400" b="1"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SMART Goal </a:t>
                      </a:r>
                      <a:r>
                        <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Team 3 (“Discipleship Ministry Team 3”). </a:t>
                      </a:r>
                    </a:p>
                  </a:txBody>
                  <a:tcPr marL="51435" marR="51435" marT="0" marB="0">
                    <a:lnT w="1270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pPr>
                      <a:r>
                        <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Strategic Planning Team and Goal co-Captains</a:t>
                      </a:r>
                    </a:p>
                  </a:txBody>
                  <a:tcPr marL="51435" marR="51435" marT="0" marB="0">
                    <a:lnT w="1270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pPr>
                      <a:r>
                        <a:rPr lang="en-US" sz="1300" b="1"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1 month  after Start Date</a:t>
                      </a:r>
                    </a:p>
                  </a:txBody>
                  <a:tcPr marL="51435" marR="51435" marT="0" marB="0">
                    <a:lnT w="12700" cap="flat" cmpd="sng" algn="ctr">
                      <a:solidFill>
                        <a:schemeClr val="tx1"/>
                      </a:solidFill>
                      <a:prstDash val="solid"/>
                      <a:round/>
                      <a:headEnd type="none" w="med" len="med"/>
                      <a:tailEnd type="none" w="med" len="med"/>
                    </a:lnT>
                    <a:noFill/>
                  </a:tcPr>
                </a:tc>
                <a:tc>
                  <a:txBody>
                    <a:bodyPr/>
                    <a:lstStyle/>
                    <a:p>
                      <a:pPr marL="0" marR="0" lvl="0" indent="0">
                        <a:lnSpc>
                          <a:spcPct val="107000"/>
                        </a:lnSpc>
                        <a:spcBef>
                          <a:spcPts val="0"/>
                        </a:spcBef>
                        <a:spcAft>
                          <a:spcPts val="0"/>
                        </a:spcAft>
                        <a:buFont typeface="Symbol" pitchFamily="2" charset="2"/>
                        <a:buNone/>
                      </a:pPr>
                      <a:r>
                        <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Discipleship  Ministry Team 3 members agree to serve  </a:t>
                      </a:r>
                    </a:p>
                  </a:txBody>
                  <a:tcPr marL="51435" marR="51435"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723711">
                <a:tc>
                  <a:txBody>
                    <a:bodyPr/>
                    <a:lstStyle/>
                    <a:p>
                      <a:pPr marL="0" lvl="1" indent="0">
                        <a:buNone/>
                      </a:pPr>
                      <a:r>
                        <a:rPr lang="en-US" sz="1300" b="1" dirty="0">
                          <a:solidFill>
                            <a:schemeClr val="tx1"/>
                          </a:solidFill>
                          <a:effectLst/>
                          <a:latin typeface="Georgia" panose="02040502050405020303" pitchFamily="18" charset="0"/>
                        </a:rPr>
                        <a:t>2. Determine leadership, outreach, and stewardship  engagement </a:t>
                      </a:r>
                      <a:r>
                        <a:rPr lang="en-US" sz="1300" b="1" u="none" dirty="0">
                          <a:solidFill>
                            <a:schemeClr val="tx1"/>
                          </a:solidFill>
                          <a:effectLst/>
                          <a:latin typeface="Georgia" panose="02040502050405020303" pitchFamily="18" charset="0"/>
                        </a:rPr>
                        <a:t>key  definitions </a:t>
                      </a:r>
                      <a:r>
                        <a:rPr lang="en-US" sz="1300" b="1" dirty="0">
                          <a:solidFill>
                            <a:schemeClr val="tx1"/>
                          </a:solidFill>
                          <a:effectLst/>
                          <a:latin typeface="Georgia" panose="02040502050405020303" pitchFamily="18" charset="0"/>
                        </a:rPr>
                        <a:t>and effectiveness metrics.</a:t>
                      </a:r>
                      <a:endPar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51435" marR="51435" marT="0" marB="0">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Discipleship  Ministry  Team 3</a:t>
                      </a:r>
                    </a:p>
                    <a:p>
                      <a:pPr marL="0" marR="0">
                        <a:lnSpc>
                          <a:spcPct val="107000"/>
                        </a:lnSpc>
                        <a:spcBef>
                          <a:spcPts val="0"/>
                        </a:spcBef>
                        <a:spcAft>
                          <a:spcPts val="0"/>
                        </a:spcAft>
                      </a:pPr>
                      <a:endPar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51435" marR="51435" marT="0" marB="0">
                    <a:noFill/>
                  </a:tcPr>
                </a:tc>
                <a:tc>
                  <a:txBody>
                    <a:bodyPr/>
                    <a:lstStyle/>
                    <a:p>
                      <a:pPr marL="0" marR="0">
                        <a:lnSpc>
                          <a:spcPct val="107000"/>
                        </a:lnSpc>
                        <a:spcBef>
                          <a:spcPts val="0"/>
                        </a:spcBef>
                        <a:spcAft>
                          <a:spcPts val="0"/>
                        </a:spcAft>
                      </a:pPr>
                      <a:r>
                        <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2 month after step 1</a:t>
                      </a:r>
                    </a:p>
                  </a:txBody>
                  <a:tcPr marL="51435" marR="51435" marT="0" marB="0">
                    <a:noFill/>
                  </a:tcPr>
                </a:tc>
                <a:tc>
                  <a:txBody>
                    <a:bodyPr/>
                    <a:lstStyle/>
                    <a:p>
                      <a:pPr marL="0" marR="0" lvl="0" indent="0">
                        <a:lnSpc>
                          <a:spcPct val="107000"/>
                        </a:lnSpc>
                        <a:spcBef>
                          <a:spcPts val="0"/>
                        </a:spcBef>
                        <a:spcAft>
                          <a:spcPts val="0"/>
                        </a:spcAft>
                        <a:buFont typeface="Symbol" pitchFamily="2" charset="2"/>
                        <a:buNone/>
                      </a:pPr>
                      <a:r>
                        <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Discipleship  definitions and metrics determined </a:t>
                      </a:r>
                    </a:p>
                  </a:txBody>
                  <a:tcPr marL="51435" marR="51435" marT="0" marB="0">
                    <a:noFill/>
                  </a:tcPr>
                </a:tc>
                <a:extLst>
                  <a:ext uri="{0D108BD9-81ED-4DB2-BD59-A6C34878D82A}">
                    <a16:rowId xmlns:a16="http://schemas.microsoft.com/office/drawing/2014/main" val="2203732368"/>
                  </a:ext>
                </a:extLst>
              </a:tr>
              <a:tr h="1543207">
                <a:tc>
                  <a:txBody>
                    <a:bodyPr/>
                    <a:lstStyle/>
                    <a:p>
                      <a:pPr marL="0" marR="0" lvl="0" indent="0" algn="l">
                        <a:lnSpc>
                          <a:spcPct val="107000"/>
                        </a:lnSpc>
                        <a:spcBef>
                          <a:spcPts val="0"/>
                        </a:spcBef>
                        <a:spcAft>
                          <a:spcPts val="0"/>
                        </a:spcAft>
                        <a:buFontTx/>
                        <a:buNone/>
                      </a:pPr>
                      <a:r>
                        <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3. Research and analyze the parish baselines on step 2 key metrics and survey or otherwise research and identify parish impediments to success on those key </a:t>
                      </a:r>
                      <a:r>
                        <a:rPr lang="en-US" sz="1300" b="1" dirty="0">
                          <a:solidFill>
                            <a:schemeClr val="tx1"/>
                          </a:solidFill>
                          <a:effectLst/>
                          <a:latin typeface="Georgia" panose="02040502050405020303" pitchFamily="18" charset="0"/>
                        </a:rPr>
                        <a:t>leadership, outreach, and stewardship </a:t>
                      </a:r>
                      <a:r>
                        <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effectiveness metrics success</a:t>
                      </a:r>
                    </a:p>
                  </a:txBody>
                  <a:tcPr marL="51435" marR="51435"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Discipleship  Ministry Team 3</a:t>
                      </a:r>
                    </a:p>
                    <a:p>
                      <a:pPr marL="0" marR="0">
                        <a:lnSpc>
                          <a:spcPct val="107000"/>
                        </a:lnSpc>
                        <a:spcBef>
                          <a:spcPts val="0"/>
                        </a:spcBef>
                        <a:spcAft>
                          <a:spcPts val="0"/>
                        </a:spcAft>
                      </a:pPr>
                      <a:endPar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1 months after step 2</a:t>
                      </a:r>
                    </a:p>
                    <a:p>
                      <a:pPr marL="0" marR="0">
                        <a:lnSpc>
                          <a:spcPct val="107000"/>
                        </a:lnSpc>
                        <a:spcBef>
                          <a:spcPts val="0"/>
                        </a:spcBef>
                        <a:spcAft>
                          <a:spcPts val="0"/>
                        </a:spcAft>
                      </a:pPr>
                      <a:endPar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lvl="0" indent="0">
                        <a:lnSpc>
                          <a:spcPct val="107000"/>
                        </a:lnSpc>
                        <a:spcBef>
                          <a:spcPts val="0"/>
                        </a:spcBef>
                        <a:spcAft>
                          <a:spcPts val="0"/>
                        </a:spcAft>
                        <a:buFontTx/>
                        <a:buNone/>
                      </a:pPr>
                      <a:r>
                        <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Parish baselines and parish impediments are finalized</a:t>
                      </a:r>
                    </a:p>
                  </a:txBody>
                  <a:tcPr marL="51435" marR="51435" marT="0" marB="0"/>
                </a:tc>
                <a:extLst>
                  <a:ext uri="{0D108BD9-81ED-4DB2-BD59-A6C34878D82A}">
                    <a16:rowId xmlns:a16="http://schemas.microsoft.com/office/drawing/2014/main" val="1938974741"/>
                  </a:ext>
                </a:extLst>
              </a:tr>
              <a:tr h="1649339">
                <a:tc>
                  <a:txBody>
                    <a:bodyPr/>
                    <a:lstStyle/>
                    <a:p>
                      <a:pPr marL="0" marR="0" lvl="0" indent="0" algn="l">
                        <a:lnSpc>
                          <a:spcPct val="107000"/>
                        </a:lnSpc>
                        <a:spcBef>
                          <a:spcPts val="0"/>
                        </a:spcBef>
                        <a:spcAft>
                          <a:spcPts val="0"/>
                        </a:spcAft>
                        <a:buFontTx/>
                        <a:buNone/>
                      </a:pPr>
                      <a:r>
                        <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4. Identify and research at least 3 Leadership, 3 Outreach, and 3 Stewardship  Programs </a:t>
                      </a:r>
                      <a:r>
                        <a:rPr lang="en-US" sz="1300" b="1" dirty="0">
                          <a:solidFill>
                            <a:schemeClr val="tx1"/>
                          </a:solidFill>
                          <a:effectLst/>
                          <a:latin typeface="Georgia" panose="02040502050405020303" pitchFamily="18" charset="0"/>
                        </a:rPr>
                        <a:t>from both inside and outside the Orthodox ecosystem to evaluate and consider.</a:t>
                      </a:r>
                      <a:endPar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Discipleship  Ministry Team 3</a:t>
                      </a:r>
                    </a:p>
                  </a:txBody>
                  <a:tcPr marL="51435" marR="51435" marT="0" marB="0"/>
                </a:tc>
                <a:tc>
                  <a:txBody>
                    <a:bodyPr/>
                    <a:lstStyle/>
                    <a:p>
                      <a:pPr marL="0" marR="0">
                        <a:lnSpc>
                          <a:spcPct val="107000"/>
                        </a:lnSpc>
                        <a:spcBef>
                          <a:spcPts val="0"/>
                        </a:spcBef>
                        <a:spcAft>
                          <a:spcPts val="0"/>
                        </a:spcAft>
                      </a:pPr>
                      <a:r>
                        <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Simultaneous with steps 2 &amp; 3</a:t>
                      </a:r>
                    </a:p>
                  </a:txBody>
                  <a:tcPr marL="51435" marR="51435" marT="0" marB="0"/>
                </a:tc>
                <a:tc>
                  <a:txBody>
                    <a:bodyPr/>
                    <a:lstStyle/>
                    <a:p>
                      <a:pPr marL="0" marR="0" lvl="0" indent="0">
                        <a:lnSpc>
                          <a:spcPct val="107000"/>
                        </a:lnSpc>
                        <a:spcBef>
                          <a:spcPts val="0"/>
                        </a:spcBef>
                        <a:spcAft>
                          <a:spcPts val="0"/>
                        </a:spcAft>
                        <a:buFontTx/>
                        <a:buNone/>
                      </a:pPr>
                      <a:r>
                        <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At least 3 Leadership, 3 Outreach, and 3 Stewardship  Discipleship Programs examined</a:t>
                      </a:r>
                    </a:p>
                  </a:txBody>
                  <a:tcPr marL="51435" marR="51435" marT="0" marB="0"/>
                </a:tc>
                <a:extLst>
                  <a:ext uri="{0D108BD9-81ED-4DB2-BD59-A6C34878D82A}">
                    <a16:rowId xmlns:a16="http://schemas.microsoft.com/office/drawing/2014/main" val="1085481770"/>
                  </a:ext>
                </a:extLst>
              </a:tr>
            </a:tbl>
          </a:graphicData>
        </a:graphic>
      </p:graphicFrame>
      <p:sp>
        <p:nvSpPr>
          <p:cNvPr id="6" name="Title 1">
            <a:extLst>
              <a:ext uri="{FF2B5EF4-FFF2-40B4-BE49-F238E27FC236}">
                <a16:creationId xmlns:a16="http://schemas.microsoft.com/office/drawing/2014/main" id="{EE8EF787-BB2B-8F74-AE49-E18BDAEF0C1D}"/>
              </a:ext>
            </a:extLst>
          </p:cNvPr>
          <p:cNvSpPr txBox="1">
            <a:spLocks/>
          </p:cNvSpPr>
          <p:nvPr/>
        </p:nvSpPr>
        <p:spPr bwMode="auto">
          <a:xfrm>
            <a:off x="872232" y="0"/>
            <a:ext cx="7610382"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ctr" rtl="0" fontAlgn="base">
              <a:lnSpc>
                <a:spcPct val="70000"/>
              </a:lnSpc>
              <a:spcBef>
                <a:spcPct val="0"/>
              </a:spcBef>
              <a:spcAft>
                <a:spcPct val="0"/>
              </a:spcAft>
              <a:defRPr sz="3600" b="1" u="sng">
                <a:solidFill>
                  <a:srgbClr val="760002"/>
                </a:solidFill>
                <a:effectLst/>
                <a:latin typeface="Georgia" panose="02040502050405020303" pitchFamily="18" charset="0"/>
                <a:ea typeface="+mj-ea"/>
                <a:cs typeface="Arial" panose="020B0604020202020204" pitchFamily="34" charset="0"/>
              </a:defRPr>
            </a:lvl1pPr>
            <a:lvl2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2pPr>
            <a:lvl3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3pPr>
            <a:lvl4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4pPr>
            <a:lvl5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5pPr>
            <a:lvl6pPr marL="4572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6pPr>
            <a:lvl7pPr marL="9144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7pPr>
            <a:lvl8pPr marL="13716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8pPr>
            <a:lvl9pPr marL="18288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60002"/>
                </a:solidFill>
                <a:effectLst/>
                <a:uLnTx/>
                <a:uFillTx/>
                <a:latin typeface="Georgia" panose="02040502050405020303" pitchFamily="18" charset="0"/>
                <a:ea typeface="+mj-ea"/>
                <a:cs typeface="Arial" panose="020B0604020202020204" pitchFamily="34" charset="0"/>
              </a:rPr>
              <a:t>Leadership, Outreach &amp; Stewardship</a:t>
            </a:r>
          </a:p>
          <a:p>
            <a:pPr marL="0" marR="0" lvl="0" indent="0" algn="ctr" defTabSz="914400" rtl="0" eaLnBrk="0" fontAlgn="base" latinLnBrk="0" hangingPunct="0">
              <a:lnSpc>
                <a:spcPct val="7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60002"/>
                </a:solidFill>
                <a:effectLst/>
                <a:uLnTx/>
                <a:uFillTx/>
                <a:latin typeface="Georgia" panose="02040502050405020303" pitchFamily="18" charset="0"/>
                <a:ea typeface="+mj-ea"/>
                <a:cs typeface="Arial" panose="020B0604020202020204" pitchFamily="34" charset="0"/>
              </a:rPr>
              <a:t>  </a:t>
            </a:r>
            <a:r>
              <a:rPr kumimoji="0" lang="en-US" sz="2000" b="1" i="0" u="sng" strike="noStrike" kern="1200" cap="none" spc="0" normalizeH="0" baseline="0" noProof="0" dirty="0">
                <a:ln>
                  <a:noFill/>
                </a:ln>
                <a:solidFill>
                  <a:srgbClr val="760002"/>
                </a:solidFill>
                <a:effectLst/>
                <a:uLnTx/>
                <a:uFillTx/>
                <a:latin typeface="Georgia" panose="02040502050405020303" pitchFamily="18" charset="0"/>
                <a:ea typeface="+mj-ea"/>
                <a:cs typeface="Arial" panose="020B0604020202020204" pitchFamily="34" charset="0"/>
              </a:rPr>
              <a:t>S.M.A.R.T. Goal 3</a:t>
            </a:r>
            <a:endParaRPr kumimoji="0" lang="en-US" sz="2100" b="1" i="0" u="sng" strike="noStrike" kern="0" cap="none" spc="0" normalizeH="0" baseline="0" noProof="0" dirty="0">
              <a:ln>
                <a:noFill/>
              </a:ln>
              <a:solidFill>
                <a:srgbClr val="760002"/>
              </a:solidFill>
              <a:effectLst/>
              <a:uLnTx/>
              <a:uFillTx/>
              <a:latin typeface="Georgia" panose="02040502050405020303" pitchFamily="18" charset="0"/>
              <a:ea typeface="+mj-ea"/>
              <a:cs typeface="Arial" panose="020B0604020202020204" pitchFamily="34" charset="0"/>
            </a:endParaRPr>
          </a:p>
        </p:txBody>
      </p:sp>
    </p:spTree>
    <p:extLst>
      <p:ext uri="{BB962C8B-B14F-4D97-AF65-F5344CB8AC3E}">
        <p14:creationId xmlns:p14="http://schemas.microsoft.com/office/powerpoint/2010/main" val="2651281225"/>
      </p:ext>
    </p:extLst>
  </p:cSld>
  <p:clrMapOvr>
    <a:masterClrMapping/>
  </p:clrMapOvr>
  <p:transition>
    <p:strips dir="rd"/>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altar, indoor, decorated, painting&#10;&#10;Description automatically generated">
            <a:extLst>
              <a:ext uri="{FF2B5EF4-FFF2-40B4-BE49-F238E27FC236}">
                <a16:creationId xmlns:a16="http://schemas.microsoft.com/office/drawing/2014/main" id="{5AE1F71E-BDDD-F4C7-5D43-179C3D96340A}"/>
              </a:ext>
            </a:extLst>
          </p:cNvPr>
          <p:cNvPicPr>
            <a:picLocks noChangeAspect="1"/>
          </p:cNvPicPr>
          <p:nvPr/>
        </p:nvPicPr>
        <p:blipFill rotWithShape="1">
          <a:blip r:embed="rId2">
            <a:extLst>
              <a:ext uri="{28A0092B-C50C-407E-A947-70E740481C1C}">
                <a14:useLocalDpi xmlns:a14="http://schemas.microsoft.com/office/drawing/2010/main" val="0"/>
              </a:ext>
            </a:extLst>
          </a:blip>
          <a:srcRect t="1625"/>
          <a:stretch/>
        </p:blipFill>
        <p:spPr>
          <a:xfrm>
            <a:off x="0" y="-164385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TextBox 7">
            <a:extLst>
              <a:ext uri="{FF2B5EF4-FFF2-40B4-BE49-F238E27FC236}">
                <a16:creationId xmlns:a16="http://schemas.microsoft.com/office/drawing/2014/main" id="{AD92A271-6127-92DD-3E60-A8AA98A478F7}"/>
              </a:ext>
            </a:extLst>
          </p:cNvPr>
          <p:cNvSpPr txBox="1"/>
          <p:nvPr/>
        </p:nvSpPr>
        <p:spPr>
          <a:xfrm>
            <a:off x="2603244" y="1141106"/>
            <a:ext cx="4572000"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itchFamily="18" charset="0"/>
                <a:ea typeface="+mn-ea"/>
                <a:cs typeface="+mn-cs"/>
              </a:rPr>
              <a:t>Internal Strengths</a:t>
            </a:r>
          </a:p>
        </p:txBody>
      </p:sp>
      <p:sp>
        <p:nvSpPr>
          <p:cNvPr id="5" name="TextBox 4">
            <a:extLst>
              <a:ext uri="{FF2B5EF4-FFF2-40B4-BE49-F238E27FC236}">
                <a16:creationId xmlns:a16="http://schemas.microsoft.com/office/drawing/2014/main" id="{80A586F7-3767-16D2-BE30-73C297A3FD9C}"/>
              </a:ext>
            </a:extLst>
          </p:cNvPr>
          <p:cNvSpPr txBox="1"/>
          <p:nvPr/>
        </p:nvSpPr>
        <p:spPr>
          <a:xfrm>
            <a:off x="1508665" y="2495353"/>
            <a:ext cx="6761159" cy="3416320"/>
          </a:xfrm>
          <a:prstGeom prst="rect">
            <a:avLst/>
          </a:prstGeom>
          <a:noFill/>
        </p:spPr>
        <p:txBody>
          <a:bodyPr wrap="square">
            <a:spAutoFit/>
          </a:bodyPr>
          <a:lstStyle/>
          <a:p>
            <a:pPr marL="338455" marR="0" lvl="0" indent="-173990" algn="l" defTabSz="914400" rtl="0" eaLnBrk="0" fontAlgn="base"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Orthodox Church Services and Theology</a:t>
            </a:r>
          </a:p>
          <a:p>
            <a:pPr marL="338455" marR="0" lvl="0" indent="-173990" algn="l" defTabSz="914400" rtl="0" eaLnBrk="0" fontAlgn="base"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Welcoming, Diverse / Multicultural Parish</a:t>
            </a:r>
          </a:p>
          <a:p>
            <a:pPr marL="338455" marR="0" lvl="0" indent="-173990" algn="l" defTabSz="914400" rtl="0" eaLnBrk="0" fontAlgn="base"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Financial Stewardship </a:t>
            </a:r>
          </a:p>
          <a:p>
            <a:pPr marL="338455" marR="0" lvl="0" indent="-173990" algn="l" defTabSz="914400" rtl="0" eaLnBrk="0" fontAlgn="base"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Clergy</a:t>
            </a:r>
          </a:p>
          <a:p>
            <a:pPr marL="338455" marR="0" lvl="0" indent="-173990" algn="l" defTabSz="914400" rtl="0" eaLnBrk="0" fontAlgn="base"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Facilities</a:t>
            </a:r>
          </a:p>
          <a:p>
            <a:pPr marL="338455" marR="0" lvl="0" indent="-173990" algn="l" defTabSz="914400" rtl="0" eaLnBrk="0" fontAlgn="base"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Time &amp; Talent Stewardship</a:t>
            </a:r>
          </a:p>
          <a:p>
            <a:pPr marL="338455" marR="0" lvl="0" indent="-173990" algn="l" defTabSz="914400" rtl="0" eaLnBrk="0" fontAlgn="base"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Close Community</a:t>
            </a:r>
          </a:p>
          <a:p>
            <a:pPr marL="338455" marR="0" lvl="0" indent="-173990" algn="l" defTabSz="914400" rtl="0" eaLnBrk="0" fontAlgn="base"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38455" marR="0" lvl="0" indent="-173990" algn="l" defTabSz="914400" rtl="0" eaLnBrk="0" fontAlgn="base"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875652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97656" y="1121889"/>
          <a:ext cx="8984201" cy="5293329"/>
        </p:xfrm>
        <a:graphic>
          <a:graphicData uri="http://schemas.openxmlformats.org/drawingml/2006/table">
            <a:tbl>
              <a:tblPr firstRow="1" bandRow="1">
                <a:tableStyleId>{7DF18680-E054-41AD-8BC1-D1AEF772440D}</a:tableStyleId>
              </a:tblPr>
              <a:tblGrid>
                <a:gridCol w="3877384">
                  <a:extLst>
                    <a:ext uri="{9D8B030D-6E8A-4147-A177-3AD203B41FA5}">
                      <a16:colId xmlns:a16="http://schemas.microsoft.com/office/drawing/2014/main" val="20000"/>
                    </a:ext>
                  </a:extLst>
                </a:gridCol>
                <a:gridCol w="1513890">
                  <a:extLst>
                    <a:ext uri="{9D8B030D-6E8A-4147-A177-3AD203B41FA5}">
                      <a16:colId xmlns:a16="http://schemas.microsoft.com/office/drawing/2014/main" val="20001"/>
                    </a:ext>
                  </a:extLst>
                </a:gridCol>
                <a:gridCol w="1444531">
                  <a:extLst>
                    <a:ext uri="{9D8B030D-6E8A-4147-A177-3AD203B41FA5}">
                      <a16:colId xmlns:a16="http://schemas.microsoft.com/office/drawing/2014/main" val="20002"/>
                    </a:ext>
                  </a:extLst>
                </a:gridCol>
                <a:gridCol w="188668">
                  <a:extLst>
                    <a:ext uri="{9D8B030D-6E8A-4147-A177-3AD203B41FA5}">
                      <a16:colId xmlns:a16="http://schemas.microsoft.com/office/drawing/2014/main" val="2344119171"/>
                    </a:ext>
                  </a:extLst>
                </a:gridCol>
                <a:gridCol w="1959728">
                  <a:extLst>
                    <a:ext uri="{9D8B030D-6E8A-4147-A177-3AD203B41FA5}">
                      <a16:colId xmlns:a16="http://schemas.microsoft.com/office/drawing/2014/main" val="20003"/>
                    </a:ext>
                  </a:extLst>
                </a:gridCol>
              </a:tblGrid>
              <a:tr h="337351">
                <a:tc>
                  <a:txBody>
                    <a:bodyPr/>
                    <a:lstStyle/>
                    <a:p>
                      <a:pPr algn="ctr"/>
                      <a:r>
                        <a:rPr lang="en-US" sz="900" b="1" kern="1200" dirty="0">
                          <a:solidFill>
                            <a:schemeClr val="bg1"/>
                          </a:solidFill>
                          <a:effectLst/>
                          <a:latin typeface="Georgia" panose="02040502050405020303" pitchFamily="18" charset="0"/>
                          <a:ea typeface="+mn-ea"/>
                          <a:cs typeface="+mn-cs"/>
                        </a:rPr>
                        <a:t>Key  Actions  Necessary  </a:t>
                      </a:r>
                      <a:r>
                        <a:rPr lang="en-US" sz="900" b="1" u="none" kern="1200" dirty="0">
                          <a:solidFill>
                            <a:schemeClr val="bg1"/>
                          </a:solidFill>
                          <a:effectLst/>
                          <a:latin typeface="Georgia" panose="02040502050405020303" pitchFamily="18" charset="0"/>
                          <a:ea typeface="+mn-ea"/>
                          <a:cs typeface="+mn-cs"/>
                        </a:rPr>
                        <a:t>To  Achieve  </a:t>
                      </a:r>
                    </a:p>
                    <a:p>
                      <a:pPr algn="ctr"/>
                      <a:r>
                        <a:rPr lang="en-US" sz="900" b="1" u="sng" kern="1200" dirty="0">
                          <a:solidFill>
                            <a:schemeClr val="bg1"/>
                          </a:solidFill>
                          <a:effectLst/>
                          <a:latin typeface="Georgia" panose="02040502050405020303" pitchFamily="18" charset="0"/>
                          <a:ea typeface="+mn-ea"/>
                          <a:cs typeface="+mn-cs"/>
                        </a:rPr>
                        <a:t>Strategic  Goal 3</a:t>
                      </a:r>
                      <a:endParaRPr lang="en-US" sz="900" b="1" dirty="0">
                        <a:solidFill>
                          <a:schemeClr val="bg1"/>
                        </a:solidFill>
                        <a:latin typeface="Georgia" panose="02040502050405020303" pitchFamily="18" charset="0"/>
                      </a:endParaRPr>
                    </a:p>
                  </a:txBody>
                  <a:tcPr marL="68580" marR="68580" marT="34290" marB="34290">
                    <a:lnB w="12700" cap="flat" cmpd="sng" algn="ctr">
                      <a:solidFill>
                        <a:schemeClr val="tx1"/>
                      </a:solidFill>
                      <a:prstDash val="solid"/>
                      <a:round/>
                      <a:headEnd type="none" w="med" len="med"/>
                      <a:tailEnd type="none" w="med" len="med"/>
                    </a:lnB>
                  </a:tcPr>
                </a:tc>
                <a:tc>
                  <a:txBody>
                    <a:bodyPr/>
                    <a:lstStyle/>
                    <a:p>
                      <a:pPr algn="ctr"/>
                      <a:r>
                        <a:rPr lang="en-US" sz="900" b="1" u="sng" dirty="0">
                          <a:solidFill>
                            <a:schemeClr val="bg1"/>
                          </a:solidFill>
                          <a:latin typeface="Georgia" panose="02040502050405020303" pitchFamily="18" charset="0"/>
                        </a:rPr>
                        <a:t>Responsible Party</a:t>
                      </a:r>
                    </a:p>
                  </a:txBody>
                  <a:tcPr marL="68580" marR="68580" marT="34290" marB="34290">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u="sng" dirty="0">
                          <a:solidFill>
                            <a:schemeClr val="bg1"/>
                          </a:solidFill>
                          <a:latin typeface="Georgia" panose="02040502050405020303" pitchFamily="18" charset="0"/>
                        </a:rPr>
                        <a:t>Deadline Timetable</a:t>
                      </a:r>
                    </a:p>
                  </a:txBody>
                  <a:tcPr marL="68580" marR="68580" marT="34290" marB="34290">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u="sng" dirty="0">
                        <a:solidFill>
                          <a:schemeClr val="bg1"/>
                        </a:solidFill>
                        <a:latin typeface="Georgia" panose="02040502050405020303" pitchFamily="18" charset="0"/>
                      </a:endParaRPr>
                    </a:p>
                  </a:txBody>
                  <a:tcPr marL="68580" marR="68580" marT="34290" marB="34290">
                    <a:lnB w="12700" cap="flat" cmpd="sng" algn="ctr">
                      <a:solidFill>
                        <a:schemeClr val="tx1"/>
                      </a:solidFill>
                      <a:prstDash val="solid"/>
                      <a:round/>
                      <a:headEnd type="none" w="med" len="med"/>
                      <a:tailEnd type="none" w="med" len="med"/>
                    </a:lnB>
                  </a:tcPr>
                </a:tc>
                <a:tc>
                  <a:txBody>
                    <a:bodyPr/>
                    <a:lstStyle/>
                    <a:p>
                      <a:pPr algn="ctr"/>
                      <a:r>
                        <a:rPr lang="en-US" sz="900" b="1" u="none" dirty="0">
                          <a:solidFill>
                            <a:schemeClr val="bg1"/>
                          </a:solidFill>
                          <a:latin typeface="Georgia" panose="02040502050405020303" pitchFamily="18" charset="0"/>
                        </a:rPr>
                        <a:t>Completion </a:t>
                      </a:r>
                    </a:p>
                    <a:p>
                      <a:pPr algn="ctr"/>
                      <a:r>
                        <a:rPr lang="en-US" sz="900" b="1" u="sng" dirty="0">
                          <a:solidFill>
                            <a:schemeClr val="bg1"/>
                          </a:solidFill>
                          <a:latin typeface="Georgia" panose="02040502050405020303" pitchFamily="18" charset="0"/>
                        </a:rPr>
                        <a:t>Confirmation Test</a:t>
                      </a:r>
                    </a:p>
                  </a:txBody>
                  <a:tcPr marL="68580" marR="68580" marT="34290" marB="3429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1969">
                <a:tc gridSpan="5">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1" i="0" u="sng" strike="noStrike" kern="1200" cap="none" spc="0" normalizeH="0" baseline="0" noProof="0" dirty="0">
                          <a:ln>
                            <a:noFill/>
                          </a:ln>
                          <a:solidFill>
                            <a:srgbClr val="FF0000"/>
                          </a:solidFill>
                          <a:effectLst/>
                          <a:uLnTx/>
                          <a:uFillTx/>
                          <a:latin typeface="Georgia" panose="02040502050405020303" pitchFamily="18" charset="0"/>
                          <a:ea typeface="Calibri" panose="020F0502020204030204" pitchFamily="34" charset="0"/>
                          <a:cs typeface="Times New Roman" panose="02020603050405020304" pitchFamily="18" charset="0"/>
                        </a:rPr>
                        <a:t>LAG 2: Develop   the   most  effective Discipleship   Programs  within  4 months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400" b="1" i="0" u="sng" strike="noStrike" kern="1200" cap="none" spc="0" normalizeH="0" baseline="0" noProof="0" dirty="0">
                        <a:ln>
                          <a:noFill/>
                        </a:ln>
                        <a:solidFill>
                          <a:srgbClr val="FF0000"/>
                        </a:solidFill>
                        <a:effectLst/>
                        <a:uLnTx/>
                        <a:uFillTx/>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400" b="1" i="0" u="sng" strike="noStrike" kern="1200" cap="none" spc="0" normalizeH="0" baseline="0" noProof="0" dirty="0">
                        <a:ln>
                          <a:noFill/>
                        </a:ln>
                        <a:solidFill>
                          <a:srgbClr val="FF0000"/>
                        </a:solidFill>
                        <a:effectLst/>
                        <a:uLnTx/>
                        <a:uFillTx/>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400" b="1" i="0" u="sng" strike="noStrike" kern="1200" cap="none" spc="0" normalizeH="0" baseline="0" noProof="0" dirty="0">
                        <a:ln>
                          <a:noFill/>
                        </a:ln>
                        <a:solidFill>
                          <a:srgbClr val="FF0000"/>
                        </a:solidFill>
                        <a:effectLst/>
                        <a:uLnTx/>
                        <a:uFillTx/>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7966531"/>
                  </a:ext>
                </a:extLst>
              </a:tr>
              <a:tr h="1349405">
                <a:tc>
                  <a:txBody>
                    <a:bodyPr/>
                    <a:lstStyle/>
                    <a:p>
                      <a:pPr marL="0" lvl="1" indent="0">
                        <a:buNone/>
                      </a:pPr>
                      <a:r>
                        <a:rPr lang="en-US" sz="1300" b="1" dirty="0">
                          <a:solidFill>
                            <a:schemeClr val="tx1"/>
                          </a:solidFill>
                          <a:effectLst/>
                          <a:latin typeface="Georgia" panose="02040502050405020303" pitchFamily="18" charset="0"/>
                        </a:rPr>
                        <a:t>5. Evaluate researched leadership, outreach, and stewardship programs for effectiveness against key performance metrics and parish baselines based on criteria of effectiveness determined in step 2.</a:t>
                      </a:r>
                    </a:p>
                  </a:txBody>
                  <a:tcPr marL="51435" marR="51435" marT="0" marB="0">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Discipleship  Ministry Team 3</a:t>
                      </a:r>
                    </a:p>
                  </a:txBody>
                  <a:tcPr marL="51435" marR="51435"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2 months after step 4</a:t>
                      </a:r>
                    </a:p>
                  </a:txBody>
                  <a:tcPr marL="51435" marR="51435" marT="0" marB="0">
                    <a:lnT w="12700" cap="flat" cmpd="sng" algn="ctr">
                      <a:solidFill>
                        <a:schemeClr val="tx1"/>
                      </a:solidFill>
                      <a:prstDash val="solid"/>
                      <a:round/>
                      <a:headEnd type="none" w="med" len="med"/>
                      <a:tailEnd type="none" w="med" len="med"/>
                    </a:lnT>
                  </a:tcPr>
                </a:tc>
                <a:tc gridSpan="2">
                  <a:txBody>
                    <a:bodyPr/>
                    <a:lstStyle/>
                    <a:p>
                      <a:pPr marL="0" marR="0">
                        <a:lnSpc>
                          <a:spcPct val="107000"/>
                        </a:lnSpc>
                        <a:spcBef>
                          <a:spcPts val="0"/>
                        </a:spcBef>
                        <a:spcAft>
                          <a:spcPts val="0"/>
                        </a:spcAft>
                      </a:pPr>
                      <a:r>
                        <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Evaluation of alternative L</a:t>
                      </a:r>
                      <a:r>
                        <a:rPr lang="en-US" sz="1300" b="1" dirty="0">
                          <a:solidFill>
                            <a:schemeClr val="tx1"/>
                          </a:solidFill>
                          <a:effectLst/>
                          <a:latin typeface="Georgia" panose="02040502050405020303" pitchFamily="18" charset="0"/>
                        </a:rPr>
                        <a:t>eadership, Outreach, and Stewardship Discipleship programs is</a:t>
                      </a:r>
                      <a:r>
                        <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completed </a:t>
                      </a:r>
                      <a:endParaRPr lang="en-US" sz="1300" b="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51435" marR="51435" marT="0" marB="0">
                    <a:lnT w="12700" cap="flat" cmpd="sng" algn="ctr">
                      <a:solidFill>
                        <a:schemeClr val="tx1"/>
                      </a:solidFill>
                      <a:prstDash val="solid"/>
                      <a:round/>
                      <a:headEnd type="none" w="med" len="med"/>
                      <a:tailEnd type="none" w="med" len="med"/>
                    </a:lnT>
                  </a:tcPr>
                </a:tc>
                <a:tc hMerge="1">
                  <a:txBody>
                    <a:bodyPr/>
                    <a:lstStyle/>
                    <a:p>
                      <a:pPr marL="0" marR="0">
                        <a:lnSpc>
                          <a:spcPct val="107000"/>
                        </a:lnSpc>
                        <a:spcBef>
                          <a:spcPts val="0"/>
                        </a:spcBef>
                        <a:spcAft>
                          <a:spcPts val="0"/>
                        </a:spcAft>
                      </a:pPr>
                      <a:r>
                        <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Evaluation of alternative </a:t>
                      </a:r>
                      <a:r>
                        <a:rPr lang="en-US" sz="1300" b="1" dirty="0">
                          <a:solidFill>
                            <a:schemeClr val="tx1"/>
                          </a:solidFill>
                          <a:effectLst/>
                          <a:latin typeface="Georgia" panose="02040502050405020303" pitchFamily="18" charset="0"/>
                        </a:rPr>
                        <a:t>Stewardship, Outreach &amp; Evangelism, and Leadership Discipleship  programs is</a:t>
                      </a:r>
                      <a:r>
                        <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completed </a:t>
                      </a:r>
                    </a:p>
                  </a:txBody>
                  <a:tcPr marL="51435" marR="51435"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14696997"/>
                  </a:ext>
                </a:extLst>
              </a:tr>
              <a:tr h="1119965">
                <a:tc>
                  <a:txBody>
                    <a:bodyPr/>
                    <a:lstStyle/>
                    <a:p>
                      <a:pPr marL="0" lvl="1" indent="0">
                        <a:buNone/>
                      </a:pPr>
                      <a:r>
                        <a:rPr lang="en-US" sz="1300" b="1" dirty="0">
                          <a:solidFill>
                            <a:schemeClr val="tx1"/>
                          </a:solidFill>
                          <a:effectLst/>
                          <a:latin typeface="Georgia" panose="02040502050405020303" pitchFamily="18" charset="0"/>
                        </a:rPr>
                        <a:t>6. Modify researched or existing Discipleship Programs for utilization at Holy Trinity and create and finalize parish Discipleship  Programs and establish quarterly and/or monthly performance benchmarks to achieve </a:t>
                      </a:r>
                      <a:r>
                        <a:rPr lang="en-US" sz="1300" b="1" dirty="0">
                          <a:solidFill>
                            <a:schemeClr val="tx1"/>
                          </a:solidFill>
                          <a:effectLst/>
                        </a:rPr>
                        <a:t>all respective </a:t>
                      </a:r>
                      <a:r>
                        <a:rPr lang="en-US" sz="1300" b="1" dirty="0">
                          <a:solidFill>
                            <a:schemeClr val="tx1"/>
                          </a:solidFill>
                          <a:effectLst/>
                          <a:latin typeface="Georgia" panose="02040502050405020303" pitchFamily="18" charset="0"/>
                        </a:rPr>
                        <a:t>established Discipleship Goals.  </a:t>
                      </a:r>
                    </a:p>
                  </a:txBody>
                  <a:tcPr marL="51435" marR="51435" marT="0" marB="0">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Discipleship  Ministry Team 3</a:t>
                      </a:r>
                    </a:p>
                  </a:txBody>
                  <a:tcPr marL="51435" marR="51435" marT="0" marB="0"/>
                </a:tc>
                <a:tc>
                  <a:txBody>
                    <a:bodyPr/>
                    <a:lstStyle/>
                    <a:p>
                      <a:pPr marL="0" marR="0">
                        <a:lnSpc>
                          <a:spcPct val="107000"/>
                        </a:lnSpc>
                        <a:spcBef>
                          <a:spcPts val="0"/>
                        </a:spcBef>
                        <a:spcAft>
                          <a:spcPts val="0"/>
                        </a:spcAft>
                      </a:pPr>
                      <a:r>
                        <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2 months after step 5</a:t>
                      </a:r>
                    </a:p>
                  </a:txBody>
                  <a:tcPr marL="51435" marR="51435" marT="0" marB="0"/>
                </a:tc>
                <a:tc gridSpan="2">
                  <a:txBody>
                    <a:bodyPr/>
                    <a:lstStyle/>
                    <a:p>
                      <a:pPr marL="0" marR="0">
                        <a:lnSpc>
                          <a:spcPct val="107000"/>
                        </a:lnSpc>
                        <a:spcBef>
                          <a:spcPts val="0"/>
                        </a:spcBef>
                        <a:spcAft>
                          <a:spcPts val="0"/>
                        </a:spcAft>
                      </a:pPr>
                      <a:r>
                        <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Discipleship  Programs are finalized</a:t>
                      </a:r>
                      <a:endParaRPr lang="en-US" sz="1300" b="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51435" marR="51435" marT="0" marB="0"/>
                </a:tc>
                <a:tc hMerge="1">
                  <a:txBody>
                    <a:bodyPr/>
                    <a:lstStyle/>
                    <a:p>
                      <a:pPr marL="0" marR="0">
                        <a:lnSpc>
                          <a:spcPct val="107000"/>
                        </a:lnSpc>
                        <a:spcBef>
                          <a:spcPts val="0"/>
                        </a:spcBef>
                        <a:spcAft>
                          <a:spcPts val="0"/>
                        </a:spcAft>
                      </a:pPr>
                      <a:r>
                        <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Discipleship  Programs are finalized</a:t>
                      </a:r>
                    </a:p>
                  </a:txBody>
                  <a:tcPr marL="51435" marR="51435" marT="0" marB="0"/>
                </a:tc>
                <a:extLst>
                  <a:ext uri="{0D108BD9-81ED-4DB2-BD59-A6C34878D82A}">
                    <a16:rowId xmlns:a16="http://schemas.microsoft.com/office/drawing/2014/main" val="37005700"/>
                  </a:ext>
                </a:extLst>
              </a:tr>
              <a:tr h="303764">
                <a:tc gridSpan="5">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300" b="1" i="0" u="sng" strike="noStrike" kern="1200" cap="none" spc="0" normalizeH="0" baseline="0" noProof="0" dirty="0">
                          <a:ln>
                            <a:noFill/>
                          </a:ln>
                          <a:solidFill>
                            <a:srgbClr val="FF0000"/>
                          </a:solidFill>
                          <a:effectLst/>
                          <a:uLnTx/>
                          <a:uFillTx/>
                          <a:latin typeface="Georgia" panose="02040502050405020303" pitchFamily="18" charset="0"/>
                          <a:ea typeface="Calibri" panose="020F0502020204030204" pitchFamily="34" charset="0"/>
                          <a:cs typeface="Times New Roman" panose="02020603050405020304" pitchFamily="18" charset="0"/>
                        </a:rPr>
                        <a:t>LAG 3: Recruit  and  train  the  parish  Discipleship   Ambassadors  within 2  months</a:t>
                      </a:r>
                      <a:endParaRPr lang="en-US" sz="1300" b="1" u="sng"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51435" marR="51435" marT="0" marB="0">
                    <a:lnB w="12700" cap="flat" cmpd="sng" algn="ctr">
                      <a:solidFill>
                        <a:schemeClr val="tx1"/>
                      </a:solidFill>
                      <a:prstDash val="solid"/>
                      <a:round/>
                      <a:headEnd type="none" w="med" len="med"/>
                      <a:tailEnd type="none" w="med" len="med"/>
                    </a:lnB>
                    <a:noFill/>
                  </a:tcPr>
                </a:tc>
                <a:tc hMerge="1">
                  <a:txBody>
                    <a:bodyPr/>
                    <a:lstStyle/>
                    <a:p>
                      <a:pPr marL="0" marR="0">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hMerge="1">
                  <a:txBody>
                    <a:bodyPr/>
                    <a:lstStyle/>
                    <a:p>
                      <a:pPr marL="0" marR="0">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pPr marL="0" marR="0" lvl="0" indent="0">
                        <a:lnSpc>
                          <a:spcPct val="107000"/>
                        </a:lnSpc>
                        <a:spcBef>
                          <a:spcPts val="0"/>
                        </a:spcBef>
                        <a:spcAft>
                          <a:spcPts val="0"/>
                        </a:spcAft>
                        <a:buFont typeface="Symbol" pitchFamily="2" charset="2"/>
                        <a:buNone/>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06367">
                <a:tc>
                  <a:txBody>
                    <a:bodyPr/>
                    <a:lstStyle/>
                    <a:p>
                      <a:pPr marL="0" lvl="1" indent="0">
                        <a:buNone/>
                      </a:pPr>
                      <a:r>
                        <a:rPr lang="en-US" sz="1300" b="1" dirty="0">
                          <a:solidFill>
                            <a:schemeClr val="tx1"/>
                          </a:solidFill>
                          <a:effectLst/>
                          <a:latin typeface="Georgia" panose="02040502050405020303" pitchFamily="18" charset="0"/>
                        </a:rPr>
                        <a:t>7. Identify and recruit the “Discipleship  Ambassadors” who can implement the various Discipleship Programs.</a:t>
                      </a:r>
                    </a:p>
                    <a:p>
                      <a:pPr marL="457200" lvl="1" indent="0">
                        <a:buNone/>
                      </a:pPr>
                      <a:endParaRPr lang="en-US" sz="1300" b="1" dirty="0">
                        <a:solidFill>
                          <a:schemeClr val="tx1"/>
                        </a:solidFill>
                        <a:effectLst/>
                        <a:latin typeface="Georgia" panose="02040502050405020303"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Discipleship  Ministry Team 3</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1 month after step 6</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nSpc>
                          <a:spcPct val="107000"/>
                        </a:lnSpc>
                        <a:spcBef>
                          <a:spcPts val="0"/>
                        </a:spcBef>
                        <a:spcAft>
                          <a:spcPts val="0"/>
                        </a:spcAft>
                      </a:pPr>
                      <a:r>
                        <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Discipleship  Ambassadors are recruited</a:t>
                      </a:r>
                      <a:endParaRPr lang="en-US" sz="1300" b="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07000"/>
                        </a:lnSpc>
                        <a:spcBef>
                          <a:spcPts val="0"/>
                        </a:spcBef>
                        <a:spcAft>
                          <a:spcPts val="0"/>
                        </a:spcAft>
                      </a:pPr>
                      <a:r>
                        <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Discipleship  Ambassadors are recruited</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574136"/>
                  </a:ext>
                </a:extLst>
              </a:tr>
              <a:tr h="895971">
                <a:tc>
                  <a:txBody>
                    <a:bodyPr/>
                    <a:lstStyle/>
                    <a:p>
                      <a:pPr marL="0" lvl="1" indent="0">
                        <a:buNone/>
                      </a:pPr>
                      <a:r>
                        <a:rPr lang="en-US" sz="1300" b="1" dirty="0">
                          <a:solidFill>
                            <a:schemeClr val="tx1"/>
                          </a:solidFill>
                          <a:effectLst/>
                          <a:latin typeface="Georgia" panose="02040502050405020303" pitchFamily="18" charset="0"/>
                        </a:rPr>
                        <a:t>8. Develop Discipleship  Ambassadors training program and train the Discipleship  Ambassadors selected in step 7. </a:t>
                      </a:r>
                    </a:p>
                  </a:txBody>
                  <a:tcPr marL="51435" marR="51435"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Discipleship  Ministry Team 3</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1 month after step 7</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Discipleship  Ambassadors are trained</a:t>
                      </a:r>
                      <a:endParaRPr lang="en-US" sz="1300" b="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nSpc>
                          <a:spcPct val="107000"/>
                        </a:lnSpc>
                        <a:spcBef>
                          <a:spcPts val="0"/>
                        </a:spcBef>
                        <a:spcAft>
                          <a:spcPts val="0"/>
                        </a:spcAft>
                      </a:pPr>
                      <a:r>
                        <a:rPr lang="en-US" sz="13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Discipleship  Ambassadors are trained</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2611891"/>
                  </a:ext>
                </a:extLst>
              </a:tr>
            </a:tbl>
          </a:graphicData>
        </a:graphic>
      </p:graphicFrame>
      <p:sp>
        <p:nvSpPr>
          <p:cNvPr id="6" name="Title 1">
            <a:extLst>
              <a:ext uri="{FF2B5EF4-FFF2-40B4-BE49-F238E27FC236}">
                <a16:creationId xmlns:a16="http://schemas.microsoft.com/office/drawing/2014/main" id="{CB2674A2-0B81-7627-D1F7-B556438403C3}"/>
              </a:ext>
            </a:extLst>
          </p:cNvPr>
          <p:cNvSpPr txBox="1">
            <a:spLocks/>
          </p:cNvSpPr>
          <p:nvPr/>
        </p:nvSpPr>
        <p:spPr bwMode="auto">
          <a:xfrm>
            <a:off x="843380" y="79855"/>
            <a:ext cx="7610382"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ctr" rtl="0" fontAlgn="base">
              <a:lnSpc>
                <a:spcPct val="70000"/>
              </a:lnSpc>
              <a:spcBef>
                <a:spcPct val="0"/>
              </a:spcBef>
              <a:spcAft>
                <a:spcPct val="0"/>
              </a:spcAft>
              <a:defRPr sz="3600" b="1" u="sng">
                <a:solidFill>
                  <a:srgbClr val="760002"/>
                </a:solidFill>
                <a:effectLst/>
                <a:latin typeface="Georgia" panose="02040502050405020303" pitchFamily="18" charset="0"/>
                <a:ea typeface="+mj-ea"/>
                <a:cs typeface="Arial" panose="020B0604020202020204" pitchFamily="34" charset="0"/>
              </a:defRPr>
            </a:lvl1pPr>
            <a:lvl2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2pPr>
            <a:lvl3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3pPr>
            <a:lvl4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4pPr>
            <a:lvl5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5pPr>
            <a:lvl6pPr marL="4572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6pPr>
            <a:lvl7pPr marL="9144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7pPr>
            <a:lvl8pPr marL="13716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8pPr>
            <a:lvl9pPr marL="18288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60002"/>
                </a:solidFill>
                <a:effectLst/>
                <a:uLnTx/>
                <a:uFillTx/>
                <a:latin typeface="Georgia" panose="02040502050405020303" pitchFamily="18" charset="0"/>
                <a:ea typeface="+mj-ea"/>
                <a:cs typeface="Arial" panose="020B0604020202020204" pitchFamily="34" charset="0"/>
              </a:rPr>
              <a:t>Leadership, Outreach &amp; Stewardship</a:t>
            </a:r>
          </a:p>
          <a:p>
            <a:pPr marL="0" marR="0" lvl="0" indent="0" algn="ctr" defTabSz="914400" rtl="0" eaLnBrk="0" fontAlgn="base" latinLnBrk="0" hangingPunct="0">
              <a:lnSpc>
                <a:spcPct val="7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60002"/>
                </a:solidFill>
                <a:effectLst/>
                <a:uLnTx/>
                <a:uFillTx/>
                <a:latin typeface="Georgia" panose="02040502050405020303" pitchFamily="18" charset="0"/>
                <a:ea typeface="+mj-ea"/>
                <a:cs typeface="Arial" panose="020B0604020202020204" pitchFamily="34" charset="0"/>
              </a:rPr>
              <a:t>  </a:t>
            </a:r>
            <a:r>
              <a:rPr kumimoji="0" lang="en-US" sz="2000" b="1" i="0" u="sng" strike="noStrike" kern="1200" cap="none" spc="0" normalizeH="0" baseline="0" noProof="0" dirty="0">
                <a:ln>
                  <a:noFill/>
                </a:ln>
                <a:solidFill>
                  <a:srgbClr val="760002"/>
                </a:solidFill>
                <a:effectLst/>
                <a:uLnTx/>
                <a:uFillTx/>
                <a:latin typeface="Georgia" panose="02040502050405020303" pitchFamily="18" charset="0"/>
                <a:ea typeface="+mj-ea"/>
                <a:cs typeface="Arial" panose="020B0604020202020204" pitchFamily="34" charset="0"/>
              </a:rPr>
              <a:t>S.M.A.R.T. Goal 3</a:t>
            </a:r>
            <a:endParaRPr kumimoji="0" lang="en-US" sz="2100" b="1" i="0" u="sng" strike="noStrike" kern="0" cap="none" spc="0" normalizeH="0" baseline="0" noProof="0" dirty="0">
              <a:ln>
                <a:noFill/>
              </a:ln>
              <a:solidFill>
                <a:srgbClr val="760002"/>
              </a:solidFill>
              <a:effectLst/>
              <a:uLnTx/>
              <a:uFillTx/>
              <a:latin typeface="Georgia" panose="02040502050405020303" pitchFamily="18" charset="0"/>
              <a:ea typeface="+mj-ea"/>
              <a:cs typeface="Arial" panose="020B0604020202020204" pitchFamily="34" charset="0"/>
            </a:endParaRPr>
          </a:p>
        </p:txBody>
      </p:sp>
    </p:spTree>
    <p:extLst>
      <p:ext uri="{BB962C8B-B14F-4D97-AF65-F5344CB8AC3E}">
        <p14:creationId xmlns:p14="http://schemas.microsoft.com/office/powerpoint/2010/main" val="2345754200"/>
      </p:ext>
    </p:extLst>
  </p:cSld>
  <p:clrMapOvr>
    <a:masterClrMapping/>
  </p:clrMapOvr>
  <p:transition>
    <p:strips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68678" y="1226228"/>
          <a:ext cx="8868792" cy="5440902"/>
        </p:xfrm>
        <a:graphic>
          <a:graphicData uri="http://schemas.openxmlformats.org/drawingml/2006/table">
            <a:tbl>
              <a:tblPr firstRow="1" bandRow="1">
                <a:tableStyleId>{7DF18680-E054-41AD-8BC1-D1AEF772440D}</a:tableStyleId>
              </a:tblPr>
              <a:tblGrid>
                <a:gridCol w="3767260">
                  <a:extLst>
                    <a:ext uri="{9D8B030D-6E8A-4147-A177-3AD203B41FA5}">
                      <a16:colId xmlns:a16="http://schemas.microsoft.com/office/drawing/2014/main" val="20000"/>
                    </a:ext>
                  </a:extLst>
                </a:gridCol>
                <a:gridCol w="1512323">
                  <a:extLst>
                    <a:ext uri="{9D8B030D-6E8A-4147-A177-3AD203B41FA5}">
                      <a16:colId xmlns:a16="http://schemas.microsoft.com/office/drawing/2014/main" val="20001"/>
                    </a:ext>
                  </a:extLst>
                </a:gridCol>
                <a:gridCol w="1631510">
                  <a:extLst>
                    <a:ext uri="{9D8B030D-6E8A-4147-A177-3AD203B41FA5}">
                      <a16:colId xmlns:a16="http://schemas.microsoft.com/office/drawing/2014/main" val="20002"/>
                    </a:ext>
                  </a:extLst>
                </a:gridCol>
                <a:gridCol w="1957699">
                  <a:extLst>
                    <a:ext uri="{9D8B030D-6E8A-4147-A177-3AD203B41FA5}">
                      <a16:colId xmlns:a16="http://schemas.microsoft.com/office/drawing/2014/main" val="20003"/>
                    </a:ext>
                  </a:extLst>
                </a:gridCol>
              </a:tblGrid>
              <a:tr h="474434">
                <a:tc>
                  <a:txBody>
                    <a:bodyPr/>
                    <a:lstStyle/>
                    <a:p>
                      <a:pPr algn="ctr"/>
                      <a:r>
                        <a:rPr lang="en-US" sz="1100" b="1" kern="1200" dirty="0">
                          <a:solidFill>
                            <a:schemeClr val="bg1"/>
                          </a:solidFill>
                          <a:effectLst/>
                          <a:latin typeface="Georgia" panose="02040502050405020303" pitchFamily="18" charset="0"/>
                          <a:ea typeface="+mn-ea"/>
                          <a:cs typeface="+mn-cs"/>
                        </a:rPr>
                        <a:t>Key  Actions  Necessary  </a:t>
                      </a:r>
                      <a:r>
                        <a:rPr lang="en-US" sz="1100" b="1" u="none" kern="1200" dirty="0">
                          <a:solidFill>
                            <a:schemeClr val="bg1"/>
                          </a:solidFill>
                          <a:effectLst/>
                          <a:latin typeface="Georgia" panose="02040502050405020303" pitchFamily="18" charset="0"/>
                          <a:ea typeface="+mn-ea"/>
                          <a:cs typeface="+mn-cs"/>
                        </a:rPr>
                        <a:t>To  Achieve  </a:t>
                      </a:r>
                    </a:p>
                    <a:p>
                      <a:pPr algn="ctr"/>
                      <a:r>
                        <a:rPr lang="en-US" sz="1100" b="1" u="sng" kern="1200" dirty="0">
                          <a:solidFill>
                            <a:schemeClr val="bg1"/>
                          </a:solidFill>
                          <a:effectLst/>
                          <a:latin typeface="Georgia" panose="02040502050405020303" pitchFamily="18" charset="0"/>
                          <a:ea typeface="+mn-ea"/>
                          <a:cs typeface="+mn-cs"/>
                        </a:rPr>
                        <a:t>Strategic  Goal 3</a:t>
                      </a:r>
                      <a:endParaRPr lang="en-US" sz="1100" b="1" dirty="0">
                        <a:solidFill>
                          <a:schemeClr val="bg1"/>
                        </a:solidFill>
                        <a:latin typeface="Georgia" panose="02040502050405020303" pitchFamily="18" charset="0"/>
                      </a:endParaRPr>
                    </a:p>
                  </a:txBody>
                  <a:tcPr marL="68580" marR="68580" marT="34290" marB="34290"/>
                </a:tc>
                <a:tc>
                  <a:txBody>
                    <a:bodyPr/>
                    <a:lstStyle/>
                    <a:p>
                      <a:pPr algn="ctr"/>
                      <a:r>
                        <a:rPr lang="en-US" sz="1100" b="1" u="sng" dirty="0">
                          <a:solidFill>
                            <a:schemeClr val="bg1"/>
                          </a:solidFill>
                          <a:latin typeface="Georgia" panose="02040502050405020303" pitchFamily="18" charset="0"/>
                        </a:rPr>
                        <a:t>Responsible Party</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u="sng" dirty="0">
                          <a:solidFill>
                            <a:schemeClr val="bg1"/>
                          </a:solidFill>
                          <a:latin typeface="Georgia" panose="02040502050405020303" pitchFamily="18" charset="0"/>
                        </a:rPr>
                        <a:t>Deadline Timetable</a:t>
                      </a:r>
                    </a:p>
                  </a:txBody>
                  <a:tcPr marL="68580" marR="68580" marT="34290" marB="34290"/>
                </a:tc>
                <a:tc>
                  <a:txBody>
                    <a:bodyPr/>
                    <a:lstStyle/>
                    <a:p>
                      <a:pPr algn="ctr"/>
                      <a:r>
                        <a:rPr lang="en-US" sz="1100" b="1" u="none" dirty="0">
                          <a:solidFill>
                            <a:schemeClr val="bg1"/>
                          </a:solidFill>
                          <a:latin typeface="Georgia" panose="02040502050405020303" pitchFamily="18" charset="0"/>
                        </a:rPr>
                        <a:t>Completion </a:t>
                      </a:r>
                    </a:p>
                    <a:p>
                      <a:pPr algn="ctr"/>
                      <a:r>
                        <a:rPr lang="en-US" sz="1100" b="1" u="sng" dirty="0">
                          <a:solidFill>
                            <a:schemeClr val="bg1"/>
                          </a:solidFill>
                          <a:latin typeface="Georgia" panose="02040502050405020303" pitchFamily="18" charset="0"/>
                        </a:rPr>
                        <a:t>Confirmation Test</a:t>
                      </a:r>
                    </a:p>
                  </a:txBody>
                  <a:tcPr marL="68580" marR="68580" marT="34290" marB="34290"/>
                </a:tc>
                <a:extLst>
                  <a:ext uri="{0D108BD9-81ED-4DB2-BD59-A6C34878D82A}">
                    <a16:rowId xmlns:a16="http://schemas.microsoft.com/office/drawing/2014/main" val="10000"/>
                  </a:ext>
                </a:extLst>
              </a:tr>
              <a:tr h="274255">
                <a:tc gridSpan="4">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b="1" u="sng" dirty="0">
                          <a:solidFill>
                            <a:srgbClr val="FF0000"/>
                          </a:solidFill>
                          <a:effectLst/>
                          <a:latin typeface="Georgia" panose="02040502050405020303" pitchFamily="18" charset="0"/>
                        </a:rPr>
                        <a:t>LAG 4: Implement  the  Engagement  Programs  to  achieve  the  targeted goals  within  24  months</a:t>
                      </a:r>
                      <a:endParaRPr lang="en-US" sz="1100" u="sng" dirty="0">
                        <a:effectLst/>
                        <a:latin typeface="Georgia" panose="02040502050405020303" pitchFamily="18" charset="0"/>
                      </a:endParaRPr>
                    </a:p>
                  </a:txBody>
                  <a:tcPr marL="51435" marR="51435" marT="0" marB="0">
                    <a:noFill/>
                  </a:tcPr>
                </a:tc>
                <a:tc h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1"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5154065"/>
                  </a:ext>
                </a:extLst>
              </a:tr>
              <a:tr h="1119881">
                <a:tc>
                  <a:txBody>
                    <a:bodyPr/>
                    <a:lstStyle/>
                    <a:p>
                      <a:pPr marL="0" lvl="1" indent="0">
                        <a:buNone/>
                      </a:pPr>
                      <a:r>
                        <a:rPr lang="en-US" sz="1200" b="1" dirty="0">
                          <a:solidFill>
                            <a:schemeClr val="tx1"/>
                          </a:solidFill>
                          <a:effectLst/>
                          <a:latin typeface="Georgia" panose="02040502050405020303" pitchFamily="18" charset="0"/>
                        </a:rPr>
                        <a:t>9. Implement Discipleship  Programs based on monthly and/or quarterly performance benchmarks determined in step 6 with continual Ambassador follow-up until all Discipleship  Goals are achieved.</a:t>
                      </a:r>
                    </a:p>
                  </a:txBody>
                  <a:tcPr marL="51435" marR="51435" marT="0" marB="0">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Discipleship  Ambassadors</a:t>
                      </a:r>
                    </a:p>
                  </a:txBody>
                  <a:tcPr marL="51435" marR="51435" marT="0" marB="0"/>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24 months after step 8</a:t>
                      </a:r>
                    </a:p>
                  </a:txBody>
                  <a:tcPr marL="51435" marR="51435" marT="0" marB="0"/>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Established quarterly and/or monthly Discipleship  Goals are achieved</a:t>
                      </a:r>
                    </a:p>
                  </a:txBody>
                  <a:tcPr marL="51435" marR="51435" marT="0" marB="0"/>
                </a:tc>
                <a:extLst>
                  <a:ext uri="{0D108BD9-81ED-4DB2-BD59-A6C34878D82A}">
                    <a16:rowId xmlns:a16="http://schemas.microsoft.com/office/drawing/2014/main" val="2670466952"/>
                  </a:ext>
                </a:extLst>
              </a:tr>
              <a:tr h="483747">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u="sng" dirty="0">
                          <a:solidFill>
                            <a:srgbClr val="FF0000"/>
                          </a:solidFill>
                          <a:effectLst/>
                          <a:latin typeface="Georgia" panose="02040502050405020303" pitchFamily="18" charset="0"/>
                        </a:rPr>
                        <a:t>LAG 5: Compile  and assess the  results  of the  Parish Discipleship   Programs and make necessary improvements  within  2 months</a:t>
                      </a:r>
                      <a:endParaRPr lang="en-US" sz="1200" b="1" u="sng"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51435" marR="51435" marT="0" marB="0">
                    <a:lnB w="12700" cap="flat" cmpd="sng" algn="ctr">
                      <a:solidFill>
                        <a:schemeClr val="tx1"/>
                      </a:solidFill>
                      <a:prstDash val="solid"/>
                      <a:round/>
                      <a:headEnd type="none" w="med" len="med"/>
                      <a:tailEnd type="none" w="med" len="med"/>
                    </a:lnB>
                    <a:noFill/>
                  </a:tcPr>
                </a:tc>
                <a:tc hMerge="1">
                  <a:txBody>
                    <a:bodyPr/>
                    <a:lstStyle/>
                    <a:p>
                      <a:pPr marL="0" marR="0">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hMerge="1">
                  <a:txBody>
                    <a:bodyPr/>
                    <a:lstStyle/>
                    <a:p>
                      <a:pPr marL="0" marR="0">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hMerge="1">
                  <a:txBody>
                    <a:bodyPr/>
                    <a:lstStyle/>
                    <a:p>
                      <a:pPr marL="0" marR="0" lvl="0" indent="0">
                        <a:lnSpc>
                          <a:spcPct val="107000"/>
                        </a:lnSpc>
                        <a:spcBef>
                          <a:spcPts val="0"/>
                        </a:spcBef>
                        <a:spcAft>
                          <a:spcPts val="0"/>
                        </a:spcAft>
                        <a:buFont typeface="Symbol" pitchFamily="2" charset="2"/>
                        <a:buNone/>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101170">
                <a:tc>
                  <a:txBody>
                    <a:bodyPr/>
                    <a:lstStyle/>
                    <a:p>
                      <a:pPr marL="0" lvl="1" indent="0">
                        <a:buNone/>
                      </a:pPr>
                      <a:r>
                        <a:rPr lang="en-US" sz="1200" b="1" dirty="0">
                          <a:solidFill>
                            <a:schemeClr val="tx1"/>
                          </a:solidFill>
                          <a:effectLst/>
                          <a:latin typeface="Georgia" panose="02040502050405020303" pitchFamily="18" charset="0"/>
                        </a:rPr>
                        <a:t>10. Obtain and compile qualitative and quantitative data from Discipleship  Programs and compile as to the effectiveness and success (based on criteria established in step 2) and areas for improvement. </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Discipleship  Ambassadors and Discipleship  Ministry Team 3</a:t>
                      </a:r>
                    </a:p>
                  </a:txBody>
                  <a:tcPr marL="51435" marR="51435" marT="0" marB="0">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1 month after step 9</a:t>
                      </a:r>
                    </a:p>
                  </a:txBody>
                  <a:tcPr marL="51435" marR="51435" marT="0" marB="0"/>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Discipleship  Programs</a:t>
                      </a:r>
                    </a:p>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assessments are completed</a:t>
                      </a:r>
                    </a:p>
                  </a:txBody>
                  <a:tcPr marL="51435" marR="51435" marT="0" marB="0"/>
                </a:tc>
                <a:extLst>
                  <a:ext uri="{0D108BD9-81ED-4DB2-BD59-A6C34878D82A}">
                    <a16:rowId xmlns:a16="http://schemas.microsoft.com/office/drawing/2014/main" val="2302424690"/>
                  </a:ext>
                </a:extLst>
              </a:tr>
              <a:tr h="198741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solidFill>
                            <a:schemeClr val="tx1"/>
                          </a:solidFill>
                          <a:effectLst/>
                          <a:latin typeface="Georgia" panose="02040502050405020303" pitchFamily="18" charset="0"/>
                        </a:rPr>
                        <a:t>11. Finalize and deliver improvements to Discipleship  Programs assessment analysis report, and make all refinements necessary to make those Ministries more effective based on information identified in step 10, and revise and improve them accordingly.</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Discipleship  Ambassadors and Discipleship  Ministry  Team 3</a:t>
                      </a:r>
                    </a:p>
                  </a:txBody>
                  <a:tcPr marL="51435" marR="51435" marT="0" marB="0">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1 month after step 10</a:t>
                      </a:r>
                    </a:p>
                  </a:txBody>
                  <a:tcPr marL="51435" marR="51435"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Discipleship  Programs implementation  analysis is completed, and Discipleship  Programs are refined accordingly</a:t>
                      </a:r>
                    </a:p>
                  </a:txBody>
                  <a:tcPr marL="51435" marR="51435" marT="0" marB="0"/>
                </a:tc>
                <a:extLst>
                  <a:ext uri="{0D108BD9-81ED-4DB2-BD59-A6C34878D82A}">
                    <a16:rowId xmlns:a16="http://schemas.microsoft.com/office/drawing/2014/main" val="2887205641"/>
                  </a:ext>
                </a:extLst>
              </a:tr>
            </a:tbl>
          </a:graphicData>
        </a:graphic>
      </p:graphicFrame>
      <p:sp>
        <p:nvSpPr>
          <p:cNvPr id="5" name="Title 1">
            <a:extLst>
              <a:ext uri="{FF2B5EF4-FFF2-40B4-BE49-F238E27FC236}">
                <a16:creationId xmlns:a16="http://schemas.microsoft.com/office/drawing/2014/main" id="{25D351BF-DBC4-7A35-635C-6E56E97EC5A4}"/>
              </a:ext>
            </a:extLst>
          </p:cNvPr>
          <p:cNvSpPr txBox="1">
            <a:spLocks/>
          </p:cNvSpPr>
          <p:nvPr/>
        </p:nvSpPr>
        <p:spPr bwMode="auto">
          <a:xfrm>
            <a:off x="870012" y="120403"/>
            <a:ext cx="7610382"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ctr" rtl="0" fontAlgn="base">
              <a:lnSpc>
                <a:spcPct val="70000"/>
              </a:lnSpc>
              <a:spcBef>
                <a:spcPct val="0"/>
              </a:spcBef>
              <a:spcAft>
                <a:spcPct val="0"/>
              </a:spcAft>
              <a:defRPr sz="3600" b="1" u="sng">
                <a:solidFill>
                  <a:srgbClr val="760002"/>
                </a:solidFill>
                <a:effectLst/>
                <a:latin typeface="Georgia" panose="02040502050405020303" pitchFamily="18" charset="0"/>
                <a:ea typeface="+mj-ea"/>
                <a:cs typeface="Arial" panose="020B0604020202020204" pitchFamily="34" charset="0"/>
              </a:defRPr>
            </a:lvl1pPr>
            <a:lvl2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2pPr>
            <a:lvl3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3pPr>
            <a:lvl4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4pPr>
            <a:lvl5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5pPr>
            <a:lvl6pPr marL="4572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6pPr>
            <a:lvl7pPr marL="9144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7pPr>
            <a:lvl8pPr marL="13716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8pPr>
            <a:lvl9pPr marL="18288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60002"/>
                </a:solidFill>
                <a:effectLst/>
                <a:uLnTx/>
                <a:uFillTx/>
                <a:latin typeface="Georgia" panose="02040502050405020303" pitchFamily="18" charset="0"/>
                <a:ea typeface="+mj-ea"/>
                <a:cs typeface="Arial" panose="020B0604020202020204" pitchFamily="34" charset="0"/>
              </a:rPr>
              <a:t>Leadership, Outreach &amp; Stewardship</a:t>
            </a:r>
          </a:p>
          <a:p>
            <a:pPr marL="0" marR="0" lvl="0" indent="0" algn="ctr" defTabSz="914400" rtl="0" eaLnBrk="0" fontAlgn="base" latinLnBrk="0" hangingPunct="0">
              <a:lnSpc>
                <a:spcPct val="7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60002"/>
                </a:solidFill>
                <a:effectLst/>
                <a:uLnTx/>
                <a:uFillTx/>
                <a:latin typeface="Georgia" panose="02040502050405020303" pitchFamily="18" charset="0"/>
                <a:ea typeface="+mj-ea"/>
                <a:cs typeface="Arial" panose="020B0604020202020204" pitchFamily="34" charset="0"/>
              </a:rPr>
              <a:t>  </a:t>
            </a:r>
            <a:r>
              <a:rPr kumimoji="0" lang="en-US" sz="2000" b="1" i="0" u="sng" strike="noStrike" kern="1200" cap="none" spc="0" normalizeH="0" baseline="0" noProof="0" dirty="0">
                <a:ln>
                  <a:noFill/>
                </a:ln>
                <a:solidFill>
                  <a:srgbClr val="760002"/>
                </a:solidFill>
                <a:effectLst/>
                <a:uLnTx/>
                <a:uFillTx/>
                <a:latin typeface="Georgia" panose="02040502050405020303" pitchFamily="18" charset="0"/>
                <a:ea typeface="+mj-ea"/>
                <a:cs typeface="Arial" panose="020B0604020202020204" pitchFamily="34" charset="0"/>
              </a:rPr>
              <a:t>S.M.A.R.T. Goal 3</a:t>
            </a:r>
            <a:endParaRPr kumimoji="0" lang="en-US" sz="2100" b="1" i="0" u="sng" strike="noStrike" kern="0" cap="none" spc="0" normalizeH="0" baseline="0" noProof="0" dirty="0">
              <a:ln>
                <a:noFill/>
              </a:ln>
              <a:solidFill>
                <a:srgbClr val="760002"/>
              </a:solidFill>
              <a:effectLst/>
              <a:uLnTx/>
              <a:uFillTx/>
              <a:latin typeface="Georgia" panose="02040502050405020303" pitchFamily="18" charset="0"/>
              <a:ea typeface="+mj-ea"/>
              <a:cs typeface="Arial" panose="020B0604020202020204" pitchFamily="34" charset="0"/>
            </a:endParaRPr>
          </a:p>
        </p:txBody>
      </p:sp>
    </p:spTree>
    <p:extLst>
      <p:ext uri="{BB962C8B-B14F-4D97-AF65-F5344CB8AC3E}">
        <p14:creationId xmlns:p14="http://schemas.microsoft.com/office/powerpoint/2010/main" val="26635834"/>
      </p:ext>
    </p:extLst>
  </p:cSld>
  <p:clrMapOvr>
    <a:masterClrMapping/>
  </p:clrMapOvr>
  <p:transition>
    <p:strips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55114BBB-C2EF-4F4E-B093-0F7C6D894018}"/>
              </a:ext>
            </a:extLst>
          </p:cNvPr>
          <p:cNvGraphicFramePr>
            <a:graphicFrameLocks noGrp="1"/>
          </p:cNvGraphicFramePr>
          <p:nvPr>
            <p:ph sz="half" idx="1"/>
            <p:extLst>
              <p:ext uri="{D42A27DB-BD31-4B8C-83A1-F6EECF244321}">
                <p14:modId xmlns:p14="http://schemas.microsoft.com/office/powerpoint/2010/main" val="3510299685"/>
              </p:ext>
            </p:extLst>
          </p:nvPr>
        </p:nvGraphicFramePr>
        <p:xfrm>
          <a:off x="213064" y="1136342"/>
          <a:ext cx="8593586" cy="5075847"/>
        </p:xfrm>
        <a:graphic>
          <a:graphicData uri="http://schemas.openxmlformats.org/drawingml/2006/table">
            <a:tbl>
              <a:tblPr firstRow="1" bandRow="1">
                <a:tableStyleId>{5C22544A-7EE6-4342-B048-85BDC9FD1C3A}</a:tableStyleId>
              </a:tblPr>
              <a:tblGrid>
                <a:gridCol w="4981371">
                  <a:extLst>
                    <a:ext uri="{9D8B030D-6E8A-4147-A177-3AD203B41FA5}">
                      <a16:colId xmlns:a16="http://schemas.microsoft.com/office/drawing/2014/main" val="824145472"/>
                    </a:ext>
                  </a:extLst>
                </a:gridCol>
                <a:gridCol w="1846687">
                  <a:extLst>
                    <a:ext uri="{9D8B030D-6E8A-4147-A177-3AD203B41FA5}">
                      <a16:colId xmlns:a16="http://schemas.microsoft.com/office/drawing/2014/main" val="1324807933"/>
                    </a:ext>
                  </a:extLst>
                </a:gridCol>
                <a:gridCol w="1765528">
                  <a:extLst>
                    <a:ext uri="{9D8B030D-6E8A-4147-A177-3AD203B41FA5}">
                      <a16:colId xmlns:a16="http://schemas.microsoft.com/office/drawing/2014/main" val="818634956"/>
                    </a:ext>
                  </a:extLst>
                </a:gridCol>
              </a:tblGrid>
              <a:tr h="515978">
                <a:tc>
                  <a:txBody>
                    <a:bodyPr/>
                    <a:lstStyle/>
                    <a:p>
                      <a:r>
                        <a:rPr lang="en-US" sz="1000" dirty="0"/>
                        <a:t>Lead Measure Action</a:t>
                      </a:r>
                    </a:p>
                  </a:txBody>
                  <a:tcPr marL="68580" marR="68580" marT="34290" marB="34290"/>
                </a:tc>
                <a:tc>
                  <a:txBody>
                    <a:bodyPr/>
                    <a:lstStyle/>
                    <a:p>
                      <a:r>
                        <a:rPr lang="en-US" sz="1000" dirty="0"/>
                        <a:t>Deadline Date</a:t>
                      </a:r>
                    </a:p>
                  </a:txBody>
                  <a:tcPr marL="68580" marR="68580" marT="34290" marB="34290"/>
                </a:tc>
                <a:tc>
                  <a:txBody>
                    <a:bodyPr/>
                    <a:lstStyle/>
                    <a:p>
                      <a:r>
                        <a:rPr lang="en-US" sz="1000" dirty="0"/>
                        <a:t>Status: Percent Complete and Date</a:t>
                      </a:r>
                    </a:p>
                  </a:txBody>
                  <a:tcPr marL="68580" marR="68580" marT="34290" marB="34290"/>
                </a:tc>
                <a:extLst>
                  <a:ext uri="{0D108BD9-81ED-4DB2-BD59-A6C34878D82A}">
                    <a16:rowId xmlns:a16="http://schemas.microsoft.com/office/drawing/2014/main" val="2806969568"/>
                  </a:ext>
                </a:extLst>
              </a:tr>
              <a:tr h="380470">
                <a:tc>
                  <a:txBody>
                    <a:bodyPr/>
                    <a:lstStyle/>
                    <a:p>
                      <a:r>
                        <a:rPr lang="en-US" sz="1400" dirty="0">
                          <a:solidFill>
                            <a:schemeClr val="tx1"/>
                          </a:solidFill>
                        </a:rPr>
                        <a:t>1. Form Discipleship  Ministry Team 1</a:t>
                      </a:r>
                    </a:p>
                  </a:txBody>
                  <a:tcPr marL="68580" marR="68580" marT="34290" marB="34290"/>
                </a:tc>
                <a:tc>
                  <a:txBody>
                    <a:bodyPr/>
                    <a:lstStyle/>
                    <a:p>
                      <a:endParaRPr lang="en-US" sz="1400" dirty="0">
                        <a:solidFill>
                          <a:schemeClr val="tx1"/>
                        </a:solidFill>
                      </a:endParaRPr>
                    </a:p>
                  </a:txBody>
                  <a:tcPr marL="68580" marR="68580" marT="34290" marB="34290"/>
                </a:tc>
                <a:tc>
                  <a:txBody>
                    <a:bodyPr/>
                    <a:lstStyle/>
                    <a:p>
                      <a:endParaRPr lang="en-US" sz="1400" dirty="0">
                        <a:solidFill>
                          <a:schemeClr val="tx1"/>
                        </a:solidFill>
                      </a:endParaRPr>
                    </a:p>
                  </a:txBody>
                  <a:tcPr marL="68580" marR="68580" marT="34290" marB="34290"/>
                </a:tc>
                <a:extLst>
                  <a:ext uri="{0D108BD9-81ED-4DB2-BD59-A6C34878D82A}">
                    <a16:rowId xmlns:a16="http://schemas.microsoft.com/office/drawing/2014/main" val="571058741"/>
                  </a:ext>
                </a:extLst>
              </a:tr>
              <a:tr h="385682">
                <a:tc>
                  <a:txBody>
                    <a:bodyPr/>
                    <a:lstStyle/>
                    <a:p>
                      <a:r>
                        <a:rPr lang="en-US" sz="1400" dirty="0">
                          <a:solidFill>
                            <a:schemeClr val="tx1"/>
                          </a:solidFill>
                        </a:rPr>
                        <a:t>2. Develop definitions and effectiveness metrics</a:t>
                      </a:r>
                    </a:p>
                  </a:txBody>
                  <a:tcPr marL="68580" marR="68580" marT="34290" marB="34290"/>
                </a:tc>
                <a:tc>
                  <a:txBody>
                    <a:bodyPr/>
                    <a:lstStyle/>
                    <a:p>
                      <a:endParaRPr lang="en-US" sz="1400" dirty="0">
                        <a:solidFill>
                          <a:schemeClr val="tx1"/>
                        </a:solidFill>
                      </a:endParaRPr>
                    </a:p>
                  </a:txBody>
                  <a:tcPr marL="68580" marR="68580" marT="34290" marB="34290"/>
                </a:tc>
                <a:tc>
                  <a:txBody>
                    <a:bodyPr/>
                    <a:lstStyle/>
                    <a:p>
                      <a:endParaRPr lang="en-US" sz="1400" dirty="0">
                        <a:solidFill>
                          <a:schemeClr val="tx1"/>
                        </a:solidFill>
                      </a:endParaRPr>
                    </a:p>
                  </a:txBody>
                  <a:tcPr marL="68580" marR="68580" marT="34290" marB="34290"/>
                </a:tc>
                <a:extLst>
                  <a:ext uri="{0D108BD9-81ED-4DB2-BD59-A6C34878D82A}">
                    <a16:rowId xmlns:a16="http://schemas.microsoft.com/office/drawing/2014/main" val="2230418515"/>
                  </a:ext>
                </a:extLst>
              </a:tr>
              <a:tr h="380470">
                <a:tc>
                  <a:txBody>
                    <a:bodyPr/>
                    <a:lstStyle/>
                    <a:p>
                      <a:r>
                        <a:rPr lang="en-US" sz="1400" dirty="0">
                          <a:solidFill>
                            <a:schemeClr val="tx1"/>
                          </a:solidFill>
                        </a:rPr>
                        <a:t>3. Analyze parish baselines and success impediments</a:t>
                      </a:r>
                    </a:p>
                  </a:txBody>
                  <a:tcPr marL="68580" marR="68580" marT="34290" marB="34290"/>
                </a:tc>
                <a:tc>
                  <a:txBody>
                    <a:bodyPr/>
                    <a:lstStyle/>
                    <a:p>
                      <a:endParaRPr lang="en-US" sz="1400" dirty="0">
                        <a:solidFill>
                          <a:schemeClr val="tx1"/>
                        </a:solidFill>
                      </a:endParaRPr>
                    </a:p>
                  </a:txBody>
                  <a:tcPr marL="68580" marR="68580" marT="34290" marB="34290"/>
                </a:tc>
                <a:tc>
                  <a:txBody>
                    <a:bodyPr/>
                    <a:lstStyle/>
                    <a:p>
                      <a:endParaRPr lang="en-US" sz="1400" dirty="0">
                        <a:solidFill>
                          <a:schemeClr val="tx1"/>
                        </a:solidFill>
                      </a:endParaRPr>
                    </a:p>
                  </a:txBody>
                  <a:tcPr marL="68580" marR="68580" marT="34290" marB="34290"/>
                </a:tc>
                <a:extLst>
                  <a:ext uri="{0D108BD9-81ED-4DB2-BD59-A6C34878D82A}">
                    <a16:rowId xmlns:a16="http://schemas.microsoft.com/office/drawing/2014/main" val="552545713"/>
                  </a:ext>
                </a:extLst>
              </a:tr>
              <a:tr h="385682">
                <a:tc>
                  <a:txBody>
                    <a:bodyPr/>
                    <a:lstStyle/>
                    <a:p>
                      <a:r>
                        <a:rPr lang="en-US" sz="1400" dirty="0">
                          <a:solidFill>
                            <a:schemeClr val="tx1"/>
                          </a:solidFill>
                        </a:rPr>
                        <a:t>4. Research Discipleship  Programs</a:t>
                      </a:r>
                    </a:p>
                  </a:txBody>
                  <a:tcPr marL="68580" marR="68580" marT="34290" marB="34290"/>
                </a:tc>
                <a:tc>
                  <a:txBody>
                    <a:bodyPr/>
                    <a:lstStyle/>
                    <a:p>
                      <a:endParaRPr lang="en-US" sz="1400" dirty="0">
                        <a:solidFill>
                          <a:schemeClr val="tx1"/>
                        </a:solidFill>
                      </a:endParaRPr>
                    </a:p>
                  </a:txBody>
                  <a:tcPr marL="68580" marR="68580" marT="34290" marB="34290"/>
                </a:tc>
                <a:tc>
                  <a:txBody>
                    <a:bodyPr/>
                    <a:lstStyle/>
                    <a:p>
                      <a:endParaRPr lang="en-US" sz="1400" dirty="0">
                        <a:solidFill>
                          <a:schemeClr val="tx1"/>
                        </a:solidFill>
                      </a:endParaRPr>
                    </a:p>
                  </a:txBody>
                  <a:tcPr marL="68580" marR="68580" marT="34290" marB="34290"/>
                </a:tc>
                <a:extLst>
                  <a:ext uri="{0D108BD9-81ED-4DB2-BD59-A6C34878D82A}">
                    <a16:rowId xmlns:a16="http://schemas.microsoft.com/office/drawing/2014/main" val="503741242"/>
                  </a:ext>
                </a:extLst>
              </a:tr>
              <a:tr h="385682">
                <a:tc>
                  <a:txBody>
                    <a:bodyPr/>
                    <a:lstStyle/>
                    <a:p>
                      <a:r>
                        <a:rPr lang="en-US" sz="1400" dirty="0">
                          <a:solidFill>
                            <a:schemeClr val="tx1"/>
                          </a:solidFill>
                        </a:rPr>
                        <a:t>5. Evaluate Discipleship  Programs</a:t>
                      </a:r>
                    </a:p>
                  </a:txBody>
                  <a:tcPr marL="68580" marR="68580" marT="34290" marB="34290"/>
                </a:tc>
                <a:tc>
                  <a:txBody>
                    <a:bodyPr/>
                    <a:lstStyle/>
                    <a:p>
                      <a:endParaRPr lang="en-US" sz="1400" dirty="0">
                        <a:solidFill>
                          <a:schemeClr val="tx1"/>
                        </a:solidFill>
                      </a:endParaRPr>
                    </a:p>
                  </a:txBody>
                  <a:tcPr marL="68580" marR="68580" marT="34290" marB="34290"/>
                </a:tc>
                <a:tc>
                  <a:txBody>
                    <a:bodyPr/>
                    <a:lstStyle/>
                    <a:p>
                      <a:endParaRPr lang="en-US" sz="1400" dirty="0">
                        <a:solidFill>
                          <a:schemeClr val="tx1"/>
                        </a:solidFill>
                      </a:endParaRPr>
                    </a:p>
                  </a:txBody>
                  <a:tcPr marL="68580" marR="68580" marT="34290" marB="34290"/>
                </a:tc>
                <a:extLst>
                  <a:ext uri="{0D108BD9-81ED-4DB2-BD59-A6C34878D82A}">
                    <a16:rowId xmlns:a16="http://schemas.microsoft.com/office/drawing/2014/main" val="845713103"/>
                  </a:ext>
                </a:extLst>
              </a:tr>
              <a:tr h="385682">
                <a:tc>
                  <a:txBody>
                    <a:bodyPr/>
                    <a:lstStyle/>
                    <a:p>
                      <a:r>
                        <a:rPr lang="en-US" sz="1400" dirty="0">
                          <a:solidFill>
                            <a:schemeClr val="tx1"/>
                          </a:solidFill>
                        </a:rPr>
                        <a:t>6. Finalize Discipleship  Programs</a:t>
                      </a:r>
                    </a:p>
                  </a:txBody>
                  <a:tcPr marL="68580" marR="68580" marT="34290" marB="34290"/>
                </a:tc>
                <a:tc>
                  <a:txBody>
                    <a:bodyPr/>
                    <a:lstStyle/>
                    <a:p>
                      <a:endParaRPr lang="en-US" sz="1400" dirty="0">
                        <a:solidFill>
                          <a:schemeClr val="tx1"/>
                        </a:solidFill>
                      </a:endParaRPr>
                    </a:p>
                  </a:txBody>
                  <a:tcPr marL="68580" marR="68580" marT="34290" marB="34290"/>
                </a:tc>
                <a:tc>
                  <a:txBody>
                    <a:bodyPr/>
                    <a:lstStyle/>
                    <a:p>
                      <a:endParaRPr lang="en-US" sz="1400" dirty="0">
                        <a:solidFill>
                          <a:schemeClr val="tx1"/>
                        </a:solidFill>
                      </a:endParaRPr>
                    </a:p>
                  </a:txBody>
                  <a:tcPr marL="68580" marR="68580" marT="34290" marB="34290"/>
                </a:tc>
                <a:extLst>
                  <a:ext uri="{0D108BD9-81ED-4DB2-BD59-A6C34878D82A}">
                    <a16:rowId xmlns:a16="http://schemas.microsoft.com/office/drawing/2014/main" val="4096844472"/>
                  </a:ext>
                </a:extLst>
              </a:tr>
              <a:tr h="465092">
                <a:tc>
                  <a:txBody>
                    <a:bodyPr/>
                    <a:lstStyle/>
                    <a:p>
                      <a:r>
                        <a:rPr lang="en-US" sz="1400" dirty="0">
                          <a:solidFill>
                            <a:schemeClr val="tx1"/>
                          </a:solidFill>
                        </a:rPr>
                        <a:t>7. Identify and recruit Discipleship  Ambassadors</a:t>
                      </a:r>
                    </a:p>
                  </a:txBody>
                  <a:tcPr marL="68580" marR="68580" marT="34290" marB="34290"/>
                </a:tc>
                <a:tc>
                  <a:txBody>
                    <a:bodyPr/>
                    <a:lstStyle/>
                    <a:p>
                      <a:endParaRPr lang="en-US" sz="1400" dirty="0">
                        <a:solidFill>
                          <a:schemeClr val="tx1"/>
                        </a:solidFill>
                      </a:endParaRPr>
                    </a:p>
                  </a:txBody>
                  <a:tcPr marL="68580" marR="68580" marT="34290" marB="34290"/>
                </a:tc>
                <a:tc>
                  <a:txBody>
                    <a:bodyPr/>
                    <a:lstStyle/>
                    <a:p>
                      <a:endParaRPr lang="en-US" sz="1400" dirty="0">
                        <a:solidFill>
                          <a:schemeClr val="tx1"/>
                        </a:solidFill>
                      </a:endParaRPr>
                    </a:p>
                  </a:txBody>
                  <a:tcPr marL="68580" marR="68580" marT="34290" marB="34290"/>
                </a:tc>
                <a:extLst>
                  <a:ext uri="{0D108BD9-81ED-4DB2-BD59-A6C34878D82A}">
                    <a16:rowId xmlns:a16="http://schemas.microsoft.com/office/drawing/2014/main" val="1906038764"/>
                  </a:ext>
                </a:extLst>
              </a:tr>
              <a:tr h="373471">
                <a:tc>
                  <a:txBody>
                    <a:bodyPr/>
                    <a:lstStyle/>
                    <a:p>
                      <a:r>
                        <a:rPr lang="en-US" sz="1400" dirty="0">
                          <a:solidFill>
                            <a:schemeClr val="tx1"/>
                          </a:solidFill>
                        </a:rPr>
                        <a:t>8. Train Discipleship  Ambassadors</a:t>
                      </a:r>
                    </a:p>
                  </a:txBody>
                  <a:tcPr marL="68580" marR="68580" marT="34290" marB="34290"/>
                </a:tc>
                <a:tc>
                  <a:txBody>
                    <a:bodyPr/>
                    <a:lstStyle/>
                    <a:p>
                      <a:endParaRPr lang="en-US" sz="1400" dirty="0">
                        <a:solidFill>
                          <a:schemeClr val="tx1"/>
                        </a:solidFill>
                      </a:endParaRPr>
                    </a:p>
                  </a:txBody>
                  <a:tcPr marL="68580" marR="68580" marT="34290" marB="34290"/>
                </a:tc>
                <a:tc>
                  <a:txBody>
                    <a:bodyPr/>
                    <a:lstStyle/>
                    <a:p>
                      <a:endParaRPr lang="en-US" sz="1400" dirty="0">
                        <a:solidFill>
                          <a:schemeClr val="tx1"/>
                        </a:solidFill>
                      </a:endParaRPr>
                    </a:p>
                  </a:txBody>
                  <a:tcPr marL="68580" marR="68580" marT="34290" marB="34290"/>
                </a:tc>
                <a:extLst>
                  <a:ext uri="{0D108BD9-81ED-4DB2-BD59-A6C34878D82A}">
                    <a16:rowId xmlns:a16="http://schemas.microsoft.com/office/drawing/2014/main" val="59820400"/>
                  </a:ext>
                </a:extLst>
              </a:tr>
              <a:tr h="515978">
                <a:tc>
                  <a:txBody>
                    <a:bodyPr/>
                    <a:lstStyle/>
                    <a:p>
                      <a:pPr>
                        <a:tabLst>
                          <a:tab pos="519113" algn="l"/>
                        </a:tabLst>
                      </a:pPr>
                      <a:r>
                        <a:rPr lang="en-US" sz="1400" dirty="0">
                          <a:solidFill>
                            <a:schemeClr val="tx1"/>
                          </a:solidFill>
                        </a:rPr>
                        <a:t>9. Implement Discipleship Programs and manage to interim quarterly and monthly targets to achieve all Discipleship Goals</a:t>
                      </a:r>
                    </a:p>
                  </a:txBody>
                  <a:tcPr marL="68580" marR="68580" marT="34290" marB="34290"/>
                </a:tc>
                <a:tc>
                  <a:txBody>
                    <a:bodyPr/>
                    <a:lstStyle/>
                    <a:p>
                      <a:endParaRPr lang="en-US" sz="1400" dirty="0">
                        <a:solidFill>
                          <a:schemeClr val="tx1"/>
                        </a:solidFill>
                      </a:endParaRPr>
                    </a:p>
                  </a:txBody>
                  <a:tcPr marL="68580" marR="68580" marT="34290" marB="34290"/>
                </a:tc>
                <a:tc>
                  <a:txBody>
                    <a:bodyPr/>
                    <a:lstStyle/>
                    <a:p>
                      <a:endParaRPr lang="en-US" sz="1400" dirty="0">
                        <a:solidFill>
                          <a:schemeClr val="tx1"/>
                        </a:solidFill>
                      </a:endParaRPr>
                    </a:p>
                  </a:txBody>
                  <a:tcPr marL="68580" marR="68580" marT="34290" marB="34290"/>
                </a:tc>
                <a:extLst>
                  <a:ext uri="{0D108BD9-81ED-4DB2-BD59-A6C34878D82A}">
                    <a16:rowId xmlns:a16="http://schemas.microsoft.com/office/drawing/2014/main" val="1319602124"/>
                  </a:ext>
                </a:extLst>
              </a:tr>
              <a:tr h="385682">
                <a:tc>
                  <a:txBody>
                    <a:bodyPr/>
                    <a:lstStyle/>
                    <a:p>
                      <a:pPr>
                        <a:tabLst>
                          <a:tab pos="519113" algn="l"/>
                        </a:tabLst>
                      </a:pPr>
                      <a:r>
                        <a:rPr lang="en-US" sz="1400" dirty="0">
                          <a:solidFill>
                            <a:schemeClr val="tx1"/>
                          </a:solidFill>
                        </a:rPr>
                        <a:t>10. Obtain Data from Discipleship  Programs Implementation</a:t>
                      </a:r>
                    </a:p>
                  </a:txBody>
                  <a:tcPr marL="68580" marR="68580" marT="34290" marB="34290"/>
                </a:tc>
                <a:tc>
                  <a:txBody>
                    <a:bodyPr/>
                    <a:lstStyle/>
                    <a:p>
                      <a:endParaRPr lang="en-US" sz="1400" dirty="0">
                        <a:solidFill>
                          <a:schemeClr val="tx1"/>
                        </a:solidFill>
                      </a:endParaRPr>
                    </a:p>
                  </a:txBody>
                  <a:tcPr marL="68580" marR="68580" marT="34290" marB="34290"/>
                </a:tc>
                <a:tc>
                  <a:txBody>
                    <a:bodyPr/>
                    <a:lstStyle/>
                    <a:p>
                      <a:endParaRPr lang="en-US" sz="1400" dirty="0">
                        <a:solidFill>
                          <a:schemeClr val="tx1"/>
                        </a:solidFill>
                      </a:endParaRPr>
                    </a:p>
                  </a:txBody>
                  <a:tcPr marL="68580" marR="68580" marT="34290" marB="34290"/>
                </a:tc>
                <a:extLst>
                  <a:ext uri="{0D108BD9-81ED-4DB2-BD59-A6C34878D82A}">
                    <a16:rowId xmlns:a16="http://schemas.microsoft.com/office/drawing/2014/main" val="3712199347"/>
                  </a:ext>
                </a:extLst>
              </a:tr>
              <a:tr h="515978">
                <a:tc>
                  <a:txBody>
                    <a:bodyPr/>
                    <a:lstStyle/>
                    <a:p>
                      <a:pPr>
                        <a:tabLst>
                          <a:tab pos="519113" algn="l"/>
                        </a:tabLst>
                      </a:pPr>
                      <a:r>
                        <a:rPr lang="en-US" sz="1400" dirty="0">
                          <a:solidFill>
                            <a:schemeClr val="tx1"/>
                          </a:solidFill>
                        </a:rPr>
                        <a:t>11. Improve Discipleship  Programs based lessons learned in step 10	</a:t>
                      </a:r>
                      <a:endParaRPr lang="en-US" sz="1400" b="1" u="sng" dirty="0">
                        <a:solidFill>
                          <a:schemeClr val="tx1"/>
                        </a:solidFill>
                      </a:endParaRPr>
                    </a:p>
                  </a:txBody>
                  <a:tcPr marL="68580" marR="68580" marT="34290" marB="34290"/>
                </a:tc>
                <a:tc>
                  <a:txBody>
                    <a:bodyPr/>
                    <a:lstStyle/>
                    <a:p>
                      <a:endParaRPr lang="en-US" sz="1400" dirty="0">
                        <a:solidFill>
                          <a:schemeClr val="tx1"/>
                        </a:solidFill>
                      </a:endParaRPr>
                    </a:p>
                  </a:txBody>
                  <a:tcPr marL="68580" marR="68580" marT="34290" marB="34290"/>
                </a:tc>
                <a:tc>
                  <a:txBody>
                    <a:bodyPr/>
                    <a:lstStyle/>
                    <a:p>
                      <a:endParaRPr lang="en-US" sz="1400" dirty="0">
                        <a:solidFill>
                          <a:schemeClr val="tx1"/>
                        </a:solidFill>
                      </a:endParaRPr>
                    </a:p>
                  </a:txBody>
                  <a:tcPr marL="68580" marR="68580" marT="34290" marB="34290"/>
                </a:tc>
                <a:extLst>
                  <a:ext uri="{0D108BD9-81ED-4DB2-BD59-A6C34878D82A}">
                    <a16:rowId xmlns:a16="http://schemas.microsoft.com/office/drawing/2014/main" val="1217137386"/>
                  </a:ext>
                </a:extLst>
              </a:tr>
            </a:tbl>
          </a:graphicData>
        </a:graphic>
      </p:graphicFrame>
      <p:sp>
        <p:nvSpPr>
          <p:cNvPr id="6" name="Title 1">
            <a:extLst>
              <a:ext uri="{FF2B5EF4-FFF2-40B4-BE49-F238E27FC236}">
                <a16:creationId xmlns:a16="http://schemas.microsoft.com/office/drawing/2014/main" id="{ACA64796-E980-5DA8-9C7A-35DB834AF4D1}"/>
              </a:ext>
            </a:extLst>
          </p:cNvPr>
          <p:cNvSpPr txBox="1">
            <a:spLocks/>
          </p:cNvSpPr>
          <p:nvPr/>
        </p:nvSpPr>
        <p:spPr bwMode="auto">
          <a:xfrm>
            <a:off x="738529" y="129281"/>
            <a:ext cx="7610382"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ctr" rtl="0" fontAlgn="base">
              <a:lnSpc>
                <a:spcPct val="70000"/>
              </a:lnSpc>
              <a:spcBef>
                <a:spcPct val="0"/>
              </a:spcBef>
              <a:spcAft>
                <a:spcPct val="0"/>
              </a:spcAft>
              <a:defRPr sz="3600" b="1" u="sng">
                <a:solidFill>
                  <a:srgbClr val="760002"/>
                </a:solidFill>
                <a:effectLst/>
                <a:latin typeface="Georgia" panose="02040502050405020303" pitchFamily="18" charset="0"/>
                <a:ea typeface="+mj-ea"/>
                <a:cs typeface="Arial" panose="020B0604020202020204" pitchFamily="34" charset="0"/>
              </a:defRPr>
            </a:lvl1pPr>
            <a:lvl2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2pPr>
            <a:lvl3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3pPr>
            <a:lvl4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4pPr>
            <a:lvl5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5pPr>
            <a:lvl6pPr marL="4572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6pPr>
            <a:lvl7pPr marL="9144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7pPr>
            <a:lvl8pPr marL="13716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8pPr>
            <a:lvl9pPr marL="18288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760002"/>
                </a:solidFill>
                <a:effectLst/>
                <a:uLnTx/>
                <a:uFillTx/>
                <a:latin typeface="Georgia" panose="02040502050405020303" pitchFamily="18" charset="0"/>
                <a:ea typeface="+mj-ea"/>
                <a:cs typeface="Arial" panose="020B0604020202020204" pitchFamily="34" charset="0"/>
              </a:rPr>
              <a:t>Leadership, Outreach &amp; Stewardship  </a:t>
            </a:r>
          </a:p>
          <a:p>
            <a:pPr marL="0" marR="0" lvl="0" indent="0" algn="ctr" defTabSz="914400" rtl="0" eaLnBrk="0" fontAlgn="base" latinLnBrk="0" hangingPunct="0">
              <a:lnSpc>
                <a:spcPct val="7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760002"/>
                </a:solidFill>
                <a:effectLst/>
                <a:uLnTx/>
                <a:uFillTx/>
                <a:latin typeface="Georgia" panose="02040502050405020303" pitchFamily="18" charset="0"/>
                <a:ea typeface="+mj-ea"/>
                <a:cs typeface="Arial" panose="020B0604020202020204" pitchFamily="34" charset="0"/>
              </a:rPr>
              <a:t>Goal 3  Scoreboard</a:t>
            </a:r>
            <a:endParaRPr kumimoji="0" lang="en-US" sz="1800" b="1" i="0" u="sng" strike="noStrike" kern="0" cap="none" spc="0" normalizeH="0" baseline="0" noProof="0" dirty="0">
              <a:ln>
                <a:noFill/>
              </a:ln>
              <a:solidFill>
                <a:srgbClr val="760002"/>
              </a:solidFill>
              <a:effectLst/>
              <a:uLnTx/>
              <a:uFillTx/>
              <a:latin typeface="Georgia" panose="02040502050405020303" pitchFamily="18" charset="0"/>
              <a:ea typeface="+mj-ea"/>
              <a:cs typeface="Arial" panose="020B0604020202020204" pitchFamily="34" charset="0"/>
            </a:endParaRPr>
          </a:p>
        </p:txBody>
      </p:sp>
    </p:spTree>
    <p:extLst>
      <p:ext uri="{BB962C8B-B14F-4D97-AF65-F5344CB8AC3E}">
        <p14:creationId xmlns:p14="http://schemas.microsoft.com/office/powerpoint/2010/main" val="2750126966"/>
      </p:ext>
    </p:extLst>
  </p:cSld>
  <p:clrMapOvr>
    <a:masterClrMapping/>
  </p:clrMapOvr>
  <p:transition>
    <p:strips dir="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800" y="1405354"/>
            <a:ext cx="8764399" cy="5427432"/>
          </a:xfrm>
        </p:spPr>
        <p:txBody>
          <a:bodyPr>
            <a:normAutofit fontScale="25000" lnSpcReduction="20000"/>
          </a:bodyPr>
          <a:lstStyle/>
          <a:p>
            <a:r>
              <a:rPr lang="en-US" sz="5500" b="1" u="sng" dirty="0">
                <a:solidFill>
                  <a:srgbClr val="FFFF00"/>
                </a:solidFill>
              </a:rPr>
              <a:t>16 - FACILITIES</a:t>
            </a:r>
            <a:r>
              <a:rPr lang="en-US" sz="5500" dirty="0">
                <a:solidFill>
                  <a:srgbClr val="FFFF00"/>
                </a:solidFill>
              </a:rPr>
              <a:t>  </a:t>
            </a:r>
            <a:r>
              <a:rPr lang="en-US" sz="3100" dirty="0"/>
              <a:t>- Hall needs remodeling; Facilities; Social hall in need of renovation; The outside property needs upkeep; Church needs iconography and additional beauty- its more desolate than other churches; Need outside places for kids to play safely; Church is dirty; Poor use of outdoor grounds. Possible development could include natural park, picnic area, playground, etc.; An aging church building with structural challenges (small altar, brick walls, etc.);  facilities: limited spaces / function, datedness; Aging facilities in need of facelift, which creates perceptions of the life of the church of those who may visit (or even attend); Facility upkeep; Don’t keep church maintained; Our seasoned building will require major updating/maintenance; Contingencies – roof, kitchen, bathroom, other repairs – continue to be funded with one-off giving appeals.</a:t>
            </a:r>
          </a:p>
          <a:p>
            <a:r>
              <a:rPr lang="en-US" sz="5500" b="1" u="sng" dirty="0">
                <a:solidFill>
                  <a:srgbClr val="FFFF00"/>
                </a:solidFill>
              </a:rPr>
              <a:t>13 - FAMILY  ISSUES</a:t>
            </a:r>
            <a:r>
              <a:rPr lang="en-US" sz="5500" dirty="0">
                <a:solidFill>
                  <a:srgbClr val="FFFF00"/>
                </a:solidFill>
              </a:rPr>
              <a:t> </a:t>
            </a:r>
            <a:r>
              <a:rPr lang="en-US" sz="4000" dirty="0"/>
              <a:t>- Young families have many conflicting options for how to spend their time and talents so regular attendance is sparse.; Young family participation in liturgy; Support for families with extremely young children – no nursery etc.; Get younger families to bring kids to church; Not always good at embracing young families who are disruptive; Need to reach out to children’s and families and engage the families more; Haven’t always been good at embracing young families and their children’s disruptions in church; May need increase resources for babies/toddles on Sundays; Inspiring parents to be committed to Christ and faith; Lack of commitment for parents to make church and Christ top priority in their lives and kids’ lives; Better parishioner support of Sunday to bring the kids; Parents lack of instilling a Love of Christ and participating in the Life of the church as the number one priority in raising their children.; Families - lack of Faith and culture awareness -  both youth and adults.</a:t>
            </a:r>
          </a:p>
          <a:p>
            <a:r>
              <a:rPr lang="en-US" sz="5500" b="1" u="sng" dirty="0">
                <a:solidFill>
                  <a:srgbClr val="FFFF00"/>
                </a:solidFill>
              </a:rPr>
              <a:t>10 - INADEQUATE  PHILANTRHOPY</a:t>
            </a:r>
            <a:r>
              <a:rPr lang="en-US" sz="5500" dirty="0">
                <a:solidFill>
                  <a:srgbClr val="FFFF00"/>
                </a:solidFill>
              </a:rPr>
              <a:t>  </a:t>
            </a:r>
            <a:r>
              <a:rPr lang="en-US" sz="4000" dirty="0"/>
              <a:t>- Give away very little collectively of parishioner money (bake sale and endowments is not “our” money)  we give $0 of our own stewardship money to charitable causes; Need more outreach to poor and needy; over-reliance on General Endowment and Philoptochos to serve the underprivileged; Extremely weak focus on philanthropy; I am not aware of any philanthropical projects outside of Philoptochos other than the building project.; Do no face to face social and philanthropic outreach to intentionally reach out to poor and marginalized; Need more people helping others who need help; Not good enough at giving more to charity that serve people in need (Matthew 25); Better at giving to charity than serving those who have fallen through the cracks: hungry, thirsty, stranger, naked, sick, prisoner (Matt. 25:31-46); orphans and widows (James 1:27); poor, victims, homeless, marginalized; Good at community service, not great; we could do more community-wide.</a:t>
            </a:r>
          </a:p>
          <a:p>
            <a:r>
              <a:rPr lang="en-US" sz="5500" b="1" u="sng" dirty="0">
                <a:solidFill>
                  <a:srgbClr val="FFFF00"/>
                </a:solidFill>
              </a:rPr>
              <a:t>7 – COMMUNICATIONS / TECHNOLOGIES  INADEQUACIES</a:t>
            </a:r>
            <a:r>
              <a:rPr lang="en-US" sz="5500" dirty="0">
                <a:solidFill>
                  <a:srgbClr val="FFFF00"/>
                </a:solidFill>
              </a:rPr>
              <a:t> </a:t>
            </a:r>
            <a:r>
              <a:rPr lang="en-US" sz="4000" dirty="0"/>
              <a:t>- No quarterly or monthly bulletin of highlights – community and spiritual; Communication can sometimes feel daunting and shared via many channels. (I am personally unaware of where I should look for the ultimate “source of truth” regarding church events, parish calendar, etc.…); small digital presence, WhatsApp Telegram or FaceBook groups to speed communication (people are too inconvenienced to open emails); Sunday Bulletin &amp; weekly email needs additions: welcome guests, prayer requests, etc.; Need a new address book with pictures; Knowledge of/use of talents and businesses of parishioners. (A directory? I’d love to know if we had plumbers, CPAs, hairdressers, etc., to use/hire).; Technology</a:t>
            </a:r>
            <a:r>
              <a:rPr lang="en-US" sz="2400" dirty="0"/>
              <a:t>.</a:t>
            </a:r>
            <a:endParaRPr lang="en-US" sz="3200" dirty="0"/>
          </a:p>
          <a:p>
            <a:r>
              <a:rPr lang="en-US" sz="5500" b="1" u="sng" dirty="0">
                <a:solidFill>
                  <a:srgbClr val="FFFF00"/>
                </a:solidFill>
              </a:rPr>
              <a:t>6 - STAFFING  SHORTAGES</a:t>
            </a:r>
            <a:r>
              <a:rPr lang="en-US" sz="5500" dirty="0">
                <a:solidFill>
                  <a:srgbClr val="FFFF00"/>
                </a:solidFill>
              </a:rPr>
              <a:t> </a:t>
            </a:r>
            <a:r>
              <a:rPr lang="en-US" sz="4000" dirty="0"/>
              <a:t>- Need more religious Education teachers; Church Custodian; Grounds need a grounds keeper; Inadequate administrative support for the parish Priest appears over-worked; We penny-pinch when we should be investing in more effective operations and staff.</a:t>
            </a:r>
          </a:p>
          <a:p>
            <a:pPr marL="176213" lvl="1" indent="0">
              <a:buNone/>
              <a:tabLst>
                <a:tab pos="1204913" algn="l"/>
              </a:tabLst>
            </a:pPr>
            <a:endParaRPr lang="en-US" sz="2000" b="1" dirty="0">
              <a:solidFill>
                <a:schemeClr val="bg1">
                  <a:lumMod val="95000"/>
                </a:schemeClr>
              </a:solidFill>
              <a:effectLst/>
            </a:endParaRPr>
          </a:p>
        </p:txBody>
      </p:sp>
      <p:sp>
        <p:nvSpPr>
          <p:cNvPr id="6" name="Title 1">
            <a:extLst>
              <a:ext uri="{FF2B5EF4-FFF2-40B4-BE49-F238E27FC236}">
                <a16:creationId xmlns:a16="http://schemas.microsoft.com/office/drawing/2014/main" id="{81081A5B-CD3A-42AC-A72C-ED7D19AD750A}"/>
              </a:ext>
            </a:extLst>
          </p:cNvPr>
          <p:cNvSpPr>
            <a:spLocks noGrp="1"/>
          </p:cNvSpPr>
          <p:nvPr>
            <p:ph type="title"/>
          </p:nvPr>
        </p:nvSpPr>
        <p:spPr>
          <a:xfrm>
            <a:off x="407899" y="0"/>
            <a:ext cx="8043642" cy="1022351"/>
          </a:xfrm>
        </p:spPr>
        <p:txBody>
          <a:bodyPr>
            <a:normAutofit/>
          </a:bodyPr>
          <a:lstStyle/>
          <a:p>
            <a:pPr algn="ctr"/>
            <a:r>
              <a:rPr lang="en-US" sz="2800" b="1" u="none" dirty="0"/>
              <a:t>5   Examples  of  SWOT  Low  Hanging</a:t>
            </a:r>
            <a:br>
              <a:rPr lang="en-US" sz="2800" b="1" u="none" dirty="0"/>
            </a:br>
            <a:r>
              <a:rPr lang="en-US" sz="2800" b="1" u="none" dirty="0"/>
              <a:t>  </a:t>
            </a:r>
            <a:r>
              <a:rPr lang="en-US" sz="2800" b="1" u="sng" dirty="0"/>
              <a:t>Fruit  Success  Opportunities</a:t>
            </a:r>
          </a:p>
        </p:txBody>
      </p:sp>
    </p:spTree>
    <p:extLst>
      <p:ext uri="{BB962C8B-B14F-4D97-AF65-F5344CB8AC3E}">
        <p14:creationId xmlns:p14="http://schemas.microsoft.com/office/powerpoint/2010/main" val="184914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696666D-DFEA-488E-B9E7-3CCD9AA2D495}"/>
              </a:ext>
            </a:extLst>
          </p:cNvPr>
          <p:cNvSpPr txBox="1"/>
          <p:nvPr/>
        </p:nvSpPr>
        <p:spPr>
          <a:xfrm>
            <a:off x="162243" y="2606592"/>
            <a:ext cx="4409757" cy="4893647"/>
          </a:xfrm>
          <a:prstGeom prst="rect">
            <a:avLst/>
          </a:prstGeom>
          <a:noFill/>
        </p:spPr>
        <p:txBody>
          <a:bodyPr wrap="square" rtlCol="0">
            <a:spAutoFit/>
          </a:bodyPr>
          <a:lstStyle/>
          <a:p>
            <a:r>
              <a:rPr lang="en-US" sz="2400" b="1" dirty="0">
                <a:solidFill>
                  <a:schemeClr val="bg1"/>
                </a:solidFill>
                <a:latin typeface="+mn-lt"/>
              </a:rPr>
              <a:t>Print  the  Volunteer  Form  available  here:</a:t>
            </a:r>
          </a:p>
          <a:p>
            <a:r>
              <a:rPr lang="en-US" sz="2400" b="1" dirty="0">
                <a:solidFill>
                  <a:srgbClr val="00B0F0"/>
                </a:solidFill>
                <a:latin typeface="+mn-lt"/>
                <a:hlinkClick r:id="rId2">
                  <a:extLst>
                    <a:ext uri="{A12FA001-AC4F-418D-AE19-62706E023703}">
                      <ahyp:hlinkClr xmlns:ahyp="http://schemas.microsoft.com/office/drawing/2018/hyperlinkcolor" val="tx"/>
                    </a:ext>
                  </a:extLst>
                </a:hlinkClick>
              </a:rPr>
              <a:t>https://stewardshipcalling.com/holy-trinity-goc-grand-rapids-mi/</a:t>
            </a:r>
            <a:endParaRPr lang="en-US" sz="2400" b="1" dirty="0">
              <a:solidFill>
                <a:srgbClr val="00B0F0"/>
              </a:solidFill>
              <a:latin typeface="+mn-lt"/>
            </a:endParaRPr>
          </a:p>
          <a:p>
            <a:endParaRPr lang="en-US" sz="2400" b="1" dirty="0">
              <a:solidFill>
                <a:schemeClr val="bg1"/>
              </a:solidFill>
              <a:latin typeface="+mn-lt"/>
            </a:endParaRPr>
          </a:p>
          <a:p>
            <a:endParaRPr lang="en-US" sz="2400" b="1" dirty="0">
              <a:solidFill>
                <a:schemeClr val="bg1"/>
              </a:solidFill>
              <a:latin typeface="+mn-lt"/>
            </a:endParaRPr>
          </a:p>
          <a:p>
            <a:r>
              <a:rPr lang="en-US" sz="2400" b="1" dirty="0">
                <a:solidFill>
                  <a:schemeClr val="bg1"/>
                </a:solidFill>
                <a:latin typeface="+mn-lt"/>
              </a:rPr>
              <a:t>Turn  it  in  today </a:t>
            </a:r>
          </a:p>
          <a:p>
            <a:r>
              <a:rPr lang="en-US" sz="2400" b="1" dirty="0">
                <a:solidFill>
                  <a:schemeClr val="bg1"/>
                </a:solidFill>
                <a:latin typeface="+mn-lt"/>
              </a:rPr>
              <a:t>(or  email  it  to: </a:t>
            </a:r>
            <a:r>
              <a:rPr lang="en-US" sz="2400" b="1" u="sng" dirty="0">
                <a:solidFill>
                  <a:srgbClr val="00B0F0"/>
                </a:solidFill>
                <a:latin typeface="+mn-lt"/>
                <a:cs typeface="Times New Roman" panose="02020603050405020304" pitchFamily="18" charset="0"/>
                <a:hlinkClick r:id="rId3">
                  <a:extLst>
                    <a:ext uri="{A12FA001-AC4F-418D-AE19-62706E023703}">
                      <ahyp:hlinkClr xmlns:ahyp="http://schemas.microsoft.com/office/drawing/2018/hyperlinkcolor" val="tx"/>
                    </a:ext>
                  </a:extLst>
                </a:hlinkClick>
              </a:rPr>
              <a:t>info</a:t>
            </a:r>
            <a:r>
              <a:rPr lang="en-US" sz="2400" b="1" u="sng" dirty="0">
                <a:solidFill>
                  <a:srgbClr val="00B0F0"/>
                </a:solidFill>
                <a:effectLst/>
                <a:latin typeface="+mn-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@holy</a:t>
            </a:r>
            <a:r>
              <a:rPr lang="en-US" sz="2400" b="1" u="sng" dirty="0">
                <a:solidFill>
                  <a:srgbClr val="00B0F0"/>
                </a:solidFill>
                <a:latin typeface="+mn-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trinitygoc.org</a:t>
            </a:r>
            <a:endParaRPr lang="en-US" sz="2400" b="1" u="sng" dirty="0">
              <a:solidFill>
                <a:srgbClr val="00B0F0"/>
              </a:solidFill>
              <a:latin typeface="+mn-lt"/>
              <a:ea typeface="Calibri" panose="020F0502020204030204" pitchFamily="34" charset="0"/>
              <a:cs typeface="Times New Roman" panose="02020603050405020304" pitchFamily="18" charset="0"/>
            </a:endParaRPr>
          </a:p>
          <a:p>
            <a:endParaRPr lang="en-US" sz="2400" dirty="0">
              <a:solidFill>
                <a:schemeClr val="bg1"/>
              </a:solidFill>
              <a:effectLst/>
              <a:latin typeface="+mn-lt"/>
              <a:ea typeface="Calibri" panose="020F0502020204030204" pitchFamily="34" charset="0"/>
              <a:cs typeface="Times New Roman" panose="02020603050405020304" pitchFamily="18" charset="0"/>
            </a:endParaRPr>
          </a:p>
          <a:p>
            <a:endParaRPr lang="en-US" sz="2400" b="1" dirty="0">
              <a:solidFill>
                <a:schemeClr val="bg1"/>
              </a:solidFill>
              <a:latin typeface="+mn-lt"/>
            </a:endParaRPr>
          </a:p>
          <a:p>
            <a:endParaRPr lang="en-US" sz="2400" b="1" dirty="0">
              <a:solidFill>
                <a:schemeClr val="bg1"/>
              </a:solidFill>
              <a:latin typeface="+mn-lt"/>
            </a:endParaRPr>
          </a:p>
        </p:txBody>
      </p:sp>
      <p:sp>
        <p:nvSpPr>
          <p:cNvPr id="24" name="Title 1">
            <a:extLst>
              <a:ext uri="{FF2B5EF4-FFF2-40B4-BE49-F238E27FC236}">
                <a16:creationId xmlns:a16="http://schemas.microsoft.com/office/drawing/2014/main" id="{A616B6FC-98BA-41D4-B1AA-BB53D43ECC2A}"/>
              </a:ext>
            </a:extLst>
          </p:cNvPr>
          <p:cNvSpPr txBox="1">
            <a:spLocks/>
          </p:cNvSpPr>
          <p:nvPr/>
        </p:nvSpPr>
        <p:spPr>
          <a:xfrm>
            <a:off x="670339" y="106968"/>
            <a:ext cx="7560527" cy="1143000"/>
          </a:xfrm>
          <a:prstGeom prst="rect">
            <a:avLst/>
          </a:prstGeom>
        </p:spPr>
        <p:txBody>
          <a:bodyPr/>
          <a:lstStyle>
            <a:lvl1pPr algn="ctr" rtl="0" fontAlgn="base">
              <a:lnSpc>
                <a:spcPct val="70000"/>
              </a:lnSpc>
              <a:spcBef>
                <a:spcPct val="0"/>
              </a:spcBef>
              <a:spcAft>
                <a:spcPct val="0"/>
              </a:spcAft>
              <a:defRPr sz="3600" b="1" u="sng">
                <a:solidFill>
                  <a:srgbClr val="760002"/>
                </a:solidFill>
                <a:effectLst/>
                <a:latin typeface="Georgia" panose="02040502050405020303" pitchFamily="18" charset="0"/>
                <a:ea typeface="+mj-ea"/>
                <a:cs typeface="Arial" panose="020B0604020202020204" pitchFamily="34" charset="0"/>
              </a:defRPr>
            </a:lvl1pPr>
            <a:lvl2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2pPr>
            <a:lvl3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3pPr>
            <a:lvl4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4pPr>
            <a:lvl5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5pPr>
            <a:lvl6pPr marL="4572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6pPr>
            <a:lvl7pPr marL="9144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7pPr>
            <a:lvl8pPr marL="13716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8pPr>
            <a:lvl9pPr marL="18288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9pPr>
          </a:lstStyle>
          <a:p>
            <a:pPr eaLnBrk="1" hangingPunct="1"/>
            <a:r>
              <a:rPr lang="en-US" b="0" kern="0" dirty="0">
                <a:solidFill>
                  <a:schemeClr val="bg1"/>
                </a:solidFill>
                <a:latin typeface="+mj-lt"/>
              </a:rPr>
              <a:t>Next  Steps  For  Success</a:t>
            </a:r>
          </a:p>
        </p:txBody>
      </p:sp>
      <p:pic>
        <p:nvPicPr>
          <p:cNvPr id="3" name="Picture 2" descr="Text, table, letter&#10;&#10;Description automatically generated">
            <a:extLst>
              <a:ext uri="{FF2B5EF4-FFF2-40B4-BE49-F238E27FC236}">
                <a16:creationId xmlns:a16="http://schemas.microsoft.com/office/drawing/2014/main" id="{69E122AC-AE85-AF25-C1C4-ABBC27BE68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2341" y="662318"/>
            <a:ext cx="4817123" cy="5792680"/>
          </a:xfrm>
          <a:prstGeom prst="rect">
            <a:avLst/>
          </a:prstGeom>
        </p:spPr>
      </p:pic>
      <p:grpSp>
        <p:nvGrpSpPr>
          <p:cNvPr id="15" name="Group 14">
            <a:extLst>
              <a:ext uri="{FF2B5EF4-FFF2-40B4-BE49-F238E27FC236}">
                <a16:creationId xmlns:a16="http://schemas.microsoft.com/office/drawing/2014/main" id="{BE13FB49-F43E-9020-6BB0-4E40CD2492E5}"/>
              </a:ext>
            </a:extLst>
          </p:cNvPr>
          <p:cNvGrpSpPr/>
          <p:nvPr/>
        </p:nvGrpSpPr>
        <p:grpSpPr>
          <a:xfrm>
            <a:off x="162243" y="662318"/>
            <a:ext cx="3891142" cy="1855694"/>
            <a:chOff x="236140" y="1081368"/>
            <a:chExt cx="4162472" cy="2265514"/>
          </a:xfrm>
        </p:grpSpPr>
        <p:grpSp>
          <p:nvGrpSpPr>
            <p:cNvPr id="16" name="Group 15">
              <a:extLst>
                <a:ext uri="{FF2B5EF4-FFF2-40B4-BE49-F238E27FC236}">
                  <a16:creationId xmlns:a16="http://schemas.microsoft.com/office/drawing/2014/main" id="{BC3AAAD0-8384-4271-C916-BEA7AED87E3E}"/>
                </a:ext>
              </a:extLst>
            </p:cNvPr>
            <p:cNvGrpSpPr/>
            <p:nvPr/>
          </p:nvGrpSpPr>
          <p:grpSpPr>
            <a:xfrm>
              <a:off x="236140" y="1081368"/>
              <a:ext cx="4162472" cy="2265514"/>
              <a:chOff x="236140" y="1081368"/>
              <a:chExt cx="4162472" cy="2265514"/>
            </a:xfrm>
          </p:grpSpPr>
          <p:grpSp>
            <p:nvGrpSpPr>
              <p:cNvPr id="18" name="Group 17">
                <a:extLst>
                  <a:ext uri="{FF2B5EF4-FFF2-40B4-BE49-F238E27FC236}">
                    <a16:creationId xmlns:a16="http://schemas.microsoft.com/office/drawing/2014/main" id="{4502192A-D536-263D-26E8-9090ED02A8F6}"/>
                  </a:ext>
                </a:extLst>
              </p:cNvPr>
              <p:cNvGrpSpPr/>
              <p:nvPr/>
            </p:nvGrpSpPr>
            <p:grpSpPr>
              <a:xfrm>
                <a:off x="236140" y="1081368"/>
                <a:ext cx="4162472" cy="2265514"/>
                <a:chOff x="236140" y="1081368"/>
                <a:chExt cx="4162472" cy="2265514"/>
              </a:xfrm>
            </p:grpSpPr>
            <p:grpSp>
              <p:nvGrpSpPr>
                <p:cNvPr id="20" name="Group 19">
                  <a:extLst>
                    <a:ext uri="{FF2B5EF4-FFF2-40B4-BE49-F238E27FC236}">
                      <a16:creationId xmlns:a16="http://schemas.microsoft.com/office/drawing/2014/main" id="{744C634F-FB89-2B6B-619A-CD2B9F1788C6}"/>
                    </a:ext>
                  </a:extLst>
                </p:cNvPr>
                <p:cNvGrpSpPr/>
                <p:nvPr/>
              </p:nvGrpSpPr>
              <p:grpSpPr>
                <a:xfrm>
                  <a:off x="236140" y="1081368"/>
                  <a:ext cx="4105040" cy="2265514"/>
                  <a:chOff x="236140" y="1081368"/>
                  <a:chExt cx="4105040" cy="2265514"/>
                </a:xfrm>
              </p:grpSpPr>
              <p:grpSp>
                <p:nvGrpSpPr>
                  <p:cNvPr id="32" name="Group 31">
                    <a:extLst>
                      <a:ext uri="{FF2B5EF4-FFF2-40B4-BE49-F238E27FC236}">
                        <a16:creationId xmlns:a16="http://schemas.microsoft.com/office/drawing/2014/main" id="{88D2DB4E-0279-2211-286D-4E8E7210DDDC}"/>
                      </a:ext>
                    </a:extLst>
                  </p:cNvPr>
                  <p:cNvGrpSpPr/>
                  <p:nvPr/>
                </p:nvGrpSpPr>
                <p:grpSpPr>
                  <a:xfrm>
                    <a:off x="236140" y="1081368"/>
                    <a:ext cx="4105040" cy="2265514"/>
                    <a:chOff x="1406575" y="589596"/>
                    <a:chExt cx="3979314" cy="1819766"/>
                  </a:xfrm>
                </p:grpSpPr>
                <p:grpSp>
                  <p:nvGrpSpPr>
                    <p:cNvPr id="35" name="Group 34">
                      <a:extLst>
                        <a:ext uri="{FF2B5EF4-FFF2-40B4-BE49-F238E27FC236}">
                          <a16:creationId xmlns:a16="http://schemas.microsoft.com/office/drawing/2014/main" id="{BA399CF5-8E93-9759-1C7D-E4DC349B37D5}"/>
                        </a:ext>
                      </a:extLst>
                    </p:cNvPr>
                    <p:cNvGrpSpPr/>
                    <p:nvPr/>
                  </p:nvGrpSpPr>
                  <p:grpSpPr>
                    <a:xfrm>
                      <a:off x="1406575" y="589596"/>
                      <a:ext cx="3979313" cy="1819766"/>
                      <a:chOff x="2313265" y="620880"/>
                      <a:chExt cx="3979313" cy="1819766"/>
                    </a:xfrm>
                  </p:grpSpPr>
                  <p:grpSp>
                    <p:nvGrpSpPr>
                      <p:cNvPr id="37" name="Group 36">
                        <a:extLst>
                          <a:ext uri="{FF2B5EF4-FFF2-40B4-BE49-F238E27FC236}">
                            <a16:creationId xmlns:a16="http://schemas.microsoft.com/office/drawing/2014/main" id="{7C35F1AE-4125-AE40-7314-DFE7F6FFB233}"/>
                          </a:ext>
                        </a:extLst>
                      </p:cNvPr>
                      <p:cNvGrpSpPr/>
                      <p:nvPr/>
                    </p:nvGrpSpPr>
                    <p:grpSpPr>
                      <a:xfrm>
                        <a:off x="2313265" y="927427"/>
                        <a:ext cx="3979313" cy="1513219"/>
                        <a:chOff x="2144247" y="889496"/>
                        <a:chExt cx="4049486" cy="1513219"/>
                      </a:xfrm>
                    </p:grpSpPr>
                    <p:grpSp>
                      <p:nvGrpSpPr>
                        <p:cNvPr id="40" name="Group 39">
                          <a:extLst>
                            <a:ext uri="{FF2B5EF4-FFF2-40B4-BE49-F238E27FC236}">
                              <a16:creationId xmlns:a16="http://schemas.microsoft.com/office/drawing/2014/main" id="{EE43E614-DD66-B904-2C49-35C79D3DBC7D}"/>
                            </a:ext>
                          </a:extLst>
                        </p:cNvPr>
                        <p:cNvGrpSpPr/>
                        <p:nvPr/>
                      </p:nvGrpSpPr>
                      <p:grpSpPr>
                        <a:xfrm>
                          <a:off x="2144247" y="889496"/>
                          <a:ext cx="4049486" cy="1513219"/>
                          <a:chOff x="2424421" y="3852556"/>
                          <a:chExt cx="4049486" cy="1513219"/>
                        </a:xfrm>
                      </p:grpSpPr>
                      <p:pic>
                        <p:nvPicPr>
                          <p:cNvPr id="42" name="Picture 41">
                            <a:extLst>
                              <a:ext uri="{FF2B5EF4-FFF2-40B4-BE49-F238E27FC236}">
                                <a16:creationId xmlns:a16="http://schemas.microsoft.com/office/drawing/2014/main" id="{0BD343DA-DE09-9B48-5804-E886F620EA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4421" y="3852556"/>
                            <a:ext cx="4049486" cy="1513219"/>
                          </a:xfrm>
                          <a:prstGeom prst="rect">
                            <a:avLst/>
                          </a:prstGeom>
                        </p:spPr>
                      </p:pic>
                      <p:sp>
                        <p:nvSpPr>
                          <p:cNvPr id="43" name="Freeform 12">
                            <a:extLst>
                              <a:ext uri="{FF2B5EF4-FFF2-40B4-BE49-F238E27FC236}">
                                <a16:creationId xmlns:a16="http://schemas.microsoft.com/office/drawing/2014/main" id="{C6FADA3C-09B0-E94A-1323-8B9430CE7AB8}"/>
                              </a:ext>
                            </a:extLst>
                          </p:cNvPr>
                          <p:cNvSpPr/>
                          <p:nvPr/>
                        </p:nvSpPr>
                        <p:spPr bwMode="auto">
                          <a:xfrm>
                            <a:off x="4884454" y="4472653"/>
                            <a:ext cx="539589" cy="846480"/>
                          </a:xfrm>
                          <a:custGeom>
                            <a:avLst/>
                            <a:gdLst>
                              <a:gd name="connsiteX0" fmla="*/ 55756 w 289932"/>
                              <a:gd name="connsiteY0" fmla="*/ 713686 h 713686"/>
                              <a:gd name="connsiteX1" fmla="*/ 55756 w 289932"/>
                              <a:gd name="connsiteY1" fmla="*/ 713686 h 713686"/>
                              <a:gd name="connsiteX2" fmla="*/ 22303 w 289932"/>
                              <a:gd name="connsiteY2" fmla="*/ 624476 h 713686"/>
                              <a:gd name="connsiteX3" fmla="*/ 11151 w 289932"/>
                              <a:gd name="connsiteY3" fmla="*/ 535266 h 713686"/>
                              <a:gd name="connsiteX4" fmla="*/ 0 w 289932"/>
                              <a:gd name="connsiteY4" fmla="*/ 468359 h 713686"/>
                              <a:gd name="connsiteX5" fmla="*/ 11151 w 289932"/>
                              <a:gd name="connsiteY5" fmla="*/ 267637 h 713686"/>
                              <a:gd name="connsiteX6" fmla="*/ 33454 w 289932"/>
                              <a:gd name="connsiteY6" fmla="*/ 223032 h 713686"/>
                              <a:gd name="connsiteX7" fmla="*/ 78059 w 289932"/>
                              <a:gd name="connsiteY7" fmla="*/ 156125 h 713686"/>
                              <a:gd name="connsiteX8" fmla="*/ 122664 w 289932"/>
                              <a:gd name="connsiteY8" fmla="*/ 100369 h 713686"/>
                              <a:gd name="connsiteX9" fmla="*/ 133815 w 289932"/>
                              <a:gd name="connsiteY9" fmla="*/ 66915 h 713686"/>
                              <a:gd name="connsiteX10" fmla="*/ 167269 w 289932"/>
                              <a:gd name="connsiteY10" fmla="*/ 44613 h 713686"/>
                              <a:gd name="connsiteX11" fmla="*/ 189571 w 289932"/>
                              <a:gd name="connsiteY11" fmla="*/ 22310 h 713686"/>
                              <a:gd name="connsiteX12" fmla="*/ 223025 w 289932"/>
                              <a:gd name="connsiteY12" fmla="*/ 11159 h 713686"/>
                              <a:gd name="connsiteX13" fmla="*/ 289932 w 289932"/>
                              <a:gd name="connsiteY13" fmla="*/ 8 h 713686"/>
                              <a:gd name="connsiteX14" fmla="*/ 289932 w 289932"/>
                              <a:gd name="connsiteY14" fmla="*/ 22310 h 713686"/>
                              <a:gd name="connsiteX15" fmla="*/ 267630 w 289932"/>
                              <a:gd name="connsiteY15" fmla="*/ 11159 h 713686"/>
                              <a:gd name="connsiteX16" fmla="*/ 267630 w 289932"/>
                              <a:gd name="connsiteY16" fmla="*/ 11159 h 71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9932" h="713686">
                                <a:moveTo>
                                  <a:pt x="55756" y="713686"/>
                                </a:moveTo>
                                <a:lnTo>
                                  <a:pt x="55756" y="713686"/>
                                </a:lnTo>
                                <a:cubicBezTo>
                                  <a:pt x="44605" y="683949"/>
                                  <a:pt x="30006" y="655286"/>
                                  <a:pt x="22303" y="624476"/>
                                </a:cubicBezTo>
                                <a:cubicBezTo>
                                  <a:pt x="15035" y="595403"/>
                                  <a:pt x="15389" y="564933"/>
                                  <a:pt x="11151" y="535266"/>
                                </a:cubicBezTo>
                                <a:cubicBezTo>
                                  <a:pt x="7953" y="512883"/>
                                  <a:pt x="3717" y="490661"/>
                                  <a:pt x="0" y="468359"/>
                                </a:cubicBezTo>
                                <a:cubicBezTo>
                                  <a:pt x="3717" y="401452"/>
                                  <a:pt x="2097" y="334033"/>
                                  <a:pt x="11151" y="267637"/>
                                </a:cubicBezTo>
                                <a:cubicBezTo>
                                  <a:pt x="13397" y="251166"/>
                                  <a:pt x="24901" y="237286"/>
                                  <a:pt x="33454" y="223032"/>
                                </a:cubicBezTo>
                                <a:cubicBezTo>
                                  <a:pt x="47245" y="200048"/>
                                  <a:pt x="59106" y="175079"/>
                                  <a:pt x="78059" y="156125"/>
                                </a:cubicBezTo>
                                <a:cubicBezTo>
                                  <a:pt x="109837" y="124345"/>
                                  <a:pt x="94529" y="142570"/>
                                  <a:pt x="122664" y="100369"/>
                                </a:cubicBezTo>
                                <a:cubicBezTo>
                                  <a:pt x="126381" y="89218"/>
                                  <a:pt x="126472" y="76094"/>
                                  <a:pt x="133815" y="66915"/>
                                </a:cubicBezTo>
                                <a:cubicBezTo>
                                  <a:pt x="142187" y="56450"/>
                                  <a:pt x="156804" y="52985"/>
                                  <a:pt x="167269" y="44613"/>
                                </a:cubicBezTo>
                                <a:cubicBezTo>
                                  <a:pt x="175479" y="38045"/>
                                  <a:pt x="180556" y="27719"/>
                                  <a:pt x="189571" y="22310"/>
                                </a:cubicBezTo>
                                <a:cubicBezTo>
                                  <a:pt x="199650" y="16262"/>
                                  <a:pt x="211621" y="14010"/>
                                  <a:pt x="223025" y="11159"/>
                                </a:cubicBezTo>
                                <a:cubicBezTo>
                                  <a:pt x="270546" y="-721"/>
                                  <a:pt x="262157" y="8"/>
                                  <a:pt x="289932" y="8"/>
                                </a:cubicBezTo>
                                <a:lnTo>
                                  <a:pt x="289932" y="22310"/>
                                </a:lnTo>
                                <a:lnTo>
                                  <a:pt x="267630" y="11159"/>
                                </a:lnTo>
                                <a:lnTo>
                                  <a:pt x="267630" y="11159"/>
                                </a:lnTo>
                              </a:path>
                            </a:pathLst>
                          </a:custGeom>
                          <a:solidFill>
                            <a:srgbClr val="0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a:endParaRPr>
                          </a:p>
                        </p:txBody>
                      </p:sp>
                    </p:grpSp>
                    <p:sp>
                      <p:nvSpPr>
                        <p:cNvPr id="41" name="Parallelogram 40">
                          <a:extLst>
                            <a:ext uri="{FF2B5EF4-FFF2-40B4-BE49-F238E27FC236}">
                              <a16:creationId xmlns:a16="http://schemas.microsoft.com/office/drawing/2014/main" id="{8F2293BF-385D-C4F0-E339-185E2FA749CD}"/>
                            </a:ext>
                          </a:extLst>
                        </p:cNvPr>
                        <p:cNvSpPr/>
                        <p:nvPr/>
                      </p:nvSpPr>
                      <p:spPr bwMode="auto">
                        <a:xfrm rot="19964016">
                          <a:off x="4656725" y="1596533"/>
                          <a:ext cx="561697" cy="359266"/>
                        </a:xfrm>
                        <a:prstGeom prst="parallelogram">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grpSp>
                  <p:sp>
                    <p:nvSpPr>
                      <p:cNvPr id="38" name="Rectangle 37">
                        <a:extLst>
                          <a:ext uri="{FF2B5EF4-FFF2-40B4-BE49-F238E27FC236}">
                            <a16:creationId xmlns:a16="http://schemas.microsoft.com/office/drawing/2014/main" id="{F6E368FB-3CD3-5FDB-F855-FF773BA90D35}"/>
                          </a:ext>
                        </a:extLst>
                      </p:cNvPr>
                      <p:cNvSpPr/>
                      <p:nvPr/>
                    </p:nvSpPr>
                    <p:spPr bwMode="auto">
                      <a:xfrm>
                        <a:off x="4792407" y="1765183"/>
                        <a:ext cx="407533" cy="603705"/>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pic>
                    <p:nvPicPr>
                      <p:cNvPr id="39" name="Picture 38" descr="A person with a beard&#10;&#10;Description automatically generated with low confidence">
                        <a:extLst>
                          <a:ext uri="{FF2B5EF4-FFF2-40B4-BE49-F238E27FC236}">
                            <a16:creationId xmlns:a16="http://schemas.microsoft.com/office/drawing/2014/main" id="{898D2407-B7A9-89CE-E25A-AD39171DAE3E}"/>
                          </a:ext>
                        </a:extLst>
                      </p:cNvPr>
                      <p:cNvPicPr>
                        <a:picLocks noChangeAspect="1"/>
                      </p:cNvPicPr>
                      <p:nvPr/>
                    </p:nvPicPr>
                    <p:blipFill rotWithShape="1">
                      <a:blip r:embed="rId6">
                        <a:extLst>
                          <a:ext uri="{28A0092B-C50C-407E-A947-70E740481C1C}">
                            <a14:useLocalDpi xmlns:a14="http://schemas.microsoft.com/office/drawing/2010/main" val="0"/>
                          </a:ext>
                        </a:extLst>
                      </a:blip>
                      <a:srcRect t="7591"/>
                      <a:stretch/>
                    </p:blipFill>
                    <p:spPr>
                      <a:xfrm>
                        <a:off x="4947066" y="620880"/>
                        <a:ext cx="1345512" cy="1320303"/>
                      </a:xfrm>
                      <a:prstGeom prst="rect">
                        <a:avLst/>
                      </a:prstGeom>
                    </p:spPr>
                  </p:pic>
                </p:grpSp>
                <p:sp>
                  <p:nvSpPr>
                    <p:cNvPr id="36" name="Rectangle 35">
                      <a:extLst>
                        <a:ext uri="{FF2B5EF4-FFF2-40B4-BE49-F238E27FC236}">
                          <a16:creationId xmlns:a16="http://schemas.microsoft.com/office/drawing/2014/main" id="{722F6F92-9AD5-BE6A-3FC2-D1F7257609E4}"/>
                        </a:ext>
                      </a:extLst>
                    </p:cNvPr>
                    <p:cNvSpPr/>
                    <p:nvPr/>
                  </p:nvSpPr>
                  <p:spPr bwMode="auto">
                    <a:xfrm>
                      <a:off x="5045365" y="1881733"/>
                      <a:ext cx="340524" cy="515055"/>
                    </a:xfrm>
                    <a:prstGeom prst="rect">
                      <a:avLst/>
                    </a:prstGeom>
                    <a:solidFill>
                      <a:srgbClr val="0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200" b="0" i="0" u="none" strike="noStrike" cap="none" normalizeH="0" baseline="0" dirty="0">
                        <a:ln>
                          <a:noFill/>
                        </a:ln>
                        <a:solidFill>
                          <a:schemeClr val="tx1"/>
                        </a:solidFill>
                        <a:effectLst/>
                        <a:latin typeface="Times"/>
                      </a:endParaRPr>
                    </a:p>
                  </p:txBody>
                </p:sp>
              </p:grpSp>
              <p:sp>
                <p:nvSpPr>
                  <p:cNvPr id="34" name="Rectangle: Top Corners Snipped 33">
                    <a:extLst>
                      <a:ext uri="{FF2B5EF4-FFF2-40B4-BE49-F238E27FC236}">
                        <a16:creationId xmlns:a16="http://schemas.microsoft.com/office/drawing/2014/main" id="{9C54C9F9-64F4-8573-4016-BE376DE8E868}"/>
                      </a:ext>
                    </a:extLst>
                  </p:cNvPr>
                  <p:cNvSpPr/>
                  <p:nvPr/>
                </p:nvSpPr>
                <p:spPr>
                  <a:xfrm rot="9315217">
                    <a:off x="2988363" y="2335253"/>
                    <a:ext cx="560243" cy="483149"/>
                  </a:xfrm>
                  <a:prstGeom prst="snip2Same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
              <p:nvSpPr>
                <p:cNvPr id="31" name="Rectangle: Top Corners Snipped 30">
                  <a:extLst>
                    <a:ext uri="{FF2B5EF4-FFF2-40B4-BE49-F238E27FC236}">
                      <a16:creationId xmlns:a16="http://schemas.microsoft.com/office/drawing/2014/main" id="{C43D1FA8-5594-D499-A1C5-A7D2A6BD1981}"/>
                    </a:ext>
                  </a:extLst>
                </p:cNvPr>
                <p:cNvSpPr/>
                <p:nvPr/>
              </p:nvSpPr>
              <p:spPr>
                <a:xfrm rot="11996738">
                  <a:off x="3814561" y="2291107"/>
                  <a:ext cx="584051" cy="443879"/>
                </a:xfrm>
                <a:prstGeom prst="snip2Same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
            <p:nvSpPr>
              <p:cNvPr id="19" name="Rectangle: Top Corners Snipped 18">
                <a:extLst>
                  <a:ext uri="{FF2B5EF4-FFF2-40B4-BE49-F238E27FC236}">
                    <a16:creationId xmlns:a16="http://schemas.microsoft.com/office/drawing/2014/main" id="{BA9853BD-49B1-8A02-1A05-5D980B63AB79}"/>
                  </a:ext>
                </a:extLst>
              </p:cNvPr>
              <p:cNvSpPr/>
              <p:nvPr/>
            </p:nvSpPr>
            <p:spPr>
              <a:xfrm>
                <a:off x="3488635" y="2324531"/>
                <a:ext cx="432352" cy="364004"/>
              </a:xfrm>
              <a:prstGeom prst="snip2Same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
          <p:nvSpPr>
            <p:cNvPr id="17" name="Isosceles Triangle 16">
              <a:extLst>
                <a:ext uri="{FF2B5EF4-FFF2-40B4-BE49-F238E27FC236}">
                  <a16:creationId xmlns:a16="http://schemas.microsoft.com/office/drawing/2014/main" id="{0CC72051-5BE5-C52C-E291-4D764C5916BC}"/>
                </a:ext>
              </a:extLst>
            </p:cNvPr>
            <p:cNvSpPr/>
            <p:nvPr/>
          </p:nvSpPr>
          <p:spPr>
            <a:xfrm>
              <a:off x="2837529" y="2449791"/>
              <a:ext cx="285215" cy="327992"/>
            </a:xfrm>
            <a:prstGeom prst="triangl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4764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7D31954-AA3C-0BBE-819F-6FAF5F7CB930}"/>
              </a:ext>
            </a:extLst>
          </p:cNvPr>
          <p:cNvSpPr>
            <a:spLocks noGrp="1"/>
          </p:cNvSpPr>
          <p:nvPr>
            <p:ph idx="1"/>
          </p:nvPr>
        </p:nvSpPr>
        <p:spPr>
          <a:xfrm>
            <a:off x="1273997" y="2849385"/>
            <a:ext cx="6976152" cy="2452687"/>
          </a:xfrm>
        </p:spPr>
        <p:txBody>
          <a:bodyPr>
            <a:noAutofit/>
          </a:bodyPr>
          <a:lstStyle/>
          <a:p>
            <a:pPr marL="457200" indent="-457200" algn="ctr">
              <a:buAutoNum type="arabicPeriod" startAt="16"/>
            </a:pPr>
            <a:endParaRPr lang="en-US" sz="2400" b="1" dirty="0"/>
          </a:p>
          <a:p>
            <a:pPr marL="0" indent="0" algn="ctr">
              <a:buNone/>
            </a:pPr>
            <a:r>
              <a:rPr lang="en-US" sz="3200" b="1" dirty="0"/>
              <a:t>To  experience  and  share  Christ’s  transformative  love,  joy,  and  peace  and  to  be  united  with  God  and  one  another.  </a:t>
            </a:r>
          </a:p>
          <a:p>
            <a:pPr marL="0" indent="0" algn="ctr">
              <a:buNone/>
            </a:pPr>
            <a:endParaRPr lang="en-US" sz="2400" b="1" dirty="0"/>
          </a:p>
          <a:p>
            <a:pPr marL="0" indent="0" algn="ctr">
              <a:buNone/>
            </a:pPr>
            <a:endParaRPr lang="en-US" sz="2400" b="1" dirty="0"/>
          </a:p>
          <a:p>
            <a:pPr marL="0" indent="0" algn="ctr">
              <a:buNone/>
            </a:pPr>
            <a:endParaRPr lang="en-US" sz="2400" b="1" dirty="0"/>
          </a:p>
          <a:p>
            <a:pPr marL="0" indent="0" algn="ctr">
              <a:buNone/>
            </a:pPr>
            <a:endParaRPr lang="en-US" sz="2400" b="1" dirty="0"/>
          </a:p>
          <a:p>
            <a:pPr marL="0" indent="0" algn="ctr">
              <a:buNone/>
            </a:pPr>
            <a:endParaRPr lang="en-US" sz="2400" b="1" dirty="0"/>
          </a:p>
        </p:txBody>
      </p:sp>
      <p:pic>
        <p:nvPicPr>
          <p:cNvPr id="7" name="Picture 6" descr="A picture containing altar, indoor, decorated, painting&#10;&#10;Description automatically generated">
            <a:extLst>
              <a:ext uri="{FF2B5EF4-FFF2-40B4-BE49-F238E27FC236}">
                <a16:creationId xmlns:a16="http://schemas.microsoft.com/office/drawing/2014/main" id="{5AE1F71E-BDDD-F4C7-5D43-179C3D96340A}"/>
              </a:ext>
            </a:extLst>
          </p:cNvPr>
          <p:cNvPicPr>
            <a:picLocks noChangeAspect="1"/>
          </p:cNvPicPr>
          <p:nvPr/>
        </p:nvPicPr>
        <p:blipFill rotWithShape="1">
          <a:blip r:embed="rId2">
            <a:extLst>
              <a:ext uri="{28A0092B-C50C-407E-A947-70E740481C1C}">
                <a14:useLocalDpi xmlns:a14="http://schemas.microsoft.com/office/drawing/2010/main" val="0"/>
              </a:ext>
            </a:extLst>
          </a:blip>
          <a:srcRect t="1625"/>
          <a:stretch/>
        </p:blipFill>
        <p:spPr>
          <a:xfrm>
            <a:off x="0" y="-164385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TextBox 7">
            <a:extLst>
              <a:ext uri="{FF2B5EF4-FFF2-40B4-BE49-F238E27FC236}">
                <a16:creationId xmlns:a16="http://schemas.microsoft.com/office/drawing/2014/main" id="{AD92A271-6127-92DD-3E60-A8AA98A478F7}"/>
              </a:ext>
            </a:extLst>
          </p:cNvPr>
          <p:cNvSpPr txBox="1"/>
          <p:nvPr/>
        </p:nvSpPr>
        <p:spPr>
          <a:xfrm>
            <a:off x="2960154" y="1166454"/>
            <a:ext cx="4572000"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Baskerville Old Face" panose="02020602080505020303" pitchFamily="18" charset="0"/>
                <a:ea typeface="+mn-ea"/>
                <a:cs typeface="+mn-cs"/>
              </a:rPr>
              <a:t>WHY  Statement</a:t>
            </a:r>
            <a:endPar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1425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930" name="Picture 2" descr="70 Apost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3666" y="0"/>
            <a:ext cx="45898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Hand reaching out to sun">
            <a:extLst>
              <a:ext uri="{FF2B5EF4-FFF2-40B4-BE49-F238E27FC236}">
                <a16:creationId xmlns:a16="http://schemas.microsoft.com/office/drawing/2014/main" id="{DAB71AFD-B5CB-A875-EC7E-5757C69C3F00}"/>
              </a:ext>
            </a:extLst>
          </p:cNvPr>
          <p:cNvPicPr>
            <a:picLocks noChangeAspect="1"/>
          </p:cNvPicPr>
          <p:nvPr/>
        </p:nvPicPr>
        <p:blipFill rotWithShape="1">
          <a:blip r:embed="rId3">
            <a:alphaModFix amt="35000"/>
          </a:blip>
          <a:srcRect b="16045"/>
          <a:stretch/>
        </p:blipFill>
        <p:spPr>
          <a:xfrm>
            <a:off x="-115436" y="0"/>
            <a:ext cx="4751444" cy="6858000"/>
          </a:xfrm>
          <a:prstGeom prst="rect">
            <a:avLst/>
          </a:prstGeom>
        </p:spPr>
      </p:pic>
      <p:sp>
        <p:nvSpPr>
          <p:cNvPr id="380931" name="Text Box 6"/>
          <p:cNvSpPr txBox="1">
            <a:spLocks noChangeArrowheads="1"/>
          </p:cNvSpPr>
          <p:nvPr/>
        </p:nvSpPr>
        <p:spPr bwMode="auto">
          <a:xfrm>
            <a:off x="560207" y="836952"/>
            <a:ext cx="3327816" cy="320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20000"/>
              </a:spcBef>
              <a:buChar char="•"/>
              <a:defRPr sz="3200">
                <a:solidFill>
                  <a:schemeClr val="tx1"/>
                </a:solidFill>
                <a:latin typeface="Arial" pitchFamily="34" charset="0"/>
              </a:defRPr>
            </a:lvl1pPr>
            <a:lvl2pPr marL="742950" indent="-285750">
              <a:lnSpc>
                <a:spcPct val="90000"/>
              </a:lnSpc>
              <a:spcBef>
                <a:spcPct val="20000"/>
              </a:spcBef>
              <a:buChar char="–"/>
              <a:defRPr sz="2800">
                <a:solidFill>
                  <a:schemeClr val="tx1"/>
                </a:solidFill>
                <a:latin typeface="Arial" pitchFamily="34" charset="0"/>
              </a:defRPr>
            </a:lvl2pPr>
            <a:lvl3pPr marL="1143000" indent="-228600">
              <a:lnSpc>
                <a:spcPct val="90000"/>
              </a:lnSpc>
              <a:spcBef>
                <a:spcPct val="20000"/>
              </a:spcBef>
              <a:buChar char="•"/>
              <a:defRPr sz="2400">
                <a:solidFill>
                  <a:schemeClr val="tx1"/>
                </a:solidFill>
                <a:latin typeface="Arial" pitchFamily="34" charset="0"/>
              </a:defRPr>
            </a:lvl3pPr>
            <a:lvl4pPr marL="1600200" indent="-228600">
              <a:lnSpc>
                <a:spcPct val="110000"/>
              </a:lnSpc>
              <a:spcBef>
                <a:spcPct val="20000"/>
              </a:spcBef>
              <a:buChar char="–"/>
              <a:defRPr sz="2000">
                <a:solidFill>
                  <a:schemeClr val="tx1"/>
                </a:solidFill>
                <a:latin typeface="Arial" pitchFamily="34" charset="0"/>
              </a:defRPr>
            </a:lvl4pPr>
            <a:lvl5pPr marL="2057400" indent="-228600">
              <a:lnSpc>
                <a:spcPct val="110000"/>
              </a:lnSpc>
              <a:spcBef>
                <a:spcPct val="20000"/>
              </a:spcBef>
              <a:buChar char="»"/>
              <a:defRPr sz="2000">
                <a:solidFill>
                  <a:schemeClr val="tx1"/>
                </a:solidFill>
                <a:latin typeface="Arial" pitchFamily="34" charset="0"/>
              </a:defRPr>
            </a:lvl5pPr>
            <a:lvl6pPr marL="2514600" indent="-228600" eaLnBrk="0" fontAlgn="base" hangingPunct="0">
              <a:lnSpc>
                <a:spcPct val="110000"/>
              </a:lnSpc>
              <a:spcBef>
                <a:spcPct val="20000"/>
              </a:spcBef>
              <a:spcAft>
                <a:spcPct val="0"/>
              </a:spcAft>
              <a:buChar char="»"/>
              <a:defRPr sz="2000">
                <a:solidFill>
                  <a:schemeClr val="tx1"/>
                </a:solidFill>
                <a:latin typeface="Arial" pitchFamily="34" charset="0"/>
              </a:defRPr>
            </a:lvl6pPr>
            <a:lvl7pPr marL="2971800" indent="-228600" eaLnBrk="0" fontAlgn="base" hangingPunct="0">
              <a:lnSpc>
                <a:spcPct val="110000"/>
              </a:lnSpc>
              <a:spcBef>
                <a:spcPct val="20000"/>
              </a:spcBef>
              <a:spcAft>
                <a:spcPct val="0"/>
              </a:spcAft>
              <a:buChar char="»"/>
              <a:defRPr sz="2000">
                <a:solidFill>
                  <a:schemeClr val="tx1"/>
                </a:solidFill>
                <a:latin typeface="Arial" pitchFamily="34" charset="0"/>
              </a:defRPr>
            </a:lvl7pPr>
            <a:lvl8pPr marL="3429000" indent="-228600" eaLnBrk="0" fontAlgn="base" hangingPunct="0">
              <a:lnSpc>
                <a:spcPct val="110000"/>
              </a:lnSpc>
              <a:spcBef>
                <a:spcPct val="20000"/>
              </a:spcBef>
              <a:spcAft>
                <a:spcPct val="0"/>
              </a:spcAft>
              <a:buChar char="»"/>
              <a:defRPr sz="2000">
                <a:solidFill>
                  <a:schemeClr val="tx1"/>
                </a:solidFill>
                <a:latin typeface="Arial" pitchFamily="34" charset="0"/>
              </a:defRPr>
            </a:lvl8pPr>
            <a:lvl9pPr marL="3886200" indent="-228600" eaLnBrk="0" fontAlgn="base" hangingPunct="0">
              <a:lnSpc>
                <a:spcPct val="110000"/>
              </a:lnSpc>
              <a:spcBef>
                <a:spcPct val="20000"/>
              </a:spcBef>
              <a:spcAft>
                <a:spcPct val="0"/>
              </a:spcAft>
              <a:buChar char="»"/>
              <a:defRPr sz="2000">
                <a:solidFill>
                  <a:schemeClr val="tx1"/>
                </a:solidFill>
                <a:latin typeface="Arial" pitchFamily="34" charset="0"/>
              </a:defRPr>
            </a:lvl9pPr>
          </a:lstStyle>
          <a:p>
            <a:pPr marL="0" marR="0" lvl="0" indent="0" algn="ctr" defTabSz="685800" rtl="0" eaLnBrk="1" fontAlgn="auto" latinLnBrk="0" hangingPunct="1">
              <a:lnSpc>
                <a:spcPct val="100000"/>
              </a:lnSpc>
              <a:spcBef>
                <a:spcPct val="50000"/>
              </a:spcBef>
              <a:spcAft>
                <a:spcPts val="0"/>
              </a:spcAft>
              <a:buClrTx/>
              <a:buSzTx/>
              <a:buFontTx/>
              <a:buNone/>
              <a:tabLst/>
              <a:defRPr/>
            </a:pPr>
            <a:r>
              <a:rPr kumimoji="0" lang="en-US" altLang="en-US" sz="3600" b="1" i="1" u="none" strike="noStrike" kern="1200" cap="none" spc="0" normalizeH="0" baseline="0" noProof="0" dirty="0">
                <a:ln>
                  <a:noFill/>
                </a:ln>
                <a:solidFill>
                  <a:prstClr val="white"/>
                </a:solidFill>
                <a:effectLst/>
                <a:uLnTx/>
                <a:uFillTx/>
                <a:latin typeface="Arial" pitchFamily="34" charset="0"/>
                <a:ea typeface="+mn-ea"/>
                <a:cs typeface="Arial" panose="020B0604020202020204" pitchFamily="34" charset="0"/>
              </a:rPr>
              <a:t>You  have  now  been  called  as  one  of  the  70  Disciples</a:t>
            </a:r>
            <a:endParaRPr kumimoji="0" lang="en-US" altLang="en-US" sz="1500" b="1" i="1" u="none" strike="noStrike" kern="1200" cap="none" spc="0" normalizeH="0" baseline="0" noProof="0" dirty="0">
              <a:ln>
                <a:noFill/>
              </a:ln>
              <a:solidFill>
                <a:prstClr val="white"/>
              </a:solidFill>
              <a:effectLst/>
              <a:uLnTx/>
              <a:uFillTx/>
              <a:latin typeface="Arial" pitchFamily="34" charset="0"/>
              <a:ea typeface="+mn-ea"/>
              <a:cs typeface="Arial" panose="020B0604020202020204" pitchFamily="34" charset="0"/>
            </a:endParaRPr>
          </a:p>
          <a:p>
            <a:pPr marL="0" marR="0" lvl="0" indent="0" algn="ctr" defTabSz="685800" rtl="0" eaLnBrk="1" fontAlgn="auto" latinLnBrk="0" hangingPunct="1">
              <a:lnSpc>
                <a:spcPct val="100000"/>
              </a:lnSpc>
              <a:spcBef>
                <a:spcPct val="50000"/>
              </a:spcBef>
              <a:spcAft>
                <a:spcPts val="0"/>
              </a:spcAft>
              <a:buClrTx/>
              <a:buSzTx/>
              <a:buFontTx/>
              <a:buNone/>
              <a:tabLst/>
              <a:defRPr/>
            </a:pPr>
            <a:endParaRPr kumimoji="0" lang="en-US" altLang="en-US" sz="1500" b="1" i="1" u="none" strike="noStrike" kern="1200" cap="none" spc="0" normalizeH="0" baseline="0" noProof="0" dirty="0">
              <a:ln>
                <a:noFill/>
              </a:ln>
              <a:solidFill>
                <a:prstClr val="white"/>
              </a:solidFill>
              <a:effectLst/>
              <a:uLnTx/>
              <a:uFillTx/>
              <a:latin typeface="Times New Roman" pitchFamily="18" charset="0"/>
              <a:ea typeface="+mn-ea"/>
              <a:cs typeface="+mn-cs"/>
            </a:endParaRPr>
          </a:p>
        </p:txBody>
      </p:sp>
      <p:sp>
        <p:nvSpPr>
          <p:cNvPr id="6" name="TextBox 5">
            <a:extLst>
              <a:ext uri="{FF2B5EF4-FFF2-40B4-BE49-F238E27FC236}">
                <a16:creationId xmlns:a16="http://schemas.microsoft.com/office/drawing/2014/main" id="{DBFB3611-78CF-0780-6F51-D9DE48EA91EB}"/>
              </a:ext>
            </a:extLst>
          </p:cNvPr>
          <p:cNvSpPr txBox="1"/>
          <p:nvPr/>
        </p:nvSpPr>
        <p:spPr>
          <a:xfrm>
            <a:off x="1444676" y="6030574"/>
            <a:ext cx="4665689" cy="369332"/>
          </a:xfrm>
          <a:prstGeom prst="rect">
            <a:avLst/>
          </a:prstGeom>
          <a:noFill/>
        </p:spPr>
        <p:txBody>
          <a:bodyPr wrap="square">
            <a:spAutoFit/>
          </a:bodyPr>
          <a:lstStyle/>
          <a:p>
            <a:pPr marL="0" marR="0" lvl="0" indent="0" algn="ctr" defTabSz="685800" rtl="0" eaLnBrk="1" fontAlgn="auto" latinLnBrk="0" hangingPunct="1">
              <a:lnSpc>
                <a:spcPct val="100000"/>
              </a:lnSpc>
              <a:spcBef>
                <a:spcPct val="50000"/>
              </a:spcBef>
              <a:spcAft>
                <a:spcPts val="0"/>
              </a:spcAft>
              <a:buClrTx/>
              <a:buSzTx/>
              <a:buFontTx/>
              <a:buNone/>
              <a:tabLst/>
              <a:defRPr/>
            </a:pPr>
            <a:r>
              <a:rPr kumimoji="0" lang="en-US" altLang="en-US" sz="18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Luke  10:1</a:t>
            </a:r>
          </a:p>
        </p:txBody>
      </p:sp>
    </p:spTree>
    <p:extLst>
      <p:ext uri="{BB962C8B-B14F-4D97-AF65-F5344CB8AC3E}">
        <p14:creationId xmlns:p14="http://schemas.microsoft.com/office/powerpoint/2010/main" val="2934530444"/>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FA232E-D553-4214-83B6-B6815BA001E4}"/>
              </a:ext>
            </a:extLst>
          </p:cNvPr>
          <p:cNvPicPr>
            <a:picLocks noChangeAspect="1"/>
          </p:cNvPicPr>
          <p:nvPr/>
        </p:nvPicPr>
        <p:blipFill rotWithShape="1">
          <a:blip r:embed="rId3">
            <a:extLst>
              <a:ext uri="{28A0092B-C50C-407E-A947-70E740481C1C}">
                <a14:useLocalDpi xmlns:a14="http://schemas.microsoft.com/office/drawing/2010/main" val="0"/>
              </a:ext>
            </a:extLst>
          </a:blip>
          <a:srcRect b="14075"/>
          <a:stretch/>
        </p:blipFill>
        <p:spPr>
          <a:xfrm>
            <a:off x="-1" y="133165"/>
            <a:ext cx="9144000" cy="6724835"/>
          </a:xfrm>
          <a:prstGeom prst="rect">
            <a:avLst/>
          </a:prstGeom>
        </p:spPr>
      </p:pic>
      <p:sp>
        <p:nvSpPr>
          <p:cNvPr id="6" name="Flowchart: Manual Input 5">
            <a:extLst>
              <a:ext uri="{FF2B5EF4-FFF2-40B4-BE49-F238E27FC236}">
                <a16:creationId xmlns:a16="http://schemas.microsoft.com/office/drawing/2014/main" id="{E5BABC77-9845-428E-847E-DC767BDABBE5}"/>
              </a:ext>
            </a:extLst>
          </p:cNvPr>
          <p:cNvSpPr/>
          <p:nvPr/>
        </p:nvSpPr>
        <p:spPr>
          <a:xfrm rot="5400000">
            <a:off x="390425" y="-377492"/>
            <a:ext cx="6845070" cy="762592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8576 h 10000"/>
              <a:gd name="connsiteX3" fmla="*/ 0 w 10000"/>
              <a:gd name="connsiteY3" fmla="*/ 10000 h 10000"/>
              <a:gd name="connsiteX4" fmla="*/ 0 w 10000"/>
              <a:gd name="connsiteY4" fmla="*/ 2000 h 10000"/>
              <a:gd name="connsiteX0" fmla="*/ 0 w 10000"/>
              <a:gd name="connsiteY0" fmla="*/ 2000 h 8587"/>
              <a:gd name="connsiteX1" fmla="*/ 10000 w 10000"/>
              <a:gd name="connsiteY1" fmla="*/ 0 h 8587"/>
              <a:gd name="connsiteX2" fmla="*/ 10000 w 10000"/>
              <a:gd name="connsiteY2" fmla="*/ 8576 h 8587"/>
              <a:gd name="connsiteX3" fmla="*/ 65 w 10000"/>
              <a:gd name="connsiteY3" fmla="*/ 8587 h 8587"/>
              <a:gd name="connsiteX4" fmla="*/ 0 w 10000"/>
              <a:gd name="connsiteY4" fmla="*/ 2000 h 8587"/>
              <a:gd name="connsiteX0" fmla="*/ 0 w 10000"/>
              <a:gd name="connsiteY0" fmla="*/ 2329 h 10000"/>
              <a:gd name="connsiteX1" fmla="*/ 10000 w 10000"/>
              <a:gd name="connsiteY1" fmla="*/ 0 h 10000"/>
              <a:gd name="connsiteX2" fmla="*/ 10000 w 10000"/>
              <a:gd name="connsiteY2" fmla="*/ 9987 h 10000"/>
              <a:gd name="connsiteX3" fmla="*/ 19 w 10000"/>
              <a:gd name="connsiteY3" fmla="*/ 10000 h 10000"/>
              <a:gd name="connsiteX4" fmla="*/ 0 w 10000"/>
              <a:gd name="connsiteY4" fmla="*/ 232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329"/>
                </a:moveTo>
                <a:lnTo>
                  <a:pt x="10000" y="0"/>
                </a:lnTo>
                <a:lnTo>
                  <a:pt x="10000" y="9987"/>
                </a:lnTo>
                <a:lnTo>
                  <a:pt x="19" y="10000"/>
                </a:lnTo>
                <a:cubicBezTo>
                  <a:pt x="-3" y="7443"/>
                  <a:pt x="22" y="4886"/>
                  <a:pt x="0" y="2329"/>
                </a:cubicBezTo>
                <a:close/>
              </a:path>
            </a:pathLst>
          </a:cu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CAC7AF6D-18E3-47C7-ABEA-38A6AF071714}"/>
              </a:ext>
            </a:extLst>
          </p:cNvPr>
          <p:cNvSpPr txBox="1"/>
          <p:nvPr/>
        </p:nvSpPr>
        <p:spPr>
          <a:xfrm>
            <a:off x="2249736" y="6296465"/>
            <a:ext cx="1342034"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Bill  Marianes</a:t>
            </a:r>
          </a:p>
        </p:txBody>
      </p:sp>
      <p:pic>
        <p:nvPicPr>
          <p:cNvPr id="10" name="Picture 9" descr="Logo, company name&#10;&#10;Description automatically generated">
            <a:extLst>
              <a:ext uri="{FF2B5EF4-FFF2-40B4-BE49-F238E27FC236}">
                <a16:creationId xmlns:a16="http://schemas.microsoft.com/office/drawing/2014/main" id="{7ECADF7B-690C-4807-AC69-AED0AED455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43970"/>
            <a:ext cx="1342034" cy="1101098"/>
          </a:xfrm>
          <a:prstGeom prst="rect">
            <a:avLst/>
          </a:prstGeom>
        </p:spPr>
      </p:pic>
      <p:sp>
        <p:nvSpPr>
          <p:cNvPr id="7" name="Rectangle 6">
            <a:extLst>
              <a:ext uri="{FF2B5EF4-FFF2-40B4-BE49-F238E27FC236}">
                <a16:creationId xmlns:a16="http://schemas.microsoft.com/office/drawing/2014/main" id="{4B4E20EE-B9EB-E71D-E45F-9B0C68C6DC3D}"/>
              </a:ext>
            </a:extLst>
          </p:cNvPr>
          <p:cNvSpPr>
            <a:spLocks noChangeArrowheads="1"/>
          </p:cNvSpPr>
          <p:nvPr/>
        </p:nvSpPr>
        <p:spPr bwMode="auto">
          <a:xfrm>
            <a:off x="-368424" y="2248095"/>
            <a:ext cx="6578353"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Georgia" pitchFamily="18" charset="0"/>
                <a:ea typeface="+mn-ea"/>
                <a:cs typeface="+mn-cs"/>
              </a:rPr>
              <a:t>Strategic  Planning  Retreat  2</a:t>
            </a:r>
            <a:endParaRPr kumimoji="0" lang="en-US" sz="3600" b="1" i="0" u="sng" strike="noStrike" kern="1200" cap="none" spc="0" normalizeH="0" baseline="0" noProof="0" dirty="0">
              <a:ln>
                <a:noFill/>
              </a:ln>
              <a:solidFill>
                <a:prstClr val="white"/>
              </a:solidFill>
              <a:effectLst/>
              <a:uLnTx/>
              <a:uFillTx/>
              <a:latin typeface="Georgia" pitchFamily="18" charset="0"/>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br>
              <a:rPr kumimoji="0" lang="en-US" sz="4000" b="1" i="0" u="none" strike="noStrike" kern="1200" cap="none" spc="0" normalizeH="0" baseline="0" noProof="0" dirty="0">
                <a:ln>
                  <a:noFill/>
                </a:ln>
                <a:solidFill>
                  <a:prstClr val="white"/>
                </a:solidFill>
                <a:effectLst>
                  <a:outerShdw blurRad="38100" dist="38100" dir="2700000" algn="tl">
                    <a:srgbClr val="C0C0C0"/>
                  </a:outerShdw>
                </a:effectLst>
                <a:uLnTx/>
                <a:uFillTx/>
                <a:latin typeface="Georgia" pitchFamily="18" charset="0"/>
                <a:ea typeface="+mn-ea"/>
                <a:cs typeface="+mn-cs"/>
              </a:rPr>
            </a:br>
            <a:r>
              <a:rPr kumimoji="0" lang="en-US" sz="2000" b="1" i="1" u="none" strike="noStrike" kern="1200" cap="none" spc="0" normalizeH="0" baseline="0" noProof="0" dirty="0">
                <a:ln>
                  <a:noFill/>
                </a:ln>
                <a:solidFill>
                  <a:prstClr val="white"/>
                </a:solidFill>
                <a:effectLst/>
                <a:uLnTx/>
                <a:uFillTx/>
                <a:latin typeface="Georgia" pitchFamily="18" charset="0"/>
                <a:ea typeface="+mn-ea"/>
                <a:cs typeface="+mn-cs"/>
              </a:rPr>
              <a:t>“Where  there  is  no  vision,  the  people  will  perish”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uLnTx/>
                <a:uFillTx/>
                <a:latin typeface="Georgia" pitchFamily="18" charset="0"/>
                <a:ea typeface="+mn-ea"/>
                <a:cs typeface="+mn-cs"/>
              </a:rPr>
              <a:t>					</a:t>
            </a:r>
            <a:r>
              <a:rPr kumimoji="0" lang="en-US" sz="1200" b="1" i="0" u="none" strike="noStrike" kern="1200" cap="none" spc="0" normalizeH="0" baseline="0" noProof="0" dirty="0">
                <a:ln>
                  <a:noFill/>
                </a:ln>
                <a:solidFill>
                  <a:prstClr val="white"/>
                </a:solidFill>
                <a:effectLst/>
                <a:uLnTx/>
                <a:uFillTx/>
                <a:latin typeface="Georgia" pitchFamily="18" charset="0"/>
                <a:ea typeface="+mn-ea"/>
                <a:cs typeface="+mn-cs"/>
              </a:rPr>
              <a:t>Proverbs 29:18</a:t>
            </a:r>
            <a:endParaRPr kumimoji="0" lang="en-US" sz="1200" b="1" i="1" u="none" strike="noStrike" kern="1200" cap="none" spc="0" normalizeH="0" baseline="0" noProof="0" dirty="0">
              <a:ln>
                <a:noFill/>
              </a:ln>
              <a:solidFill>
                <a:prstClr val="white"/>
              </a:solidFill>
              <a:effectLst/>
              <a:uLnTx/>
              <a:uFillTx/>
              <a:latin typeface="Georgia" pitchFamily="18" charset="0"/>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Georgia" pitchFamily="18" charset="0"/>
                <a:ea typeface="+mn-ea"/>
                <a:cs typeface="+mn-cs"/>
              </a:rPr>
              <a:t>						</a:t>
            </a:r>
            <a:endParaRPr kumimoji="0" lang="en-US" sz="1200" b="1" i="0" u="none" strike="noStrike" kern="1200" cap="none" spc="0" normalizeH="0" baseline="0" noProof="0" dirty="0">
              <a:ln>
                <a:noFill/>
              </a:ln>
              <a:solidFill>
                <a:prstClr val="white"/>
              </a:solidFill>
              <a:effectLst/>
              <a:uLnTx/>
              <a:uFillTx/>
              <a:latin typeface="Georgia" pitchFamily="18" charset="0"/>
              <a:ea typeface="+mn-ea"/>
              <a:cs typeface="+mn-cs"/>
            </a:endParaRPr>
          </a:p>
        </p:txBody>
      </p:sp>
      <p:pic>
        <p:nvPicPr>
          <p:cNvPr id="3" name="Picture 2" descr="A picture containing altar, indoor, decorated, painting&#10;&#10;Description automatically generated">
            <a:extLst>
              <a:ext uri="{FF2B5EF4-FFF2-40B4-BE49-F238E27FC236}">
                <a16:creationId xmlns:a16="http://schemas.microsoft.com/office/drawing/2014/main" id="{EB124FA0-0BDC-451F-E056-DA50E2A89F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091" y="-5326"/>
            <a:ext cx="5841507" cy="2193306"/>
          </a:xfrm>
          <a:prstGeom prst="rect">
            <a:avLst/>
          </a:prstGeom>
        </p:spPr>
      </p:pic>
      <p:pic>
        <p:nvPicPr>
          <p:cNvPr id="8" name="Picture 7" descr="Logo&#10;&#10;Description automatically generated">
            <a:extLst>
              <a:ext uri="{FF2B5EF4-FFF2-40B4-BE49-F238E27FC236}">
                <a16:creationId xmlns:a16="http://schemas.microsoft.com/office/drawing/2014/main" id="{320B6A7D-AA5A-95E5-C782-7538CF6A67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7014" y="5748364"/>
            <a:ext cx="1145218" cy="1119161"/>
          </a:xfrm>
          <a:prstGeom prst="rect">
            <a:avLst/>
          </a:prstGeom>
        </p:spPr>
      </p:pic>
    </p:spTree>
    <p:extLst>
      <p:ext uri="{BB962C8B-B14F-4D97-AF65-F5344CB8AC3E}">
        <p14:creationId xmlns:p14="http://schemas.microsoft.com/office/powerpoint/2010/main" val="240992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altar, indoor, decorated, painting&#10;&#10;Description automatically generated">
            <a:extLst>
              <a:ext uri="{FF2B5EF4-FFF2-40B4-BE49-F238E27FC236}">
                <a16:creationId xmlns:a16="http://schemas.microsoft.com/office/drawing/2014/main" id="{5AE1F71E-BDDD-F4C7-5D43-179C3D96340A}"/>
              </a:ext>
            </a:extLst>
          </p:cNvPr>
          <p:cNvPicPr>
            <a:picLocks noChangeAspect="1"/>
          </p:cNvPicPr>
          <p:nvPr/>
        </p:nvPicPr>
        <p:blipFill rotWithShape="1">
          <a:blip r:embed="rId2">
            <a:extLst>
              <a:ext uri="{28A0092B-C50C-407E-A947-70E740481C1C}">
                <a14:useLocalDpi xmlns:a14="http://schemas.microsoft.com/office/drawing/2010/main" val="0"/>
              </a:ext>
            </a:extLst>
          </a:blip>
          <a:srcRect t="1625"/>
          <a:stretch/>
        </p:blipFill>
        <p:spPr>
          <a:xfrm>
            <a:off x="0" y="-164385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TextBox 7">
            <a:extLst>
              <a:ext uri="{FF2B5EF4-FFF2-40B4-BE49-F238E27FC236}">
                <a16:creationId xmlns:a16="http://schemas.microsoft.com/office/drawing/2014/main" id="{AD92A271-6127-92DD-3E60-A8AA98A478F7}"/>
              </a:ext>
            </a:extLst>
          </p:cNvPr>
          <p:cNvSpPr txBox="1"/>
          <p:nvPr/>
        </p:nvSpPr>
        <p:spPr>
          <a:xfrm>
            <a:off x="2436172" y="1161654"/>
            <a:ext cx="4572000"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Baskerville Old Face" panose="02020602080505020303" pitchFamily="18" charset="0"/>
                <a:ea typeface="+mn-ea"/>
                <a:cs typeface="+mn-cs"/>
              </a:rPr>
              <a:t>Internal Weaknesses</a:t>
            </a:r>
            <a:endPar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5" name="TextBox 4">
            <a:extLst>
              <a:ext uri="{FF2B5EF4-FFF2-40B4-BE49-F238E27FC236}">
                <a16:creationId xmlns:a16="http://schemas.microsoft.com/office/drawing/2014/main" id="{39445CC8-9770-726A-C3A6-D73376C77A09}"/>
              </a:ext>
            </a:extLst>
          </p:cNvPr>
          <p:cNvSpPr txBox="1"/>
          <p:nvPr/>
        </p:nvSpPr>
        <p:spPr>
          <a:xfrm>
            <a:off x="1479478" y="2858711"/>
            <a:ext cx="6940691" cy="1569660"/>
          </a:xfrm>
          <a:prstGeom prst="rect">
            <a:avLst/>
          </a:prstGeom>
          <a:noFill/>
        </p:spPr>
        <p:txBody>
          <a:bodyPr wrap="square">
            <a:spAutoFit/>
          </a:bodyPr>
          <a:lstStyle/>
          <a:p>
            <a:pPr marL="338455" marR="0" lvl="0" indent="-173990" algn="l" defTabSz="914400" rtl="0" eaLnBrk="0" fontAlgn="base"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Poor  Offering  of  All  Forms of Stewardship</a:t>
            </a:r>
          </a:p>
          <a:p>
            <a:pPr marL="338455" marR="0" lvl="0" indent="-173990" algn="l" defTabSz="914400" rtl="0" eaLnBrk="0" fontAlgn="base"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Cliquish &amp; Lack  of  Warmth</a:t>
            </a:r>
          </a:p>
          <a:p>
            <a:pPr marL="338455" marR="0" lvl="0" indent="-173990" algn="l" defTabSz="914400" rtl="0" eaLnBrk="0" fontAlgn="base"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Insufficient  Religious  Education  For  All</a:t>
            </a:r>
          </a:p>
          <a:p>
            <a:pPr marL="338455" marR="0" lvl="0" indent="-173990" algn="l" defTabSz="914400" rtl="0" eaLnBrk="0" fontAlgn="base"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Inadequate  Leadership  Development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546659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altar, indoor, decorated, painting&#10;&#10;Description automatically generated">
            <a:extLst>
              <a:ext uri="{FF2B5EF4-FFF2-40B4-BE49-F238E27FC236}">
                <a16:creationId xmlns:a16="http://schemas.microsoft.com/office/drawing/2014/main" id="{5AE1F71E-BDDD-F4C7-5D43-179C3D96340A}"/>
              </a:ext>
            </a:extLst>
          </p:cNvPr>
          <p:cNvPicPr>
            <a:picLocks noChangeAspect="1"/>
          </p:cNvPicPr>
          <p:nvPr/>
        </p:nvPicPr>
        <p:blipFill rotWithShape="1">
          <a:blip r:embed="rId2">
            <a:extLst>
              <a:ext uri="{28A0092B-C50C-407E-A947-70E740481C1C}">
                <a14:useLocalDpi xmlns:a14="http://schemas.microsoft.com/office/drawing/2010/main" val="0"/>
              </a:ext>
            </a:extLst>
          </a:blip>
          <a:srcRect t="1625"/>
          <a:stretch/>
        </p:blipFill>
        <p:spPr>
          <a:xfrm>
            <a:off x="0" y="-164385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TextBox 7">
            <a:extLst>
              <a:ext uri="{FF2B5EF4-FFF2-40B4-BE49-F238E27FC236}">
                <a16:creationId xmlns:a16="http://schemas.microsoft.com/office/drawing/2014/main" id="{AD92A271-6127-92DD-3E60-A8AA98A478F7}"/>
              </a:ext>
            </a:extLst>
          </p:cNvPr>
          <p:cNvSpPr txBox="1"/>
          <p:nvPr/>
        </p:nvSpPr>
        <p:spPr>
          <a:xfrm>
            <a:off x="2436172" y="1161654"/>
            <a:ext cx="4572000"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Baskerville Old Face" panose="02020602080505020303" pitchFamily="18" charset="0"/>
                <a:ea typeface="+mn-ea"/>
                <a:cs typeface="+mn-cs"/>
              </a:rPr>
              <a:t>External Opportunities</a:t>
            </a:r>
            <a:endPar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1" name="TextBox 10">
            <a:extLst>
              <a:ext uri="{FF2B5EF4-FFF2-40B4-BE49-F238E27FC236}">
                <a16:creationId xmlns:a16="http://schemas.microsoft.com/office/drawing/2014/main" id="{8C44143E-8773-B5AF-B6B1-355EB85C908C}"/>
              </a:ext>
            </a:extLst>
          </p:cNvPr>
          <p:cNvSpPr txBox="1"/>
          <p:nvPr/>
        </p:nvSpPr>
        <p:spPr>
          <a:xfrm>
            <a:off x="1003874" y="3072348"/>
            <a:ext cx="7457080" cy="3785652"/>
          </a:xfrm>
          <a:prstGeom prst="rect">
            <a:avLst/>
          </a:prstGeom>
          <a:noFill/>
        </p:spPr>
        <p:txBody>
          <a:bodyPr wrap="square">
            <a:spAutoFit/>
          </a:bodyPr>
          <a:lstStyle/>
          <a:p>
            <a:pPr marL="338455" marR="0" lvl="0" indent="-173990" algn="l" defTabSz="914400" rtl="0" eaLnBrk="0" fontAlgn="base"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Willingness in the external community to learn about Orthodoxy</a:t>
            </a:r>
          </a:p>
          <a:p>
            <a:pPr marL="338455" marR="0" lvl="0" indent="-173990" algn="l" defTabSz="914400" rtl="0" eaLnBrk="0" fontAlgn="base" latinLnBrk="0" hangingPunct="0">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338455" marR="0" lvl="0" indent="-173990" algn="l" defTabSz="914400" rtl="0" eaLnBrk="0" fontAlgn="base"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Pan-Orthodox Cooperation and Activities</a:t>
            </a:r>
          </a:p>
          <a:p>
            <a:pPr marL="338455" marR="0" lvl="0" indent="-173990" algn="l" defTabSz="914400" rtl="0" eaLnBrk="0" fontAlgn="base" latinLnBrk="0" hangingPunct="0">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338455" marR="0" lvl="0" indent="-173990" algn="l" defTabSz="914400" rtl="0" eaLnBrk="0" fontAlgn="base"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Need for external Philanthropy &amp; Community Action</a:t>
            </a:r>
          </a:p>
          <a:p>
            <a:pPr marL="338455" marR="0" lvl="0" indent="-173990" algn="l" defTabSz="914400" rtl="0" eaLnBrk="0" fontAlgn="base" latinLnBrk="0" hangingPunct="0">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338455" marR="0" lvl="0" indent="-173990" algn="l" defTabSz="914400" rtl="0" eaLnBrk="0" fontAlgn="base"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338455" marR="0" lvl="0" indent="-173990" algn="l" defTabSz="914400" rtl="0" eaLnBrk="0" fontAlgn="base"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001758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altar, indoor, decorated, painting&#10;&#10;Description automatically generated">
            <a:extLst>
              <a:ext uri="{FF2B5EF4-FFF2-40B4-BE49-F238E27FC236}">
                <a16:creationId xmlns:a16="http://schemas.microsoft.com/office/drawing/2014/main" id="{5AE1F71E-BDDD-F4C7-5D43-179C3D96340A}"/>
              </a:ext>
            </a:extLst>
          </p:cNvPr>
          <p:cNvPicPr>
            <a:picLocks noChangeAspect="1"/>
          </p:cNvPicPr>
          <p:nvPr/>
        </p:nvPicPr>
        <p:blipFill rotWithShape="1">
          <a:blip r:embed="rId2">
            <a:extLst>
              <a:ext uri="{28A0092B-C50C-407E-A947-70E740481C1C}">
                <a14:useLocalDpi xmlns:a14="http://schemas.microsoft.com/office/drawing/2010/main" val="0"/>
              </a:ext>
            </a:extLst>
          </a:blip>
          <a:srcRect t="1625"/>
          <a:stretch/>
        </p:blipFill>
        <p:spPr>
          <a:xfrm>
            <a:off x="0" y="-164385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TextBox 7">
            <a:extLst>
              <a:ext uri="{FF2B5EF4-FFF2-40B4-BE49-F238E27FC236}">
                <a16:creationId xmlns:a16="http://schemas.microsoft.com/office/drawing/2014/main" id="{AD92A271-6127-92DD-3E60-A8AA98A478F7}"/>
              </a:ext>
            </a:extLst>
          </p:cNvPr>
          <p:cNvSpPr txBox="1"/>
          <p:nvPr/>
        </p:nvSpPr>
        <p:spPr>
          <a:xfrm>
            <a:off x="2960154" y="1166454"/>
            <a:ext cx="4572000" cy="107721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Baskerville Old Face" panose="02020602080505020303" pitchFamily="18" charset="0"/>
                <a:ea typeface="+mn-ea"/>
                <a:cs typeface="+mn-cs"/>
              </a:rPr>
              <a:t>External Threats  Statement</a:t>
            </a:r>
            <a:endPar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9" name="TextBox 8">
            <a:extLst>
              <a:ext uri="{FF2B5EF4-FFF2-40B4-BE49-F238E27FC236}">
                <a16:creationId xmlns:a16="http://schemas.microsoft.com/office/drawing/2014/main" id="{253E87B6-FAD0-7A3D-D0AC-7A3EABF26121}"/>
              </a:ext>
            </a:extLst>
          </p:cNvPr>
          <p:cNvSpPr txBox="1"/>
          <p:nvPr/>
        </p:nvSpPr>
        <p:spPr>
          <a:xfrm>
            <a:off x="1858606" y="2644558"/>
            <a:ext cx="7684594" cy="3046988"/>
          </a:xfrm>
          <a:prstGeom prst="rect">
            <a:avLst/>
          </a:prstGeom>
          <a:noFill/>
        </p:spPr>
        <p:txBody>
          <a:bodyPr wrap="square">
            <a:spAutoFit/>
          </a:bodyPr>
          <a:lstStyle/>
          <a:p>
            <a:pPr marL="338455" marR="0" lvl="0" indent="-173990" algn="l" defTabSz="914400" rtl="0" eaLnBrk="0" fontAlgn="base"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Secular – Anti-Organized Religion </a:t>
            </a:r>
          </a:p>
          <a:p>
            <a:pPr marL="338455" marR="0" lvl="0" indent="-173990" algn="l" defTabSz="914400" rtl="0" eaLnBrk="0" fontAlgn="base"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Misperception / Ignorance of Orthodoxy</a:t>
            </a:r>
          </a:p>
          <a:p>
            <a:pPr marL="338455" marR="0" lvl="0" indent="-173990" algn="l" defTabSz="914400" rtl="0" eaLnBrk="0" fontAlgn="base"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Anything Goes Culture</a:t>
            </a:r>
          </a:p>
          <a:p>
            <a:pPr marL="338455" marR="0" lvl="0" indent="-173990" algn="l" defTabSz="914400" rtl="0" eaLnBrk="0" fontAlgn="base"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Negative Media Influence</a:t>
            </a:r>
          </a:p>
          <a:p>
            <a:pPr marL="338455" marR="0" lvl="0" indent="-173990" algn="l" defTabSz="914400" rtl="0" eaLnBrk="0" fontAlgn="base"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Prioritized/Competing Time Demands</a:t>
            </a:r>
          </a:p>
          <a:p>
            <a:pPr marL="338455" marR="0" lvl="0" indent="-173990" algn="l" defTabSz="914400" rtl="0" eaLnBrk="0" fontAlgn="base"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“Religiotainment” (“fun churches”) </a:t>
            </a:r>
          </a:p>
          <a:p>
            <a:pPr marL="338455" marR="0" lvl="0" indent="-173990" algn="l" defTabSz="914400" rtl="0" eaLnBrk="0" fontAlgn="base"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38455" marR="0" lvl="0" indent="-173990" algn="l" defTabSz="914400" rtl="0" eaLnBrk="0" fontAlgn="base"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79136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5F6DE-7B3E-F32A-2CC5-1BC3541882D0}"/>
              </a:ext>
            </a:extLst>
          </p:cNvPr>
          <p:cNvSpPr>
            <a:spLocks noGrp="1"/>
          </p:cNvSpPr>
          <p:nvPr>
            <p:ph type="title"/>
          </p:nvPr>
        </p:nvSpPr>
        <p:spPr>
          <a:xfrm>
            <a:off x="2343705" y="1874044"/>
            <a:ext cx="4190260" cy="2452687"/>
          </a:xfrm>
        </p:spPr>
        <p:txBody>
          <a:bodyPr anchor="ctr">
            <a:normAutofit/>
          </a:bodyPr>
          <a:lstStyle/>
          <a:p>
            <a:r>
              <a:rPr lang="en-US" sz="3100" dirty="0">
                <a:solidFill>
                  <a:srgbClr val="FFFFFF"/>
                </a:solidFill>
                <a:latin typeface="Baskerville Old Face" panose="02020602080505020303" pitchFamily="18" charset="0"/>
              </a:rPr>
              <a:t>Final  Core Values</a:t>
            </a:r>
          </a:p>
        </p:txBody>
      </p:sp>
      <p:sp>
        <p:nvSpPr>
          <p:cNvPr id="6" name="TextBox 5">
            <a:extLst>
              <a:ext uri="{FF2B5EF4-FFF2-40B4-BE49-F238E27FC236}">
                <a16:creationId xmlns:a16="http://schemas.microsoft.com/office/drawing/2014/main" id="{EBAE7FF2-359F-0092-F2A4-5AA0796542DD}"/>
              </a:ext>
            </a:extLst>
          </p:cNvPr>
          <p:cNvSpPr txBox="1"/>
          <p:nvPr/>
        </p:nvSpPr>
        <p:spPr>
          <a:xfrm>
            <a:off x="2517169" y="2977045"/>
            <a:ext cx="5568194" cy="3046988"/>
          </a:xfrm>
          <a:prstGeom prst="rect">
            <a:avLst/>
          </a:prstGeom>
          <a:noFill/>
        </p:spPr>
        <p:txBody>
          <a:bodyPr wrap="square">
            <a:spAutoFit/>
          </a:bodyPr>
          <a:lstStyle/>
          <a:p>
            <a:pPr marL="338455" marR="0" lvl="0" indent="-173990" algn="l" defTabSz="914400" rtl="0" eaLnBrk="0" fontAlgn="base" latinLnBrk="0" hangingPunct="0">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Faithfulness</a:t>
            </a:r>
          </a:p>
          <a:p>
            <a:pPr marL="338455" marR="0" lvl="0" indent="-173990" algn="l" defTabSz="914400" rtl="0" eaLnBrk="0" fontAlgn="base" latinLnBrk="0" hangingPunct="0">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Welcoming  Community</a:t>
            </a:r>
          </a:p>
          <a:p>
            <a:pPr marL="338455" marR="0" lvl="0" indent="-173990" algn="l" defTabSz="914400" rtl="0" eaLnBrk="0" fontAlgn="base" latinLnBrk="0" hangingPunct="0">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Love</a:t>
            </a:r>
          </a:p>
          <a:p>
            <a:pPr marL="338455" marR="0" lvl="0" indent="-173990" algn="l" defTabSz="914400" rtl="0" eaLnBrk="0" fontAlgn="base" latinLnBrk="0" hangingPunct="0">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Giving</a:t>
            </a:r>
          </a:p>
          <a:p>
            <a:pPr marL="338455" marR="0" lvl="0" indent="-173990" algn="l" defTabSz="914400" rtl="0" eaLnBrk="0" fontAlgn="base" latinLnBrk="0" hangingPunct="0">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Spiritual  Developmental</a:t>
            </a:r>
          </a:p>
          <a:p>
            <a:pPr marL="338455" marR="0" lvl="0" indent="-173990" algn="l" defTabSz="914400" rtl="0" eaLnBrk="0" fontAlgn="base" latinLnBrk="0" hangingPunct="0">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9" name="Picture 8" descr="A picture containing altar, indoor, decorated, painting&#10;&#10;Description automatically generated">
            <a:extLst>
              <a:ext uri="{FF2B5EF4-FFF2-40B4-BE49-F238E27FC236}">
                <a16:creationId xmlns:a16="http://schemas.microsoft.com/office/drawing/2014/main" id="{582BD98E-A976-9843-1E75-D6E9D0F8B079}"/>
              </a:ext>
            </a:extLst>
          </p:cNvPr>
          <p:cNvPicPr>
            <a:picLocks noChangeAspect="1"/>
          </p:cNvPicPr>
          <p:nvPr/>
        </p:nvPicPr>
        <p:blipFill rotWithShape="1">
          <a:blip r:embed="rId2">
            <a:extLst>
              <a:ext uri="{28A0092B-C50C-407E-A947-70E740481C1C}">
                <a14:useLocalDpi xmlns:a14="http://schemas.microsoft.com/office/drawing/2010/main" val="0"/>
              </a:ext>
            </a:extLst>
          </a:blip>
          <a:srcRect t="1625"/>
          <a:stretch/>
        </p:blipFill>
        <p:spPr>
          <a:xfrm>
            <a:off x="0" y="-164385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1" name="TextBox 10">
            <a:extLst>
              <a:ext uri="{FF2B5EF4-FFF2-40B4-BE49-F238E27FC236}">
                <a16:creationId xmlns:a16="http://schemas.microsoft.com/office/drawing/2014/main" id="{17523BF4-ABBD-3845-8D17-3B218D8A8EB5}"/>
              </a:ext>
            </a:extLst>
          </p:cNvPr>
          <p:cNvSpPr txBox="1"/>
          <p:nvPr/>
        </p:nvSpPr>
        <p:spPr>
          <a:xfrm>
            <a:off x="3380198" y="1115461"/>
            <a:ext cx="4572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Baskerville Old Face" panose="02020602080505020303" pitchFamily="18" charset="0"/>
                <a:ea typeface="+mn-ea"/>
                <a:cs typeface="+mn-cs"/>
              </a:rPr>
              <a:t>Core Values</a:t>
            </a:r>
            <a:endParaRPr kumimoji="0" lang="en-US" sz="3200" b="1" i="0" u="none" strike="noStrike" kern="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78435259"/>
      </p:ext>
    </p:extLst>
  </p:cSld>
  <p:clrMapOvr>
    <a:masterClrMapping/>
  </p:clrMapOvr>
  <p:transition>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41F2DF-C040-483E-8B28-2989A5309928}"/>
              </a:ext>
            </a:extLst>
          </p:cNvPr>
          <p:cNvSpPr txBox="1"/>
          <p:nvPr/>
        </p:nvSpPr>
        <p:spPr>
          <a:xfrm>
            <a:off x="157081" y="1923836"/>
            <a:ext cx="8627304" cy="3626777"/>
          </a:xfrm>
          <a:prstGeom prst="rect">
            <a:avLst/>
          </a:prstGeom>
        </p:spPr>
        <p:txBody>
          <a:bodyPr vert="horz" lIns="91440" tIns="45720" rIns="91440" bIns="45720" rtlCol="0" anchor="ctr">
            <a:normAutofit/>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a:ln>
                  <a:noFill/>
                </a:ln>
                <a:solidFill>
                  <a:srgbClr val="5D0100"/>
                </a:solidFill>
                <a:effectLst/>
                <a:uLnTx/>
                <a:uFillTx/>
                <a:latin typeface="Arial" panose="020B0604020202020204" pitchFamily="34" charset="0"/>
                <a:ea typeface="+mn-ea"/>
                <a:cs typeface="Arial" panose="020B0604020202020204" pitchFamily="34" charset="0"/>
              </a:rPr>
              <a:t>The Mission of Holy Trinity is: </a:t>
            </a:r>
          </a:p>
          <a:p>
            <a:pPr marL="0" marR="0" lvl="0" indent="0" algn="ctr" defTabSz="914400" rtl="0" eaLnBrk="1" fontAlgn="base" latinLnBrk="0" hangingPunct="1">
              <a:lnSpc>
                <a:spcPct val="90000"/>
              </a:lnSpc>
              <a:spcBef>
                <a:spcPct val="0"/>
              </a:spcBef>
              <a:spcAft>
                <a:spcPts val="600"/>
              </a:spcAft>
              <a:buClrTx/>
              <a:buSzTx/>
              <a:buFontTx/>
              <a:buNone/>
              <a:tabLst/>
              <a:defRPr/>
            </a:pPr>
            <a:endParaRPr kumimoji="0" lang="en-US" sz="2400" b="1" i="0" u="none" strike="noStrike" kern="1200" cap="none" spc="0" normalizeH="0" baseline="0" noProof="0" dirty="0">
              <a:ln>
                <a:noFill/>
              </a:ln>
              <a:solidFill>
                <a:srgbClr val="5D01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a:ln>
                  <a:noFill/>
                </a:ln>
                <a:solidFill>
                  <a:srgbClr val="5D0100"/>
                </a:solidFill>
                <a:effectLst/>
                <a:uLnTx/>
                <a:uFillTx/>
                <a:latin typeface="Arial" panose="020B0604020202020204" pitchFamily="34" charset="0"/>
                <a:ea typeface="+mn-ea"/>
                <a:cs typeface="Arial" panose="020B0604020202020204" pitchFamily="34" charset="0"/>
              </a:rPr>
              <a:t>LEARNING through  SPIRITUAL EDUCATION</a:t>
            </a:r>
          </a:p>
          <a:p>
            <a:pPr marL="0" marR="0" lvl="0" indent="0" algn="ctr" defTabSz="914400" rtl="0" eaLnBrk="1" fontAlgn="base" latinLnBrk="0" hangingPunct="1">
              <a:lnSpc>
                <a:spcPct val="90000"/>
              </a:lnSpc>
              <a:spcBef>
                <a:spcPct val="0"/>
              </a:spcBef>
              <a:spcAft>
                <a:spcPts val="600"/>
              </a:spcAft>
              <a:buClrTx/>
              <a:buSzTx/>
              <a:buFontTx/>
              <a:buNone/>
              <a:tabLst/>
              <a:defRPr/>
            </a:pPr>
            <a:endParaRPr kumimoji="0" lang="en-US" sz="2400" b="1" i="0" u="none" strike="noStrike" kern="1200" cap="none" spc="0" normalizeH="0" baseline="0" noProof="0" dirty="0">
              <a:ln>
                <a:noFill/>
              </a:ln>
              <a:solidFill>
                <a:srgbClr val="5D01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a:ln>
                  <a:noFill/>
                </a:ln>
                <a:solidFill>
                  <a:srgbClr val="5D0100"/>
                </a:solidFill>
                <a:effectLst/>
                <a:uLnTx/>
                <a:uFillTx/>
                <a:latin typeface="Arial" panose="020B0604020202020204" pitchFamily="34" charset="0"/>
                <a:ea typeface="+mn-ea"/>
                <a:cs typeface="Arial" panose="020B0604020202020204" pitchFamily="34" charset="0"/>
              </a:rPr>
              <a:t>DOING through WORSHIP ENGAGEMENT</a:t>
            </a:r>
          </a:p>
          <a:p>
            <a:pPr marL="0" marR="0" lvl="0" indent="0" algn="ctr" defTabSz="914400" rtl="0" eaLnBrk="1" fontAlgn="base" latinLnBrk="0" hangingPunct="1">
              <a:lnSpc>
                <a:spcPct val="90000"/>
              </a:lnSpc>
              <a:spcBef>
                <a:spcPct val="0"/>
              </a:spcBef>
              <a:spcAft>
                <a:spcPts val="600"/>
              </a:spcAft>
              <a:buClrTx/>
              <a:buSzTx/>
              <a:buFontTx/>
              <a:buNone/>
              <a:tabLst/>
              <a:defRPr/>
            </a:pPr>
            <a:endParaRPr kumimoji="0" lang="en-US" sz="2400" b="1" i="0" u="none" strike="noStrike" kern="1200" cap="none" spc="0" normalizeH="0" baseline="0" noProof="0" dirty="0">
              <a:ln>
                <a:noFill/>
              </a:ln>
              <a:solidFill>
                <a:srgbClr val="5D01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a:ln>
                  <a:noFill/>
                </a:ln>
                <a:solidFill>
                  <a:srgbClr val="5D0100"/>
                </a:solidFill>
                <a:effectLst/>
                <a:uLnTx/>
                <a:uFillTx/>
                <a:latin typeface="Arial" panose="020B0604020202020204" pitchFamily="34" charset="0"/>
                <a:ea typeface="+mn-ea"/>
                <a:cs typeface="Arial" panose="020B0604020202020204" pitchFamily="34" charset="0"/>
              </a:rPr>
              <a:t>LEADING through DISCIPLESHIP</a:t>
            </a:r>
          </a:p>
        </p:txBody>
      </p:sp>
      <p:pic>
        <p:nvPicPr>
          <p:cNvPr id="8" name="Picture 7" descr="A picture containing altar, indoor, decorated, painting&#10;&#10;Description automatically generated">
            <a:extLst>
              <a:ext uri="{FF2B5EF4-FFF2-40B4-BE49-F238E27FC236}">
                <a16:creationId xmlns:a16="http://schemas.microsoft.com/office/drawing/2014/main" id="{A87BB972-9EC5-D012-E773-D92115415675}"/>
              </a:ext>
            </a:extLst>
          </p:cNvPr>
          <p:cNvPicPr>
            <a:picLocks noChangeAspect="1"/>
          </p:cNvPicPr>
          <p:nvPr/>
        </p:nvPicPr>
        <p:blipFill rotWithShape="1">
          <a:blip r:embed="rId2">
            <a:extLst>
              <a:ext uri="{28A0092B-C50C-407E-A947-70E740481C1C}">
                <a14:useLocalDpi xmlns:a14="http://schemas.microsoft.com/office/drawing/2010/main" val="0"/>
              </a:ext>
            </a:extLst>
          </a:blip>
          <a:srcRect t="1625"/>
          <a:stretch/>
        </p:blipFill>
        <p:spPr>
          <a:xfrm>
            <a:off x="0" y="-164385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9" name="TextBox 8">
            <a:extLst>
              <a:ext uri="{FF2B5EF4-FFF2-40B4-BE49-F238E27FC236}">
                <a16:creationId xmlns:a16="http://schemas.microsoft.com/office/drawing/2014/main" id="{62907079-6AB8-0511-F16D-8D8EA3FDCCE1}"/>
              </a:ext>
            </a:extLst>
          </p:cNvPr>
          <p:cNvSpPr txBox="1"/>
          <p:nvPr/>
        </p:nvSpPr>
        <p:spPr>
          <a:xfrm>
            <a:off x="2804845" y="1094912"/>
            <a:ext cx="4572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Baskerville Old Face" panose="02020602080505020303" pitchFamily="18" charset="0"/>
                <a:ea typeface="+mn-ea"/>
                <a:cs typeface="+mn-cs"/>
              </a:rPr>
              <a:t>Mission Statement</a:t>
            </a:r>
            <a:endParaRPr kumimoji="0" lang="en-US" sz="3200" b="1" i="0" u="none" strike="noStrike" kern="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907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41F2DF-C040-483E-8B28-2989A5309928}"/>
              </a:ext>
            </a:extLst>
          </p:cNvPr>
          <p:cNvSpPr txBox="1"/>
          <p:nvPr/>
        </p:nvSpPr>
        <p:spPr>
          <a:xfrm>
            <a:off x="1078029" y="1660359"/>
            <a:ext cx="7238198" cy="5197641"/>
          </a:xfrm>
          <a:prstGeom prst="rect">
            <a:avLst/>
          </a:prstGeom>
        </p:spPr>
        <p:txBody>
          <a:bodyPr vert="horz" lIns="91440" tIns="45720" rIns="91440" bIns="45720" rtlCol="0" anchor="ctr">
            <a:normAutofit/>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5D0100"/>
                </a:solidFill>
                <a:effectLst/>
                <a:uLnTx/>
                <a:uFillTx/>
                <a:latin typeface="+mn-lt"/>
                <a:ea typeface="+mn-ea"/>
                <a:cs typeface="Arial" panose="020B0604020202020204" pitchFamily="34" charset="0"/>
              </a:rPr>
              <a:t>Within  36  months  we  will</a:t>
            </a:r>
            <a:r>
              <a:rPr lang="en-US" sz="4000" b="1" dirty="0">
                <a:effectLst/>
                <a:latin typeface="+mn-lt"/>
                <a:ea typeface="Calibri" panose="020F0502020204030204" pitchFamily="34" charset="0"/>
              </a:rPr>
              <a:t> measurably  improve  </a:t>
            </a:r>
            <a:r>
              <a:rPr lang="en-US" sz="4000" b="1" dirty="0">
                <a:latin typeface="+mn-lt"/>
                <a:ea typeface="Calibri" panose="020F0502020204030204" pitchFamily="34" charset="0"/>
              </a:rPr>
              <a:t>our  Spiritual  Education,  </a:t>
            </a:r>
            <a:r>
              <a:rPr lang="en-US" sz="4000" b="1" dirty="0">
                <a:latin typeface="+mn-lt"/>
              </a:rPr>
              <a:t>Leadership,  </a:t>
            </a:r>
          </a:p>
          <a:p>
            <a:pPr marL="0" marR="0" lvl="0" indent="0" algn="ctr" defTabSz="914400" rtl="0" eaLnBrk="1" fontAlgn="base" latinLnBrk="0" hangingPunct="1">
              <a:lnSpc>
                <a:spcPct val="90000"/>
              </a:lnSpc>
              <a:spcBef>
                <a:spcPct val="0"/>
              </a:spcBef>
              <a:spcAft>
                <a:spcPts val="600"/>
              </a:spcAft>
              <a:buClrTx/>
              <a:buSzTx/>
              <a:buFontTx/>
              <a:buNone/>
              <a:tabLst/>
              <a:defRPr/>
            </a:pPr>
            <a:r>
              <a:rPr lang="en-US" sz="4000" b="1" dirty="0">
                <a:latin typeface="+mn-lt"/>
              </a:rPr>
              <a:t>Outreach, </a:t>
            </a:r>
          </a:p>
          <a:p>
            <a:pPr marL="0" marR="0" lvl="0" indent="0" algn="ctr" defTabSz="914400" rtl="0" eaLnBrk="1" fontAlgn="base" latinLnBrk="0" hangingPunct="1">
              <a:lnSpc>
                <a:spcPct val="90000"/>
              </a:lnSpc>
              <a:spcBef>
                <a:spcPct val="0"/>
              </a:spcBef>
              <a:spcAft>
                <a:spcPts val="600"/>
              </a:spcAft>
              <a:buClrTx/>
              <a:buSzTx/>
              <a:buFontTx/>
              <a:buNone/>
              <a:tabLst/>
              <a:defRPr/>
            </a:pPr>
            <a:r>
              <a:rPr lang="en-US" sz="4000" b="1" dirty="0">
                <a:latin typeface="+mn-lt"/>
              </a:rPr>
              <a:t>Stewardship,  </a:t>
            </a:r>
          </a:p>
          <a:p>
            <a:pPr marL="0" marR="0" lvl="0" indent="0" algn="ctr" defTabSz="914400" rtl="0" eaLnBrk="1" fontAlgn="base" latinLnBrk="0" hangingPunct="1">
              <a:lnSpc>
                <a:spcPct val="90000"/>
              </a:lnSpc>
              <a:spcBef>
                <a:spcPct val="0"/>
              </a:spcBef>
              <a:spcAft>
                <a:spcPts val="600"/>
              </a:spcAft>
              <a:buClrTx/>
              <a:buSzTx/>
              <a:buFontTx/>
              <a:buNone/>
              <a:tabLst/>
              <a:defRPr/>
            </a:pPr>
            <a:r>
              <a:rPr lang="en-US" sz="4000" b="1" dirty="0">
                <a:latin typeface="+mn-lt"/>
              </a:rPr>
              <a:t>Worship Engagement</a:t>
            </a:r>
            <a:endParaRPr lang="en-US" sz="4000" b="1" dirty="0">
              <a:latin typeface="+mn-lt"/>
              <a:ea typeface="Calibri" panose="020F0502020204030204" pitchFamily="34" charset="0"/>
            </a:endParaRPr>
          </a:p>
        </p:txBody>
      </p:sp>
      <p:pic>
        <p:nvPicPr>
          <p:cNvPr id="8" name="Picture 7" descr="A picture containing altar, indoor, decorated, painting&#10;&#10;Description automatically generated">
            <a:extLst>
              <a:ext uri="{FF2B5EF4-FFF2-40B4-BE49-F238E27FC236}">
                <a16:creationId xmlns:a16="http://schemas.microsoft.com/office/drawing/2014/main" id="{A87BB972-9EC5-D012-E773-D92115415675}"/>
              </a:ext>
            </a:extLst>
          </p:cNvPr>
          <p:cNvPicPr>
            <a:picLocks noChangeAspect="1"/>
          </p:cNvPicPr>
          <p:nvPr/>
        </p:nvPicPr>
        <p:blipFill rotWithShape="1">
          <a:blip r:embed="rId2">
            <a:extLst>
              <a:ext uri="{28A0092B-C50C-407E-A947-70E740481C1C}">
                <a14:useLocalDpi xmlns:a14="http://schemas.microsoft.com/office/drawing/2010/main" val="0"/>
              </a:ext>
            </a:extLst>
          </a:blip>
          <a:srcRect t="1625"/>
          <a:stretch/>
        </p:blipFill>
        <p:spPr>
          <a:xfrm>
            <a:off x="0" y="-164385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9" name="TextBox 8">
            <a:extLst>
              <a:ext uri="{FF2B5EF4-FFF2-40B4-BE49-F238E27FC236}">
                <a16:creationId xmlns:a16="http://schemas.microsoft.com/office/drawing/2014/main" id="{62907079-6AB8-0511-F16D-8D8EA3FDCCE1}"/>
              </a:ext>
            </a:extLst>
          </p:cNvPr>
          <p:cNvSpPr txBox="1"/>
          <p:nvPr/>
        </p:nvSpPr>
        <p:spPr>
          <a:xfrm>
            <a:off x="2804845" y="1094912"/>
            <a:ext cx="4572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Baskerville Old Face" panose="02020602080505020303" pitchFamily="18" charset="0"/>
                <a:ea typeface="+mn-ea"/>
                <a:cs typeface="+mn-cs"/>
              </a:rPr>
              <a:t>Vision  Statement</a:t>
            </a:r>
            <a:endParaRPr kumimoji="0" lang="en-US" sz="3200" b="1" i="0" u="none" strike="noStrike" kern="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3933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OA_template_04">
  <a:themeElements>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fontScheme name="GOA_template_0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200" b="0" i="0" u="none" strike="noStrike" cap="none" normalizeH="0" baseline="0" smtClean="0">
            <a:ln>
              <a:noFill/>
            </a:ln>
            <a:solidFill>
              <a:schemeClr val="tx1"/>
            </a:solidFill>
            <a:effectLst/>
            <a:latin typeface="Times"/>
          </a:defRPr>
        </a:defPPr>
      </a:lstStyle>
    </a:spDef>
    <a:ln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GOA_template_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OA_template_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OA_template_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OA_template_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OA_template_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OA_template_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OA_template_0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OA_template_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OA_template_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OA_template_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OA_template_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OA_template_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OA_template_04 13">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FFFF99"/>
        </a:hlink>
        <a:folHlink>
          <a:srgbClr val="FFB400"/>
        </a:folHlink>
      </a:clrScheme>
      <a:clrMap bg1="lt1" tx1="dk1" bg2="lt2" tx2="dk2" accent1="accent1" accent2="accent2" accent3="accent3" accent4="accent4" accent5="accent5" accent6="accent6" hlink="hlink" folHlink="folHlink"/>
    </a:extraClrScheme>
    <a:extraClrScheme>
      <a:clrScheme name="GOA_template_04 14">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0600B9"/>
        </a:hlink>
        <a:folHlink>
          <a:srgbClr val="FFB400"/>
        </a:folHlink>
      </a:clrScheme>
      <a:clrMap bg1="lt1" tx1="dk1" bg2="lt2" tx2="dk2" accent1="accent1" accent2="accent2" accent3="accent3" accent4="accent4" accent5="accent5" accent6="accent6" hlink="hlink" folHlink="folHlink"/>
    </a:extraClrScheme>
    <a:extraClrScheme>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GOA_template_04">
  <a:themeElements>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fontScheme name="GOA_template_04">
      <a:majorFont>
        <a:latin typeface="Georgia"/>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OA_template_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OA_template_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OA_template_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OA_template_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OA_template_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OA_template_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OA_template_0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OA_template_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OA_template_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OA_template_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OA_template_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OA_template_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OA_template_04 13">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FFFF99"/>
        </a:hlink>
        <a:folHlink>
          <a:srgbClr val="FFB400"/>
        </a:folHlink>
      </a:clrScheme>
      <a:clrMap bg1="lt1" tx1="dk1" bg2="lt2" tx2="dk2" accent1="accent1" accent2="accent2" accent3="accent3" accent4="accent4" accent5="accent5" accent6="accent6" hlink="hlink" folHlink="folHlink"/>
    </a:extraClrScheme>
    <a:extraClrScheme>
      <a:clrScheme name="GOA_template_04 14">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0600B9"/>
        </a:hlink>
        <a:folHlink>
          <a:srgbClr val="FFB400"/>
        </a:folHlink>
      </a:clrScheme>
      <a:clrMap bg1="lt1" tx1="dk1" bg2="lt2" tx2="dk2" accent1="accent1" accent2="accent2" accent3="accent3" accent4="accent4" accent5="accent5" accent6="accent6" hlink="hlink" folHlink="folHlink"/>
    </a:extraClrScheme>
    <a:extraClrScheme>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GOA_template_04">
  <a:themeElements>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fontScheme name="GOA_template_04">
      <a:majorFont>
        <a:latin typeface="Georgia"/>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OA_template_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OA_template_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OA_template_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OA_template_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OA_template_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OA_template_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OA_template_0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OA_template_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OA_template_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OA_template_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OA_template_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OA_template_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OA_template_04 13">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FFFF99"/>
        </a:hlink>
        <a:folHlink>
          <a:srgbClr val="FFB400"/>
        </a:folHlink>
      </a:clrScheme>
      <a:clrMap bg1="lt1" tx1="dk1" bg2="lt2" tx2="dk2" accent1="accent1" accent2="accent2" accent3="accent3" accent4="accent4" accent5="accent5" accent6="accent6" hlink="hlink" folHlink="folHlink"/>
    </a:extraClrScheme>
    <a:extraClrScheme>
      <a:clrScheme name="GOA_template_04 14">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0600B9"/>
        </a:hlink>
        <a:folHlink>
          <a:srgbClr val="FFB400"/>
        </a:folHlink>
      </a:clrScheme>
      <a:clrMap bg1="lt1" tx1="dk1" bg2="lt2" tx2="dk2" accent1="accent1" accent2="accent2" accent3="accent3" accent4="accent4" accent5="accent5" accent6="accent6" hlink="hlink" folHlink="folHlink"/>
    </a:extraClrScheme>
    <a:extraClrScheme>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GOA_template_04">
  <a:themeElements>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fontScheme name="GOA_template_0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2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200" b="0" i="0" u="none" strike="noStrike" cap="none" normalizeH="0" baseline="0" smtClean="0">
            <a:ln>
              <a:noFill/>
            </a:ln>
            <a:solidFill>
              <a:schemeClr val="tx1"/>
            </a:solidFill>
            <a:effectLst/>
            <a:latin typeface="Times"/>
          </a:defRPr>
        </a:defPPr>
      </a:lstStyle>
    </a:lnDef>
  </a:objectDefaults>
  <a:extraClrSchemeLst>
    <a:extraClrScheme>
      <a:clrScheme name="GOA_template_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OA_template_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OA_template_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OA_template_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OA_template_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OA_template_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OA_template_0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OA_template_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OA_template_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OA_template_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OA_template_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OA_template_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OA_template_04 13">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FFFF99"/>
        </a:hlink>
        <a:folHlink>
          <a:srgbClr val="FFB400"/>
        </a:folHlink>
      </a:clrScheme>
      <a:clrMap bg1="lt1" tx1="dk1" bg2="lt2" tx2="dk2" accent1="accent1" accent2="accent2" accent3="accent3" accent4="accent4" accent5="accent5" accent6="accent6" hlink="hlink" folHlink="folHlink"/>
    </a:extraClrScheme>
    <a:extraClrScheme>
      <a:clrScheme name="GOA_template_04 14">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0600B9"/>
        </a:hlink>
        <a:folHlink>
          <a:srgbClr val="FFB400"/>
        </a:folHlink>
      </a:clrScheme>
      <a:clrMap bg1="lt1" tx1="dk1" bg2="lt2" tx2="dk2" accent1="accent1" accent2="accent2" accent3="accent3" accent4="accent4" accent5="accent5" accent6="accent6" hlink="hlink" folHlink="folHlink"/>
    </a:extraClrScheme>
    <a:extraClrScheme>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GOA_template_04">
  <a:themeElements>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OA_template_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OA_template_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OA_template_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OA_template_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OA_template_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OA_template_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OA_template_0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OA_template_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OA_template_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OA_template_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OA_template_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OA_template_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OA_template_04 13">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FFFF99"/>
        </a:hlink>
        <a:folHlink>
          <a:srgbClr val="FFB400"/>
        </a:folHlink>
      </a:clrScheme>
      <a:clrMap bg1="lt1" tx1="dk1" bg2="lt2" tx2="dk2" accent1="accent1" accent2="accent2" accent3="accent3" accent4="accent4" accent5="accent5" accent6="accent6" hlink="hlink" folHlink="folHlink"/>
    </a:extraClrScheme>
    <a:extraClrScheme>
      <a:clrScheme name="GOA_template_04 14">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0600B9"/>
        </a:hlink>
        <a:folHlink>
          <a:srgbClr val="FFB400"/>
        </a:folHlink>
      </a:clrScheme>
      <a:clrMap bg1="lt1" tx1="dk1" bg2="lt2" tx2="dk2" accent1="accent1" accent2="accent2" accent3="accent3" accent4="accent4" accent5="accent5" accent6="accent6" hlink="hlink" folHlink="folHlink"/>
    </a:extraClrScheme>
    <a:extraClrScheme>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100634</TotalTime>
  <Words>5420</Words>
  <Application>Microsoft Office PowerPoint</Application>
  <PresentationFormat>On-screen Show (4:3)</PresentationFormat>
  <Paragraphs>473</Paragraphs>
  <Slides>37</Slides>
  <Notes>19</Notes>
  <HiddenSlides>0</HiddenSlides>
  <MMClips>0</MMClips>
  <ScaleCrop>false</ScaleCrop>
  <HeadingPairs>
    <vt:vector size="6" baseType="variant">
      <vt:variant>
        <vt:lpstr>Fonts Used</vt:lpstr>
      </vt:variant>
      <vt:variant>
        <vt:i4>11</vt:i4>
      </vt:variant>
      <vt:variant>
        <vt:lpstr>Theme</vt:lpstr>
      </vt:variant>
      <vt:variant>
        <vt:i4>9</vt:i4>
      </vt:variant>
      <vt:variant>
        <vt:lpstr>Slide Titles</vt:lpstr>
      </vt:variant>
      <vt:variant>
        <vt:i4>37</vt:i4>
      </vt:variant>
    </vt:vector>
  </HeadingPairs>
  <TitlesOfParts>
    <vt:vector size="57" baseType="lpstr">
      <vt:lpstr>Arial</vt:lpstr>
      <vt:lpstr>Baskerville Old Face</vt:lpstr>
      <vt:lpstr>Calibri</vt:lpstr>
      <vt:lpstr>Calibri Light</vt:lpstr>
      <vt:lpstr>Georgia</vt:lpstr>
      <vt:lpstr>Helvetica Neue</vt:lpstr>
      <vt:lpstr>RequiemDisplay-HTF-Roman</vt:lpstr>
      <vt:lpstr>RequiemDisplay-HTF-SmallCaps</vt:lpstr>
      <vt:lpstr>Symbol</vt:lpstr>
      <vt:lpstr>Times</vt:lpstr>
      <vt:lpstr>Times New Roman</vt:lpstr>
      <vt:lpstr>GOA_template_04</vt:lpstr>
      <vt:lpstr>Custom Design</vt:lpstr>
      <vt:lpstr>2_GOA_template_04</vt:lpstr>
      <vt:lpstr>4_GOA_template_04</vt:lpstr>
      <vt:lpstr>Office Theme</vt:lpstr>
      <vt:lpstr>5_GOA_template_04</vt:lpstr>
      <vt:lpstr>3_Office Theme</vt:lpstr>
      <vt:lpstr>3_GOA_template_04</vt:lpstr>
      <vt:lpstr>4_Office Theme</vt:lpstr>
      <vt:lpstr>PowerPoint Presentation</vt:lpstr>
      <vt:lpstr>PowerPoint Presentation</vt:lpstr>
      <vt:lpstr>PowerPoint Presentation</vt:lpstr>
      <vt:lpstr>PowerPoint Presentation</vt:lpstr>
      <vt:lpstr>PowerPoint Presentation</vt:lpstr>
      <vt:lpstr>PowerPoint Presentation</vt:lpstr>
      <vt:lpstr>Final  Core Values</vt:lpstr>
      <vt:lpstr>PowerPoint Presentation</vt:lpstr>
      <vt:lpstr>PowerPoint Presentation</vt:lpstr>
      <vt:lpstr>Adult &amp; Youth Education  S.M.A.R.T. Goal 1</vt:lpstr>
      <vt:lpstr>Adult &amp; Youth Education  Lags – Goal 1</vt:lpstr>
      <vt:lpstr>Adult &amp; Youth Education  Leads – Goal  1</vt:lpstr>
      <vt:lpstr>PowerPoint Presentation</vt:lpstr>
      <vt:lpstr>PowerPoint Presentation</vt:lpstr>
      <vt:lpstr>PowerPoint Presentation</vt:lpstr>
      <vt:lpstr>PowerPoint Presentation</vt:lpstr>
      <vt:lpstr>Adult &amp; Youth Education Goal 1 Scoreboard</vt:lpstr>
      <vt:lpstr>Worship Engagement S.M.A.R.T. Goal 2</vt:lpstr>
      <vt:lpstr>Worship Engagement  Lags – Goal 2</vt:lpstr>
      <vt:lpstr>Worship Engagement  Leads  - Goal 2</vt:lpstr>
      <vt:lpstr>Worship Engagement S.M.A.R.T. Goal 2 Action Plan</vt:lpstr>
      <vt:lpstr>Worship Engagement S.M.A.R.T. Goal 2 Action Plan</vt:lpstr>
      <vt:lpstr>Worship Engagement S.M.A.R.T. Goal 2 Action Plan</vt:lpstr>
      <vt:lpstr>Worship Engagement S.M.A.R.T. Goal 2 Action Plan</vt:lpstr>
      <vt:lpstr>Worship Engagement Goal 2 Scoreboard</vt:lpstr>
      <vt:lpstr>Leadership, Outreach &amp; Stewardship  S.M.A.R.T. Goal 3</vt:lpstr>
      <vt:lpstr>Leadership, Outreach &amp; Stewardship Lags  - Goal 3</vt:lpstr>
      <vt:lpstr>Leadership, Outreach &amp; Stewardship Leads – Goal  3</vt:lpstr>
      <vt:lpstr>PowerPoint Presentation</vt:lpstr>
      <vt:lpstr>PowerPoint Presentation</vt:lpstr>
      <vt:lpstr>PowerPoint Presentation</vt:lpstr>
      <vt:lpstr>PowerPoint Presentation</vt:lpstr>
      <vt:lpstr>5   Examples  of  SWOT  Low  Hanging   Fruit  Success  Opportunities</vt:lpstr>
      <vt:lpstr>PowerPoint Presentation</vt:lpstr>
      <vt:lpstr>PowerPoint Presentation</vt:lpstr>
      <vt:lpstr>PowerPoint Presentation</vt:lpstr>
      <vt:lpstr>PowerPoint Presentation</vt:lpstr>
    </vt:vector>
  </TitlesOfParts>
  <Company>Greek Orthodox Archdiocese of 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Theodore Nicolakis</dc:creator>
  <cp:lastModifiedBy>Bill Marianes</cp:lastModifiedBy>
  <cp:revision>2596</cp:revision>
  <cp:lastPrinted>2022-12-08T22:36:39Z</cp:lastPrinted>
  <dcterms:created xsi:type="dcterms:W3CDTF">2003-09-18T20:33:59Z</dcterms:created>
  <dcterms:modified xsi:type="dcterms:W3CDTF">2022-12-11T02:33:08Z</dcterms:modified>
</cp:coreProperties>
</file>