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5" r:id="rId1"/>
  </p:sldMasterIdLst>
  <p:notesMasterIdLst>
    <p:notesMasterId r:id="rId7"/>
  </p:notesMasterIdLst>
  <p:sldIdLst>
    <p:sldId id="437" r:id="rId2"/>
    <p:sldId id="438" r:id="rId3"/>
    <p:sldId id="439" r:id="rId4"/>
    <p:sldId id="440" r:id="rId5"/>
    <p:sldId id="441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bmarian" initials="w" lastIdx="1" clrIdx="0">
    <p:extLst>
      <p:ext uri="{19B8F6BF-5375-455C-9EA6-DF929625EA0E}">
        <p15:presenceInfo xmlns:p15="http://schemas.microsoft.com/office/powerpoint/2012/main" userId="wbmari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800000"/>
              </a:solidFill>
              <a:prstDash val="solid"/>
              <a:round/>
            </a:ln>
          </a:left>
          <a:right>
            <a:ln w="12700" cap="flat">
              <a:solidFill>
                <a:srgbClr val="800000"/>
              </a:solidFill>
              <a:prstDash val="solid"/>
              <a:round/>
            </a:ln>
          </a:right>
          <a:top>
            <a:ln w="12700" cap="flat">
              <a:solidFill>
                <a:srgbClr val="800000"/>
              </a:solidFill>
              <a:prstDash val="solid"/>
              <a:round/>
            </a:ln>
          </a:top>
          <a:bottom>
            <a:ln w="12700" cap="flat">
              <a:solidFill>
                <a:srgbClr val="800000"/>
              </a:solidFill>
              <a:prstDash val="solid"/>
              <a:round/>
            </a:ln>
          </a:bottom>
          <a:insideH>
            <a:ln w="12700" cap="flat">
              <a:solidFill>
                <a:srgbClr val="800000"/>
              </a:solidFill>
              <a:prstDash val="solid"/>
              <a:round/>
            </a:ln>
          </a:insideH>
          <a:insideV>
            <a:ln w="12700" cap="flat">
              <a:solidFill>
                <a:srgbClr val="800000"/>
              </a:solidFill>
              <a:prstDash val="solid"/>
              <a:round/>
            </a:ln>
          </a:insideV>
        </a:tcBdr>
        <a:fill>
          <a:solidFill>
            <a:srgbClr val="FFFCED"/>
          </a:solidFill>
        </a:fill>
      </a:tcStyle>
    </a:wholeTbl>
    <a:band2H>
      <a:tcTxStyle/>
      <a:tcStyle>
        <a:tcBdr/>
        <a:fill>
          <a:solidFill>
            <a:srgbClr val="FFFEF6"/>
          </a:solidFill>
        </a:fill>
      </a:tcStyle>
    </a:band2H>
    <a:firstCol>
      <a:tcTxStyle b="on" i="off">
        <a:fontRef idx="major">
          <a:srgbClr val="800000"/>
        </a:fontRef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round/>
            </a:ln>
          </a:left>
          <a:right>
            <a:ln w="12700" cap="flat">
              <a:solidFill>
                <a:srgbClr val="800000"/>
              </a:solidFill>
              <a:prstDash val="solid"/>
              <a:round/>
            </a:ln>
          </a:right>
          <a:top>
            <a:ln w="12700" cap="flat">
              <a:solidFill>
                <a:srgbClr val="800000"/>
              </a:solidFill>
              <a:prstDash val="solid"/>
              <a:round/>
            </a:ln>
          </a:top>
          <a:bottom>
            <a:ln w="12700" cap="flat">
              <a:solidFill>
                <a:srgbClr val="800000"/>
              </a:solidFill>
              <a:prstDash val="solid"/>
              <a:round/>
            </a:ln>
          </a:bottom>
          <a:insideH>
            <a:ln w="12700" cap="flat">
              <a:solidFill>
                <a:srgbClr val="800000"/>
              </a:solidFill>
              <a:prstDash val="solid"/>
              <a:round/>
            </a:ln>
          </a:insideH>
          <a:insideV>
            <a:ln w="12700" cap="flat">
              <a:solidFill>
                <a:srgbClr val="800000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Ref idx="major">
          <a:srgbClr val="800000"/>
        </a:fontRef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round/>
            </a:ln>
          </a:left>
          <a:right>
            <a:ln w="12700" cap="flat">
              <a:solidFill>
                <a:srgbClr val="800000"/>
              </a:solidFill>
              <a:prstDash val="solid"/>
              <a:round/>
            </a:ln>
          </a:right>
          <a:top>
            <a:ln w="38100" cap="flat">
              <a:solidFill>
                <a:srgbClr val="800000"/>
              </a:solidFill>
              <a:prstDash val="solid"/>
              <a:round/>
            </a:ln>
          </a:top>
          <a:bottom>
            <a:ln w="12700" cap="flat">
              <a:solidFill>
                <a:srgbClr val="800000"/>
              </a:solidFill>
              <a:prstDash val="solid"/>
              <a:round/>
            </a:ln>
          </a:bottom>
          <a:insideH>
            <a:ln w="12700" cap="flat">
              <a:solidFill>
                <a:srgbClr val="800000"/>
              </a:solidFill>
              <a:prstDash val="solid"/>
              <a:round/>
            </a:ln>
          </a:insideH>
          <a:insideV>
            <a:ln w="12700" cap="flat">
              <a:solidFill>
                <a:srgbClr val="800000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Ref idx="major">
          <a:srgbClr val="800000"/>
        </a:fontRef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round/>
            </a:ln>
          </a:left>
          <a:right>
            <a:ln w="12700" cap="flat">
              <a:solidFill>
                <a:srgbClr val="800000"/>
              </a:solidFill>
              <a:prstDash val="solid"/>
              <a:round/>
            </a:ln>
          </a:right>
          <a:top>
            <a:ln w="12700" cap="flat">
              <a:solidFill>
                <a:srgbClr val="800000"/>
              </a:solidFill>
              <a:prstDash val="solid"/>
              <a:round/>
            </a:ln>
          </a:top>
          <a:bottom>
            <a:ln w="38100" cap="flat">
              <a:solidFill>
                <a:srgbClr val="800000"/>
              </a:solidFill>
              <a:prstDash val="solid"/>
              <a:round/>
            </a:ln>
          </a:bottom>
          <a:insideH>
            <a:ln w="12700" cap="flat">
              <a:solidFill>
                <a:srgbClr val="800000"/>
              </a:solidFill>
              <a:prstDash val="solid"/>
              <a:round/>
            </a:ln>
          </a:insideH>
          <a:insideV>
            <a:ln w="12700" cap="flat">
              <a:solidFill>
                <a:srgbClr val="800000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FFFBDF"/>
          </a:solidFill>
        </a:fill>
      </a:tcStyle>
    </a:wholeTbl>
    <a:band2H>
      <a:tcTxStyle/>
      <a:tcStyle>
        <a:tcBdr/>
        <a:fill>
          <a:solidFill>
            <a:srgbClr val="FFFDF0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E8E2E2"/>
          </a:solidFill>
        </a:fill>
      </a:tcStyle>
    </a:wholeTbl>
    <a:band2H>
      <a:tcTxStyle/>
      <a:tcStyle>
        <a:tcBdr/>
        <a:fill>
          <a:solidFill>
            <a:srgbClr val="F4F1F1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E0CACB"/>
          </a:solidFill>
        </a:fill>
      </a:tcStyle>
    </a:wholeTbl>
    <a:band2H>
      <a:tcTxStyle/>
      <a:tcStyle>
        <a:tcBdr/>
        <a:fill>
          <a:solidFill>
            <a:srgbClr val="F0E6E7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6E6"/>
          </a:solidFill>
        </a:fill>
      </a:tcStyle>
    </a:wholeTbl>
    <a:band2H>
      <a:tcTxStyle/>
      <a:tcStyle>
        <a:tcBdr/>
        <a:fill>
          <a:solidFill>
            <a:srgbClr val="FEFFF3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D0100"/>
        </a:fontRef>
        <a:srgbClr val="5D01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D0100"/>
              </a:solidFill>
              <a:prstDash val="solid"/>
              <a:round/>
            </a:ln>
          </a:top>
          <a:bottom>
            <a:ln w="25400" cap="flat">
              <a:solidFill>
                <a:srgbClr val="5D01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FF3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D0100"/>
              </a:solidFill>
              <a:prstDash val="solid"/>
              <a:round/>
            </a:ln>
          </a:top>
          <a:bottom>
            <a:ln w="25400" cap="flat">
              <a:solidFill>
                <a:srgbClr val="5D01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D1CACA"/>
          </a:solidFill>
        </a:fill>
      </a:tcStyle>
    </a:wholeTbl>
    <a:band2H>
      <a:tcTxStyle/>
      <a:tcStyle>
        <a:tcBdr/>
        <a:fill>
          <a:solidFill>
            <a:srgbClr val="E9E6E6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5D0100"/>
          </a:solidFill>
        </a:fill>
      </a:tcStyle>
    </a:firstCol>
    <a:la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5D0100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5D01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8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301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7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71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71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36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1300"/>
            <a:ext cx="91440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08668" y="957263"/>
            <a:ext cx="7315200" cy="1311275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10152" cy="6881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848" y="1"/>
            <a:ext cx="710152" cy="68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02452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442567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619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619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8855661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212889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4952121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819456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5911" r="-151" b="-105"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66429" y="633948"/>
            <a:ext cx="6324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00" y="2186233"/>
            <a:ext cx="7391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10152" cy="6881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848" y="1"/>
            <a:ext cx="710152" cy="68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>
    <p:strips dir="rd"/>
  </p:transition>
  <p:hf sldNum="0" hdr="0" dt="0"/>
  <p:txStyles>
    <p:titleStyle>
      <a:lvl1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2pPr>
      <a:lvl3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3pPr>
      <a:lvl4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4pPr>
      <a:lvl5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5pPr>
      <a:lvl6pPr marL="4572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6pPr>
      <a:lvl7pPr marL="9144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7pPr>
      <a:lvl8pPr marL="13716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8pPr>
      <a:lvl9pPr marL="18288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96" y="1923276"/>
            <a:ext cx="8556052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effectLst/>
              </a:rPr>
              <a:t>Within  21  months,  we  will  create  and  implement  an  enhanced  communications  process  plan, Cathedral branding strategies  and secure technology  platform  that  will  enable  all  parishioners  to  have  100%  online  access  to  our   Parish  services,  ministries  and  other  resources,  information,  tools  and  materials  that  will  allow  us  to:</a:t>
            </a:r>
          </a:p>
          <a:p>
            <a:pPr marL="914400" lvl="0" indent="-914400">
              <a:buNone/>
              <a:tabLst>
                <a:tab pos="461963" algn="l"/>
              </a:tabLst>
            </a:pPr>
            <a:r>
              <a:rPr lang="en-US" sz="2000" b="1" dirty="0">
                <a:effectLst/>
              </a:rPr>
              <a:t>	(a) have  at  least  70%  of  our  stewards  engaging and donating  using  our  online  engagement platform  within  12  months  thereafter;  </a:t>
            </a:r>
          </a:p>
          <a:p>
            <a:pPr marL="914400" lvl="0" indent="-914400">
              <a:buNone/>
              <a:tabLst>
                <a:tab pos="461963" algn="l"/>
              </a:tabLst>
            </a:pPr>
            <a:r>
              <a:rPr lang="en-US" sz="2000" b="1" dirty="0">
                <a:effectLst/>
              </a:rPr>
              <a:t>	(b) consistently  achieve  at  least  a  75%  parishioner  satisfaction  level  with  this  technology  platform  within  6  months  thereafter; and</a:t>
            </a:r>
          </a:p>
          <a:p>
            <a:pPr marL="914400" lvl="0" indent="-914400">
              <a:buNone/>
              <a:tabLst>
                <a:tab pos="461963" algn="l"/>
              </a:tabLst>
            </a:pPr>
            <a:r>
              <a:rPr lang="en-US" sz="2000" b="1" dirty="0">
                <a:effectLst/>
              </a:rPr>
              <a:t>	(c) develop and roll out a consistent and effective brand for the Cathedral and its ministries</a:t>
            </a:r>
          </a:p>
        </p:txBody>
      </p:sp>
      <p:sp>
        <p:nvSpPr>
          <p:cNvPr id="6" name="Google Shape;55;p10">
            <a:extLst>
              <a:ext uri="{FF2B5EF4-FFF2-40B4-BE49-F238E27FC236}">
                <a16:creationId xmlns:a16="http://schemas.microsoft.com/office/drawing/2014/main" id="{074E8B0A-1EAC-4959-BD35-A894A3D8CA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6008" y="400493"/>
            <a:ext cx="801198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2800" b="1" u="sng" dirty="0">
                <a:effectLst/>
                <a:latin typeface="Helvetica Neue"/>
                <a:ea typeface="Arial"/>
                <a:cs typeface="Arial"/>
                <a:sym typeface="Arial"/>
              </a:rPr>
              <a:t>Communications &amp; Technology</a:t>
            </a:r>
            <a:br>
              <a:rPr lang="en-US" sz="2800" b="1" u="sng" dirty="0">
                <a:effectLst/>
                <a:latin typeface="Helvetica Neue"/>
                <a:ea typeface="Arial"/>
                <a:cs typeface="Arial"/>
                <a:sym typeface="Arial"/>
              </a:rPr>
            </a:br>
            <a:br>
              <a:rPr lang="en-US" sz="2800" b="1" u="sng" dirty="0">
                <a:effectLst/>
                <a:latin typeface="Helvetica Neue"/>
                <a:ea typeface="Arial"/>
                <a:cs typeface="Arial"/>
                <a:sym typeface="Arial"/>
              </a:rPr>
            </a:br>
            <a:br>
              <a:rPr lang="en-US" sz="2800" b="1" u="sng" dirty="0">
                <a:effectLst/>
                <a:latin typeface="Helvetica Neue"/>
                <a:ea typeface="Arial"/>
                <a:cs typeface="Arial"/>
                <a:sym typeface="Arial"/>
              </a:rPr>
            </a:br>
            <a:r>
              <a:rPr lang="en-US" sz="2800" b="1" u="sng" dirty="0">
                <a:effectLst/>
                <a:latin typeface="Helvetica Neue"/>
                <a:ea typeface="Arial"/>
                <a:cs typeface="Arial"/>
                <a:sym typeface="Arial"/>
              </a:rPr>
              <a:t>Goal  3.1  Communications  and  Technology Platform</a:t>
            </a:r>
            <a:endParaRPr sz="2800" dirty="0"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88092386"/>
      </p:ext>
    </p:extLst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862451"/>
              </p:ext>
            </p:extLst>
          </p:nvPr>
        </p:nvGraphicFramePr>
        <p:xfrm>
          <a:off x="0" y="716300"/>
          <a:ext cx="9032488" cy="61394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313">
                <a:tc>
                  <a:txBody>
                    <a:bodyPr/>
                    <a:lstStyle/>
                    <a:p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 Key  Actions  Necessary  </a:t>
                      </a:r>
                      <a:r>
                        <a:rPr lang="en-US" sz="1050" b="1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05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    Goal  3.1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/>
                    </a:p>
                    <a:p>
                      <a:endParaRPr lang="en-US" sz="1050" b="1" u="sng" dirty="0"/>
                    </a:p>
                    <a:p>
                      <a:r>
                        <a:rPr lang="en-US" sz="1050" b="1" u="none" dirty="0"/>
                        <a:t>Who  Must  Do </a:t>
                      </a:r>
                      <a:r>
                        <a:rPr lang="en-US" sz="1050" b="1" u="sng" dirty="0"/>
                        <a:t>Each 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Timetable:</a:t>
                      </a:r>
                      <a:r>
                        <a:rPr lang="en-US" sz="1050" b="1" baseline="0" dirty="0"/>
                        <a:t>  </a:t>
                      </a:r>
                      <a:r>
                        <a:rPr lang="en-US" sz="1050" b="1" dirty="0"/>
                        <a:t>How</a:t>
                      </a:r>
                      <a:r>
                        <a:rPr lang="en-US" sz="1050" b="1" baseline="0" dirty="0"/>
                        <a:t> Many  Months  or Days  To   Finish  </a:t>
                      </a:r>
                      <a:r>
                        <a:rPr lang="en-US" sz="1050" b="1" u="none" dirty="0"/>
                        <a:t>Action  From </a:t>
                      </a:r>
                      <a:r>
                        <a:rPr lang="en-US" sz="1050" b="1" u="sng" dirty="0"/>
                        <a:t>Previous  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u="none" dirty="0"/>
                    </a:p>
                    <a:p>
                      <a:r>
                        <a:rPr lang="en-US" sz="1050" b="1" u="none" dirty="0"/>
                        <a:t>How  Will  We  Know  When</a:t>
                      </a:r>
                      <a:r>
                        <a:rPr lang="en-US" sz="1050" b="1" u="none" baseline="0" dirty="0"/>
                        <a:t>  This  Action Has</a:t>
                      </a:r>
                      <a:r>
                        <a:rPr lang="en-US" sz="1050" b="1" u="none" dirty="0"/>
                        <a:t>  Been </a:t>
                      </a:r>
                      <a:r>
                        <a:rPr lang="en-US" sz="1050" b="1" u="sng" dirty="0"/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r>
                        <a:rPr lang="en-US" sz="1200" b="1" dirty="0"/>
                        <a:t>1. </a:t>
                      </a:r>
                      <a:r>
                        <a:rPr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 Communications &amp; Technology  Goal 3.1 Task Force (“C&amp;T3.1TF”).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Strategic Planning Team</a:t>
                      </a:r>
                      <a:r>
                        <a:rPr lang="en-US" sz="1200" b="1" baseline="0" dirty="0"/>
                        <a:t> and Goal Captain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 month from 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C&amp;T3.1TF members agree to serve 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2. Research most effective church communications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, branding strategies </a:t>
                      </a:r>
                      <a:r>
                        <a:rPr lang="en-US" sz="1200" b="1" dirty="0"/>
                        <a:t>and technology resources, software, information, tools, and the best practices that churches and other non-profits use to connect with, and communicate to their parishioners and stakeholders.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C&amp;T3.1TF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4 months after step 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Report of most effective church communications and technology resources, information, tools and best practices is completed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3.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Create, collect and determine </a:t>
                      </a:r>
                      <a:r>
                        <a:rPr lang="en-US" sz="1200" b="1" dirty="0"/>
                        <a:t>metrics to measure parishioner use of and satisfaction with current website, online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engagement and </a:t>
                      </a:r>
                      <a:r>
                        <a:rPr lang="en-US" sz="1200" b="1" dirty="0"/>
                        <a:t>giving processes and communication channels, and other desirable ways to access our Parish and other services, information, processes and ministries.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C&amp;T3.1TF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Simultaneous with step 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At least 20% of Parishioners respond to survey and report of survey results is summarized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4. (a)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Analyze survey results from step 3; (b) begin developing branding materials; and (c) a</a:t>
                      </a:r>
                      <a:r>
                        <a:rPr lang="en-US" sz="1200" b="1" dirty="0"/>
                        <a:t>udit all current technology, communications process and all software capabilities (including, website, video broadcast, social media accounts, telephony, phone tree) compared against best practices established in step 2.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 C&amp;T3.1TF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4 months after step 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Report summarizing status of capabilities of current resources and processes and preliminary branding materials is produced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Google Shape;55;p10">
            <a:extLst>
              <a:ext uri="{FF2B5EF4-FFF2-40B4-BE49-F238E27FC236}">
                <a16:creationId xmlns:a16="http://schemas.microsoft.com/office/drawing/2014/main" id="{D3717A60-D169-44DE-AA4D-53AD682032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4056" y="-211160"/>
            <a:ext cx="801198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 b="1" u="sng" dirty="0">
                <a:effectLst/>
                <a:latin typeface="Helvetica Neue"/>
                <a:ea typeface="Arial"/>
                <a:cs typeface="Arial"/>
                <a:sym typeface="Arial"/>
              </a:rPr>
              <a:t>Communications &amp; Technology  Goal  3.1 Action Plan</a:t>
            </a:r>
            <a:endParaRPr b="1" dirty="0"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01561534"/>
      </p:ext>
    </p:extLst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448167"/>
              </p:ext>
            </p:extLst>
          </p:nvPr>
        </p:nvGraphicFramePr>
        <p:xfrm>
          <a:off x="73804" y="774779"/>
          <a:ext cx="9032488" cy="60278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2709"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 Key  Actions  Necessary  </a:t>
                      </a:r>
                      <a:r>
                        <a:rPr lang="en-US" sz="1400" b="1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4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    Goal  3.1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endParaRPr lang="en-US" sz="1400" b="1" u="sng" dirty="0"/>
                    </a:p>
                    <a:p>
                      <a:r>
                        <a:rPr lang="en-US" sz="1400" b="1" u="none" dirty="0"/>
                        <a:t>Who  Must  Do </a:t>
                      </a:r>
                      <a:r>
                        <a:rPr lang="en-US" sz="1400" b="1" u="sng" dirty="0"/>
                        <a:t>Each 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Timetable:</a:t>
                      </a:r>
                      <a:r>
                        <a:rPr lang="en-US" sz="1400" b="1" baseline="0" dirty="0"/>
                        <a:t>  </a:t>
                      </a:r>
                      <a:r>
                        <a:rPr lang="en-US" sz="1400" b="1" dirty="0"/>
                        <a:t>How</a:t>
                      </a:r>
                      <a:r>
                        <a:rPr lang="en-US" sz="1400" b="1" baseline="0" dirty="0"/>
                        <a:t> Many  Months  or Days  To   Finish  </a:t>
                      </a:r>
                      <a:r>
                        <a:rPr lang="en-US" sz="1400" b="1" u="none" dirty="0"/>
                        <a:t>Action  From </a:t>
                      </a:r>
                      <a:r>
                        <a:rPr lang="en-US" sz="1400" b="1" u="sng" dirty="0"/>
                        <a:t>Previous  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u="none" dirty="0"/>
                    </a:p>
                    <a:p>
                      <a:r>
                        <a:rPr lang="en-US" sz="1400" b="1" u="none" dirty="0"/>
                        <a:t>How  Will  We  Know  When</a:t>
                      </a:r>
                      <a:r>
                        <a:rPr lang="en-US" sz="1400" b="1" u="none" baseline="0" dirty="0"/>
                        <a:t>  This  Action Has</a:t>
                      </a:r>
                      <a:r>
                        <a:rPr lang="en-US" sz="1400" b="1" u="none" dirty="0"/>
                        <a:t>  Been </a:t>
                      </a:r>
                      <a:r>
                        <a:rPr lang="en-US" sz="1400" b="1" u="sng" dirty="0"/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5. Interview stakeholders (clergy, office staff, ministry chairs and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all demographics of parishioners) that produce or consume Parish services, </a:t>
                      </a:r>
                      <a:r>
                        <a:rPr lang="en-US" sz="1200" b="1" dirty="0"/>
                        <a:t>communications and technology resources and work with our staff to research and identify the capabilities and gaps of our existing software and how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our engagement and </a:t>
                      </a:r>
                      <a:r>
                        <a:rPr lang="en-US" sz="1200" b="1" dirty="0"/>
                        <a:t>giving is processed.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C&amp;T3.1TF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Simultaneous with  step 4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Report summarizing stakeholder interviews and giving processes and any underutilized software features and gap analysis is produced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6. Finalize (the “Communication &amp; Technology Plan”) consisting of : (a) branding materials; (b) research and identification of potential alternative technology solutions enabling broadcast and dissemination of church services and creation of a communications hub to allow for content creators (clergy, office staff, ministry chairs) to create and target and deliver communications to parishioners through all channels; and (c)  comprehensive recommendations, budget and implementation timeline in all areas of communications, online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engagement and </a:t>
                      </a:r>
                      <a:r>
                        <a:rPr lang="en-US" sz="1200" b="1" dirty="0"/>
                        <a:t>giving and technology, including appropriate metrics to evaluate and determine success.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C&amp;T3.1TF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4 months after step 5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Communication &amp; Technology Plan is finally developed (in cooperation with the Task Force working on Operational Excellence Strategic Goal 5.2)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Google Shape;55;p10">
            <a:extLst>
              <a:ext uri="{FF2B5EF4-FFF2-40B4-BE49-F238E27FC236}">
                <a16:creationId xmlns:a16="http://schemas.microsoft.com/office/drawing/2014/main" id="{9500657F-0DD7-4CD8-B42E-1247BF58A6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4056" y="-211160"/>
            <a:ext cx="801198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 b="1" u="sng" dirty="0">
                <a:effectLst/>
                <a:latin typeface="Helvetica Neue"/>
                <a:ea typeface="Arial"/>
                <a:cs typeface="Arial"/>
                <a:sym typeface="Arial"/>
              </a:rPr>
              <a:t>Communications &amp; Technology  Goal  3.1</a:t>
            </a:r>
            <a:r>
              <a:rPr lang="en-US" sz="2400" u="sng" dirty="0">
                <a:effectLst/>
                <a:latin typeface="Helvetica Neue"/>
                <a:ea typeface="Arial"/>
                <a:cs typeface="Arial"/>
                <a:sym typeface="Arial"/>
              </a:rPr>
              <a:t> </a:t>
            </a:r>
            <a:r>
              <a:rPr lang="en-US" sz="2400" b="1" u="sng" dirty="0">
                <a:effectLst/>
                <a:latin typeface="Helvetica Neue"/>
                <a:ea typeface="Arial"/>
                <a:cs typeface="Arial"/>
                <a:sym typeface="Arial"/>
              </a:rPr>
              <a:t>Action Plan</a:t>
            </a:r>
            <a:endParaRPr dirty="0"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07792122"/>
      </p:ext>
    </p:extLst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256394"/>
              </p:ext>
            </p:extLst>
          </p:nvPr>
        </p:nvGraphicFramePr>
        <p:xfrm>
          <a:off x="0" y="679086"/>
          <a:ext cx="9032488" cy="57123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9202">
                <a:tc>
                  <a:txBody>
                    <a:bodyPr/>
                    <a:lstStyle/>
                    <a:p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 Key  Actions  Necessary  </a:t>
                      </a:r>
                      <a:r>
                        <a:rPr lang="en-US" sz="1050" b="1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05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    Goal  3.1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/>
                    </a:p>
                    <a:p>
                      <a:endParaRPr lang="en-US" sz="1050" b="1" u="sng" dirty="0"/>
                    </a:p>
                    <a:p>
                      <a:r>
                        <a:rPr lang="en-US" sz="1050" b="1" u="none" dirty="0"/>
                        <a:t>Who  Must  Do </a:t>
                      </a:r>
                      <a:r>
                        <a:rPr lang="en-US" sz="1050" b="1" u="sng" dirty="0"/>
                        <a:t>Each 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Timetable:</a:t>
                      </a:r>
                      <a:r>
                        <a:rPr lang="en-US" sz="1050" b="1" baseline="0" dirty="0"/>
                        <a:t>  </a:t>
                      </a:r>
                      <a:r>
                        <a:rPr lang="en-US" sz="1050" b="1" dirty="0"/>
                        <a:t>How</a:t>
                      </a:r>
                      <a:r>
                        <a:rPr lang="en-US" sz="1050" b="1" baseline="0" dirty="0"/>
                        <a:t> Many  Months  or Days  To   Finish  </a:t>
                      </a:r>
                      <a:r>
                        <a:rPr lang="en-US" sz="1050" b="1" u="none" dirty="0"/>
                        <a:t>Action  From </a:t>
                      </a:r>
                      <a:r>
                        <a:rPr lang="en-US" sz="1050" b="1" u="sng" dirty="0"/>
                        <a:t>Previous  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u="none" dirty="0"/>
                    </a:p>
                    <a:p>
                      <a:r>
                        <a:rPr lang="en-US" sz="1050" b="1" u="none" dirty="0"/>
                        <a:t>How  Will  We  Know  When</a:t>
                      </a:r>
                      <a:r>
                        <a:rPr lang="en-US" sz="1050" b="1" u="none" baseline="0" dirty="0"/>
                        <a:t>  This  Action Has</a:t>
                      </a:r>
                      <a:r>
                        <a:rPr lang="en-US" sz="1050" b="1" u="none" dirty="0"/>
                        <a:t>  Been </a:t>
                      </a:r>
                      <a:r>
                        <a:rPr lang="en-US" sz="1050" b="1" u="sng" dirty="0"/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7.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Obtain (a) any necessary budgetary, Parish Council, General Assembly or other approvals for Communication &amp; Technology Plan recommendations;  and (b) any necessary funding.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C&amp;T3.1TF, Clergy and Parish Council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6 months after step 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Necessary approvals and budgets are obtained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8. Establish governance, guidelines and monitoring processes for proper operation and use of all communications and engagement technology solutions.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C&amp;T3.1TF, Clergy and Parish Council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Simultaneously with step 7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Governance, guidelines and monitoring processes document is created and approved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48240207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9. Procure the products, systems, technical and facility resources, human resources necessary to implement the Communications &amp; technology Plan.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C&amp;T3.1TF, Clergy and Parish Council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 month after steps 7 and 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Procurement and pre-implementation checklist is fully acquired and complete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293834541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10. Begin implementation of Communication &amp; Technology Plan based on implementation timeline, including enhanced online engagement and giving and access to other church services and  self-service communications hub (“Communications Hub”) to allow parishioners to subscribe to the communications channels they wish to receive.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C&amp;T3.1TF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 months after step  9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Communication &amp; Technology Plan and Communications Hub roll out begins 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Google Shape;55;p10">
            <a:extLst>
              <a:ext uri="{FF2B5EF4-FFF2-40B4-BE49-F238E27FC236}">
                <a16:creationId xmlns:a16="http://schemas.microsoft.com/office/drawing/2014/main" id="{095AD66D-F8B4-4C8B-9684-A722BDCE7C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4056" y="-211160"/>
            <a:ext cx="801198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 b="1" u="sng" dirty="0">
                <a:effectLst/>
                <a:latin typeface="+mn-lt"/>
                <a:ea typeface="Arial"/>
                <a:cs typeface="Arial"/>
                <a:sym typeface="Arial"/>
              </a:rPr>
              <a:t>Communications &amp; Technology  Goal  3.1 Action Plan</a:t>
            </a:r>
            <a:endParaRPr b="1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9526727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16531"/>
              </p:ext>
            </p:extLst>
          </p:nvPr>
        </p:nvGraphicFramePr>
        <p:xfrm>
          <a:off x="73804" y="1136286"/>
          <a:ext cx="9032488" cy="33949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2709"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 Key  Actions  Necessary  </a:t>
                      </a:r>
                      <a:r>
                        <a:rPr lang="en-US" sz="1400" b="1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4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    Goal  3.1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endParaRPr lang="en-US" sz="1400" b="1" u="sng" dirty="0"/>
                    </a:p>
                    <a:p>
                      <a:r>
                        <a:rPr lang="en-US" sz="1400" b="1" u="none" dirty="0"/>
                        <a:t>Who  Must  Do </a:t>
                      </a:r>
                      <a:r>
                        <a:rPr lang="en-US" sz="1400" b="1" u="sng" dirty="0"/>
                        <a:t>Each 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Timetable:</a:t>
                      </a:r>
                      <a:r>
                        <a:rPr lang="en-US" sz="1400" b="1" baseline="0" dirty="0"/>
                        <a:t>  </a:t>
                      </a:r>
                      <a:r>
                        <a:rPr lang="en-US" sz="1400" b="1" dirty="0"/>
                        <a:t>How</a:t>
                      </a:r>
                      <a:r>
                        <a:rPr lang="en-US" sz="1400" b="1" baseline="0" dirty="0"/>
                        <a:t> Many  Months  or Days  To   Finish  </a:t>
                      </a:r>
                      <a:r>
                        <a:rPr lang="en-US" sz="1400" b="1" u="none" dirty="0"/>
                        <a:t>Action  From </a:t>
                      </a:r>
                      <a:r>
                        <a:rPr lang="en-US" sz="1400" b="1" u="sng" dirty="0"/>
                        <a:t>Previous  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u="none" dirty="0"/>
                    </a:p>
                    <a:p>
                      <a:r>
                        <a:rPr lang="en-US" sz="1400" b="1" u="none" dirty="0"/>
                        <a:t>How  Will  We  Know  When</a:t>
                      </a:r>
                      <a:r>
                        <a:rPr lang="en-US" sz="1400" b="1" u="none" baseline="0" dirty="0"/>
                        <a:t>  This  Action Has</a:t>
                      </a:r>
                      <a:r>
                        <a:rPr lang="en-US" sz="1400" b="1" u="none" dirty="0"/>
                        <a:t>  Been </a:t>
                      </a:r>
                      <a:r>
                        <a:rPr lang="en-US" sz="1400" b="1" u="sng" dirty="0"/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11. Semi-annual parishioner survey and independent review, evaluation, update and changes in Communication &amp; Technology Plan and Communications Hub to ensure that all elements are the most effective best practices available and ensure achievement of the targets of: (a)  70% of our stewards engaging and donating using our online engagement platform; and (b) at least a 75% parishioner satisfaction level with this engagement technology platform.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C&amp;T3.1TF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Beginning 6 months after step 10 and every 6 months thereafter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Semi-Annual assessment of Communication &amp; Technology Plan and Communications Hub is completed at least every 6 months and appropriate changes are implemented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Google Shape;55;p10">
            <a:extLst>
              <a:ext uri="{FF2B5EF4-FFF2-40B4-BE49-F238E27FC236}">
                <a16:creationId xmlns:a16="http://schemas.microsoft.com/office/drawing/2014/main" id="{05BCEBD3-F6BD-499A-B216-81234022B6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4056" y="-211160"/>
            <a:ext cx="801198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 b="1" u="sng" dirty="0">
                <a:effectLst/>
                <a:latin typeface="Helvetica Neue"/>
                <a:ea typeface="Arial"/>
                <a:cs typeface="Arial"/>
                <a:sym typeface="Arial"/>
              </a:rPr>
              <a:t>Communications &amp; Technology  Goal  3.1 Action Plan</a:t>
            </a:r>
            <a:endParaRPr b="1" dirty="0"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27911812"/>
      </p:ext>
    </p:extLst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1_Archdiocese Design Template">
  <a:themeElements>
    <a:clrScheme name="GOA_template_04 15">
      <a:dk1>
        <a:srgbClr val="5D0100"/>
      </a:dk1>
      <a:lt1>
        <a:srgbClr val="800000"/>
      </a:lt1>
      <a:dk2>
        <a:srgbClr val="DFD293"/>
      </a:dk2>
      <a:lt2>
        <a:srgbClr val="5D0100"/>
      </a:lt2>
      <a:accent1>
        <a:srgbClr val="FFF4A0"/>
      </a:accent1>
      <a:accent2>
        <a:srgbClr val="B60E1E"/>
      </a:accent2>
      <a:accent3>
        <a:srgbClr val="C0AAAA"/>
      </a:accent3>
      <a:accent4>
        <a:srgbClr val="4E0100"/>
      </a:accent4>
      <a:accent5>
        <a:srgbClr val="FFF8CD"/>
      </a:accent5>
      <a:accent6>
        <a:srgbClr val="A50C1A"/>
      </a:accent6>
      <a:hlink>
        <a:srgbClr val="B9000A"/>
      </a:hlink>
      <a:folHlink>
        <a:srgbClr val="FFB400"/>
      </a:folHlink>
    </a:clrScheme>
    <a:fontScheme name="GOA_template_04">
      <a:majorFont>
        <a:latin typeface="RequiemDisplay-HTF-SmallCaps"/>
        <a:ea typeface=""/>
        <a:cs typeface=""/>
      </a:majorFont>
      <a:minorFont>
        <a:latin typeface="Helvetica Ne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GOA_template_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3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FFFF99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14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0600B9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15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B9000A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chdiocese Design Template">
  <a:themeElements>
    <a:clrScheme name="Archdiocese Desig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F4A0"/>
      </a:accent1>
      <a:accent2>
        <a:srgbClr val="B60E1E"/>
      </a:accent2>
      <a:accent3>
        <a:srgbClr val="C0AAAA"/>
      </a:accent3>
      <a:accent4>
        <a:srgbClr val="4E0100"/>
      </a:accent4>
      <a:accent5>
        <a:srgbClr val="FFF8CD"/>
      </a:accent5>
      <a:accent6>
        <a:srgbClr val="A50C1A"/>
      </a:accent6>
      <a:hlink>
        <a:srgbClr val="0000FF"/>
      </a:hlink>
      <a:folHlink>
        <a:srgbClr val="FF00FF"/>
      </a:folHlink>
    </a:clrScheme>
    <a:fontScheme name="Archdiocese Design Template">
      <a:majorFont>
        <a:latin typeface="Times"/>
        <a:ea typeface="Times"/>
        <a:cs typeface="Times"/>
      </a:majorFont>
      <a:minorFont>
        <a:latin typeface="Helvetica"/>
        <a:ea typeface="Helvetica"/>
        <a:cs typeface="Helvetica"/>
      </a:minorFont>
    </a:fontScheme>
    <a:fmtScheme name="Archdiocese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1101</Words>
  <Application>Microsoft Office PowerPoint</Application>
  <PresentationFormat>On-screen Show (4:3)</PresentationFormat>
  <Paragraphs>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Helvetica Neue</vt:lpstr>
      <vt:lpstr>RequiemDisplay-HTF-SmallCaps</vt:lpstr>
      <vt:lpstr>Times</vt:lpstr>
      <vt:lpstr>1_Archdiocese Design Template</vt:lpstr>
      <vt:lpstr>Communications &amp; Technology   Goal  3.1  Communications  and  Technology Platform</vt:lpstr>
      <vt:lpstr>Communications &amp; Technology  Goal  3.1 Action Plan</vt:lpstr>
      <vt:lpstr>Communications &amp; Technology  Goal  3.1 Action Plan</vt:lpstr>
      <vt:lpstr>Communications &amp; Technology  Goal  3.1 Action Plan</vt:lpstr>
      <vt:lpstr>Communications &amp; Technology  Goal  3.1 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 Goal   Improve Facilities on Campus</dc:title>
  <dc:creator>wbmarian</dc:creator>
  <cp:lastModifiedBy>wbmarian</cp:lastModifiedBy>
  <cp:revision>101</cp:revision>
  <dcterms:modified xsi:type="dcterms:W3CDTF">2019-12-07T01:16:44Z</dcterms:modified>
</cp:coreProperties>
</file>