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60"/>
  </p:notesMasterIdLst>
  <p:handoutMasterIdLst>
    <p:handoutMasterId r:id="rId61"/>
  </p:handoutMasterIdLst>
  <p:sldIdLst>
    <p:sldId id="448" r:id="rId2"/>
    <p:sldId id="4492" r:id="rId3"/>
    <p:sldId id="6060" r:id="rId4"/>
    <p:sldId id="4494" r:id="rId5"/>
    <p:sldId id="4495" r:id="rId6"/>
    <p:sldId id="4499" r:id="rId7"/>
    <p:sldId id="6061" r:id="rId8"/>
    <p:sldId id="6062" r:id="rId9"/>
    <p:sldId id="4498" r:id="rId10"/>
    <p:sldId id="6063" r:id="rId11"/>
    <p:sldId id="6058" r:id="rId12"/>
    <p:sldId id="4493" r:id="rId13"/>
    <p:sldId id="5773" r:id="rId14"/>
    <p:sldId id="5774" r:id="rId15"/>
    <p:sldId id="5775" r:id="rId16"/>
    <p:sldId id="4496" r:id="rId17"/>
    <p:sldId id="5776" r:id="rId18"/>
    <p:sldId id="5777" r:id="rId19"/>
    <p:sldId id="6059" r:id="rId20"/>
    <p:sldId id="6067" r:id="rId21"/>
    <p:sldId id="6068" r:id="rId22"/>
    <p:sldId id="6069" r:id="rId23"/>
    <p:sldId id="4491" r:id="rId24"/>
    <p:sldId id="6070" r:id="rId25"/>
    <p:sldId id="6071" r:id="rId26"/>
    <p:sldId id="6072" r:id="rId27"/>
    <p:sldId id="6073" r:id="rId28"/>
    <p:sldId id="6066" r:id="rId29"/>
    <p:sldId id="4368" r:id="rId30"/>
    <p:sldId id="4369" r:id="rId31"/>
    <p:sldId id="4370" r:id="rId32"/>
    <p:sldId id="4371" r:id="rId33"/>
    <p:sldId id="4372" r:id="rId34"/>
    <p:sldId id="4373" r:id="rId35"/>
    <p:sldId id="4374" r:id="rId36"/>
    <p:sldId id="6064" r:id="rId37"/>
    <p:sldId id="256" r:id="rId38"/>
    <p:sldId id="257" r:id="rId39"/>
    <p:sldId id="258" r:id="rId40"/>
    <p:sldId id="449" r:id="rId41"/>
    <p:sldId id="259" r:id="rId42"/>
    <p:sldId id="260" r:id="rId43"/>
    <p:sldId id="261" r:id="rId44"/>
    <p:sldId id="450" r:id="rId45"/>
    <p:sldId id="442" r:id="rId46"/>
    <p:sldId id="443" r:id="rId47"/>
    <p:sldId id="444" r:id="rId48"/>
    <p:sldId id="445" r:id="rId49"/>
    <p:sldId id="446" r:id="rId50"/>
    <p:sldId id="447" r:id="rId51"/>
    <p:sldId id="6065" r:id="rId52"/>
    <p:sldId id="4574" r:id="rId53"/>
    <p:sldId id="4575" r:id="rId54"/>
    <p:sldId id="4576" r:id="rId55"/>
    <p:sldId id="4577" r:id="rId56"/>
    <p:sldId id="4578" r:id="rId57"/>
    <p:sldId id="4579" r:id="rId58"/>
    <p:sldId id="4580" r:id="rId59"/>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FFCC"/>
    <a:srgbClr val="0C0000"/>
    <a:srgbClr val="339933"/>
    <a:srgbClr val="FFFF66"/>
    <a:srgbClr val="FFCC00"/>
    <a:srgbClr val="FF99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05" autoAdjust="0"/>
    <p:restoredTop sz="93474" autoAdjust="0"/>
  </p:normalViewPr>
  <p:slideViewPr>
    <p:cSldViewPr snapToGrid="0">
      <p:cViewPr varScale="1">
        <p:scale>
          <a:sx n="58" d="100"/>
          <a:sy n="58" d="100"/>
        </p:scale>
        <p:origin x="942"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3504"/>
    </p:cViewPr>
  </p:sorterViewPr>
  <p:notesViewPr>
    <p:cSldViewPr snapToGrid="0">
      <p:cViewPr varScale="1">
        <p:scale>
          <a:sx n="48" d="100"/>
          <a:sy n="48" d="100"/>
        </p:scale>
        <p:origin x="2667" y="36"/>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4195" name="Rectangle 3"/>
          <p:cNvSpPr>
            <a:spLocks noGrp="1" noChangeArrowheads="1"/>
          </p:cNvSpPr>
          <p:nvPr>
            <p:ph type="dt" sz="quarter" idx="1"/>
          </p:nvPr>
        </p:nvSpPr>
        <p:spPr bwMode="auto">
          <a:xfrm>
            <a:off x="3973513" y="0"/>
            <a:ext cx="3036887"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51" tIns="46575" rIns="93151" bIns="46575" numCol="1" anchor="t" anchorCtr="0" compatLnSpc="1">
            <a:prstTxWarp prst="textNoShape">
              <a:avLst/>
            </a:prstTxWarp>
          </a:bodyPr>
          <a:lstStyle>
            <a:lvl1pPr algn="r" defTabSz="930275">
              <a:defRPr sz="1200"/>
            </a:lvl1pPr>
          </a:lstStyle>
          <a:p>
            <a:endParaRPr lang="en-US" dirty="0"/>
          </a:p>
        </p:txBody>
      </p:sp>
      <p:sp>
        <p:nvSpPr>
          <p:cNvPr id="264197" name="Rectangle 5"/>
          <p:cNvSpPr>
            <a:spLocks noGrp="1" noChangeArrowheads="1"/>
          </p:cNvSpPr>
          <p:nvPr>
            <p:ph type="sldNum" sz="quarter" idx="3"/>
          </p:nvPr>
        </p:nvSpPr>
        <p:spPr bwMode="auto">
          <a:xfrm>
            <a:off x="3973513" y="8831263"/>
            <a:ext cx="3036887" cy="465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51" tIns="46575" rIns="93151" bIns="46575" numCol="1" anchor="b" anchorCtr="0" compatLnSpc="1">
            <a:prstTxWarp prst="textNoShape">
              <a:avLst/>
            </a:prstTxWarp>
          </a:bodyPr>
          <a:lstStyle>
            <a:lvl1pPr algn="r" defTabSz="930275">
              <a:defRPr sz="1200"/>
            </a:lvl1pPr>
          </a:lstStyle>
          <a:p>
            <a:fld id="{E9ED67B6-09AE-4335-80A9-8D89A8B41EC7}" type="slidenum">
              <a:rPr lang="en-US"/>
              <a:pPr/>
              <a:t>‹#›</a:t>
            </a:fld>
            <a:endParaRPr lang="en-US" dirty="0"/>
          </a:p>
        </p:txBody>
      </p:sp>
    </p:spTree>
    <p:extLst>
      <p:ext uri="{BB962C8B-B14F-4D97-AF65-F5344CB8AC3E}">
        <p14:creationId xmlns:p14="http://schemas.microsoft.com/office/powerpoint/2010/main" val="2805245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3036888"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51" tIns="46575" rIns="93151" bIns="46575" numCol="1" anchor="t" anchorCtr="0" compatLnSpc="1">
            <a:prstTxWarp prst="textNoShape">
              <a:avLst/>
            </a:prstTxWarp>
          </a:bodyPr>
          <a:lstStyle>
            <a:lvl1pPr defTabSz="930275">
              <a:defRPr sz="1200"/>
            </a:lvl1pPr>
          </a:lstStyle>
          <a:p>
            <a:endParaRPr lang="en-US" dirty="0"/>
          </a:p>
        </p:txBody>
      </p:sp>
      <p:sp>
        <p:nvSpPr>
          <p:cNvPr id="24579" name="Rectangle 3"/>
          <p:cNvSpPr>
            <a:spLocks noGrp="1" noChangeArrowheads="1"/>
          </p:cNvSpPr>
          <p:nvPr>
            <p:ph type="dt" idx="1"/>
          </p:nvPr>
        </p:nvSpPr>
        <p:spPr bwMode="auto">
          <a:xfrm>
            <a:off x="3973513" y="0"/>
            <a:ext cx="3036887"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51" tIns="46575" rIns="93151" bIns="46575" numCol="1" anchor="t" anchorCtr="0" compatLnSpc="1">
            <a:prstTxWarp prst="textNoShape">
              <a:avLst/>
            </a:prstTxWarp>
          </a:bodyPr>
          <a:lstStyle>
            <a:lvl1pPr algn="r" defTabSz="930275">
              <a:defRPr sz="1200"/>
            </a:lvl1pPr>
          </a:lstStyle>
          <a:p>
            <a:endParaRPr lang="en-US" dirty="0"/>
          </a:p>
        </p:txBody>
      </p:sp>
      <p:sp>
        <p:nvSpPr>
          <p:cNvPr id="24580" name="Rectangle 4"/>
          <p:cNvSpPr>
            <a:spLocks noGrp="1" noRot="1" noChangeAspect="1" noChangeArrowheads="1" noTextEdit="1"/>
          </p:cNvSpPr>
          <p:nvPr>
            <p:ph type="sldImg" idx="2"/>
          </p:nvPr>
        </p:nvSpPr>
        <p:spPr bwMode="auto">
          <a:xfrm>
            <a:off x="1179513" y="698500"/>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4581" name="Rectangle 5"/>
          <p:cNvSpPr>
            <a:spLocks noGrp="1" noChangeArrowheads="1"/>
          </p:cNvSpPr>
          <p:nvPr>
            <p:ph type="body" sz="quarter" idx="3"/>
          </p:nvPr>
        </p:nvSpPr>
        <p:spPr bwMode="auto">
          <a:xfrm>
            <a:off x="933450" y="4416425"/>
            <a:ext cx="5143500" cy="4181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51" tIns="46575" rIns="93151" bIns="4657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582" name="Rectangle 6"/>
          <p:cNvSpPr>
            <a:spLocks noGrp="1" noChangeArrowheads="1"/>
          </p:cNvSpPr>
          <p:nvPr>
            <p:ph type="ftr" sz="quarter" idx="4"/>
          </p:nvPr>
        </p:nvSpPr>
        <p:spPr bwMode="auto">
          <a:xfrm>
            <a:off x="0" y="8831263"/>
            <a:ext cx="3036888" cy="465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51" tIns="46575" rIns="93151" bIns="46575" numCol="1" anchor="b" anchorCtr="0" compatLnSpc="1">
            <a:prstTxWarp prst="textNoShape">
              <a:avLst/>
            </a:prstTxWarp>
          </a:bodyPr>
          <a:lstStyle>
            <a:lvl1pPr defTabSz="930275">
              <a:defRPr sz="1200"/>
            </a:lvl1pPr>
          </a:lstStyle>
          <a:p>
            <a:endParaRPr lang="en-US" dirty="0"/>
          </a:p>
        </p:txBody>
      </p:sp>
      <p:sp>
        <p:nvSpPr>
          <p:cNvPr id="24583" name="Rectangle 7"/>
          <p:cNvSpPr>
            <a:spLocks noGrp="1" noChangeArrowheads="1"/>
          </p:cNvSpPr>
          <p:nvPr>
            <p:ph type="sldNum" sz="quarter" idx="5"/>
          </p:nvPr>
        </p:nvSpPr>
        <p:spPr bwMode="auto">
          <a:xfrm>
            <a:off x="3973513" y="8831263"/>
            <a:ext cx="3036887" cy="4651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151" tIns="46575" rIns="93151" bIns="46575" numCol="1" anchor="b" anchorCtr="0" compatLnSpc="1">
            <a:prstTxWarp prst="textNoShape">
              <a:avLst/>
            </a:prstTxWarp>
          </a:bodyPr>
          <a:lstStyle>
            <a:lvl1pPr algn="r" defTabSz="930275">
              <a:defRPr sz="1200"/>
            </a:lvl1pPr>
          </a:lstStyle>
          <a:p>
            <a:fld id="{82A7BC47-530E-4A3A-B4DB-F19F65232311}" type="slidenum">
              <a:rPr lang="en-US"/>
              <a:pPr/>
              <a:t>‹#›</a:t>
            </a:fld>
            <a:endParaRPr lang="en-US" dirty="0"/>
          </a:p>
        </p:txBody>
      </p:sp>
    </p:spTree>
    <p:extLst>
      <p:ext uri="{BB962C8B-B14F-4D97-AF65-F5344CB8AC3E}">
        <p14:creationId xmlns:p14="http://schemas.microsoft.com/office/powerpoint/2010/main" val="135631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a:ea typeface="+mn-ea"/>
        <a:cs typeface="+mn-cs"/>
      </a:defRPr>
    </a:lvl1pPr>
    <a:lvl2pPr marL="457200" algn="l" rtl="0" fontAlgn="base">
      <a:spcBef>
        <a:spcPct val="30000"/>
      </a:spcBef>
      <a:spcAft>
        <a:spcPct val="0"/>
      </a:spcAft>
      <a:defRPr sz="1200" kern="1200">
        <a:solidFill>
          <a:schemeClr val="tx1"/>
        </a:solidFill>
        <a:latin typeface="Times"/>
        <a:ea typeface="+mn-ea"/>
        <a:cs typeface="+mn-cs"/>
      </a:defRPr>
    </a:lvl2pPr>
    <a:lvl3pPr marL="914400" algn="l" rtl="0" fontAlgn="base">
      <a:spcBef>
        <a:spcPct val="30000"/>
      </a:spcBef>
      <a:spcAft>
        <a:spcPct val="0"/>
      </a:spcAft>
      <a:defRPr sz="1200" kern="1200">
        <a:solidFill>
          <a:schemeClr val="tx1"/>
        </a:solidFill>
        <a:latin typeface="Times"/>
        <a:ea typeface="+mn-ea"/>
        <a:cs typeface="+mn-cs"/>
      </a:defRPr>
    </a:lvl3pPr>
    <a:lvl4pPr marL="1371600" algn="l" rtl="0" fontAlgn="base">
      <a:spcBef>
        <a:spcPct val="30000"/>
      </a:spcBef>
      <a:spcAft>
        <a:spcPct val="0"/>
      </a:spcAft>
      <a:defRPr sz="1200" kern="1200">
        <a:solidFill>
          <a:schemeClr val="tx1"/>
        </a:solidFill>
        <a:latin typeface="Times"/>
        <a:ea typeface="+mn-ea"/>
        <a:cs typeface="+mn-cs"/>
      </a:defRPr>
    </a:lvl4pPr>
    <a:lvl5pPr marL="1828800" algn="l" rtl="0" fontAlgn="base">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9358478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477743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9358478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8673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529057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1935847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8673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8673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p1: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7" name="Google Shape;37;p1: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38" name="Google Shape;38;p1: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2: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4" name="Google Shape;44;p2: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45" name="Google Shape;45;p2: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3: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1" name="Google Shape;51;p3: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52" name="Google Shape;52;p3: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4: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8" name="Google Shape;58;p4: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59" name="Google Shape;59;p4: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5: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5" name="Google Shape;65;p5: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66" name="Google Shape;66;p5: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6: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72" name="Google Shape;72;p6: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spcBef>
                <a:spcPts val="0"/>
              </a:spcBef>
              <a:spcAft>
                <a:spcPts val="0"/>
              </a:spcAft>
              <a:buNone/>
            </a:pPr>
            <a:endParaRPr dirty="0"/>
          </a:p>
        </p:txBody>
      </p:sp>
      <p:sp>
        <p:nvSpPr>
          <p:cNvPr id="73" name="Google Shape;73;p6: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p1: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7" name="Google Shape;37;p1: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endParaRPr dirty="0"/>
          </a:p>
        </p:txBody>
      </p:sp>
      <p:sp>
        <p:nvSpPr>
          <p:cNvPr id="38" name="Google Shape;38;p1: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2: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4" name="Google Shape;44;p2: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endParaRPr dirty="0"/>
          </a:p>
        </p:txBody>
      </p:sp>
      <p:sp>
        <p:nvSpPr>
          <p:cNvPr id="45" name="Google Shape;45;p2: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3: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1" name="Google Shape;51;p3:notes"/>
          <p:cNvSpPr txBox="1">
            <a:spLocks noGrp="1"/>
          </p:cNvSpPr>
          <p:nvPr>
            <p:ph type="body" idx="1"/>
          </p:nvPr>
        </p:nvSpPr>
        <p:spPr>
          <a:xfrm>
            <a:off x="933450" y="4416425"/>
            <a:ext cx="5143500" cy="418140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360"/>
              </a:spcBef>
              <a:spcAft>
                <a:spcPts val="0"/>
              </a:spcAft>
              <a:buSzPts val="1400"/>
              <a:buNone/>
            </a:pPr>
            <a:endParaRPr dirty="0"/>
          </a:p>
        </p:txBody>
      </p:sp>
      <p:sp>
        <p:nvSpPr>
          <p:cNvPr id="52" name="Google Shape;52;p3:notes"/>
          <p:cNvSpPr txBox="1">
            <a:spLocks noGrp="1"/>
          </p:cNvSpPr>
          <p:nvPr>
            <p:ph type="sldNum" idx="12"/>
          </p:nvPr>
        </p:nvSpPr>
        <p:spPr>
          <a:xfrm>
            <a:off x="3973513" y="8831263"/>
            <a:ext cx="3036900" cy="465000"/>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47</a:t>
            </a:fld>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p1: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7" name="Google Shape;37;p1: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endParaRPr dirty="0"/>
          </a:p>
        </p:txBody>
      </p:sp>
      <p:sp>
        <p:nvSpPr>
          <p:cNvPr id="38" name="Google Shape;38;p1: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p2: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44" name="Google Shape;44;p2:notes"/>
          <p:cNvSpPr txBox="1">
            <a:spLocks noGrp="1"/>
          </p:cNvSpPr>
          <p:nvPr>
            <p:ph type="body" idx="1"/>
          </p:nvPr>
        </p:nvSpPr>
        <p:spPr>
          <a:xfrm>
            <a:off x="933450" y="4416425"/>
            <a:ext cx="5143500" cy="4181475"/>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0"/>
              </a:spcBef>
              <a:spcAft>
                <a:spcPts val="0"/>
              </a:spcAft>
              <a:buSzPts val="1400"/>
              <a:buNone/>
            </a:pPr>
            <a:endParaRPr dirty="0"/>
          </a:p>
        </p:txBody>
      </p:sp>
      <p:sp>
        <p:nvSpPr>
          <p:cNvPr id="45" name="Google Shape;45;p2:notes"/>
          <p:cNvSpPr txBox="1">
            <a:spLocks noGrp="1"/>
          </p:cNvSpPr>
          <p:nvPr>
            <p:ph type="sldNum" idx="12"/>
          </p:nvPr>
        </p:nvSpPr>
        <p:spPr>
          <a:xfrm>
            <a:off x="3973513" y="8831263"/>
            <a:ext cx="3036887" cy="465137"/>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Google Shape;50;p3:notes"/>
          <p:cNvSpPr>
            <a:spLocks noGrp="1" noRot="1" noChangeAspect="1"/>
          </p:cNvSpPr>
          <p:nvPr>
            <p:ph type="sldImg" idx="2"/>
          </p:nvPr>
        </p:nvSpPr>
        <p:spPr>
          <a:xfrm>
            <a:off x="1179513" y="698500"/>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51" name="Google Shape;51;p3:notes"/>
          <p:cNvSpPr txBox="1">
            <a:spLocks noGrp="1"/>
          </p:cNvSpPr>
          <p:nvPr>
            <p:ph type="body" idx="1"/>
          </p:nvPr>
        </p:nvSpPr>
        <p:spPr>
          <a:xfrm>
            <a:off x="933450" y="4416425"/>
            <a:ext cx="5143500" cy="4181400"/>
          </a:xfrm>
          <a:prstGeom prst="rect">
            <a:avLst/>
          </a:prstGeom>
          <a:noFill/>
          <a:ln>
            <a:noFill/>
          </a:ln>
        </p:spPr>
        <p:txBody>
          <a:bodyPr spcFirstLastPara="1" wrap="square" lIns="93150" tIns="46575" rIns="93150" bIns="46575" anchor="t" anchorCtr="0">
            <a:noAutofit/>
          </a:bodyPr>
          <a:lstStyle/>
          <a:p>
            <a:pPr marL="0" lvl="0" indent="0" algn="l" rtl="0">
              <a:lnSpc>
                <a:spcPct val="100000"/>
              </a:lnSpc>
              <a:spcBef>
                <a:spcPts val="360"/>
              </a:spcBef>
              <a:spcAft>
                <a:spcPts val="0"/>
              </a:spcAft>
              <a:buSzPts val="1400"/>
              <a:buNone/>
            </a:pPr>
            <a:endParaRPr dirty="0"/>
          </a:p>
        </p:txBody>
      </p:sp>
      <p:sp>
        <p:nvSpPr>
          <p:cNvPr id="52" name="Google Shape;52;p3:notes"/>
          <p:cNvSpPr txBox="1">
            <a:spLocks noGrp="1"/>
          </p:cNvSpPr>
          <p:nvPr>
            <p:ph type="sldNum" idx="12"/>
          </p:nvPr>
        </p:nvSpPr>
        <p:spPr>
          <a:xfrm>
            <a:off x="3973513" y="8831263"/>
            <a:ext cx="3036900" cy="465000"/>
          </a:xfrm>
          <a:prstGeom prst="rect">
            <a:avLst/>
          </a:prstGeom>
          <a:noFill/>
          <a:ln>
            <a:noFill/>
          </a:ln>
        </p:spPr>
        <p:txBody>
          <a:bodyPr spcFirstLastPara="1" wrap="square" lIns="93150" tIns="46575" rIns="93150" bIns="46575"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50</a:t>
            </a:fld>
            <a:endParaRPr kumimoji="0" sz="1400" b="0" i="0" u="none" strike="noStrike" kern="0" cap="none" spc="0" normalizeH="0" baseline="0" noProof="0" dirty="0">
              <a:ln>
                <a:noFill/>
              </a:ln>
              <a:solidFill>
                <a:srgbClr val="000000"/>
              </a:solidFill>
              <a:effectLst/>
              <a:uLnTx/>
              <a:uFillTx/>
              <a:latin typeface="Arial"/>
              <a:cs typeface="Arial"/>
              <a:sym typeface="Arial"/>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0013" y="763588"/>
            <a:ext cx="5030787" cy="37719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770344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477743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576746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4041331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2716915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448673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30275"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dirty="0">
              <a:ln>
                <a:noFill/>
              </a:ln>
              <a:solidFill>
                <a:srgbClr val="000000"/>
              </a:solidFill>
              <a:effectLst/>
              <a:uLnTx/>
              <a:uFillTx/>
              <a:latin typeface="Times"/>
              <a:ea typeface="+mn-ea"/>
              <a:cs typeface="+mn-cs"/>
            </a:endParaRPr>
          </a:p>
        </p:txBody>
      </p:sp>
    </p:spTree>
    <p:extLst>
      <p:ext uri="{BB962C8B-B14F-4D97-AF65-F5344CB8AC3E}">
        <p14:creationId xmlns:p14="http://schemas.microsoft.com/office/powerpoint/2010/main" val="3619387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16"/>
        <p:cNvGrpSpPr/>
        <p:nvPr/>
      </p:nvGrpSpPr>
      <p:grpSpPr>
        <a:xfrm>
          <a:off x="0" y="0"/>
          <a:ext cx="0" cy="0"/>
          <a:chOff x="0" y="0"/>
          <a:chExt cx="0" cy="0"/>
        </a:xfrm>
      </p:grpSpPr>
      <p:sp>
        <p:nvSpPr>
          <p:cNvPr id="17" name="Google Shape;17;p8"/>
          <p:cNvSpPr txBox="1">
            <a:spLocks noGrp="1"/>
          </p:cNvSpPr>
          <p:nvPr>
            <p:ph type="title"/>
          </p:nvPr>
        </p:nvSpPr>
        <p:spPr>
          <a:xfrm>
            <a:off x="1566429" y="633948"/>
            <a:ext cx="6324600" cy="1143000"/>
          </a:xfrm>
          <a:prstGeom prst="rect">
            <a:avLst/>
          </a:prstGeom>
          <a:noFill/>
          <a:ln>
            <a:noFill/>
          </a:ln>
        </p:spPr>
        <p:txBody>
          <a:bodyPr spcFirstLastPara="1" wrap="square" lIns="91425" tIns="45700" rIns="91425" bIns="45700" anchor="ctr" anchorCtr="0">
            <a:noAutofit/>
          </a:bodyPr>
          <a:lstStyle>
            <a:lvl1pPr lvl="0" algn="ctr">
              <a:lnSpc>
                <a:spcPct val="70000"/>
              </a:lnSpc>
              <a:spcBef>
                <a:spcPts val="0"/>
              </a:spcBef>
              <a:spcAft>
                <a:spcPts val="0"/>
              </a:spcAft>
              <a:buSzPts val="1400"/>
              <a:buNone/>
              <a:defRPr/>
            </a:lvl1pPr>
            <a:lvl2pPr lvl="1" algn="ctr">
              <a:lnSpc>
                <a:spcPct val="70000"/>
              </a:lnSpc>
              <a:spcBef>
                <a:spcPts val="0"/>
              </a:spcBef>
              <a:spcAft>
                <a:spcPts val="0"/>
              </a:spcAft>
              <a:buSzPts val="1400"/>
              <a:buNone/>
              <a:defRPr/>
            </a:lvl2pPr>
            <a:lvl3pPr lvl="2" algn="ctr">
              <a:lnSpc>
                <a:spcPct val="70000"/>
              </a:lnSpc>
              <a:spcBef>
                <a:spcPts val="0"/>
              </a:spcBef>
              <a:spcAft>
                <a:spcPts val="0"/>
              </a:spcAft>
              <a:buSzPts val="1400"/>
              <a:buNone/>
              <a:defRPr/>
            </a:lvl3pPr>
            <a:lvl4pPr lvl="3" algn="ctr">
              <a:lnSpc>
                <a:spcPct val="70000"/>
              </a:lnSpc>
              <a:spcBef>
                <a:spcPts val="0"/>
              </a:spcBef>
              <a:spcAft>
                <a:spcPts val="0"/>
              </a:spcAft>
              <a:buSzPts val="1400"/>
              <a:buNone/>
              <a:defRPr/>
            </a:lvl4pPr>
            <a:lvl5pPr lvl="4" algn="ctr">
              <a:lnSpc>
                <a:spcPct val="70000"/>
              </a:lnSpc>
              <a:spcBef>
                <a:spcPts val="0"/>
              </a:spcBef>
              <a:spcAft>
                <a:spcPts val="0"/>
              </a:spcAft>
              <a:buSzPts val="1400"/>
              <a:buNone/>
              <a:defRPr/>
            </a:lvl5pPr>
            <a:lvl6pPr lvl="5" algn="ctr">
              <a:lnSpc>
                <a:spcPct val="70000"/>
              </a:lnSpc>
              <a:spcBef>
                <a:spcPts val="0"/>
              </a:spcBef>
              <a:spcAft>
                <a:spcPts val="0"/>
              </a:spcAft>
              <a:buSzPts val="1400"/>
              <a:buNone/>
              <a:defRPr/>
            </a:lvl6pPr>
            <a:lvl7pPr lvl="6" algn="ctr">
              <a:lnSpc>
                <a:spcPct val="70000"/>
              </a:lnSpc>
              <a:spcBef>
                <a:spcPts val="0"/>
              </a:spcBef>
              <a:spcAft>
                <a:spcPts val="0"/>
              </a:spcAft>
              <a:buSzPts val="1400"/>
              <a:buNone/>
              <a:defRPr/>
            </a:lvl7pPr>
            <a:lvl8pPr lvl="7" algn="ctr">
              <a:lnSpc>
                <a:spcPct val="70000"/>
              </a:lnSpc>
              <a:spcBef>
                <a:spcPts val="0"/>
              </a:spcBef>
              <a:spcAft>
                <a:spcPts val="0"/>
              </a:spcAft>
              <a:buSzPts val="1400"/>
              <a:buNone/>
              <a:defRPr/>
            </a:lvl8pPr>
            <a:lvl9pPr lvl="8" algn="ctr">
              <a:lnSpc>
                <a:spcPct val="70000"/>
              </a:lnSpc>
              <a:spcBef>
                <a:spcPts val="0"/>
              </a:spcBef>
              <a:spcAft>
                <a:spcPts val="0"/>
              </a:spcAft>
              <a:buSzPts val="1400"/>
              <a:buNone/>
              <a:defRPr/>
            </a:lvl9pPr>
          </a:lstStyle>
          <a:p>
            <a:endParaRPr/>
          </a:p>
        </p:txBody>
      </p:sp>
      <p:sp>
        <p:nvSpPr>
          <p:cNvPr id="18" name="Google Shape;18;p8"/>
          <p:cNvSpPr txBox="1">
            <a:spLocks noGrp="1"/>
          </p:cNvSpPr>
          <p:nvPr>
            <p:ph type="body" idx="1"/>
          </p:nvPr>
        </p:nvSpPr>
        <p:spPr>
          <a:xfrm>
            <a:off x="876300" y="2186233"/>
            <a:ext cx="7391400" cy="43434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360"/>
              </a:spcBef>
              <a:spcAft>
                <a:spcPts val="0"/>
              </a:spcAft>
              <a:buClr>
                <a:schemeClr val="dk1"/>
              </a:buClr>
              <a:buSzPts val="1800"/>
              <a:buChar char="•"/>
              <a:defRPr/>
            </a:lvl1pPr>
            <a:lvl2pPr marL="914400" lvl="1" indent="-342900" algn="l">
              <a:lnSpc>
                <a:spcPct val="90000"/>
              </a:lnSpc>
              <a:spcBef>
                <a:spcPts val="360"/>
              </a:spcBef>
              <a:spcAft>
                <a:spcPts val="0"/>
              </a:spcAft>
              <a:buClr>
                <a:schemeClr val="dk1"/>
              </a:buClr>
              <a:buSzPts val="1800"/>
              <a:buChar char="–"/>
              <a:defRPr/>
            </a:lvl2pPr>
            <a:lvl3pPr marL="1371600" lvl="2" indent="-342900" algn="l">
              <a:lnSpc>
                <a:spcPct val="90000"/>
              </a:lnSpc>
              <a:spcBef>
                <a:spcPts val="360"/>
              </a:spcBef>
              <a:spcAft>
                <a:spcPts val="0"/>
              </a:spcAft>
              <a:buClr>
                <a:schemeClr val="dk1"/>
              </a:buClr>
              <a:buSzPts val="1800"/>
              <a:buChar char="•"/>
              <a:defRPr/>
            </a:lvl3pPr>
            <a:lvl4pPr marL="1828800" lvl="3" indent="-342900" algn="l">
              <a:lnSpc>
                <a:spcPct val="110000"/>
              </a:lnSpc>
              <a:spcBef>
                <a:spcPts val="360"/>
              </a:spcBef>
              <a:spcAft>
                <a:spcPts val="0"/>
              </a:spcAft>
              <a:buClr>
                <a:schemeClr val="dk1"/>
              </a:buClr>
              <a:buSzPts val="1800"/>
              <a:buChar char="–"/>
              <a:defRPr/>
            </a:lvl4pPr>
            <a:lvl5pPr marL="2286000" lvl="4" indent="-342900" algn="l">
              <a:lnSpc>
                <a:spcPct val="110000"/>
              </a:lnSpc>
              <a:spcBef>
                <a:spcPts val="360"/>
              </a:spcBef>
              <a:spcAft>
                <a:spcPts val="0"/>
              </a:spcAft>
              <a:buClr>
                <a:schemeClr val="dk1"/>
              </a:buClr>
              <a:buSzPts val="1800"/>
              <a:buChar char="»"/>
              <a:defRPr/>
            </a:lvl5pPr>
            <a:lvl6pPr marL="2743200" lvl="5" indent="-342900" algn="l">
              <a:lnSpc>
                <a:spcPct val="110000"/>
              </a:lnSpc>
              <a:spcBef>
                <a:spcPts val="360"/>
              </a:spcBef>
              <a:spcAft>
                <a:spcPts val="0"/>
              </a:spcAft>
              <a:buClr>
                <a:schemeClr val="dk1"/>
              </a:buClr>
              <a:buSzPts val="1800"/>
              <a:buChar char="»"/>
              <a:defRPr/>
            </a:lvl6pPr>
            <a:lvl7pPr marL="3200400" lvl="6" indent="-342900" algn="l">
              <a:lnSpc>
                <a:spcPct val="110000"/>
              </a:lnSpc>
              <a:spcBef>
                <a:spcPts val="360"/>
              </a:spcBef>
              <a:spcAft>
                <a:spcPts val="0"/>
              </a:spcAft>
              <a:buClr>
                <a:schemeClr val="dk1"/>
              </a:buClr>
              <a:buSzPts val="1800"/>
              <a:buChar char="»"/>
              <a:defRPr/>
            </a:lvl7pPr>
            <a:lvl8pPr marL="3657600" lvl="7" indent="-342900" algn="l">
              <a:lnSpc>
                <a:spcPct val="110000"/>
              </a:lnSpc>
              <a:spcBef>
                <a:spcPts val="360"/>
              </a:spcBef>
              <a:spcAft>
                <a:spcPts val="0"/>
              </a:spcAft>
              <a:buClr>
                <a:schemeClr val="dk1"/>
              </a:buClr>
              <a:buSzPts val="1800"/>
              <a:buChar char="»"/>
              <a:defRPr/>
            </a:lvl8pPr>
            <a:lvl9pPr marL="4114800" lvl="8" indent="-342900" algn="l">
              <a:lnSpc>
                <a:spcPct val="110000"/>
              </a:lnSpc>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633539732"/>
      </p:ext>
    </p:extLst>
  </p:cSld>
  <p:clrMapOvr>
    <a:masterClrMapping/>
  </p:clrMapOvr>
  <p:transition>
    <p:strips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Slide">
    <p:spTree>
      <p:nvGrpSpPr>
        <p:cNvPr id="1" name="Shape 19"/>
        <p:cNvGrpSpPr/>
        <p:nvPr/>
      </p:nvGrpSpPr>
      <p:grpSpPr>
        <a:xfrm>
          <a:off x="0" y="0"/>
          <a:ext cx="0" cy="0"/>
          <a:chOff x="0" y="0"/>
          <a:chExt cx="0" cy="0"/>
        </a:xfrm>
      </p:grpSpPr>
      <p:pic>
        <p:nvPicPr>
          <p:cNvPr id="20" name="Google Shape;20;p9"/>
          <p:cNvPicPr preferRelativeResize="0"/>
          <p:nvPr/>
        </p:nvPicPr>
        <p:blipFill rotWithShape="1">
          <a:blip r:embed="rId2">
            <a:alphaModFix/>
          </a:blip>
          <a:srcRect/>
          <a:stretch/>
        </p:blipFill>
        <p:spPr>
          <a:xfrm>
            <a:off x="0" y="5321300"/>
            <a:ext cx="9144000" cy="1536700"/>
          </a:xfrm>
          <a:prstGeom prst="rect">
            <a:avLst/>
          </a:prstGeom>
          <a:noFill/>
          <a:ln>
            <a:noFill/>
          </a:ln>
        </p:spPr>
      </p:pic>
      <p:pic>
        <p:nvPicPr>
          <p:cNvPr id="21" name="Google Shape;21;p9"/>
          <p:cNvPicPr preferRelativeResize="0"/>
          <p:nvPr/>
        </p:nvPicPr>
        <p:blipFill rotWithShape="1">
          <a:blip r:embed="rId3">
            <a:alphaModFix/>
          </a:blip>
          <a:srcRect/>
          <a:stretch/>
        </p:blipFill>
        <p:spPr>
          <a:xfrm>
            <a:off x="0" y="0"/>
            <a:ext cx="9144000" cy="1536700"/>
          </a:xfrm>
          <a:prstGeom prst="rect">
            <a:avLst/>
          </a:prstGeom>
          <a:noFill/>
          <a:ln>
            <a:noFill/>
          </a:ln>
        </p:spPr>
      </p:pic>
      <p:sp>
        <p:nvSpPr>
          <p:cNvPr id="22" name="Google Shape;22;p9"/>
          <p:cNvSpPr txBox="1">
            <a:spLocks noGrp="1"/>
          </p:cNvSpPr>
          <p:nvPr>
            <p:ph type="ctrTitle"/>
          </p:nvPr>
        </p:nvSpPr>
        <p:spPr>
          <a:xfrm>
            <a:off x="1008668" y="957263"/>
            <a:ext cx="7315200" cy="1311275"/>
          </a:xfrm>
          <a:prstGeom prst="rect">
            <a:avLst/>
          </a:prstGeom>
          <a:noFill/>
          <a:ln>
            <a:noFill/>
          </a:ln>
        </p:spPr>
        <p:txBody>
          <a:bodyPr spcFirstLastPara="1" wrap="square" lIns="91425" tIns="45700" rIns="91425" bIns="45700" anchor="ctr" anchorCtr="0">
            <a:spAutoFit/>
          </a:bodyPr>
          <a:lstStyle>
            <a:lvl1pPr lvl="0" algn="ctr">
              <a:lnSpc>
                <a:spcPct val="100000"/>
              </a:lnSpc>
              <a:spcBef>
                <a:spcPts val="0"/>
              </a:spcBef>
              <a:spcAft>
                <a:spcPts val="0"/>
              </a:spcAft>
              <a:buSzPts val="1400"/>
              <a:buNone/>
              <a:defRPr sz="4000"/>
            </a:lvl1pPr>
            <a:lvl2pPr lvl="1" algn="ctr">
              <a:lnSpc>
                <a:spcPct val="70000"/>
              </a:lnSpc>
              <a:spcBef>
                <a:spcPts val="0"/>
              </a:spcBef>
              <a:spcAft>
                <a:spcPts val="0"/>
              </a:spcAft>
              <a:buSzPts val="1400"/>
              <a:buNone/>
              <a:defRPr/>
            </a:lvl2pPr>
            <a:lvl3pPr lvl="2" algn="ctr">
              <a:lnSpc>
                <a:spcPct val="70000"/>
              </a:lnSpc>
              <a:spcBef>
                <a:spcPts val="0"/>
              </a:spcBef>
              <a:spcAft>
                <a:spcPts val="0"/>
              </a:spcAft>
              <a:buSzPts val="1400"/>
              <a:buNone/>
              <a:defRPr/>
            </a:lvl3pPr>
            <a:lvl4pPr lvl="3" algn="ctr">
              <a:lnSpc>
                <a:spcPct val="70000"/>
              </a:lnSpc>
              <a:spcBef>
                <a:spcPts val="0"/>
              </a:spcBef>
              <a:spcAft>
                <a:spcPts val="0"/>
              </a:spcAft>
              <a:buSzPts val="1400"/>
              <a:buNone/>
              <a:defRPr/>
            </a:lvl4pPr>
            <a:lvl5pPr lvl="4" algn="ctr">
              <a:lnSpc>
                <a:spcPct val="70000"/>
              </a:lnSpc>
              <a:spcBef>
                <a:spcPts val="0"/>
              </a:spcBef>
              <a:spcAft>
                <a:spcPts val="0"/>
              </a:spcAft>
              <a:buSzPts val="1400"/>
              <a:buNone/>
              <a:defRPr/>
            </a:lvl5pPr>
            <a:lvl6pPr lvl="5" algn="ctr">
              <a:lnSpc>
                <a:spcPct val="70000"/>
              </a:lnSpc>
              <a:spcBef>
                <a:spcPts val="0"/>
              </a:spcBef>
              <a:spcAft>
                <a:spcPts val="0"/>
              </a:spcAft>
              <a:buSzPts val="1400"/>
              <a:buNone/>
              <a:defRPr/>
            </a:lvl6pPr>
            <a:lvl7pPr lvl="6" algn="ctr">
              <a:lnSpc>
                <a:spcPct val="70000"/>
              </a:lnSpc>
              <a:spcBef>
                <a:spcPts val="0"/>
              </a:spcBef>
              <a:spcAft>
                <a:spcPts val="0"/>
              </a:spcAft>
              <a:buSzPts val="1400"/>
              <a:buNone/>
              <a:defRPr/>
            </a:lvl7pPr>
            <a:lvl8pPr lvl="7" algn="ctr">
              <a:lnSpc>
                <a:spcPct val="70000"/>
              </a:lnSpc>
              <a:spcBef>
                <a:spcPts val="0"/>
              </a:spcBef>
              <a:spcAft>
                <a:spcPts val="0"/>
              </a:spcAft>
              <a:buSzPts val="1400"/>
              <a:buNone/>
              <a:defRPr/>
            </a:lvl8pPr>
            <a:lvl9pPr lvl="8" algn="ctr">
              <a:lnSpc>
                <a:spcPct val="70000"/>
              </a:lnSpc>
              <a:spcBef>
                <a:spcPts val="0"/>
              </a:spcBef>
              <a:spcAft>
                <a:spcPts val="0"/>
              </a:spcAft>
              <a:buSzPts val="1400"/>
              <a:buNone/>
              <a:defRPr/>
            </a:lvl9pPr>
          </a:lstStyle>
          <a:p>
            <a:endParaRPr/>
          </a:p>
        </p:txBody>
      </p:sp>
      <p:sp>
        <p:nvSpPr>
          <p:cNvPr id="23" name="Google Shape;23;p9"/>
          <p:cNvSpPr txBox="1">
            <a:spLocks noGrp="1"/>
          </p:cNvSpPr>
          <p:nvPr>
            <p:ph type="subTitle" idx="1"/>
          </p:nvPr>
        </p:nvSpPr>
        <p:spPr>
          <a:xfrm>
            <a:off x="1371600" y="3505200"/>
            <a:ext cx="6400800" cy="1752600"/>
          </a:xfrm>
          <a:prstGeom prst="rect">
            <a:avLst/>
          </a:prstGeom>
          <a:noFill/>
          <a:ln>
            <a:noFill/>
          </a:ln>
        </p:spPr>
        <p:txBody>
          <a:bodyPr spcFirstLastPara="1" wrap="square" lIns="91425" tIns="45700" rIns="91425" bIns="45700" anchor="t" anchorCtr="0">
            <a:noAutofit/>
          </a:bodyPr>
          <a:lstStyle>
            <a:lvl1pPr lvl="0" algn="ctr">
              <a:lnSpc>
                <a:spcPct val="90000"/>
              </a:lnSpc>
              <a:spcBef>
                <a:spcPts val="560"/>
              </a:spcBef>
              <a:spcAft>
                <a:spcPts val="0"/>
              </a:spcAft>
              <a:buClr>
                <a:schemeClr val="dk1"/>
              </a:buClr>
              <a:buSzPts val="2800"/>
              <a:buFont typeface="Helvetica Neue"/>
              <a:buNone/>
              <a:defRPr sz="2800"/>
            </a:lvl1pPr>
            <a:lvl2pPr lvl="1" algn="l">
              <a:lnSpc>
                <a:spcPct val="90000"/>
              </a:lnSpc>
              <a:spcBef>
                <a:spcPts val="360"/>
              </a:spcBef>
              <a:spcAft>
                <a:spcPts val="0"/>
              </a:spcAft>
              <a:buClr>
                <a:schemeClr val="dk1"/>
              </a:buClr>
              <a:buSzPts val="1800"/>
              <a:buChar char="–"/>
              <a:defRPr/>
            </a:lvl2pPr>
            <a:lvl3pPr lvl="2" algn="l">
              <a:lnSpc>
                <a:spcPct val="90000"/>
              </a:lnSpc>
              <a:spcBef>
                <a:spcPts val="360"/>
              </a:spcBef>
              <a:spcAft>
                <a:spcPts val="0"/>
              </a:spcAft>
              <a:buClr>
                <a:schemeClr val="dk1"/>
              </a:buClr>
              <a:buSzPts val="1800"/>
              <a:buChar char="•"/>
              <a:defRPr/>
            </a:lvl3pPr>
            <a:lvl4pPr lvl="3" algn="l">
              <a:lnSpc>
                <a:spcPct val="110000"/>
              </a:lnSpc>
              <a:spcBef>
                <a:spcPts val="360"/>
              </a:spcBef>
              <a:spcAft>
                <a:spcPts val="0"/>
              </a:spcAft>
              <a:buClr>
                <a:schemeClr val="dk1"/>
              </a:buClr>
              <a:buSzPts val="1800"/>
              <a:buChar char="–"/>
              <a:defRPr/>
            </a:lvl4pPr>
            <a:lvl5pPr lvl="4" algn="l">
              <a:lnSpc>
                <a:spcPct val="110000"/>
              </a:lnSpc>
              <a:spcBef>
                <a:spcPts val="360"/>
              </a:spcBef>
              <a:spcAft>
                <a:spcPts val="0"/>
              </a:spcAft>
              <a:buClr>
                <a:schemeClr val="dk1"/>
              </a:buClr>
              <a:buSzPts val="1800"/>
              <a:buChar char="»"/>
              <a:defRPr/>
            </a:lvl5pPr>
            <a:lvl6pPr lvl="5" algn="l">
              <a:lnSpc>
                <a:spcPct val="110000"/>
              </a:lnSpc>
              <a:spcBef>
                <a:spcPts val="360"/>
              </a:spcBef>
              <a:spcAft>
                <a:spcPts val="0"/>
              </a:spcAft>
              <a:buClr>
                <a:schemeClr val="dk1"/>
              </a:buClr>
              <a:buSzPts val="1800"/>
              <a:buChar char="»"/>
              <a:defRPr/>
            </a:lvl6pPr>
            <a:lvl7pPr lvl="6" algn="l">
              <a:lnSpc>
                <a:spcPct val="110000"/>
              </a:lnSpc>
              <a:spcBef>
                <a:spcPts val="360"/>
              </a:spcBef>
              <a:spcAft>
                <a:spcPts val="0"/>
              </a:spcAft>
              <a:buClr>
                <a:schemeClr val="dk1"/>
              </a:buClr>
              <a:buSzPts val="1800"/>
              <a:buChar char="»"/>
              <a:defRPr/>
            </a:lvl7pPr>
            <a:lvl8pPr lvl="7" algn="l">
              <a:lnSpc>
                <a:spcPct val="110000"/>
              </a:lnSpc>
              <a:spcBef>
                <a:spcPts val="360"/>
              </a:spcBef>
              <a:spcAft>
                <a:spcPts val="0"/>
              </a:spcAft>
              <a:buClr>
                <a:schemeClr val="dk1"/>
              </a:buClr>
              <a:buSzPts val="1800"/>
              <a:buChar char="»"/>
              <a:defRPr/>
            </a:lvl8pPr>
            <a:lvl9pPr lvl="8" algn="l">
              <a:lnSpc>
                <a:spcPct val="110000"/>
              </a:lnSpc>
              <a:spcBef>
                <a:spcPts val="360"/>
              </a:spcBef>
              <a:spcAft>
                <a:spcPts val="0"/>
              </a:spcAft>
              <a:buClr>
                <a:schemeClr val="dk1"/>
              </a:buClr>
              <a:buSzPts val="1800"/>
              <a:buChar char="»"/>
              <a:defRPr/>
            </a:lvl9pPr>
          </a:lstStyle>
          <a:p>
            <a:endParaRPr/>
          </a:p>
        </p:txBody>
      </p:sp>
      <p:pic>
        <p:nvPicPr>
          <p:cNvPr id="24" name="Google Shape;24;p9"/>
          <p:cNvPicPr preferRelativeResize="0"/>
          <p:nvPr/>
        </p:nvPicPr>
        <p:blipFill rotWithShape="1">
          <a:blip r:embed="rId4">
            <a:alphaModFix/>
          </a:blip>
          <a:srcRect/>
          <a:stretch/>
        </p:blipFill>
        <p:spPr>
          <a:xfrm>
            <a:off x="0" y="1"/>
            <a:ext cx="710152" cy="688156"/>
          </a:xfrm>
          <a:prstGeom prst="rect">
            <a:avLst/>
          </a:prstGeom>
          <a:noFill/>
          <a:ln>
            <a:noFill/>
          </a:ln>
        </p:spPr>
      </p:pic>
      <p:pic>
        <p:nvPicPr>
          <p:cNvPr id="25" name="Google Shape;25;p9"/>
          <p:cNvPicPr preferRelativeResize="0"/>
          <p:nvPr/>
        </p:nvPicPr>
        <p:blipFill rotWithShape="1">
          <a:blip r:embed="rId4">
            <a:alphaModFix/>
          </a:blip>
          <a:srcRect/>
          <a:stretch/>
        </p:blipFill>
        <p:spPr>
          <a:xfrm>
            <a:off x="8433848" y="1"/>
            <a:ext cx="710152" cy="688156"/>
          </a:xfrm>
          <a:prstGeom prst="rect">
            <a:avLst/>
          </a:prstGeom>
          <a:noFill/>
          <a:ln>
            <a:noFill/>
          </a:ln>
        </p:spPr>
      </p:pic>
    </p:spTree>
    <p:extLst>
      <p:ext uri="{BB962C8B-B14F-4D97-AF65-F5344CB8AC3E}">
        <p14:creationId xmlns:p14="http://schemas.microsoft.com/office/powerpoint/2010/main" val="202219101"/>
      </p:ext>
    </p:extLst>
  </p:cSld>
  <p:clrMapOvr>
    <a:masterClrMapping/>
  </p:clrMapOvr>
  <p:transition>
    <p:strips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26"/>
        <p:cNvGrpSpPr/>
        <p:nvPr/>
      </p:nvGrpSpPr>
      <p:grpSpPr>
        <a:xfrm>
          <a:off x="0" y="0"/>
          <a:ext cx="0" cy="0"/>
          <a:chOff x="0" y="0"/>
          <a:chExt cx="0" cy="0"/>
        </a:xfrm>
      </p:grpSpPr>
      <p:sp>
        <p:nvSpPr>
          <p:cNvPr id="27" name="Google Shape;27;p10"/>
          <p:cNvSpPr txBox="1">
            <a:spLocks noGrp="1"/>
          </p:cNvSpPr>
          <p:nvPr>
            <p:ph type="title"/>
          </p:nvPr>
        </p:nvSpPr>
        <p:spPr>
          <a:xfrm>
            <a:off x="1566429" y="633948"/>
            <a:ext cx="6324600" cy="1143000"/>
          </a:xfrm>
          <a:prstGeom prst="rect">
            <a:avLst/>
          </a:prstGeom>
          <a:noFill/>
          <a:ln>
            <a:noFill/>
          </a:ln>
        </p:spPr>
        <p:txBody>
          <a:bodyPr spcFirstLastPara="1" wrap="square" lIns="91425" tIns="45700" rIns="91425" bIns="45700" anchor="ctr" anchorCtr="0">
            <a:noAutofit/>
          </a:bodyPr>
          <a:lstStyle>
            <a:lvl1pPr lvl="0" algn="ctr">
              <a:lnSpc>
                <a:spcPct val="70000"/>
              </a:lnSpc>
              <a:spcBef>
                <a:spcPts val="0"/>
              </a:spcBef>
              <a:spcAft>
                <a:spcPts val="0"/>
              </a:spcAft>
              <a:buSzPts val="1400"/>
              <a:buNone/>
              <a:defRPr/>
            </a:lvl1pPr>
            <a:lvl2pPr lvl="1" algn="ctr">
              <a:lnSpc>
                <a:spcPct val="70000"/>
              </a:lnSpc>
              <a:spcBef>
                <a:spcPts val="0"/>
              </a:spcBef>
              <a:spcAft>
                <a:spcPts val="0"/>
              </a:spcAft>
              <a:buSzPts val="1400"/>
              <a:buNone/>
              <a:defRPr/>
            </a:lvl2pPr>
            <a:lvl3pPr lvl="2" algn="ctr">
              <a:lnSpc>
                <a:spcPct val="70000"/>
              </a:lnSpc>
              <a:spcBef>
                <a:spcPts val="0"/>
              </a:spcBef>
              <a:spcAft>
                <a:spcPts val="0"/>
              </a:spcAft>
              <a:buSzPts val="1400"/>
              <a:buNone/>
              <a:defRPr/>
            </a:lvl3pPr>
            <a:lvl4pPr lvl="3" algn="ctr">
              <a:lnSpc>
                <a:spcPct val="70000"/>
              </a:lnSpc>
              <a:spcBef>
                <a:spcPts val="0"/>
              </a:spcBef>
              <a:spcAft>
                <a:spcPts val="0"/>
              </a:spcAft>
              <a:buSzPts val="1400"/>
              <a:buNone/>
              <a:defRPr/>
            </a:lvl4pPr>
            <a:lvl5pPr lvl="4" algn="ctr">
              <a:lnSpc>
                <a:spcPct val="70000"/>
              </a:lnSpc>
              <a:spcBef>
                <a:spcPts val="0"/>
              </a:spcBef>
              <a:spcAft>
                <a:spcPts val="0"/>
              </a:spcAft>
              <a:buSzPts val="1400"/>
              <a:buNone/>
              <a:defRPr/>
            </a:lvl5pPr>
            <a:lvl6pPr lvl="5" algn="ctr">
              <a:lnSpc>
                <a:spcPct val="70000"/>
              </a:lnSpc>
              <a:spcBef>
                <a:spcPts val="0"/>
              </a:spcBef>
              <a:spcAft>
                <a:spcPts val="0"/>
              </a:spcAft>
              <a:buSzPts val="1400"/>
              <a:buNone/>
              <a:defRPr/>
            </a:lvl6pPr>
            <a:lvl7pPr lvl="6" algn="ctr">
              <a:lnSpc>
                <a:spcPct val="70000"/>
              </a:lnSpc>
              <a:spcBef>
                <a:spcPts val="0"/>
              </a:spcBef>
              <a:spcAft>
                <a:spcPts val="0"/>
              </a:spcAft>
              <a:buSzPts val="1400"/>
              <a:buNone/>
              <a:defRPr/>
            </a:lvl7pPr>
            <a:lvl8pPr lvl="7" algn="ctr">
              <a:lnSpc>
                <a:spcPct val="70000"/>
              </a:lnSpc>
              <a:spcBef>
                <a:spcPts val="0"/>
              </a:spcBef>
              <a:spcAft>
                <a:spcPts val="0"/>
              </a:spcAft>
              <a:buSzPts val="1400"/>
              <a:buNone/>
              <a:defRPr/>
            </a:lvl8pPr>
            <a:lvl9pPr lvl="8" algn="ctr">
              <a:lnSpc>
                <a:spcPct val="70000"/>
              </a:lnSpc>
              <a:spcBef>
                <a:spcPts val="0"/>
              </a:spcBef>
              <a:spcAft>
                <a:spcPts val="0"/>
              </a:spcAft>
              <a:buSzPts val="1400"/>
              <a:buNone/>
              <a:defRPr/>
            </a:lvl9pPr>
          </a:lstStyle>
          <a:p>
            <a:endParaRPr/>
          </a:p>
        </p:txBody>
      </p:sp>
      <p:sp>
        <p:nvSpPr>
          <p:cNvPr id="28" name="Google Shape;28;p10"/>
          <p:cNvSpPr txBox="1">
            <a:spLocks noGrp="1"/>
          </p:cNvSpPr>
          <p:nvPr>
            <p:ph type="body" idx="1"/>
          </p:nvPr>
        </p:nvSpPr>
        <p:spPr>
          <a:xfrm>
            <a:off x="1066800" y="1752600"/>
            <a:ext cx="3619500" cy="4343400"/>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560"/>
              </a:spcBef>
              <a:spcAft>
                <a:spcPts val="0"/>
              </a:spcAft>
              <a:buClr>
                <a:schemeClr val="dk1"/>
              </a:buClr>
              <a:buSzPts val="2800"/>
              <a:buFont typeface="Helvetica Neue"/>
              <a:buChar char="•"/>
              <a:defRPr sz="2800"/>
            </a:lvl1pPr>
            <a:lvl2pPr marL="914400" lvl="1" indent="-381000" algn="l">
              <a:lnSpc>
                <a:spcPct val="90000"/>
              </a:lnSpc>
              <a:spcBef>
                <a:spcPts val="480"/>
              </a:spcBef>
              <a:spcAft>
                <a:spcPts val="0"/>
              </a:spcAft>
              <a:buClr>
                <a:schemeClr val="dk1"/>
              </a:buClr>
              <a:buSzPts val="2400"/>
              <a:buFont typeface="Helvetica Neue"/>
              <a:buChar char="–"/>
              <a:defRPr sz="2400"/>
            </a:lvl2pPr>
            <a:lvl3pPr marL="1371600" lvl="2" indent="-355600" algn="l">
              <a:lnSpc>
                <a:spcPct val="90000"/>
              </a:lnSpc>
              <a:spcBef>
                <a:spcPts val="400"/>
              </a:spcBef>
              <a:spcAft>
                <a:spcPts val="0"/>
              </a:spcAft>
              <a:buClr>
                <a:schemeClr val="dk1"/>
              </a:buClr>
              <a:buSzPts val="2000"/>
              <a:buFont typeface="Helvetica Neue"/>
              <a:buChar char="•"/>
              <a:defRPr sz="2000"/>
            </a:lvl3pPr>
            <a:lvl4pPr marL="1828800" lvl="3" indent="-342900" algn="l">
              <a:lnSpc>
                <a:spcPct val="110000"/>
              </a:lnSpc>
              <a:spcBef>
                <a:spcPts val="360"/>
              </a:spcBef>
              <a:spcAft>
                <a:spcPts val="0"/>
              </a:spcAft>
              <a:buClr>
                <a:schemeClr val="dk1"/>
              </a:buClr>
              <a:buSzPts val="1800"/>
              <a:buFont typeface="Helvetica Neue"/>
              <a:buChar char="–"/>
              <a:defRPr sz="1800"/>
            </a:lvl4pPr>
            <a:lvl5pPr marL="2286000" lvl="4" indent="-342900" algn="l">
              <a:lnSpc>
                <a:spcPct val="110000"/>
              </a:lnSpc>
              <a:spcBef>
                <a:spcPts val="360"/>
              </a:spcBef>
              <a:spcAft>
                <a:spcPts val="0"/>
              </a:spcAft>
              <a:buClr>
                <a:schemeClr val="dk1"/>
              </a:buClr>
              <a:buSzPts val="1800"/>
              <a:buFont typeface="Helvetica Neue"/>
              <a:buChar char="»"/>
              <a:defRPr sz="1800"/>
            </a:lvl5pPr>
            <a:lvl6pPr marL="2743200" lvl="5" indent="-342900" algn="l">
              <a:lnSpc>
                <a:spcPct val="110000"/>
              </a:lnSpc>
              <a:spcBef>
                <a:spcPts val="360"/>
              </a:spcBef>
              <a:spcAft>
                <a:spcPts val="0"/>
              </a:spcAft>
              <a:buClr>
                <a:schemeClr val="dk1"/>
              </a:buClr>
              <a:buSzPts val="1800"/>
              <a:buFont typeface="Helvetica Neue"/>
              <a:buChar char="»"/>
              <a:defRPr sz="1800"/>
            </a:lvl6pPr>
            <a:lvl7pPr marL="3200400" lvl="6" indent="-342900" algn="l">
              <a:lnSpc>
                <a:spcPct val="110000"/>
              </a:lnSpc>
              <a:spcBef>
                <a:spcPts val="360"/>
              </a:spcBef>
              <a:spcAft>
                <a:spcPts val="0"/>
              </a:spcAft>
              <a:buClr>
                <a:schemeClr val="dk1"/>
              </a:buClr>
              <a:buSzPts val="1800"/>
              <a:buFont typeface="Helvetica Neue"/>
              <a:buChar char="»"/>
              <a:defRPr sz="1800"/>
            </a:lvl7pPr>
            <a:lvl8pPr marL="3657600" lvl="7" indent="-342900" algn="l">
              <a:lnSpc>
                <a:spcPct val="110000"/>
              </a:lnSpc>
              <a:spcBef>
                <a:spcPts val="360"/>
              </a:spcBef>
              <a:spcAft>
                <a:spcPts val="0"/>
              </a:spcAft>
              <a:buClr>
                <a:schemeClr val="dk1"/>
              </a:buClr>
              <a:buSzPts val="1800"/>
              <a:buFont typeface="Helvetica Neue"/>
              <a:buChar char="»"/>
              <a:defRPr sz="1800"/>
            </a:lvl8pPr>
            <a:lvl9pPr marL="4114800" lvl="8" indent="-342900" algn="l">
              <a:lnSpc>
                <a:spcPct val="110000"/>
              </a:lnSpc>
              <a:spcBef>
                <a:spcPts val="360"/>
              </a:spcBef>
              <a:spcAft>
                <a:spcPts val="0"/>
              </a:spcAft>
              <a:buClr>
                <a:schemeClr val="dk1"/>
              </a:buClr>
              <a:buSzPts val="1800"/>
              <a:buFont typeface="Helvetica Neue"/>
              <a:buChar char="»"/>
              <a:defRPr sz="1800"/>
            </a:lvl9pPr>
          </a:lstStyle>
          <a:p>
            <a:endParaRPr/>
          </a:p>
        </p:txBody>
      </p:sp>
      <p:sp>
        <p:nvSpPr>
          <p:cNvPr id="29" name="Google Shape;29;p10"/>
          <p:cNvSpPr txBox="1">
            <a:spLocks noGrp="1"/>
          </p:cNvSpPr>
          <p:nvPr>
            <p:ph type="body" idx="2"/>
          </p:nvPr>
        </p:nvSpPr>
        <p:spPr>
          <a:xfrm>
            <a:off x="4838700" y="1752600"/>
            <a:ext cx="3619500" cy="4343400"/>
          </a:xfrm>
          <a:prstGeom prst="rect">
            <a:avLst/>
          </a:prstGeom>
          <a:noFill/>
          <a:ln>
            <a:noFill/>
          </a:ln>
        </p:spPr>
        <p:txBody>
          <a:bodyPr spcFirstLastPara="1" wrap="square" lIns="91425" tIns="45700" rIns="91425" bIns="45700" anchor="t" anchorCtr="0">
            <a:noAutofit/>
          </a:bodyPr>
          <a:lstStyle>
            <a:lvl1pPr marL="457200" lvl="0" indent="-406400" algn="l">
              <a:lnSpc>
                <a:spcPct val="90000"/>
              </a:lnSpc>
              <a:spcBef>
                <a:spcPts val="560"/>
              </a:spcBef>
              <a:spcAft>
                <a:spcPts val="0"/>
              </a:spcAft>
              <a:buClr>
                <a:schemeClr val="dk1"/>
              </a:buClr>
              <a:buSzPts val="2800"/>
              <a:buFont typeface="Helvetica Neue"/>
              <a:buChar char="•"/>
              <a:defRPr sz="2800"/>
            </a:lvl1pPr>
            <a:lvl2pPr marL="914400" lvl="1" indent="-381000" algn="l">
              <a:lnSpc>
                <a:spcPct val="90000"/>
              </a:lnSpc>
              <a:spcBef>
                <a:spcPts val="480"/>
              </a:spcBef>
              <a:spcAft>
                <a:spcPts val="0"/>
              </a:spcAft>
              <a:buClr>
                <a:schemeClr val="dk1"/>
              </a:buClr>
              <a:buSzPts val="2400"/>
              <a:buFont typeface="Helvetica Neue"/>
              <a:buChar char="–"/>
              <a:defRPr sz="2400"/>
            </a:lvl2pPr>
            <a:lvl3pPr marL="1371600" lvl="2" indent="-355600" algn="l">
              <a:lnSpc>
                <a:spcPct val="90000"/>
              </a:lnSpc>
              <a:spcBef>
                <a:spcPts val="400"/>
              </a:spcBef>
              <a:spcAft>
                <a:spcPts val="0"/>
              </a:spcAft>
              <a:buClr>
                <a:schemeClr val="dk1"/>
              </a:buClr>
              <a:buSzPts val="2000"/>
              <a:buFont typeface="Helvetica Neue"/>
              <a:buChar char="•"/>
              <a:defRPr sz="2000"/>
            </a:lvl3pPr>
            <a:lvl4pPr marL="1828800" lvl="3" indent="-342900" algn="l">
              <a:lnSpc>
                <a:spcPct val="110000"/>
              </a:lnSpc>
              <a:spcBef>
                <a:spcPts val="360"/>
              </a:spcBef>
              <a:spcAft>
                <a:spcPts val="0"/>
              </a:spcAft>
              <a:buClr>
                <a:schemeClr val="dk1"/>
              </a:buClr>
              <a:buSzPts val="1800"/>
              <a:buFont typeface="Helvetica Neue"/>
              <a:buChar char="–"/>
              <a:defRPr sz="1800"/>
            </a:lvl4pPr>
            <a:lvl5pPr marL="2286000" lvl="4" indent="-342900" algn="l">
              <a:lnSpc>
                <a:spcPct val="110000"/>
              </a:lnSpc>
              <a:spcBef>
                <a:spcPts val="360"/>
              </a:spcBef>
              <a:spcAft>
                <a:spcPts val="0"/>
              </a:spcAft>
              <a:buClr>
                <a:schemeClr val="dk1"/>
              </a:buClr>
              <a:buSzPts val="1800"/>
              <a:buFont typeface="Helvetica Neue"/>
              <a:buChar char="»"/>
              <a:defRPr sz="1800"/>
            </a:lvl5pPr>
            <a:lvl6pPr marL="2743200" lvl="5" indent="-342900" algn="l">
              <a:lnSpc>
                <a:spcPct val="110000"/>
              </a:lnSpc>
              <a:spcBef>
                <a:spcPts val="360"/>
              </a:spcBef>
              <a:spcAft>
                <a:spcPts val="0"/>
              </a:spcAft>
              <a:buClr>
                <a:schemeClr val="dk1"/>
              </a:buClr>
              <a:buSzPts val="1800"/>
              <a:buFont typeface="Helvetica Neue"/>
              <a:buChar char="»"/>
              <a:defRPr sz="1800"/>
            </a:lvl6pPr>
            <a:lvl7pPr marL="3200400" lvl="6" indent="-342900" algn="l">
              <a:lnSpc>
                <a:spcPct val="110000"/>
              </a:lnSpc>
              <a:spcBef>
                <a:spcPts val="360"/>
              </a:spcBef>
              <a:spcAft>
                <a:spcPts val="0"/>
              </a:spcAft>
              <a:buClr>
                <a:schemeClr val="dk1"/>
              </a:buClr>
              <a:buSzPts val="1800"/>
              <a:buFont typeface="Helvetica Neue"/>
              <a:buChar char="»"/>
              <a:defRPr sz="1800"/>
            </a:lvl7pPr>
            <a:lvl8pPr marL="3657600" lvl="7" indent="-342900" algn="l">
              <a:lnSpc>
                <a:spcPct val="110000"/>
              </a:lnSpc>
              <a:spcBef>
                <a:spcPts val="360"/>
              </a:spcBef>
              <a:spcAft>
                <a:spcPts val="0"/>
              </a:spcAft>
              <a:buClr>
                <a:schemeClr val="dk1"/>
              </a:buClr>
              <a:buSzPts val="1800"/>
              <a:buFont typeface="Helvetica Neue"/>
              <a:buChar char="»"/>
              <a:defRPr sz="1800"/>
            </a:lvl8pPr>
            <a:lvl9pPr marL="4114800" lvl="8" indent="-342900" algn="l">
              <a:lnSpc>
                <a:spcPct val="110000"/>
              </a:lnSpc>
              <a:spcBef>
                <a:spcPts val="360"/>
              </a:spcBef>
              <a:spcAft>
                <a:spcPts val="0"/>
              </a:spcAft>
              <a:buClr>
                <a:schemeClr val="dk1"/>
              </a:buClr>
              <a:buSzPts val="1800"/>
              <a:buFont typeface="Helvetica Neue"/>
              <a:buChar char="»"/>
              <a:defRPr sz="1800"/>
            </a:lvl9pPr>
          </a:lstStyle>
          <a:p>
            <a:endParaRPr/>
          </a:p>
        </p:txBody>
      </p:sp>
    </p:spTree>
    <p:extLst>
      <p:ext uri="{BB962C8B-B14F-4D97-AF65-F5344CB8AC3E}">
        <p14:creationId xmlns:p14="http://schemas.microsoft.com/office/powerpoint/2010/main" val="882909697"/>
      </p:ext>
    </p:extLst>
  </p:cSld>
  <p:clrMapOvr>
    <a:masterClrMapping/>
  </p:clrMapOvr>
  <p:transition>
    <p:strips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0"/>
        <p:cNvGrpSpPr/>
        <p:nvPr/>
      </p:nvGrpSpPr>
      <p:grpSpPr>
        <a:xfrm>
          <a:off x="0" y="0"/>
          <a:ext cx="0" cy="0"/>
          <a:chOff x="0" y="0"/>
          <a:chExt cx="0" cy="0"/>
        </a:xfrm>
      </p:grpSpPr>
      <p:sp>
        <p:nvSpPr>
          <p:cNvPr id="31" name="Google Shape;31;p11"/>
          <p:cNvSpPr txBox="1">
            <a:spLocks noGrp="1"/>
          </p:cNvSpPr>
          <p:nvPr>
            <p:ph type="title"/>
          </p:nvPr>
        </p:nvSpPr>
        <p:spPr>
          <a:xfrm>
            <a:off x="1566429" y="633948"/>
            <a:ext cx="6324600" cy="1143000"/>
          </a:xfrm>
          <a:prstGeom prst="rect">
            <a:avLst/>
          </a:prstGeom>
          <a:noFill/>
          <a:ln>
            <a:noFill/>
          </a:ln>
        </p:spPr>
        <p:txBody>
          <a:bodyPr spcFirstLastPara="1" wrap="square" lIns="91425" tIns="45700" rIns="91425" bIns="45700" anchor="ctr" anchorCtr="0">
            <a:noAutofit/>
          </a:bodyPr>
          <a:lstStyle>
            <a:lvl1pPr lvl="0" algn="ctr">
              <a:lnSpc>
                <a:spcPct val="70000"/>
              </a:lnSpc>
              <a:spcBef>
                <a:spcPts val="0"/>
              </a:spcBef>
              <a:spcAft>
                <a:spcPts val="0"/>
              </a:spcAft>
              <a:buSzPts val="1400"/>
              <a:buNone/>
              <a:defRPr/>
            </a:lvl1pPr>
            <a:lvl2pPr lvl="1" algn="ctr">
              <a:lnSpc>
                <a:spcPct val="70000"/>
              </a:lnSpc>
              <a:spcBef>
                <a:spcPts val="0"/>
              </a:spcBef>
              <a:spcAft>
                <a:spcPts val="0"/>
              </a:spcAft>
              <a:buSzPts val="1400"/>
              <a:buNone/>
              <a:defRPr/>
            </a:lvl2pPr>
            <a:lvl3pPr lvl="2" algn="ctr">
              <a:lnSpc>
                <a:spcPct val="70000"/>
              </a:lnSpc>
              <a:spcBef>
                <a:spcPts val="0"/>
              </a:spcBef>
              <a:spcAft>
                <a:spcPts val="0"/>
              </a:spcAft>
              <a:buSzPts val="1400"/>
              <a:buNone/>
              <a:defRPr/>
            </a:lvl3pPr>
            <a:lvl4pPr lvl="3" algn="ctr">
              <a:lnSpc>
                <a:spcPct val="70000"/>
              </a:lnSpc>
              <a:spcBef>
                <a:spcPts val="0"/>
              </a:spcBef>
              <a:spcAft>
                <a:spcPts val="0"/>
              </a:spcAft>
              <a:buSzPts val="1400"/>
              <a:buNone/>
              <a:defRPr/>
            </a:lvl4pPr>
            <a:lvl5pPr lvl="4" algn="ctr">
              <a:lnSpc>
                <a:spcPct val="70000"/>
              </a:lnSpc>
              <a:spcBef>
                <a:spcPts val="0"/>
              </a:spcBef>
              <a:spcAft>
                <a:spcPts val="0"/>
              </a:spcAft>
              <a:buSzPts val="1400"/>
              <a:buNone/>
              <a:defRPr/>
            </a:lvl5pPr>
            <a:lvl6pPr lvl="5" algn="ctr">
              <a:lnSpc>
                <a:spcPct val="70000"/>
              </a:lnSpc>
              <a:spcBef>
                <a:spcPts val="0"/>
              </a:spcBef>
              <a:spcAft>
                <a:spcPts val="0"/>
              </a:spcAft>
              <a:buSzPts val="1400"/>
              <a:buNone/>
              <a:defRPr/>
            </a:lvl6pPr>
            <a:lvl7pPr lvl="6" algn="ctr">
              <a:lnSpc>
                <a:spcPct val="70000"/>
              </a:lnSpc>
              <a:spcBef>
                <a:spcPts val="0"/>
              </a:spcBef>
              <a:spcAft>
                <a:spcPts val="0"/>
              </a:spcAft>
              <a:buSzPts val="1400"/>
              <a:buNone/>
              <a:defRPr/>
            </a:lvl7pPr>
            <a:lvl8pPr lvl="7" algn="ctr">
              <a:lnSpc>
                <a:spcPct val="70000"/>
              </a:lnSpc>
              <a:spcBef>
                <a:spcPts val="0"/>
              </a:spcBef>
              <a:spcAft>
                <a:spcPts val="0"/>
              </a:spcAft>
              <a:buSzPts val="1400"/>
              <a:buNone/>
              <a:defRPr/>
            </a:lvl8pPr>
            <a:lvl9pPr lvl="8" algn="ctr">
              <a:lnSpc>
                <a:spcPct val="7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440655437"/>
      </p:ext>
    </p:extLst>
  </p:cSld>
  <p:clrMapOvr>
    <a:masterClrMapping/>
  </p:clrMapOvr>
  <p:transition>
    <p:strips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2"/>
        <p:cNvGrpSpPr/>
        <p:nvPr/>
      </p:nvGrpSpPr>
      <p:grpSpPr>
        <a:xfrm>
          <a:off x="0" y="0"/>
          <a:ext cx="0" cy="0"/>
          <a:chOff x="0" y="0"/>
          <a:chExt cx="0" cy="0"/>
        </a:xfrm>
      </p:grpSpPr>
    </p:spTree>
    <p:extLst>
      <p:ext uri="{BB962C8B-B14F-4D97-AF65-F5344CB8AC3E}">
        <p14:creationId xmlns:p14="http://schemas.microsoft.com/office/powerpoint/2010/main" val="568063799"/>
      </p:ext>
    </p:extLst>
  </p:cSld>
  <p:clrMapOvr>
    <a:masterClrMapping/>
  </p:clrMapOvr>
  <p:transition>
    <p:strips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33"/>
        <p:cNvGrpSpPr/>
        <p:nvPr/>
      </p:nvGrpSpPr>
      <p:grpSpPr>
        <a:xfrm>
          <a:off x="0" y="0"/>
          <a:ext cx="0" cy="0"/>
          <a:chOff x="0" y="0"/>
          <a:chExt cx="0" cy="0"/>
        </a:xfrm>
      </p:grpSpPr>
      <p:sp>
        <p:nvSpPr>
          <p:cNvPr id="34" name="Google Shape;34;p13"/>
          <p:cNvSpPr txBox="1">
            <a:spLocks noGrp="1"/>
          </p:cNvSpPr>
          <p:nvPr>
            <p:ph type="title"/>
          </p:nvPr>
        </p:nvSpPr>
        <p:spPr>
          <a:xfrm>
            <a:off x="1566429" y="633948"/>
            <a:ext cx="6324600" cy="1143000"/>
          </a:xfrm>
          <a:prstGeom prst="rect">
            <a:avLst/>
          </a:prstGeom>
          <a:noFill/>
          <a:ln>
            <a:noFill/>
          </a:ln>
        </p:spPr>
        <p:txBody>
          <a:bodyPr spcFirstLastPara="1" wrap="square" lIns="91425" tIns="45700" rIns="91425" bIns="45700" anchor="ctr" anchorCtr="0">
            <a:noAutofit/>
          </a:bodyPr>
          <a:lstStyle>
            <a:lvl1pPr lvl="0" algn="ctr">
              <a:lnSpc>
                <a:spcPct val="70000"/>
              </a:lnSpc>
              <a:spcBef>
                <a:spcPts val="0"/>
              </a:spcBef>
              <a:spcAft>
                <a:spcPts val="0"/>
              </a:spcAft>
              <a:buSzPts val="1400"/>
              <a:buNone/>
              <a:defRPr/>
            </a:lvl1pPr>
            <a:lvl2pPr lvl="1" algn="ctr">
              <a:lnSpc>
                <a:spcPct val="70000"/>
              </a:lnSpc>
              <a:spcBef>
                <a:spcPts val="0"/>
              </a:spcBef>
              <a:spcAft>
                <a:spcPts val="0"/>
              </a:spcAft>
              <a:buSzPts val="1400"/>
              <a:buNone/>
              <a:defRPr/>
            </a:lvl2pPr>
            <a:lvl3pPr lvl="2" algn="ctr">
              <a:lnSpc>
                <a:spcPct val="70000"/>
              </a:lnSpc>
              <a:spcBef>
                <a:spcPts val="0"/>
              </a:spcBef>
              <a:spcAft>
                <a:spcPts val="0"/>
              </a:spcAft>
              <a:buSzPts val="1400"/>
              <a:buNone/>
              <a:defRPr/>
            </a:lvl3pPr>
            <a:lvl4pPr lvl="3" algn="ctr">
              <a:lnSpc>
                <a:spcPct val="70000"/>
              </a:lnSpc>
              <a:spcBef>
                <a:spcPts val="0"/>
              </a:spcBef>
              <a:spcAft>
                <a:spcPts val="0"/>
              </a:spcAft>
              <a:buSzPts val="1400"/>
              <a:buNone/>
              <a:defRPr/>
            </a:lvl4pPr>
            <a:lvl5pPr lvl="4" algn="ctr">
              <a:lnSpc>
                <a:spcPct val="70000"/>
              </a:lnSpc>
              <a:spcBef>
                <a:spcPts val="0"/>
              </a:spcBef>
              <a:spcAft>
                <a:spcPts val="0"/>
              </a:spcAft>
              <a:buSzPts val="1400"/>
              <a:buNone/>
              <a:defRPr/>
            </a:lvl5pPr>
            <a:lvl6pPr lvl="5" algn="ctr">
              <a:lnSpc>
                <a:spcPct val="70000"/>
              </a:lnSpc>
              <a:spcBef>
                <a:spcPts val="0"/>
              </a:spcBef>
              <a:spcAft>
                <a:spcPts val="0"/>
              </a:spcAft>
              <a:buSzPts val="1400"/>
              <a:buNone/>
              <a:defRPr/>
            </a:lvl6pPr>
            <a:lvl7pPr lvl="6" algn="ctr">
              <a:lnSpc>
                <a:spcPct val="70000"/>
              </a:lnSpc>
              <a:spcBef>
                <a:spcPts val="0"/>
              </a:spcBef>
              <a:spcAft>
                <a:spcPts val="0"/>
              </a:spcAft>
              <a:buSzPts val="1400"/>
              <a:buNone/>
              <a:defRPr/>
            </a:lvl7pPr>
            <a:lvl8pPr lvl="7" algn="ctr">
              <a:lnSpc>
                <a:spcPct val="70000"/>
              </a:lnSpc>
              <a:spcBef>
                <a:spcPts val="0"/>
              </a:spcBef>
              <a:spcAft>
                <a:spcPts val="0"/>
              </a:spcAft>
              <a:buSzPts val="1400"/>
              <a:buNone/>
              <a:defRPr/>
            </a:lvl8pPr>
            <a:lvl9pPr lvl="8" algn="ctr">
              <a:lnSpc>
                <a:spcPct val="70000"/>
              </a:lnSpc>
              <a:spcBef>
                <a:spcPts val="0"/>
              </a:spcBef>
              <a:spcAft>
                <a:spcPts val="0"/>
              </a:spcAft>
              <a:buSzPts val="1400"/>
              <a:buNone/>
              <a:defRPr/>
            </a:lvl9pPr>
          </a:lstStyle>
          <a:p>
            <a:endParaRPr/>
          </a:p>
        </p:txBody>
      </p:sp>
    </p:spTree>
    <p:extLst>
      <p:ext uri="{BB962C8B-B14F-4D97-AF65-F5344CB8AC3E}">
        <p14:creationId xmlns:p14="http://schemas.microsoft.com/office/powerpoint/2010/main" val="2255415976"/>
      </p:ext>
    </p:extLst>
  </p:cSld>
  <p:clrMapOvr>
    <a:masterClrMapping/>
  </p:clrMapOvr>
  <p:transition>
    <p:strips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1_Two Content">
    <p:bg>
      <p:bgPr>
        <a:solidFill>
          <a:srgbClr val="FEFFF3"/>
        </a:solidFill>
        <a:effectLst/>
      </p:bgPr>
    </p:bg>
    <p:spTree>
      <p:nvGrpSpPr>
        <p:cNvPr id="1" name=""/>
        <p:cNvGrpSpPr/>
        <p:nvPr/>
      </p:nvGrpSpPr>
      <p:grpSpPr>
        <a:xfrm>
          <a:off x="0" y="0"/>
          <a:ext cx="0" cy="0"/>
          <a:chOff x="0" y="0"/>
          <a:chExt cx="0" cy="0"/>
        </a:xfrm>
      </p:grpSpPr>
      <p:pic>
        <p:nvPicPr>
          <p:cNvPr id="183" name="Picture 3" descr="Picture 3"/>
          <p:cNvPicPr>
            <a:picLocks noChangeAspect="1"/>
          </p:cNvPicPr>
          <p:nvPr/>
        </p:nvPicPr>
        <p:blipFill>
          <a:blip r:embed="rId2"/>
          <a:stretch>
            <a:fillRect/>
          </a:stretch>
        </p:blipFill>
        <p:spPr>
          <a:xfrm>
            <a:off x="0" y="0"/>
            <a:ext cx="9144000" cy="1536700"/>
          </a:xfrm>
          <a:prstGeom prst="rect">
            <a:avLst/>
          </a:prstGeom>
          <a:ln w="12700">
            <a:miter lim="400000"/>
          </a:ln>
        </p:spPr>
      </p:pic>
      <p:sp>
        <p:nvSpPr>
          <p:cNvPr id="184" name="Title Text"/>
          <p:cNvSpPr txBox="1">
            <a:spLocks noGrp="1"/>
          </p:cNvSpPr>
          <p:nvPr>
            <p:ph type="title"/>
          </p:nvPr>
        </p:nvSpPr>
        <p:spPr>
          <a:xfrm>
            <a:off x="1277937" y="1017587"/>
            <a:ext cx="6324601" cy="1143001"/>
          </a:xfrm>
          <a:prstGeom prst="rect">
            <a:avLst/>
          </a:prstGeom>
        </p:spPr>
        <p:txBody>
          <a:bodyPr/>
          <a:lstStyle>
            <a:lvl1pPr algn="ctr">
              <a:lnSpc>
                <a:spcPct val="70000"/>
              </a:lnSpc>
              <a:defRPr>
                <a:solidFill>
                  <a:srgbClr val="760002"/>
                </a:solidFill>
                <a:effectLst>
                  <a:outerShdw blurRad="38100" dist="38100" dir="2700000" rotWithShape="0">
                    <a:schemeClr val="accent3">
                      <a:lumOff val="10616"/>
                    </a:schemeClr>
                  </a:outerShdw>
                </a:effectLst>
                <a:latin typeface="Arial"/>
                <a:ea typeface="Arial"/>
                <a:cs typeface="Arial"/>
                <a:sym typeface="Arial"/>
              </a:defRPr>
            </a:lvl1pPr>
          </a:lstStyle>
          <a:p>
            <a:r>
              <a:t>Title Text</a:t>
            </a:r>
          </a:p>
        </p:txBody>
      </p:sp>
      <p:sp>
        <p:nvSpPr>
          <p:cNvPr id="185" name="Body Level One…"/>
          <p:cNvSpPr txBox="1">
            <a:spLocks noGrp="1"/>
          </p:cNvSpPr>
          <p:nvPr>
            <p:ph type="body" sz="half" idx="1"/>
          </p:nvPr>
        </p:nvSpPr>
        <p:spPr>
          <a:xfrm>
            <a:off x="1066800" y="2341563"/>
            <a:ext cx="3619500" cy="4343401"/>
          </a:xfrm>
          <a:prstGeom prst="rect">
            <a:avLst/>
          </a:prstGeom>
        </p:spPr>
        <p:txBody>
          <a:bodyPr/>
          <a:lstStyle>
            <a:lvl1pPr marL="342900" indent="-342900">
              <a:spcBef>
                <a:spcPts val="600"/>
              </a:spcBef>
              <a:buFontTx/>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1pPr>
            <a:lvl2pPr marL="790575" indent="-333375">
              <a:spcBef>
                <a:spcPts val="600"/>
              </a:spcBef>
              <a:buFontTx/>
              <a:buChar char="–"/>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2pPr>
            <a:lvl3pPr>
              <a:spcBef>
                <a:spcPts val="600"/>
              </a:spcBef>
              <a:buFontTx/>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3pPr>
            <a:lvl4pPr>
              <a:spcBef>
                <a:spcPts val="600"/>
              </a:spcBef>
              <a:buFontTx/>
              <a:buChar char="–"/>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4pPr>
            <a:lvl5pPr>
              <a:spcBef>
                <a:spcPts val="600"/>
              </a:spcBef>
              <a:buFontTx/>
              <a:buChar char="»"/>
              <a:defRPr>
                <a:solidFill>
                  <a:srgbClr val="5D0100"/>
                </a:solidFill>
                <a:effectLst>
                  <a:outerShdw blurRad="38100" dist="38100" dir="2700000" rotWithShape="0">
                    <a:schemeClr val="accent3">
                      <a:lumOff val="10616"/>
                    </a:schemeClr>
                  </a:outerShdw>
                </a:effectLst>
                <a:latin typeface="Arial"/>
                <a:ea typeface="Arial"/>
                <a:cs typeface="Arial"/>
                <a:sym typeface="Arial"/>
              </a:defRPr>
            </a:lvl5pPr>
          </a:lstStyle>
          <a:p>
            <a:r>
              <a:t>Body Level One</a:t>
            </a:r>
          </a:p>
          <a:p>
            <a:pPr lvl="1"/>
            <a:r>
              <a:t>Body Level Two</a:t>
            </a:r>
          </a:p>
          <a:p>
            <a:pPr lvl="2"/>
            <a:r>
              <a:t>Body Level Three</a:t>
            </a:r>
          </a:p>
          <a:p>
            <a:pPr lvl="3"/>
            <a:r>
              <a:t>Body Level Four</a:t>
            </a:r>
          </a:p>
          <a:p>
            <a:pPr lvl="4"/>
            <a:r>
              <a:t>Body Level Five</a:t>
            </a:r>
          </a:p>
        </p:txBody>
      </p:sp>
      <p:sp>
        <p:nvSpPr>
          <p:cNvPr id="186" name="Slide Number"/>
          <p:cNvSpPr txBox="1">
            <a:spLocks noGrp="1"/>
          </p:cNvSpPr>
          <p:nvPr>
            <p:ph type="sldNum" sz="quarter" idx="2"/>
          </p:nvPr>
        </p:nvSpPr>
        <p:spPr>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86CB4B4D-7CA3-9044-876B-883B54F8677D}" type="slidenum">
              <a:rPr kumimoji="0" sz="1800" b="0" i="0" u="none" strike="noStrike" kern="1200" cap="none" spc="0" normalizeH="0" baseline="0" noProof="0">
                <a:ln>
                  <a:noFill/>
                </a:ln>
                <a:solidFill>
                  <a:srgbClr val="5D0100"/>
                </a:solidFill>
                <a:effectLst/>
                <a:uLnTx/>
                <a:uFillTx/>
                <a:latin typeface="Times New Roman"/>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sz="1800" b="0" i="0" u="none" strike="noStrike" kern="1200" cap="none" spc="0" normalizeH="0" baseline="0" noProof="0" dirty="0">
              <a:ln>
                <a:noFill/>
              </a:ln>
              <a:solidFill>
                <a:srgbClr val="5D0100"/>
              </a:solidFill>
              <a:effectLst/>
              <a:uLnTx/>
              <a:uFillTx/>
              <a:latin typeface="Times New Roman"/>
              <a:ea typeface="+mn-ea"/>
              <a:cs typeface="+mn-cs"/>
            </a:endParaRPr>
          </a:p>
        </p:txBody>
      </p:sp>
    </p:spTree>
    <p:extLst>
      <p:ext uri="{BB962C8B-B14F-4D97-AF65-F5344CB8AC3E}">
        <p14:creationId xmlns:p14="http://schemas.microsoft.com/office/powerpoint/2010/main" val="192207844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jpg"/><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EFFF3"/>
        </a:solidFill>
        <a:effectLst/>
      </p:bgPr>
    </p:bg>
    <p:spTree>
      <p:nvGrpSpPr>
        <p:cNvPr id="1" name="Shape 9"/>
        <p:cNvGrpSpPr/>
        <p:nvPr/>
      </p:nvGrpSpPr>
      <p:grpSpPr>
        <a:xfrm>
          <a:off x="0" y="0"/>
          <a:ext cx="0" cy="0"/>
          <a:chOff x="0" y="0"/>
          <a:chExt cx="0" cy="0"/>
        </a:xfrm>
      </p:grpSpPr>
      <p:pic>
        <p:nvPicPr>
          <p:cNvPr id="10" name="Google Shape;10;p7"/>
          <p:cNvPicPr preferRelativeResize="0"/>
          <p:nvPr/>
        </p:nvPicPr>
        <p:blipFill rotWithShape="1">
          <a:blip r:embed="rId9">
            <a:alphaModFix/>
          </a:blip>
          <a:srcRect l="151" t="5911" r="-151" b="-105"/>
          <a:stretch/>
        </p:blipFill>
        <p:spPr>
          <a:xfrm>
            <a:off x="0" y="5410200"/>
            <a:ext cx="9144000" cy="1447800"/>
          </a:xfrm>
          <a:prstGeom prst="rect">
            <a:avLst/>
          </a:prstGeom>
          <a:noFill/>
          <a:ln>
            <a:noFill/>
          </a:ln>
        </p:spPr>
      </p:pic>
      <p:pic>
        <p:nvPicPr>
          <p:cNvPr id="11" name="Google Shape;11;p7"/>
          <p:cNvPicPr preferRelativeResize="0"/>
          <p:nvPr/>
        </p:nvPicPr>
        <p:blipFill rotWithShape="1">
          <a:blip r:embed="rId10">
            <a:alphaModFix/>
          </a:blip>
          <a:srcRect/>
          <a:stretch/>
        </p:blipFill>
        <p:spPr>
          <a:xfrm>
            <a:off x="0" y="0"/>
            <a:ext cx="9144000" cy="1536700"/>
          </a:xfrm>
          <a:prstGeom prst="rect">
            <a:avLst/>
          </a:prstGeom>
          <a:noFill/>
          <a:ln>
            <a:noFill/>
          </a:ln>
        </p:spPr>
      </p:pic>
      <p:sp>
        <p:nvSpPr>
          <p:cNvPr id="12" name="Google Shape;12;p7"/>
          <p:cNvSpPr txBox="1">
            <a:spLocks noGrp="1"/>
          </p:cNvSpPr>
          <p:nvPr>
            <p:ph type="title"/>
          </p:nvPr>
        </p:nvSpPr>
        <p:spPr>
          <a:xfrm>
            <a:off x="1566429" y="633948"/>
            <a:ext cx="6324600" cy="1143000"/>
          </a:xfrm>
          <a:prstGeom prst="rect">
            <a:avLst/>
          </a:prstGeom>
          <a:noFill/>
          <a:ln>
            <a:noFill/>
          </a:ln>
        </p:spPr>
        <p:txBody>
          <a:bodyPr spcFirstLastPara="1" wrap="square" lIns="91425" tIns="45700" rIns="91425" bIns="45700" anchor="ctr" anchorCtr="0">
            <a:noAutofit/>
          </a:bodyPr>
          <a:lstStyle>
            <a:lvl1pPr marR="0" lvl="0" algn="ctr" rtl="0">
              <a:lnSpc>
                <a:spcPct val="70000"/>
              </a:lnSpc>
              <a:spcBef>
                <a:spcPts val="0"/>
              </a:spcBef>
              <a:spcAft>
                <a:spcPts val="0"/>
              </a:spcAft>
              <a:buSzPts val="1400"/>
              <a:buNone/>
              <a:defRPr sz="3600" b="0" i="0" u="none" strike="noStrike" cap="none">
                <a:solidFill>
                  <a:srgbClr val="760002"/>
                </a:solidFill>
                <a:latin typeface="Play"/>
                <a:ea typeface="Play"/>
                <a:cs typeface="Play"/>
                <a:sym typeface="Play"/>
              </a:defRPr>
            </a:lvl1pPr>
            <a:lvl2pPr marR="0" lvl="1" algn="ctr" rtl="0">
              <a:lnSpc>
                <a:spcPct val="70000"/>
              </a:lnSpc>
              <a:spcBef>
                <a:spcPts val="0"/>
              </a:spcBef>
              <a:spcAft>
                <a:spcPts val="0"/>
              </a:spcAft>
              <a:buSzPts val="1400"/>
              <a:buNone/>
              <a:defRPr sz="4400" b="0" i="0" u="none" strike="noStrike" cap="none">
                <a:solidFill>
                  <a:srgbClr val="760002"/>
                </a:solidFill>
                <a:latin typeface="Play"/>
                <a:ea typeface="Play"/>
                <a:cs typeface="Play"/>
                <a:sym typeface="Play"/>
              </a:defRPr>
            </a:lvl2pPr>
            <a:lvl3pPr marR="0" lvl="2" algn="ctr" rtl="0">
              <a:lnSpc>
                <a:spcPct val="70000"/>
              </a:lnSpc>
              <a:spcBef>
                <a:spcPts val="0"/>
              </a:spcBef>
              <a:spcAft>
                <a:spcPts val="0"/>
              </a:spcAft>
              <a:buSzPts val="1400"/>
              <a:buNone/>
              <a:defRPr sz="4400" b="0" i="0" u="none" strike="noStrike" cap="none">
                <a:solidFill>
                  <a:srgbClr val="760002"/>
                </a:solidFill>
                <a:latin typeface="Play"/>
                <a:ea typeface="Play"/>
                <a:cs typeface="Play"/>
                <a:sym typeface="Play"/>
              </a:defRPr>
            </a:lvl3pPr>
            <a:lvl4pPr marR="0" lvl="3" algn="ctr" rtl="0">
              <a:lnSpc>
                <a:spcPct val="70000"/>
              </a:lnSpc>
              <a:spcBef>
                <a:spcPts val="0"/>
              </a:spcBef>
              <a:spcAft>
                <a:spcPts val="0"/>
              </a:spcAft>
              <a:buSzPts val="1400"/>
              <a:buNone/>
              <a:defRPr sz="4400" b="0" i="0" u="none" strike="noStrike" cap="none">
                <a:solidFill>
                  <a:srgbClr val="760002"/>
                </a:solidFill>
                <a:latin typeface="Play"/>
                <a:ea typeface="Play"/>
                <a:cs typeface="Play"/>
                <a:sym typeface="Play"/>
              </a:defRPr>
            </a:lvl4pPr>
            <a:lvl5pPr marR="0" lvl="4" algn="ctr" rtl="0">
              <a:lnSpc>
                <a:spcPct val="70000"/>
              </a:lnSpc>
              <a:spcBef>
                <a:spcPts val="0"/>
              </a:spcBef>
              <a:spcAft>
                <a:spcPts val="0"/>
              </a:spcAft>
              <a:buSzPts val="1400"/>
              <a:buNone/>
              <a:defRPr sz="4400" b="0" i="0" u="none" strike="noStrike" cap="none">
                <a:solidFill>
                  <a:srgbClr val="760002"/>
                </a:solidFill>
                <a:latin typeface="Play"/>
                <a:ea typeface="Play"/>
                <a:cs typeface="Play"/>
                <a:sym typeface="Play"/>
              </a:defRPr>
            </a:lvl5pPr>
            <a:lvl6pPr marR="0" lvl="5" algn="ctr" rtl="0">
              <a:lnSpc>
                <a:spcPct val="70000"/>
              </a:lnSpc>
              <a:spcBef>
                <a:spcPts val="0"/>
              </a:spcBef>
              <a:spcAft>
                <a:spcPts val="0"/>
              </a:spcAft>
              <a:buSzPts val="1400"/>
              <a:buNone/>
              <a:defRPr sz="4400" b="0" i="0" u="none" strike="noStrike" cap="none">
                <a:solidFill>
                  <a:srgbClr val="760002"/>
                </a:solidFill>
                <a:latin typeface="Play"/>
                <a:ea typeface="Play"/>
                <a:cs typeface="Play"/>
                <a:sym typeface="Play"/>
              </a:defRPr>
            </a:lvl6pPr>
            <a:lvl7pPr marR="0" lvl="6" algn="ctr" rtl="0">
              <a:lnSpc>
                <a:spcPct val="70000"/>
              </a:lnSpc>
              <a:spcBef>
                <a:spcPts val="0"/>
              </a:spcBef>
              <a:spcAft>
                <a:spcPts val="0"/>
              </a:spcAft>
              <a:buSzPts val="1400"/>
              <a:buNone/>
              <a:defRPr sz="4400" b="0" i="0" u="none" strike="noStrike" cap="none">
                <a:solidFill>
                  <a:srgbClr val="760002"/>
                </a:solidFill>
                <a:latin typeface="Play"/>
                <a:ea typeface="Play"/>
                <a:cs typeface="Play"/>
                <a:sym typeface="Play"/>
              </a:defRPr>
            </a:lvl7pPr>
            <a:lvl8pPr marR="0" lvl="7" algn="ctr" rtl="0">
              <a:lnSpc>
                <a:spcPct val="70000"/>
              </a:lnSpc>
              <a:spcBef>
                <a:spcPts val="0"/>
              </a:spcBef>
              <a:spcAft>
                <a:spcPts val="0"/>
              </a:spcAft>
              <a:buSzPts val="1400"/>
              <a:buNone/>
              <a:defRPr sz="4400" b="0" i="0" u="none" strike="noStrike" cap="none">
                <a:solidFill>
                  <a:srgbClr val="760002"/>
                </a:solidFill>
                <a:latin typeface="Play"/>
                <a:ea typeface="Play"/>
                <a:cs typeface="Play"/>
                <a:sym typeface="Play"/>
              </a:defRPr>
            </a:lvl8pPr>
            <a:lvl9pPr marR="0" lvl="8" algn="ctr" rtl="0">
              <a:lnSpc>
                <a:spcPct val="70000"/>
              </a:lnSpc>
              <a:spcBef>
                <a:spcPts val="0"/>
              </a:spcBef>
              <a:spcAft>
                <a:spcPts val="0"/>
              </a:spcAft>
              <a:buSzPts val="1400"/>
              <a:buNone/>
              <a:defRPr sz="4400" b="0" i="0" u="none" strike="noStrike" cap="none">
                <a:solidFill>
                  <a:srgbClr val="760002"/>
                </a:solidFill>
                <a:latin typeface="Play"/>
                <a:ea typeface="Play"/>
                <a:cs typeface="Play"/>
                <a:sym typeface="Play"/>
              </a:defRPr>
            </a:lvl9pPr>
          </a:lstStyle>
          <a:p>
            <a:endParaRPr/>
          </a:p>
        </p:txBody>
      </p:sp>
      <p:sp>
        <p:nvSpPr>
          <p:cNvPr id="13" name="Google Shape;13;p7"/>
          <p:cNvSpPr txBox="1">
            <a:spLocks noGrp="1"/>
          </p:cNvSpPr>
          <p:nvPr>
            <p:ph type="body" idx="1"/>
          </p:nvPr>
        </p:nvSpPr>
        <p:spPr>
          <a:xfrm>
            <a:off x="876300" y="2186233"/>
            <a:ext cx="7391400" cy="4343400"/>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640"/>
              </a:spcBef>
              <a:spcAft>
                <a:spcPts val="0"/>
              </a:spcAft>
              <a:buClr>
                <a:schemeClr val="dk1"/>
              </a:buClr>
              <a:buSzPts val="3200"/>
              <a:buFont typeface="Helvetica Neue"/>
              <a:buChar char="•"/>
              <a:defRPr sz="3200" b="0" i="0" u="none" strike="noStrike" cap="none">
                <a:solidFill>
                  <a:schemeClr val="dk1"/>
                </a:solidFill>
                <a:latin typeface="Helvetica Neue"/>
                <a:ea typeface="Helvetica Neue"/>
                <a:cs typeface="Helvetica Neue"/>
                <a:sym typeface="Helvetica Neue"/>
              </a:defRPr>
            </a:lvl1pPr>
            <a:lvl2pPr marL="914400" marR="0" lvl="1" indent="-406400" algn="l" rtl="0">
              <a:lnSpc>
                <a:spcPct val="90000"/>
              </a:lnSpc>
              <a:spcBef>
                <a:spcPts val="560"/>
              </a:spcBef>
              <a:spcAft>
                <a:spcPts val="0"/>
              </a:spcAft>
              <a:buClr>
                <a:schemeClr val="dk1"/>
              </a:buClr>
              <a:buSzPts val="2800"/>
              <a:buFont typeface="Helvetica Neue"/>
              <a:buChar char="–"/>
              <a:defRPr sz="2800" b="0" i="0" u="none" strike="noStrike" cap="none">
                <a:solidFill>
                  <a:schemeClr val="dk1"/>
                </a:solidFill>
                <a:latin typeface="Helvetica Neue"/>
                <a:ea typeface="Helvetica Neue"/>
                <a:cs typeface="Helvetica Neue"/>
                <a:sym typeface="Helvetica Neue"/>
              </a:defRPr>
            </a:lvl2pPr>
            <a:lvl3pPr marL="1371600" marR="0" lvl="2" indent="-381000" algn="l" rtl="0">
              <a:lnSpc>
                <a:spcPct val="90000"/>
              </a:lnSpc>
              <a:spcBef>
                <a:spcPts val="480"/>
              </a:spcBef>
              <a:spcAft>
                <a:spcPts val="0"/>
              </a:spcAft>
              <a:buClr>
                <a:schemeClr val="dk1"/>
              </a:buClr>
              <a:buSzPts val="2400"/>
              <a:buFont typeface="Helvetica Neue"/>
              <a:buChar char="•"/>
              <a:defRPr sz="2400" b="0" i="0" u="none" strike="noStrike" cap="none">
                <a:solidFill>
                  <a:schemeClr val="dk1"/>
                </a:solidFill>
                <a:latin typeface="Helvetica Neue"/>
                <a:ea typeface="Helvetica Neue"/>
                <a:cs typeface="Helvetica Neue"/>
                <a:sym typeface="Helvetica Neue"/>
              </a:defRPr>
            </a:lvl3pPr>
            <a:lvl4pPr marL="1828800" marR="0" lvl="3" indent="-355600" algn="l" rtl="0">
              <a:lnSpc>
                <a:spcPct val="110000"/>
              </a:lnSpc>
              <a:spcBef>
                <a:spcPts val="400"/>
              </a:spcBef>
              <a:spcAft>
                <a:spcPts val="0"/>
              </a:spcAft>
              <a:buClr>
                <a:schemeClr val="dk1"/>
              </a:buClr>
              <a:buSzPts val="2000"/>
              <a:buFont typeface="Helvetica Neue"/>
              <a:buChar char="–"/>
              <a:defRPr sz="2000" b="0" i="0" u="none" strike="noStrike" cap="none">
                <a:solidFill>
                  <a:schemeClr val="dk1"/>
                </a:solidFill>
                <a:latin typeface="Helvetica Neue"/>
                <a:ea typeface="Helvetica Neue"/>
                <a:cs typeface="Helvetica Neue"/>
                <a:sym typeface="Helvetica Neue"/>
              </a:defRPr>
            </a:lvl4pPr>
            <a:lvl5pPr marL="2286000" marR="0" lvl="4" indent="-355600" algn="l" rtl="0">
              <a:lnSpc>
                <a:spcPct val="110000"/>
              </a:lnSpc>
              <a:spcBef>
                <a:spcPts val="400"/>
              </a:spcBef>
              <a:spcAft>
                <a:spcPts val="0"/>
              </a:spcAft>
              <a:buClr>
                <a:schemeClr val="dk1"/>
              </a:buClr>
              <a:buSzPts val="2000"/>
              <a:buFont typeface="Helvetica Neue"/>
              <a:buChar char="»"/>
              <a:defRPr sz="2000" b="0" i="0" u="none" strike="noStrike" cap="none">
                <a:solidFill>
                  <a:schemeClr val="dk1"/>
                </a:solidFill>
                <a:latin typeface="Helvetica Neue"/>
                <a:ea typeface="Helvetica Neue"/>
                <a:cs typeface="Helvetica Neue"/>
                <a:sym typeface="Helvetica Neue"/>
              </a:defRPr>
            </a:lvl5pPr>
            <a:lvl6pPr marL="2743200" marR="0" lvl="5" indent="-355600" algn="l" rtl="0">
              <a:lnSpc>
                <a:spcPct val="110000"/>
              </a:lnSpc>
              <a:spcBef>
                <a:spcPts val="400"/>
              </a:spcBef>
              <a:spcAft>
                <a:spcPts val="0"/>
              </a:spcAft>
              <a:buClr>
                <a:schemeClr val="dk1"/>
              </a:buClr>
              <a:buSzPts val="2000"/>
              <a:buFont typeface="Helvetica Neue"/>
              <a:buChar char="»"/>
              <a:defRPr sz="2000" b="0" i="0" u="none" strike="noStrike" cap="none">
                <a:solidFill>
                  <a:schemeClr val="dk1"/>
                </a:solidFill>
                <a:latin typeface="Helvetica Neue"/>
                <a:ea typeface="Helvetica Neue"/>
                <a:cs typeface="Helvetica Neue"/>
                <a:sym typeface="Helvetica Neue"/>
              </a:defRPr>
            </a:lvl6pPr>
            <a:lvl7pPr marL="3200400" marR="0" lvl="6" indent="-355600" algn="l" rtl="0">
              <a:lnSpc>
                <a:spcPct val="110000"/>
              </a:lnSpc>
              <a:spcBef>
                <a:spcPts val="400"/>
              </a:spcBef>
              <a:spcAft>
                <a:spcPts val="0"/>
              </a:spcAft>
              <a:buClr>
                <a:schemeClr val="dk1"/>
              </a:buClr>
              <a:buSzPts val="2000"/>
              <a:buFont typeface="Helvetica Neue"/>
              <a:buChar char="»"/>
              <a:defRPr sz="2000" b="0" i="0" u="none" strike="noStrike" cap="none">
                <a:solidFill>
                  <a:schemeClr val="dk1"/>
                </a:solidFill>
                <a:latin typeface="Helvetica Neue"/>
                <a:ea typeface="Helvetica Neue"/>
                <a:cs typeface="Helvetica Neue"/>
                <a:sym typeface="Helvetica Neue"/>
              </a:defRPr>
            </a:lvl7pPr>
            <a:lvl8pPr marL="3657600" marR="0" lvl="7" indent="-355600" algn="l" rtl="0">
              <a:lnSpc>
                <a:spcPct val="110000"/>
              </a:lnSpc>
              <a:spcBef>
                <a:spcPts val="400"/>
              </a:spcBef>
              <a:spcAft>
                <a:spcPts val="0"/>
              </a:spcAft>
              <a:buClr>
                <a:schemeClr val="dk1"/>
              </a:buClr>
              <a:buSzPts val="2000"/>
              <a:buFont typeface="Helvetica Neue"/>
              <a:buChar char="»"/>
              <a:defRPr sz="2000" b="0" i="0" u="none" strike="noStrike" cap="none">
                <a:solidFill>
                  <a:schemeClr val="dk1"/>
                </a:solidFill>
                <a:latin typeface="Helvetica Neue"/>
                <a:ea typeface="Helvetica Neue"/>
                <a:cs typeface="Helvetica Neue"/>
                <a:sym typeface="Helvetica Neue"/>
              </a:defRPr>
            </a:lvl8pPr>
            <a:lvl9pPr marL="4114800" marR="0" lvl="8" indent="-355600" algn="l" rtl="0">
              <a:lnSpc>
                <a:spcPct val="110000"/>
              </a:lnSpc>
              <a:spcBef>
                <a:spcPts val="400"/>
              </a:spcBef>
              <a:spcAft>
                <a:spcPts val="0"/>
              </a:spcAft>
              <a:buClr>
                <a:schemeClr val="dk1"/>
              </a:buClr>
              <a:buSzPts val="2000"/>
              <a:buFont typeface="Helvetica Neue"/>
              <a:buChar char="»"/>
              <a:defRPr sz="2000" b="0" i="0" u="none" strike="noStrike" cap="none">
                <a:solidFill>
                  <a:schemeClr val="dk1"/>
                </a:solidFill>
                <a:latin typeface="Helvetica Neue"/>
                <a:ea typeface="Helvetica Neue"/>
                <a:cs typeface="Helvetica Neue"/>
                <a:sym typeface="Helvetica Neue"/>
              </a:defRPr>
            </a:lvl9pPr>
          </a:lstStyle>
          <a:p>
            <a:endParaRPr/>
          </a:p>
        </p:txBody>
      </p:sp>
      <p:pic>
        <p:nvPicPr>
          <p:cNvPr id="14" name="Google Shape;14;p7"/>
          <p:cNvPicPr preferRelativeResize="0"/>
          <p:nvPr/>
        </p:nvPicPr>
        <p:blipFill rotWithShape="1">
          <a:blip r:embed="rId11">
            <a:alphaModFix/>
          </a:blip>
          <a:srcRect/>
          <a:stretch/>
        </p:blipFill>
        <p:spPr>
          <a:xfrm>
            <a:off x="0" y="1"/>
            <a:ext cx="710152" cy="688156"/>
          </a:xfrm>
          <a:prstGeom prst="rect">
            <a:avLst/>
          </a:prstGeom>
          <a:noFill/>
          <a:ln>
            <a:noFill/>
          </a:ln>
        </p:spPr>
      </p:pic>
      <p:pic>
        <p:nvPicPr>
          <p:cNvPr id="15" name="Google Shape;15;p7"/>
          <p:cNvPicPr preferRelativeResize="0"/>
          <p:nvPr/>
        </p:nvPicPr>
        <p:blipFill rotWithShape="1">
          <a:blip r:embed="rId11">
            <a:alphaModFix/>
          </a:blip>
          <a:srcRect/>
          <a:stretch/>
        </p:blipFill>
        <p:spPr>
          <a:xfrm>
            <a:off x="8433848" y="1"/>
            <a:ext cx="710152" cy="688156"/>
          </a:xfrm>
          <a:prstGeom prst="rect">
            <a:avLst/>
          </a:prstGeom>
          <a:noFill/>
          <a:ln>
            <a:noFill/>
          </a:ln>
        </p:spPr>
      </p:pic>
    </p:spTree>
    <p:extLst>
      <p:ext uri="{BB962C8B-B14F-4D97-AF65-F5344CB8AC3E}">
        <p14:creationId xmlns:p14="http://schemas.microsoft.com/office/powerpoint/2010/main" val="1759840870"/>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transition>
    <p:strips dir="rd"/>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537854" y="2719923"/>
            <a:ext cx="6324600" cy="1143000"/>
          </a:xfrm>
        </p:spPr>
        <p:txBody>
          <a:bodyPr/>
          <a:lstStyle/>
          <a:p>
            <a:r>
              <a:rPr lang="en-US" dirty="0"/>
              <a:t>Sample 1 </a:t>
            </a:r>
            <a:br>
              <a:rPr lang="en-US" dirty="0"/>
            </a:br>
            <a:r>
              <a:rPr lang="en-US" dirty="0"/>
              <a:t>Religious Education</a:t>
            </a:r>
          </a:p>
        </p:txBody>
      </p:sp>
    </p:spTree>
    <p:extLst>
      <p:ext uri="{BB962C8B-B14F-4D97-AF65-F5344CB8AC3E}">
        <p14:creationId xmlns:p14="http://schemas.microsoft.com/office/powerpoint/2010/main" val="2612620696"/>
      </p:ext>
    </p:extLst>
  </p:cSld>
  <p:clrMapOvr>
    <a:masterClrMapping/>
  </p:clrMapOvr>
  <p:transition>
    <p:strips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537854" y="2719923"/>
            <a:ext cx="6324600" cy="1143000"/>
          </a:xfrm>
        </p:spPr>
        <p:txBody>
          <a:bodyPr/>
          <a:lstStyle/>
          <a:p>
            <a:r>
              <a:rPr lang="en-US" dirty="0"/>
              <a:t>Sample 2 </a:t>
            </a:r>
            <a:br>
              <a:rPr lang="en-US" dirty="0"/>
            </a:br>
            <a:r>
              <a:rPr lang="en-US" dirty="0"/>
              <a:t>Religious Education</a:t>
            </a:r>
          </a:p>
        </p:txBody>
      </p:sp>
    </p:spTree>
    <p:extLst>
      <p:ext uri="{BB962C8B-B14F-4D97-AF65-F5344CB8AC3E}">
        <p14:creationId xmlns:p14="http://schemas.microsoft.com/office/powerpoint/2010/main" val="2457572203"/>
      </p:ext>
    </p:extLst>
  </p:cSld>
  <p:clrMapOvr>
    <a:masterClrMapping/>
  </p:clrMapOvr>
  <p:transition>
    <p:strips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83" y="1145573"/>
            <a:ext cx="9010834" cy="2687278"/>
          </a:xfrm>
        </p:spPr>
        <p:txBody>
          <a:bodyPr/>
          <a:lstStyle/>
          <a:p>
            <a:pPr marL="0" indent="0">
              <a:buNone/>
            </a:pPr>
            <a:r>
              <a:rPr lang="en-US" sz="2000" b="1" dirty="0">
                <a:effectLst/>
                <a:ea typeface="Calibri" panose="020F0502020204030204" pitchFamily="34" charset="0"/>
              </a:rPr>
              <a:t>Measurably improve parishioner understanding of the Orthodox Faith over the next 24 months by researching, developing, implementing and evaluating a best-practices </a:t>
            </a:r>
            <a:r>
              <a:rPr lang="en-US" sz="2000" dirty="0">
                <a:effectLst/>
              </a:rPr>
              <a:t>Adult  and  Youth </a:t>
            </a:r>
            <a:r>
              <a:rPr lang="en-US" sz="2000" b="1" dirty="0">
                <a:effectLst/>
                <a:ea typeface="Calibri" panose="020F0502020204030204" pitchFamily="34" charset="0"/>
              </a:rPr>
              <a:t>Orthodox education  program (the “Education Programs”) that </a:t>
            </a:r>
            <a:r>
              <a:rPr lang="en-US" sz="2000" b="1" dirty="0">
                <a:solidFill>
                  <a:srgbClr val="5D0100"/>
                </a:solidFill>
                <a:effectLst/>
              </a:rPr>
              <a:t>will achieve the following “Education Targets:”</a:t>
            </a:r>
          </a:p>
          <a:p>
            <a:pPr marL="457200" indent="4763">
              <a:buAutoNum type="alphaLcParenBoth"/>
              <a:tabLst>
                <a:tab pos="1314450" algn="l"/>
              </a:tabLst>
            </a:pPr>
            <a:r>
              <a:rPr lang="en-US" sz="2000" dirty="0">
                <a:solidFill>
                  <a:srgbClr val="5D0100"/>
                </a:solidFill>
                <a:effectLst/>
              </a:rPr>
              <a:t> at least 75% of adult parishioners are aware of the new 	Education Programs;  </a:t>
            </a:r>
          </a:p>
          <a:p>
            <a:pPr marL="457200" indent="4763">
              <a:buAutoNum type="alphaLcParenBoth"/>
              <a:tabLst>
                <a:tab pos="1314450" algn="l"/>
              </a:tabLst>
            </a:pPr>
            <a:r>
              <a:rPr lang="en-US" sz="2000" dirty="0">
                <a:solidFill>
                  <a:srgbClr val="5D0100"/>
                </a:solidFill>
                <a:effectLst/>
              </a:rPr>
              <a:t> at </a:t>
            </a:r>
            <a:r>
              <a:rPr lang="en-US" sz="2000" dirty="0">
                <a:effectLst/>
              </a:rPr>
              <a:t>least 33% of </a:t>
            </a:r>
            <a:r>
              <a:rPr lang="en-US" sz="2000" dirty="0">
                <a:solidFill>
                  <a:srgbClr val="5D0100"/>
                </a:solidFill>
                <a:effectLst/>
              </a:rPr>
              <a:t>all adult parishioners complete at least one 	of the variety of Orthodoxy introduction, intermediate, 	or advanced multiple session Educational Programs 	series; </a:t>
            </a:r>
          </a:p>
          <a:p>
            <a:pPr marL="457200" indent="4763">
              <a:buAutoNum type="alphaLcParenBoth"/>
              <a:tabLst>
                <a:tab pos="1314450" algn="l"/>
              </a:tabLst>
            </a:pPr>
            <a:r>
              <a:rPr lang="en-US" sz="2000" dirty="0">
                <a:solidFill>
                  <a:srgbClr val="5D0100"/>
                </a:solidFill>
                <a:effectLst/>
              </a:rPr>
              <a:t> a quarterly religious Education Program with external 	speakers is provided beginning after Pascha 2023; and </a:t>
            </a:r>
          </a:p>
          <a:p>
            <a:pPr marL="457200" indent="4763">
              <a:buAutoNum type="alphaLcParenBoth"/>
              <a:tabLst>
                <a:tab pos="1314450" algn="l"/>
              </a:tabLst>
            </a:pPr>
            <a:r>
              <a:rPr lang="en-US" sz="2000" dirty="0">
                <a:solidFill>
                  <a:srgbClr val="5D0100"/>
                </a:solidFill>
                <a:effectLst/>
              </a:rPr>
              <a:t> </a:t>
            </a:r>
            <a:r>
              <a:rPr lang="en-US" sz="2000" dirty="0">
                <a:effectLst/>
              </a:rPr>
              <a:t>over the course of a youth education program year, at 	least 50% of </a:t>
            </a:r>
            <a:r>
              <a:rPr lang="en-US" sz="2000" b="1" dirty="0">
                <a:effectLst/>
              </a:rPr>
              <a:t>youth parishioners will consistently attend 	and complete </a:t>
            </a:r>
            <a:r>
              <a:rPr lang="en-US" sz="2000" dirty="0">
                <a:effectLst/>
              </a:rPr>
              <a:t>a new or revised “Youth Education 	Program” including Youth Sunday School</a:t>
            </a:r>
            <a:r>
              <a:rPr lang="en-US" sz="2000" b="1" dirty="0">
                <a:effectLst/>
              </a:rPr>
              <a:t>.</a:t>
            </a: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1071552" y="-121714"/>
            <a:ext cx="7304012" cy="1143000"/>
          </a:xfrm>
        </p:spPr>
        <p:txBody>
          <a:bodyPr/>
          <a:lstStyle/>
          <a:p>
            <a:r>
              <a:rPr lang="en-US" sz="2400" b="1" u="none" dirty="0">
                <a:effectLst/>
                <a:latin typeface="Georgia" panose="02040502050405020303" pitchFamily="18" charset="0"/>
              </a:rPr>
              <a:t>Adult &amp; Youth Education </a:t>
            </a:r>
            <a:br>
              <a:rPr lang="en-US" sz="2400" b="1" u="none" dirty="0">
                <a:effectLst/>
                <a:latin typeface="Georgia" panose="02040502050405020303" pitchFamily="18" charset="0"/>
              </a:rPr>
            </a:br>
            <a:r>
              <a:rPr lang="en-US" sz="2400" b="1" dirty="0">
                <a:effectLst/>
                <a:latin typeface="Georgia" panose="02040502050405020303" pitchFamily="18" charset="0"/>
              </a:rPr>
              <a:t>S.M.A.R.T.</a:t>
            </a:r>
            <a:r>
              <a:rPr lang="en-US" sz="2400" b="1" u="sng" dirty="0">
                <a:effectLst/>
                <a:latin typeface="Georgia" panose="02040502050405020303" pitchFamily="18" charset="0"/>
              </a:rPr>
              <a:t> Goal 1</a:t>
            </a:r>
            <a:endParaRPr lang="en-US" sz="2400" b="1" u="sng" dirty="0">
              <a:latin typeface="Georgia" panose="02040502050405020303" pitchFamily="18" charset="0"/>
            </a:endParaRPr>
          </a:p>
        </p:txBody>
      </p:sp>
    </p:spTree>
    <p:extLst>
      <p:ext uri="{BB962C8B-B14F-4D97-AF65-F5344CB8AC3E}">
        <p14:creationId xmlns:p14="http://schemas.microsoft.com/office/powerpoint/2010/main" val="742403176"/>
      </p:ext>
    </p:extLst>
  </p:cSld>
  <p:clrMapOvr>
    <a:masterClrMapping/>
  </p:clrMapOvr>
  <p:transition>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45050" y="1643416"/>
            <a:ext cx="8770479" cy="5663242"/>
          </a:xfrm>
        </p:spPr>
        <p:txBody>
          <a:bodyPr/>
          <a:lstStyle/>
          <a:p>
            <a:pPr marL="284163" indent="-284163">
              <a:tabLst>
                <a:tab pos="690563" algn="l"/>
              </a:tabLst>
            </a:pPr>
            <a:r>
              <a:rPr lang="en-US" sz="2000" u="sng" dirty="0">
                <a:solidFill>
                  <a:schemeClr val="bg1"/>
                </a:solidFill>
                <a:effectLst/>
              </a:rPr>
              <a:t>LAG 1:</a:t>
            </a:r>
            <a:r>
              <a:rPr lang="en-US" sz="2000" dirty="0">
                <a:solidFill>
                  <a:schemeClr val="bg1"/>
                </a:solidFill>
                <a:effectLst/>
              </a:rPr>
              <a:t>  Research the most effective a</a:t>
            </a:r>
            <a:r>
              <a:rPr lang="en-US" sz="2000" b="1" dirty="0">
                <a:solidFill>
                  <a:schemeClr val="bg1"/>
                </a:solidFill>
                <a:effectLst/>
              </a:rPr>
              <a:t>dult &amp; youth education 	programs </a:t>
            </a:r>
            <a:r>
              <a:rPr lang="en-US" sz="2000" dirty="0">
                <a:solidFill>
                  <a:schemeClr val="bg1"/>
                </a:solidFill>
                <a:effectLst/>
              </a:rPr>
              <a:t>within 4 months</a:t>
            </a:r>
          </a:p>
          <a:p>
            <a:pPr marL="284163" indent="-284163">
              <a:tabLst>
                <a:tab pos="690563" algn="l"/>
              </a:tabLst>
            </a:pPr>
            <a:endParaRPr lang="en-US" sz="2000" dirty="0">
              <a:solidFill>
                <a:schemeClr val="bg1"/>
              </a:solidFill>
              <a:effectLst/>
            </a:endParaRPr>
          </a:p>
          <a:p>
            <a:pPr marL="284163" indent="-284163">
              <a:tabLst>
                <a:tab pos="690563" algn="l"/>
              </a:tabLst>
            </a:pPr>
            <a:r>
              <a:rPr lang="en-US" sz="2000" u="sng" dirty="0">
                <a:solidFill>
                  <a:schemeClr val="bg1"/>
                </a:solidFill>
                <a:effectLst/>
              </a:rPr>
              <a:t>LAG 2:</a:t>
            </a:r>
            <a:r>
              <a:rPr lang="en-US" sz="2000" dirty="0">
                <a:solidFill>
                  <a:schemeClr val="bg1"/>
                </a:solidFill>
                <a:effectLst/>
              </a:rPr>
              <a:t> Develop the most effective adult and youth </a:t>
            </a:r>
            <a:r>
              <a:rPr lang="en-US" sz="2000" b="1" dirty="0">
                <a:solidFill>
                  <a:schemeClr val="bg1"/>
                </a:solidFill>
                <a:effectLst/>
                <a:ea typeface="Calibri" panose="020F0502020204030204" pitchFamily="34" charset="0"/>
              </a:rPr>
              <a:t>Orthodox 	“Education </a:t>
            </a:r>
            <a:r>
              <a:rPr lang="en-US" sz="2000" dirty="0">
                <a:solidFill>
                  <a:schemeClr val="bg1"/>
                </a:solidFill>
                <a:effectLst/>
              </a:rPr>
              <a:t>Programs” within 4 months</a:t>
            </a:r>
          </a:p>
          <a:p>
            <a:pPr marL="284163" indent="-284163">
              <a:tabLst>
                <a:tab pos="690563" algn="l"/>
              </a:tabLst>
            </a:pPr>
            <a:endParaRPr lang="en-US" sz="2000" dirty="0">
              <a:solidFill>
                <a:schemeClr val="bg1"/>
              </a:solidFill>
              <a:effectLst/>
            </a:endParaRPr>
          </a:p>
          <a:p>
            <a:pPr marL="233363" indent="-233363">
              <a:tabLst>
                <a:tab pos="690563" algn="l"/>
              </a:tabLst>
            </a:pPr>
            <a:r>
              <a:rPr lang="en-US" sz="2000" u="sng" dirty="0">
                <a:solidFill>
                  <a:schemeClr val="bg1"/>
                </a:solidFill>
                <a:effectLst/>
              </a:rPr>
              <a:t>LAG 3:</a:t>
            </a:r>
            <a:r>
              <a:rPr lang="en-US" sz="2000" dirty="0">
                <a:solidFill>
                  <a:schemeClr val="bg1"/>
                </a:solidFill>
                <a:effectLst/>
              </a:rPr>
              <a:t> Identify delivery modalities and recruit and train the  	Education Programs “Educators” within 2 months </a:t>
            </a:r>
          </a:p>
          <a:p>
            <a:pPr marL="233363" indent="-233363">
              <a:tabLst>
                <a:tab pos="690563" algn="l"/>
              </a:tabLst>
            </a:pPr>
            <a:endParaRPr lang="en-US" sz="2000" dirty="0">
              <a:solidFill>
                <a:schemeClr val="bg1"/>
              </a:solidFill>
              <a:effectLst/>
            </a:endParaRPr>
          </a:p>
          <a:p>
            <a:pPr marL="233363" indent="-233363">
              <a:tabLst>
                <a:tab pos="690563" algn="l"/>
              </a:tabLst>
            </a:pPr>
            <a:r>
              <a:rPr lang="en-US" sz="2000" u="sng" dirty="0">
                <a:solidFill>
                  <a:schemeClr val="bg1"/>
                </a:solidFill>
                <a:effectLst/>
              </a:rPr>
              <a:t>LAG 4:</a:t>
            </a:r>
            <a:r>
              <a:rPr lang="en-US" sz="2000" dirty="0">
                <a:solidFill>
                  <a:schemeClr val="bg1"/>
                </a:solidFill>
                <a:effectLst/>
              </a:rPr>
              <a:t> Deliver the Education Programs to at least achieve 	the outlined Education Targets within 12 months</a:t>
            </a:r>
          </a:p>
          <a:p>
            <a:pPr marL="233363" indent="-233363">
              <a:tabLst>
                <a:tab pos="690563" algn="l"/>
              </a:tabLst>
            </a:pPr>
            <a:endParaRPr lang="en-US" sz="2000" dirty="0">
              <a:solidFill>
                <a:schemeClr val="bg1"/>
              </a:solidFill>
              <a:effectLst/>
            </a:endParaRPr>
          </a:p>
          <a:p>
            <a:pPr marL="233363" indent="-233363">
              <a:tabLst>
                <a:tab pos="690563" algn="l"/>
              </a:tabLst>
            </a:pPr>
            <a:r>
              <a:rPr lang="en-US" sz="2000" b="1" u="sng" dirty="0">
                <a:solidFill>
                  <a:schemeClr val="bg1"/>
                </a:solidFill>
                <a:effectLst/>
              </a:rPr>
              <a:t>LAG 5</a:t>
            </a:r>
            <a:r>
              <a:rPr lang="en-US" sz="2000" b="1" dirty="0">
                <a:solidFill>
                  <a:schemeClr val="bg1"/>
                </a:solidFill>
                <a:effectLst/>
              </a:rPr>
              <a:t>:  Compile and assess the results of the </a:t>
            </a:r>
            <a:r>
              <a:rPr lang="en-US" sz="2000" dirty="0">
                <a:solidFill>
                  <a:schemeClr val="bg1"/>
                </a:solidFill>
                <a:effectLst/>
              </a:rPr>
              <a:t>Education 	Programs  </a:t>
            </a:r>
            <a:r>
              <a:rPr lang="en-US" sz="2000" b="1" dirty="0">
                <a:solidFill>
                  <a:schemeClr val="bg1"/>
                </a:solidFill>
                <a:effectLst/>
              </a:rPr>
              <a:t>and make necessary improvements within 2 	months</a:t>
            </a:r>
          </a:p>
          <a:p>
            <a:endParaRPr lang="en-US" sz="2000" dirty="0">
              <a:solidFill>
                <a:schemeClr val="bg1"/>
              </a:solidFill>
              <a:effectLst/>
            </a:endParaRPr>
          </a:p>
          <a:p>
            <a:endParaRPr lang="en-US" sz="2000" dirty="0">
              <a:solidFill>
                <a:schemeClr val="bg1"/>
              </a:solidFill>
              <a:effectLst/>
            </a:endParaRPr>
          </a:p>
          <a:p>
            <a:endParaRPr lang="en-US" sz="1900" dirty="0">
              <a:solidFill>
                <a:schemeClr val="bg1"/>
              </a:solidFill>
              <a:effectLst/>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45050" y="1340528"/>
            <a:ext cx="8726088" cy="5237826"/>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918713" y="-86264"/>
            <a:ext cx="7306574" cy="1143000"/>
          </a:xfrm>
        </p:spPr>
        <p:txBody>
          <a:bodyPr/>
          <a:lstStyle/>
          <a:p>
            <a:r>
              <a:rPr lang="en-US" sz="3600" b="1" u="none" dirty="0">
                <a:effectLst/>
                <a:latin typeface="Georgia" panose="02040502050405020303" pitchFamily="18" charset="0"/>
              </a:rPr>
              <a:t>Adult &amp; Youth </a:t>
            </a:r>
            <a:r>
              <a:rPr lang="en-US" u="none" dirty="0"/>
              <a:t>Education </a:t>
            </a:r>
            <a:br>
              <a:rPr lang="en-US" dirty="0"/>
            </a:br>
            <a:r>
              <a:rPr lang="en-US" dirty="0"/>
              <a:t>Lags – Goal 1</a:t>
            </a:r>
          </a:p>
        </p:txBody>
      </p:sp>
    </p:spTree>
    <p:extLst>
      <p:ext uri="{BB962C8B-B14F-4D97-AF65-F5344CB8AC3E}">
        <p14:creationId xmlns:p14="http://schemas.microsoft.com/office/powerpoint/2010/main" val="833392400"/>
      </p:ext>
    </p:extLst>
  </p:cSld>
  <p:clrMapOvr>
    <a:masterClrMapping/>
  </p:clrMapOvr>
  <p:transition>
    <p:strips dir="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918713" y="-86264"/>
            <a:ext cx="7306574" cy="1143000"/>
          </a:xfrm>
        </p:spPr>
        <p:txBody>
          <a:bodyPr/>
          <a:lstStyle/>
          <a:p>
            <a:r>
              <a:rPr lang="en-US" sz="2800" b="1" u="none" dirty="0">
                <a:effectLst/>
                <a:latin typeface="Georgia" panose="02040502050405020303" pitchFamily="18" charset="0"/>
              </a:rPr>
              <a:t>Adult &amp; Youth </a:t>
            </a:r>
            <a:r>
              <a:rPr lang="en-US" sz="2800" u="none" dirty="0"/>
              <a:t>Education </a:t>
            </a:r>
            <a:br>
              <a:rPr lang="en-US" sz="2800" u="none" dirty="0"/>
            </a:br>
            <a:r>
              <a:rPr lang="en-US" sz="2800" dirty="0"/>
              <a:t>Leads – Goal  1</a:t>
            </a:r>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62144" y="886943"/>
            <a:ext cx="9206144" cy="5864524"/>
          </a:xfrm>
        </p:spPr>
        <p:txBody>
          <a:bodyPr/>
          <a:lstStyle/>
          <a:p>
            <a:pPr marL="233363" indent="-233363"/>
            <a:r>
              <a:rPr lang="en-US" sz="1400" u="sng" dirty="0">
                <a:solidFill>
                  <a:schemeClr val="bg1"/>
                </a:solidFill>
                <a:effectLst/>
              </a:rPr>
              <a:t>LEAD 1:  </a:t>
            </a:r>
          </a:p>
          <a:p>
            <a:pPr marL="457200" lvl="1" indent="0">
              <a:buNone/>
            </a:pPr>
            <a:r>
              <a:rPr lang="en-US" sz="1400" dirty="0">
                <a:solidFill>
                  <a:schemeClr val="bg1"/>
                </a:solidFill>
                <a:effectLst/>
              </a:rPr>
              <a:t>A: recruit team</a:t>
            </a:r>
          </a:p>
          <a:p>
            <a:pPr marL="457200" lvl="1" indent="0">
              <a:buNone/>
              <a:tabLst>
                <a:tab pos="746125" algn="l"/>
              </a:tabLst>
            </a:pPr>
            <a:r>
              <a:rPr lang="en-US" sz="1400" dirty="0">
                <a:solidFill>
                  <a:schemeClr val="bg1"/>
                </a:solidFill>
                <a:effectLst/>
              </a:rPr>
              <a:t>B: research, define and identify metrics to determine effectiveness and what constitutes 	measurable	 improvement success</a:t>
            </a:r>
          </a:p>
          <a:p>
            <a:pPr marL="457200" lvl="1" indent="0">
              <a:buNone/>
              <a:tabLst>
                <a:tab pos="746125" algn="l"/>
              </a:tabLst>
            </a:pPr>
            <a:r>
              <a:rPr lang="en-US" sz="1400" dirty="0">
                <a:solidFill>
                  <a:schemeClr val="bg1"/>
                </a:solidFill>
                <a:effectLst/>
              </a:rPr>
              <a:t>C: identify at least 3 adult and youth education programs to consider and establish current 	baselines</a:t>
            </a:r>
          </a:p>
          <a:p>
            <a:pPr marL="233363" indent="-233363"/>
            <a:r>
              <a:rPr lang="en-US" sz="1400" u="sng" dirty="0">
                <a:solidFill>
                  <a:schemeClr val="bg1"/>
                </a:solidFill>
                <a:effectLst/>
              </a:rPr>
              <a:t>LEAD 2: </a:t>
            </a:r>
          </a:p>
          <a:p>
            <a:pPr marL="457200" lvl="1" indent="0">
              <a:buNone/>
              <a:tabLst>
                <a:tab pos="746125" algn="l"/>
              </a:tabLst>
            </a:pPr>
            <a:r>
              <a:rPr lang="en-US" sz="1400" dirty="0">
                <a:solidFill>
                  <a:schemeClr val="bg1"/>
                </a:solidFill>
                <a:effectLst/>
              </a:rPr>
              <a:t>A: evaluate researched education programs, and benchmark existing Holy Trinity education  	programs,  for effectiveness against Lead 1B definitions and standards</a:t>
            </a:r>
          </a:p>
          <a:p>
            <a:pPr marL="457200" lvl="1" indent="0">
              <a:buNone/>
              <a:tabLst>
                <a:tab pos="746125" algn="l"/>
              </a:tabLst>
            </a:pPr>
            <a:r>
              <a:rPr lang="en-US" sz="1400" dirty="0">
                <a:solidFill>
                  <a:schemeClr val="bg1"/>
                </a:solidFill>
                <a:effectLst/>
              </a:rPr>
              <a:t>B: modify and/or develop new education programs for utilization and create Holy Trinity 	“Education Programs” to achieve Education Targets</a:t>
            </a:r>
          </a:p>
          <a:p>
            <a:pPr marL="457200" lvl="1" indent="0">
              <a:buNone/>
              <a:tabLst>
                <a:tab pos="746125" algn="l"/>
              </a:tabLst>
            </a:pPr>
            <a:r>
              <a:rPr lang="en-US" sz="1400" dirty="0">
                <a:solidFill>
                  <a:schemeClr val="bg1"/>
                </a:solidFill>
                <a:effectLst/>
              </a:rPr>
              <a:t>C: finalize Holy Trinity Education Programs and effectiveness measurement metrics</a:t>
            </a:r>
          </a:p>
          <a:p>
            <a:pPr marL="233363" indent="-233363"/>
            <a:r>
              <a:rPr lang="en-US" sz="1400" u="sng" dirty="0">
                <a:solidFill>
                  <a:schemeClr val="bg1"/>
                </a:solidFill>
                <a:effectLst/>
              </a:rPr>
              <a:t>LEAD 3:  </a:t>
            </a:r>
          </a:p>
          <a:p>
            <a:pPr marL="457200" lvl="1" indent="0">
              <a:buNone/>
            </a:pPr>
            <a:r>
              <a:rPr lang="en-US" sz="1400" dirty="0">
                <a:solidFill>
                  <a:schemeClr val="bg1"/>
                </a:solidFill>
                <a:effectLst/>
              </a:rPr>
              <a:t>A: identify delivery modalities (technology and “Educators”)</a:t>
            </a:r>
          </a:p>
          <a:p>
            <a:pPr marL="457200" lvl="1" indent="0">
              <a:buNone/>
              <a:tabLst>
                <a:tab pos="746125" algn="l"/>
              </a:tabLst>
            </a:pPr>
            <a:r>
              <a:rPr lang="en-US" sz="1400" dirty="0">
                <a:solidFill>
                  <a:schemeClr val="bg1"/>
                </a:solidFill>
                <a:effectLst/>
              </a:rPr>
              <a:t>B: develop Educator training program, delivery modalities and interim effectiveness 	assessment process</a:t>
            </a:r>
          </a:p>
          <a:p>
            <a:pPr marL="457200" lvl="1" indent="0">
              <a:buNone/>
            </a:pPr>
            <a:r>
              <a:rPr lang="en-US" sz="1400" dirty="0">
                <a:solidFill>
                  <a:schemeClr val="bg1"/>
                </a:solidFill>
                <a:effectLst/>
              </a:rPr>
              <a:t>C: recruit and train Educators </a:t>
            </a:r>
          </a:p>
          <a:p>
            <a:pPr marL="233363" indent="-233363"/>
            <a:r>
              <a:rPr lang="en-US" sz="1400" u="sng" dirty="0">
                <a:solidFill>
                  <a:schemeClr val="bg1"/>
                </a:solidFill>
                <a:effectLst/>
              </a:rPr>
              <a:t>LEAD 4:</a:t>
            </a:r>
          </a:p>
          <a:p>
            <a:pPr marL="457200" lvl="1" indent="0">
              <a:buNone/>
              <a:tabLst>
                <a:tab pos="746125" algn="l"/>
              </a:tabLst>
            </a:pPr>
            <a:r>
              <a:rPr lang="en-US" sz="1400" dirty="0">
                <a:solidFill>
                  <a:schemeClr val="bg1"/>
                </a:solidFill>
                <a:effectLst/>
              </a:rPr>
              <a:t>A: identify, recruit and educate Parish adults and  youth in the Education Programs to 	achieve the Education Targets</a:t>
            </a:r>
          </a:p>
          <a:p>
            <a:pPr marL="457200" lvl="1" indent="0">
              <a:buNone/>
              <a:tabLst>
                <a:tab pos="746125" algn="l"/>
              </a:tabLst>
            </a:pPr>
            <a:r>
              <a:rPr lang="en-US" sz="1400" dirty="0">
                <a:solidFill>
                  <a:schemeClr val="bg1"/>
                </a:solidFill>
                <a:effectLst/>
              </a:rPr>
              <a:t>B: assign Educators to respective adults and youth, as necessary</a:t>
            </a:r>
          </a:p>
          <a:p>
            <a:pPr marL="457200" lvl="1" indent="0">
              <a:buNone/>
              <a:tabLst>
                <a:tab pos="746125" algn="l"/>
              </a:tabLst>
            </a:pPr>
            <a:r>
              <a:rPr lang="en-US" sz="1400" dirty="0">
                <a:solidFill>
                  <a:schemeClr val="bg1"/>
                </a:solidFill>
                <a:effectLst/>
              </a:rPr>
              <a:t>C:  schedule and complete a parish implementation of the Education Programs to all 	Education Target number of adults and youth</a:t>
            </a:r>
          </a:p>
          <a:p>
            <a:pPr marL="233363" indent="-233363">
              <a:tabLst>
                <a:tab pos="746125" algn="l"/>
              </a:tabLst>
            </a:pPr>
            <a:r>
              <a:rPr lang="en-US" sz="1400" u="sng" dirty="0">
                <a:solidFill>
                  <a:schemeClr val="bg1"/>
                </a:solidFill>
                <a:effectLst/>
              </a:rPr>
              <a:t>LEAD 5:  </a:t>
            </a:r>
          </a:p>
          <a:p>
            <a:pPr marL="457200" lvl="1" indent="0">
              <a:buNone/>
              <a:tabLst>
                <a:tab pos="746125" algn="l"/>
              </a:tabLst>
            </a:pPr>
            <a:r>
              <a:rPr lang="en-US" sz="1400" dirty="0">
                <a:solidFill>
                  <a:schemeClr val="bg1"/>
                </a:solidFill>
                <a:effectLst/>
              </a:rPr>
              <a:t>A: obtain qualitative and quantitative data from Education Programs  effectiveness 	</a:t>
            </a:r>
          </a:p>
          <a:p>
            <a:pPr marL="457200" lvl="1" indent="0">
              <a:buNone/>
              <a:tabLst>
                <a:tab pos="746125" algn="l"/>
              </a:tabLst>
            </a:pPr>
            <a:r>
              <a:rPr lang="en-US" sz="1400" dirty="0">
                <a:solidFill>
                  <a:schemeClr val="bg1"/>
                </a:solidFill>
                <a:effectLst/>
              </a:rPr>
              <a:t>B: analyze all data and finalize and deliver Education Program assessment and make all 	necessary improvements to Education Programs</a:t>
            </a:r>
          </a:p>
        </p:txBody>
      </p:sp>
    </p:spTree>
    <p:extLst>
      <p:ext uri="{BB962C8B-B14F-4D97-AF65-F5344CB8AC3E}">
        <p14:creationId xmlns:p14="http://schemas.microsoft.com/office/powerpoint/2010/main" val="116322559"/>
      </p:ext>
    </p:extLst>
  </p:cSld>
  <p:clrMapOvr>
    <a:masterClrMapping/>
  </p:clrMapOvr>
  <p:transition>
    <p:strips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73240" y="1088636"/>
          <a:ext cx="8997519" cy="4680727"/>
        </p:xfrm>
        <a:graphic>
          <a:graphicData uri="http://schemas.openxmlformats.org/drawingml/2006/table">
            <a:tbl>
              <a:tblPr firstRow="1" bandRow="1">
                <a:tableStyleId>{7DF18680-E054-41AD-8BC1-D1AEF772440D}</a:tableStyleId>
              </a:tblPr>
              <a:tblGrid>
                <a:gridCol w="3663714">
                  <a:extLst>
                    <a:ext uri="{9D8B030D-6E8A-4147-A177-3AD203B41FA5}">
                      <a16:colId xmlns:a16="http://schemas.microsoft.com/office/drawing/2014/main" val="20000"/>
                    </a:ext>
                  </a:extLst>
                </a:gridCol>
                <a:gridCol w="1635121">
                  <a:extLst>
                    <a:ext uri="{9D8B030D-6E8A-4147-A177-3AD203B41FA5}">
                      <a16:colId xmlns:a16="http://schemas.microsoft.com/office/drawing/2014/main" val="20001"/>
                    </a:ext>
                  </a:extLst>
                </a:gridCol>
                <a:gridCol w="1828092">
                  <a:extLst>
                    <a:ext uri="{9D8B030D-6E8A-4147-A177-3AD203B41FA5}">
                      <a16:colId xmlns:a16="http://schemas.microsoft.com/office/drawing/2014/main" val="20002"/>
                    </a:ext>
                  </a:extLst>
                </a:gridCol>
                <a:gridCol w="1870592">
                  <a:extLst>
                    <a:ext uri="{9D8B030D-6E8A-4147-A177-3AD203B41FA5}">
                      <a16:colId xmlns:a16="http://schemas.microsoft.com/office/drawing/2014/main" val="20003"/>
                    </a:ext>
                  </a:extLst>
                </a:gridCol>
              </a:tblGrid>
              <a:tr h="437639">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Goal 1</a:t>
                      </a:r>
                      <a:endParaRPr lang="en-US" sz="1200" b="1" dirty="0">
                        <a:solidFill>
                          <a:schemeClr val="bg1"/>
                        </a:solidFill>
                        <a:latin typeface="Georgia" panose="02040502050405020303" pitchFamily="18" charset="0"/>
                      </a:endParaRPr>
                    </a:p>
                  </a:txBody>
                  <a:tcPr/>
                </a:tc>
                <a:tc>
                  <a:txBody>
                    <a:bodyPr/>
                    <a:lstStyle/>
                    <a:p>
                      <a:pPr algn="ctr"/>
                      <a:r>
                        <a:rPr lang="en-US" sz="1200" b="1" u="none" dirty="0">
                          <a:solidFill>
                            <a:schemeClr val="bg1"/>
                          </a:solidFill>
                          <a:latin typeface="Georgia" panose="02040502050405020303" pitchFamily="18" charset="0"/>
                        </a:rPr>
                        <a:t>Responsible </a:t>
                      </a:r>
                      <a:r>
                        <a:rPr lang="en-US" sz="1200" b="1" u="sng" dirty="0">
                          <a:solidFill>
                            <a:schemeClr val="bg1"/>
                          </a:solidFill>
                          <a:latin typeface="Georgia" panose="02040502050405020303" pitchFamily="18" charset="0"/>
                        </a:rPr>
                        <a:t>Party</a:t>
                      </a:r>
                    </a:p>
                  </a:txBody>
                  <a:tcPr/>
                </a:tc>
                <a:tc>
                  <a:txBody>
                    <a:bodyPr/>
                    <a:lstStyle/>
                    <a:p>
                      <a:pPr algn="ctr"/>
                      <a:r>
                        <a:rPr lang="en-US" sz="1200" b="1" u="none" dirty="0">
                          <a:solidFill>
                            <a:schemeClr val="bg1"/>
                          </a:solidFill>
                          <a:latin typeface="Georgia" panose="02040502050405020303" pitchFamily="18" charset="0"/>
                        </a:rPr>
                        <a:t>Deadline </a:t>
                      </a:r>
                      <a:r>
                        <a:rPr lang="en-US" sz="1200" b="1" u="sng" dirty="0">
                          <a:solidFill>
                            <a:schemeClr val="bg1"/>
                          </a:solidFill>
                          <a:latin typeface="Georgia" panose="02040502050405020303" pitchFamily="18" charset="0"/>
                        </a:rPr>
                        <a:t>Timetable</a:t>
                      </a:r>
                    </a:p>
                  </a:txBody>
                  <a:tcPr/>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9110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1: Research the most effective Education Programs within 4 months</a:t>
                      </a:r>
                      <a:endParaRPr lang="en-US" sz="12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471057">
                <a:tc>
                  <a:txBody>
                    <a:bodyPr/>
                    <a:lstStyle/>
                    <a:p>
                      <a:pPr marL="11113" marR="0" lvl="0" indent="0" algn="just">
                        <a:lnSpc>
                          <a:spcPct val="107000"/>
                        </a:lnSpc>
                        <a:spcBef>
                          <a:spcPts val="0"/>
                        </a:spcBef>
                        <a:spcAft>
                          <a:spcPts val="0"/>
                        </a:spcAft>
                        <a:buFont typeface="Arial" panose="020B0604020202020204" pitchFamily="34" charset="0"/>
                        <a:buNone/>
                        <a:tabLst/>
                      </a:pPr>
                      <a:r>
                        <a:rPr lang="en-US" sz="1400" b="1" dirty="0">
                          <a:effectLst/>
                          <a:latin typeface="Georgia" panose="02040502050405020303" pitchFamily="18" charset="0"/>
                          <a:ea typeface="Calibri" panose="020F0502020204030204" pitchFamily="34" charset="0"/>
                          <a:cs typeface="Times New Roman" panose="02020603050405020304" pitchFamily="18" charset="0"/>
                        </a:rPr>
                        <a:t>1. Form Parish Youth and Adult SMART Goal Team 1 (“Education Ministry Team 1”).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endParaRPr lang="en-US" sz="11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start date</a:t>
                      </a:r>
                    </a:p>
                    <a:p>
                      <a:pPr marL="0" marR="0">
                        <a:lnSpc>
                          <a:spcPct val="107000"/>
                        </a:lnSpc>
                        <a:spcBef>
                          <a:spcPts val="0"/>
                        </a:spcBef>
                        <a:spcAft>
                          <a:spcPts val="0"/>
                        </a:spcAft>
                      </a:pP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nSpc>
                          <a:spcPct val="107000"/>
                        </a:lnSpc>
                        <a:spcBef>
                          <a:spcPts val="0"/>
                        </a:spcBef>
                        <a:spcAft>
                          <a:spcPts val="0"/>
                        </a:spcAft>
                        <a:buFont typeface="Symbol" pitchFamily="2" charset="2"/>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1 members agree to serve </a:t>
                      </a:r>
                      <a:r>
                        <a:rPr lang="en-US" sz="1200" dirty="0">
                          <a:effectLst/>
                          <a:latin typeface="Georgia" panose="02040502050405020303" pitchFamily="18" charset="0"/>
                          <a:ea typeface="Calibri" panose="020F0502020204030204" pitchFamily="34" charset="0"/>
                          <a:cs typeface="Times New Roman" panose="02020603050405020304" pitchFamily="18" charset="0"/>
                        </a:rPr>
                        <a:t> </a:t>
                      </a: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0737851"/>
                  </a:ext>
                </a:extLst>
              </a:tr>
              <a:tr h="606954">
                <a:tc>
                  <a:txBody>
                    <a:bodyPr/>
                    <a:lstStyle/>
                    <a:p>
                      <a:pPr marL="0" lvl="1" indent="0">
                        <a:buNone/>
                      </a:pPr>
                      <a:r>
                        <a:rPr lang="en-US" sz="1400" b="1" dirty="0">
                          <a:effectLst/>
                          <a:latin typeface="Georgia" panose="02040502050405020303" pitchFamily="18" charset="0"/>
                        </a:rPr>
                        <a:t>2. Research, define and identify metrics to determine effectiveness and what constitutes “measurable improvement” success for each targeted demographic of youth and adults and the different Orthodoxy 101, 201, 301, and quarterly, adult educational programs. Survey parishioners’ religious education needs and identify dynamic presenters.</a:t>
                      </a:r>
                      <a:endParaRPr lang="en-US" sz="14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Ministry Team 1</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3 months after step 1</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Success and effectiveness metrics are finalized</a:t>
                      </a: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916489">
                <a:tc>
                  <a:txBody>
                    <a:bodyPr/>
                    <a:lstStyle/>
                    <a:p>
                      <a:pPr marL="0" marR="0" lvl="0" indent="0" algn="just">
                        <a:lnSpc>
                          <a:spcPct val="107000"/>
                        </a:lnSpc>
                        <a:spcBef>
                          <a:spcPts val="0"/>
                        </a:spcBef>
                        <a:spcAft>
                          <a:spcPts val="0"/>
                        </a:spcAft>
                        <a:buFontTx/>
                        <a:buNone/>
                      </a:pPr>
                      <a:r>
                        <a:rPr lang="en-US" sz="1400" b="1" dirty="0">
                          <a:effectLst/>
                          <a:latin typeface="Georgia" panose="02040502050405020303" pitchFamily="18" charset="0"/>
                          <a:ea typeface="Calibri" panose="020F0502020204030204" pitchFamily="34" charset="0"/>
                          <a:cs typeface="Times New Roman" panose="02020603050405020304" pitchFamily="18" charset="0"/>
                        </a:rPr>
                        <a:t>3. </a:t>
                      </a:r>
                      <a:r>
                        <a:rPr lang="en-US" sz="1400" b="1" dirty="0">
                          <a:effectLst/>
                          <a:latin typeface="Georgia" panose="02040502050405020303" pitchFamily="18" charset="0"/>
                        </a:rPr>
                        <a:t>Identify at least 3 Adult and 3 Youth Education </a:t>
                      </a:r>
                      <a:r>
                        <a:rPr lang="en-US" sz="1400" b="1" dirty="0">
                          <a:solidFill>
                            <a:srgbClr val="5D0100"/>
                          </a:solidFill>
                          <a:latin typeface="Georgia" panose="02040502050405020303" pitchFamily="18" charset="0"/>
                        </a:rPr>
                        <a:t>programs </a:t>
                      </a:r>
                      <a:r>
                        <a:rPr lang="en-US" sz="1400" b="1" dirty="0">
                          <a:effectLst/>
                          <a:latin typeface="Georgia" panose="02040502050405020303" pitchFamily="18" charset="0"/>
                        </a:rPr>
                        <a:t>from both inside and outside the Orthodox ecosystem to evaluate and consider.</a:t>
                      </a:r>
                      <a:endParaRPr lang="en-US" sz="14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1</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Concurrent with step 2</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nSpc>
                          <a:spcPct val="107000"/>
                        </a:lnSpc>
                        <a:spcBef>
                          <a:spcPts val="0"/>
                        </a:spcBef>
                        <a:spcAft>
                          <a:spcPts val="0"/>
                        </a:spcAft>
                        <a:buFontTx/>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At least 3 education </a:t>
                      </a:r>
                      <a:r>
                        <a:rPr lang="en-US" sz="1200" b="1" dirty="0">
                          <a:effectLst/>
                          <a:latin typeface="Georgia" panose="02040502050405020303" pitchFamily="18" charset="0"/>
                        </a:rPr>
                        <a:t>training p</a:t>
                      </a:r>
                      <a:r>
                        <a:rPr lang="en-US" sz="1200" b="1" dirty="0">
                          <a:solidFill>
                            <a:srgbClr val="5D0100"/>
                          </a:solidFill>
                          <a:latin typeface="Georgia" panose="02040502050405020303" pitchFamily="18" charset="0"/>
                        </a:rPr>
                        <a:t>rograms</a:t>
                      </a:r>
                      <a:r>
                        <a:rPr lang="en-US" sz="1200" b="1" dirty="0">
                          <a:effectLst/>
                          <a:latin typeface="Georgia" panose="02040502050405020303" pitchFamily="18" charset="0"/>
                          <a:ea typeface="Calibri" panose="020F0502020204030204" pitchFamily="34" charset="0"/>
                          <a:cs typeface="Times New Roman" panose="02020603050405020304" pitchFamily="18" charset="0"/>
                        </a:rPr>
                        <a:t> are identified for study</a:t>
                      </a:r>
                    </a:p>
                  </a:txBody>
                  <a:tcPr marL="68580" marR="68580" marT="0" marB="0"/>
                </a:tc>
                <a:extLst>
                  <a:ext uri="{0D108BD9-81ED-4DB2-BD59-A6C34878D82A}">
                    <a16:rowId xmlns:a16="http://schemas.microsoft.com/office/drawing/2014/main" val="1085481770"/>
                  </a:ext>
                </a:extLst>
              </a:tr>
            </a:tbl>
          </a:graphicData>
        </a:graphic>
      </p:graphicFrame>
      <p:sp>
        <p:nvSpPr>
          <p:cNvPr id="6" name="Title 1">
            <a:extLst>
              <a:ext uri="{FF2B5EF4-FFF2-40B4-BE49-F238E27FC236}">
                <a16:creationId xmlns:a16="http://schemas.microsoft.com/office/drawing/2014/main" id="{B1E44BC4-6B6A-FECB-3EC6-FA5FCCDB3EE4}"/>
              </a:ext>
            </a:extLst>
          </p:cNvPr>
          <p:cNvSpPr txBox="1">
            <a:spLocks/>
          </p:cNvSpPr>
          <p:nvPr/>
        </p:nvSpPr>
        <p:spPr bwMode="auto">
          <a:xfrm>
            <a:off x="229893" y="-163469"/>
            <a:ext cx="899308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Adult &amp; </a:t>
            </a:r>
            <a:r>
              <a:rPr kumimoji="0" lang="en-US" sz="2200" b="1" i="0" u="none" strike="noStrike" kern="0" cap="none" spc="0" normalizeH="0" baseline="0" noProof="0" dirty="0">
                <a:ln>
                  <a:noFill/>
                </a:ln>
                <a:solidFill>
                  <a:srgbClr val="760002"/>
                </a:solidFill>
                <a:effectLst>
                  <a:outerShdw blurRad="38100" dist="38100" dir="2700000" algn="tl">
                    <a:srgbClr val="C0C0C0"/>
                  </a:outerShdw>
                </a:effectLst>
                <a:uLnTx/>
                <a:uFillTx/>
                <a:latin typeface="Georgia"/>
                <a:ea typeface="+mj-ea"/>
                <a:cs typeface="+mj-cs"/>
              </a:rPr>
              <a:t>Youth Education</a:t>
            </a:r>
            <a:b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b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mj-cs"/>
              </a:rPr>
              <a:t>S.M.A.R.T. Goal 1</a:t>
            </a:r>
            <a:r>
              <a:rPr kumimoji="0" lang="en-US" sz="2200" b="1" i="0" u="sng" strike="noStrike" kern="0" cap="none" spc="0" normalizeH="0" baseline="0" noProof="0" dirty="0">
                <a:ln>
                  <a:noFill/>
                </a:ln>
                <a:solidFill>
                  <a:srgbClr val="760002"/>
                </a:solidFill>
                <a:effectLst/>
                <a:uLnTx/>
                <a:uFillTx/>
                <a:latin typeface="Georgia" panose="02040502050405020303" pitchFamily="18" charset="0"/>
                <a:ea typeface="+mj-ea"/>
                <a:cs typeface="+mj-cs"/>
              </a:rPr>
              <a:t> Action Plan</a:t>
            </a:r>
            <a:endParaRPr kumimoji="0" lang="en-US" sz="2200" b="1" i="0" u="sng" strike="noStrike" kern="0" cap="none" spc="0" normalizeH="0" baseline="0" noProof="0" dirty="0">
              <a:ln>
                <a:noFill/>
              </a:ln>
              <a:solidFill>
                <a:srgbClr val="760002"/>
              </a:solidFill>
              <a:effectLst>
                <a:outerShdw blurRad="38100" dist="38100" dir="2700000" algn="tl">
                  <a:srgbClr val="C0C0C0"/>
                </a:outerShdw>
              </a:effectLst>
              <a:uLnTx/>
              <a:uFillTx/>
              <a:latin typeface="Georgia" panose="02040502050405020303" pitchFamily="18" charset="0"/>
              <a:ea typeface="+mj-ea"/>
              <a:cs typeface="+mj-cs"/>
            </a:endParaRPr>
          </a:p>
        </p:txBody>
      </p:sp>
    </p:spTree>
    <p:extLst>
      <p:ext uri="{BB962C8B-B14F-4D97-AF65-F5344CB8AC3E}">
        <p14:creationId xmlns:p14="http://schemas.microsoft.com/office/powerpoint/2010/main" val="3046407486"/>
      </p:ext>
    </p:extLst>
  </p:cSld>
  <p:clrMapOvr>
    <a:masterClrMapping/>
  </p:clrMapOvr>
  <p:transition>
    <p:strips dir="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150922" y="1176349"/>
          <a:ext cx="8827616" cy="4746177"/>
        </p:xfrm>
        <a:graphic>
          <a:graphicData uri="http://schemas.openxmlformats.org/drawingml/2006/table">
            <a:tbl>
              <a:tblPr firstRow="1" bandRow="1">
                <a:tableStyleId>{7DF18680-E054-41AD-8BC1-D1AEF772440D}</a:tableStyleId>
              </a:tblPr>
              <a:tblGrid>
                <a:gridCol w="3594531">
                  <a:extLst>
                    <a:ext uri="{9D8B030D-6E8A-4147-A177-3AD203B41FA5}">
                      <a16:colId xmlns:a16="http://schemas.microsoft.com/office/drawing/2014/main" val="20000"/>
                    </a:ext>
                  </a:extLst>
                </a:gridCol>
                <a:gridCol w="1604244">
                  <a:extLst>
                    <a:ext uri="{9D8B030D-6E8A-4147-A177-3AD203B41FA5}">
                      <a16:colId xmlns:a16="http://schemas.microsoft.com/office/drawing/2014/main" val="20001"/>
                    </a:ext>
                  </a:extLst>
                </a:gridCol>
                <a:gridCol w="1793572">
                  <a:extLst>
                    <a:ext uri="{9D8B030D-6E8A-4147-A177-3AD203B41FA5}">
                      <a16:colId xmlns:a16="http://schemas.microsoft.com/office/drawing/2014/main" val="20002"/>
                    </a:ext>
                  </a:extLst>
                </a:gridCol>
                <a:gridCol w="1835269">
                  <a:extLst>
                    <a:ext uri="{9D8B030D-6E8A-4147-A177-3AD203B41FA5}">
                      <a16:colId xmlns:a16="http://schemas.microsoft.com/office/drawing/2014/main" val="20003"/>
                    </a:ext>
                  </a:extLst>
                </a:gridCol>
              </a:tblGrid>
              <a:tr h="437639">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Goal 1</a:t>
                      </a:r>
                      <a:endParaRPr lang="en-US" sz="1200" b="1" dirty="0">
                        <a:solidFill>
                          <a:schemeClr val="bg1"/>
                        </a:solidFill>
                        <a:latin typeface="Georgia" panose="02040502050405020303" pitchFamily="18" charset="0"/>
                      </a:endParaRPr>
                    </a:p>
                  </a:txBody>
                  <a:tcPr/>
                </a:tc>
                <a:tc>
                  <a:txBody>
                    <a:bodyPr/>
                    <a:lstStyle/>
                    <a:p>
                      <a:pPr algn="ctr"/>
                      <a:r>
                        <a:rPr lang="en-US" sz="1200" b="1" u="none" dirty="0">
                          <a:solidFill>
                            <a:schemeClr val="bg1"/>
                          </a:solidFill>
                          <a:latin typeface="Georgia" panose="02040502050405020303" pitchFamily="18" charset="0"/>
                        </a:rPr>
                        <a:t>Responsible </a:t>
                      </a:r>
                      <a:r>
                        <a:rPr lang="en-US" sz="1200" b="1" u="sng" dirty="0">
                          <a:solidFill>
                            <a:schemeClr val="bg1"/>
                          </a:solidFill>
                          <a:latin typeface="Georgia" panose="02040502050405020303" pitchFamily="18" charset="0"/>
                        </a:rPr>
                        <a:t>Party</a:t>
                      </a:r>
                    </a:p>
                  </a:txBody>
                  <a:tcPr/>
                </a:tc>
                <a:tc>
                  <a:txBody>
                    <a:bodyPr/>
                    <a:lstStyle/>
                    <a:p>
                      <a:pPr algn="ctr"/>
                      <a:r>
                        <a:rPr lang="en-US" sz="1200" b="1" u="none" dirty="0">
                          <a:solidFill>
                            <a:schemeClr val="bg1"/>
                          </a:solidFill>
                          <a:latin typeface="Georgia" panose="02040502050405020303" pitchFamily="18" charset="0"/>
                        </a:rPr>
                        <a:t>Deadline </a:t>
                      </a:r>
                      <a:r>
                        <a:rPr lang="en-US" sz="1200" b="1" u="sng" dirty="0">
                          <a:solidFill>
                            <a:schemeClr val="bg1"/>
                          </a:solidFill>
                          <a:latin typeface="Georgia" panose="02040502050405020303" pitchFamily="18" charset="0"/>
                        </a:rPr>
                        <a:t>Timetable</a:t>
                      </a:r>
                    </a:p>
                  </a:txBody>
                  <a:tcPr/>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35137">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a:t>
                      </a:r>
                      <a:r>
                        <a:rPr lang="en-US" sz="1200" b="1" u="sng" dirty="0">
                          <a:solidFill>
                            <a:srgbClr val="FF0000"/>
                          </a:solidFill>
                          <a:effectLst/>
                          <a:latin typeface="Georgia" panose="02040502050405020303" pitchFamily="18" charset="0"/>
                        </a:rPr>
                        <a:t>Education Programs </a:t>
                      </a: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within 4 months</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nSpc>
                          <a:spcPct val="107000"/>
                        </a:lnSpc>
                        <a:spcBef>
                          <a:spcPts val="0"/>
                        </a:spcBef>
                        <a:spcAft>
                          <a:spcPts val="0"/>
                        </a:spcAft>
                        <a:buFontTx/>
                        <a:buNone/>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2140628"/>
                  </a:ext>
                </a:extLst>
              </a:tr>
              <a:tr h="1038031">
                <a:tc>
                  <a:txBody>
                    <a:bodyPr/>
                    <a:lstStyle/>
                    <a:p>
                      <a:pPr marL="0" lvl="1" indent="0">
                        <a:buNone/>
                      </a:pPr>
                      <a:r>
                        <a:rPr lang="en-US" sz="1400" b="1" dirty="0">
                          <a:effectLst/>
                          <a:latin typeface="Georgia" panose="02040502050405020303" pitchFamily="18" charset="0"/>
                        </a:rPr>
                        <a:t>4. Using the step 2 criteria of effectiveness and measurable improvement success: (a) evaluate and study the education programs identified in step 3: (b) baseline the effectiveness of the existing Holy Trinity adult and youth education programs; (c) assess parishioner program desires; and (d) develop communications plan regarding all Education Program(s). </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4 months after step 3</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education program</a:t>
                      </a:r>
                      <a:r>
                        <a:rPr lang="en-US" sz="1200" b="1" dirty="0">
                          <a:effectLst/>
                          <a:latin typeface="Georgia" panose="02040502050405020303" pitchFamily="18" charset="0"/>
                        </a:rPr>
                        <a:t>s and Holy Trinity existing programs are</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68580" marR="68580" marT="0" marB="0"/>
                </a:tc>
                <a:extLst>
                  <a:ext uri="{0D108BD9-81ED-4DB2-BD59-A6C34878D82A}">
                    <a16:rowId xmlns:a16="http://schemas.microsoft.com/office/drawing/2014/main" val="1314675711"/>
                  </a:ext>
                </a:extLst>
              </a:tr>
              <a:tr h="1038031">
                <a:tc>
                  <a:txBody>
                    <a:bodyPr/>
                    <a:lstStyle/>
                    <a:p>
                      <a:pPr marL="0" lvl="1" indent="0">
                        <a:buNone/>
                      </a:pPr>
                      <a:r>
                        <a:rPr lang="en-US" sz="1400" b="1" dirty="0">
                          <a:effectLst/>
                          <a:latin typeface="Georgia" panose="02040502050405020303" pitchFamily="18" charset="0"/>
                        </a:rPr>
                        <a:t>5. Modify researched or existing programs, or develop new curriculum, as necessary, to finalize the creation of official Holy Trinity Adult and Youth “Education Programs” for use.  Identify potential “Educators” who can teach the Education Programs.</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1</a:t>
                      </a: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Concurrent with step 4</a:t>
                      </a:r>
                    </a:p>
                  </a:txBody>
                  <a:tcPr marL="68580" marR="68580" marT="0" marB="0"/>
                </a:tc>
                <a:tc>
                  <a:txBody>
                    <a:bodyPr/>
                    <a:lstStyle/>
                    <a:p>
                      <a:pPr marL="0" marR="0">
                        <a:lnSpc>
                          <a:spcPct val="107000"/>
                        </a:lnSpc>
                        <a:spcBef>
                          <a:spcPts val="0"/>
                        </a:spcBef>
                        <a:spcAft>
                          <a:spcPts val="0"/>
                        </a:spcAft>
                      </a:pPr>
                      <a:r>
                        <a:rPr lang="en-US" sz="1200" b="1" dirty="0">
                          <a:effectLst/>
                          <a:latin typeface="Georgia" panose="02040502050405020303" pitchFamily="18" charset="0"/>
                        </a:rPr>
                        <a:t>Adult and Youth Education Programs are finalized, and Educators are identified</a:t>
                      </a: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5743313"/>
                  </a:ext>
                </a:extLst>
              </a:tr>
            </a:tbl>
          </a:graphicData>
        </a:graphic>
      </p:graphicFrame>
      <p:sp>
        <p:nvSpPr>
          <p:cNvPr id="5" name="Title 1">
            <a:extLst>
              <a:ext uri="{FF2B5EF4-FFF2-40B4-BE49-F238E27FC236}">
                <a16:creationId xmlns:a16="http://schemas.microsoft.com/office/drawing/2014/main" id="{E0E453AC-57B1-C854-BB1A-4A7342D38832}"/>
              </a:ext>
            </a:extLst>
          </p:cNvPr>
          <p:cNvSpPr txBox="1">
            <a:spLocks/>
          </p:cNvSpPr>
          <p:nvPr/>
        </p:nvSpPr>
        <p:spPr bwMode="auto">
          <a:xfrm>
            <a:off x="229893" y="-163469"/>
            <a:ext cx="899308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Adult &amp; </a:t>
            </a:r>
            <a:r>
              <a:rPr kumimoji="0" lang="en-US" sz="2200" b="1" i="0" u="none" strike="noStrike" kern="0" cap="none" spc="0" normalizeH="0" baseline="0" noProof="0" dirty="0">
                <a:ln>
                  <a:noFill/>
                </a:ln>
                <a:solidFill>
                  <a:srgbClr val="760002"/>
                </a:solidFill>
                <a:effectLst>
                  <a:outerShdw blurRad="38100" dist="38100" dir="2700000" algn="tl">
                    <a:srgbClr val="C0C0C0"/>
                  </a:outerShdw>
                </a:effectLst>
                <a:uLnTx/>
                <a:uFillTx/>
                <a:latin typeface="Georgia"/>
                <a:ea typeface="+mj-ea"/>
                <a:cs typeface="+mj-cs"/>
              </a:rPr>
              <a:t>Youth Education</a:t>
            </a:r>
            <a:b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b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mj-cs"/>
              </a:rPr>
              <a:t>S.M.A.R.T. Goal 1</a:t>
            </a:r>
            <a:r>
              <a:rPr kumimoji="0" lang="en-US" sz="2200" b="1" i="0" u="sng" strike="noStrike" kern="0" cap="none" spc="0" normalizeH="0" baseline="0" noProof="0" dirty="0">
                <a:ln>
                  <a:noFill/>
                </a:ln>
                <a:solidFill>
                  <a:srgbClr val="760002"/>
                </a:solidFill>
                <a:effectLst/>
                <a:uLnTx/>
                <a:uFillTx/>
                <a:latin typeface="Georgia" panose="02040502050405020303" pitchFamily="18" charset="0"/>
                <a:ea typeface="+mj-ea"/>
                <a:cs typeface="+mj-cs"/>
              </a:rPr>
              <a:t> Action Plan</a:t>
            </a:r>
            <a:endParaRPr kumimoji="0" lang="en-US" sz="2200" b="1" i="0" u="sng" strike="noStrike" kern="0" cap="none" spc="0" normalizeH="0" baseline="0" noProof="0" dirty="0">
              <a:ln>
                <a:noFill/>
              </a:ln>
              <a:solidFill>
                <a:srgbClr val="760002"/>
              </a:solidFill>
              <a:effectLst>
                <a:outerShdw blurRad="38100" dist="38100" dir="2700000" algn="tl">
                  <a:srgbClr val="C0C0C0"/>
                </a:outerShdw>
              </a:effectLst>
              <a:uLnTx/>
              <a:uFillTx/>
              <a:latin typeface="Georgia" panose="02040502050405020303" pitchFamily="18" charset="0"/>
              <a:ea typeface="+mj-ea"/>
              <a:cs typeface="+mj-cs"/>
            </a:endParaRPr>
          </a:p>
        </p:txBody>
      </p:sp>
    </p:spTree>
    <p:extLst>
      <p:ext uri="{BB962C8B-B14F-4D97-AF65-F5344CB8AC3E}">
        <p14:creationId xmlns:p14="http://schemas.microsoft.com/office/powerpoint/2010/main" val="3804968519"/>
      </p:ext>
    </p:extLst>
  </p:cSld>
  <p:clrMapOvr>
    <a:masterClrMapping/>
  </p:clrMapOvr>
  <p:transition>
    <p:strips dir="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138776" y="1077493"/>
          <a:ext cx="8866447" cy="5575396"/>
        </p:xfrm>
        <a:graphic>
          <a:graphicData uri="http://schemas.openxmlformats.org/drawingml/2006/table">
            <a:tbl>
              <a:tblPr firstRow="1" bandRow="1">
                <a:tableStyleId>{7DF18680-E054-41AD-8BC1-D1AEF772440D}</a:tableStyleId>
              </a:tblPr>
              <a:tblGrid>
                <a:gridCol w="3826564">
                  <a:extLst>
                    <a:ext uri="{9D8B030D-6E8A-4147-A177-3AD203B41FA5}">
                      <a16:colId xmlns:a16="http://schemas.microsoft.com/office/drawing/2014/main" val="20000"/>
                    </a:ext>
                  </a:extLst>
                </a:gridCol>
                <a:gridCol w="1494047">
                  <a:extLst>
                    <a:ext uri="{9D8B030D-6E8A-4147-A177-3AD203B41FA5}">
                      <a16:colId xmlns:a16="http://schemas.microsoft.com/office/drawing/2014/main" val="20001"/>
                    </a:ext>
                  </a:extLst>
                </a:gridCol>
                <a:gridCol w="1611794">
                  <a:extLst>
                    <a:ext uri="{9D8B030D-6E8A-4147-A177-3AD203B41FA5}">
                      <a16:colId xmlns:a16="http://schemas.microsoft.com/office/drawing/2014/main" val="20002"/>
                    </a:ext>
                  </a:extLst>
                </a:gridCol>
                <a:gridCol w="1934042">
                  <a:extLst>
                    <a:ext uri="{9D8B030D-6E8A-4147-A177-3AD203B41FA5}">
                      <a16:colId xmlns:a16="http://schemas.microsoft.com/office/drawing/2014/main" val="20003"/>
                    </a:ext>
                  </a:extLst>
                </a:gridCol>
              </a:tblGrid>
              <a:tr h="343718">
                <a:tc>
                  <a:txBody>
                    <a:bodyPr/>
                    <a:lstStyle/>
                    <a:p>
                      <a:pPr algn="ctr"/>
                      <a:r>
                        <a:rPr lang="en-US" sz="1000" b="1" kern="1200" dirty="0">
                          <a:solidFill>
                            <a:schemeClr val="bg1"/>
                          </a:solidFill>
                          <a:effectLst/>
                          <a:latin typeface="Georgia" panose="02040502050405020303" pitchFamily="18" charset="0"/>
                          <a:ea typeface="+mn-ea"/>
                          <a:cs typeface="+mn-cs"/>
                        </a:rPr>
                        <a:t>Key  Actions  Necessary  </a:t>
                      </a:r>
                      <a:r>
                        <a:rPr lang="en-US" sz="1000" b="1" u="none" kern="1200" dirty="0">
                          <a:solidFill>
                            <a:schemeClr val="bg1"/>
                          </a:solidFill>
                          <a:effectLst/>
                          <a:latin typeface="Georgia" panose="02040502050405020303" pitchFamily="18" charset="0"/>
                          <a:ea typeface="+mn-ea"/>
                          <a:cs typeface="+mn-cs"/>
                        </a:rPr>
                        <a:t>To  Achieve  </a:t>
                      </a:r>
                    </a:p>
                    <a:p>
                      <a:pPr algn="ctr"/>
                      <a:r>
                        <a:rPr lang="en-US" sz="1000" b="1" u="sng" kern="1200" dirty="0">
                          <a:solidFill>
                            <a:schemeClr val="bg1"/>
                          </a:solidFill>
                          <a:effectLst/>
                          <a:latin typeface="Georgia" panose="02040502050405020303" pitchFamily="18" charset="0"/>
                          <a:ea typeface="+mn-ea"/>
                          <a:cs typeface="+mn-cs"/>
                        </a:rPr>
                        <a:t>Strategic  Goal 1</a:t>
                      </a:r>
                      <a:endParaRPr lang="en-US" sz="1000" b="1" dirty="0">
                        <a:solidFill>
                          <a:schemeClr val="bg1"/>
                        </a:solidFill>
                        <a:latin typeface="Georgia" panose="02040502050405020303" pitchFamily="18" charset="0"/>
                      </a:endParaRPr>
                    </a:p>
                  </a:txBody>
                  <a:tcPr/>
                </a:tc>
                <a:tc>
                  <a:txBody>
                    <a:bodyPr/>
                    <a:lstStyle/>
                    <a:p>
                      <a:pPr algn="ctr"/>
                      <a:r>
                        <a:rPr lang="en-US" sz="1000" b="1" u="none" dirty="0">
                          <a:solidFill>
                            <a:schemeClr val="bg1"/>
                          </a:solidFill>
                          <a:latin typeface="Georgia" panose="02040502050405020303" pitchFamily="18" charset="0"/>
                        </a:rPr>
                        <a:t>Responsible </a:t>
                      </a:r>
                      <a:r>
                        <a:rPr lang="en-US" sz="10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1" u="none" dirty="0">
                          <a:solidFill>
                            <a:schemeClr val="bg1"/>
                          </a:solidFill>
                          <a:latin typeface="Georgia" panose="02040502050405020303" pitchFamily="18" charset="0"/>
                        </a:rPr>
                        <a:t>Deadline</a:t>
                      </a:r>
                      <a:r>
                        <a:rPr lang="en-US" sz="1000" b="1" u="sng" dirty="0">
                          <a:solidFill>
                            <a:schemeClr val="bg1"/>
                          </a:solidFill>
                          <a:latin typeface="Georgia" panose="02040502050405020303" pitchFamily="18" charset="0"/>
                        </a:rPr>
                        <a:t> Timetable</a:t>
                      </a:r>
                    </a:p>
                  </a:txBody>
                  <a:tcPr/>
                </a:tc>
                <a:tc>
                  <a:txBody>
                    <a:bodyPr/>
                    <a:lstStyle/>
                    <a:p>
                      <a:pPr algn="ctr"/>
                      <a:r>
                        <a:rPr lang="en-US" sz="1000" b="1" u="none" dirty="0">
                          <a:solidFill>
                            <a:schemeClr val="bg1"/>
                          </a:solidFill>
                          <a:latin typeface="Georgia" panose="02040502050405020303" pitchFamily="18" charset="0"/>
                        </a:rPr>
                        <a:t>Completion </a:t>
                      </a:r>
                    </a:p>
                    <a:p>
                      <a:pPr algn="ctr"/>
                      <a:r>
                        <a:rPr lang="en-US" sz="10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191044">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Identify delivery modalities and recruit and train the  Education Programs Educators  within 2 months</a:t>
                      </a:r>
                      <a:endParaRPr lang="en-US" sz="12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14760">
                <a:tc>
                  <a:txBody>
                    <a:bodyPr/>
                    <a:lstStyle/>
                    <a:p>
                      <a:pPr marL="0" lvl="1" indent="0">
                        <a:buNone/>
                      </a:pPr>
                      <a:r>
                        <a:rPr lang="en-US" sz="1400" b="1" dirty="0">
                          <a:effectLst/>
                          <a:latin typeface="Georgia" panose="02040502050405020303" pitchFamily="18" charset="0"/>
                        </a:rPr>
                        <a:t>6. (a) identify the best ways to deliver the Adult Education Programs; (b) identify delivery modalities and materials (technology, live education, etc.); (c) recruit potential Educators; and (d) schedule training for Educators; (e) begin communications about the launch of the specific Adult Education Programs.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Education Programs delivery modalities determined, and Educators  are recruited and  trained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r h="625969">
                <a:tc>
                  <a:txBody>
                    <a:bodyPr/>
                    <a:lstStyle/>
                    <a:p>
                      <a:pPr marL="0" lvl="1" indent="0">
                        <a:buNone/>
                      </a:pPr>
                      <a:r>
                        <a:rPr lang="en-US" sz="1400" b="1" dirty="0">
                          <a:effectLst/>
                          <a:latin typeface="Georgia" panose="02040502050405020303" pitchFamily="18" charset="0"/>
                        </a:rPr>
                        <a:t>7. (a) Develop training program for Educators; (b) determine interim quarterly effectiveness assessment measurement process to ultimately achieve Education Targets; (c) train the Educators selected in step 6; and (d) implement and establish all delivery modalities and materials.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1</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step 5 (concurrent with step 6)</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Educators are trained in Education Programs, interim assessment process determined, and all delivery modalities are set up</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611891"/>
                  </a:ext>
                </a:extLst>
              </a:tr>
              <a:tr h="200339">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4: Deliver the Education Programs to at least Education Targets of adults and youth over 12 months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9569203"/>
                  </a:ext>
                </a:extLst>
              </a:tr>
              <a:tr h="999156">
                <a:tc>
                  <a:txBody>
                    <a:bodyPr/>
                    <a:lstStyle/>
                    <a:p>
                      <a:pPr marL="0" lvl="1" indent="0">
                        <a:buNone/>
                      </a:pPr>
                      <a:r>
                        <a:rPr lang="en-US" sz="1400" b="1" dirty="0">
                          <a:effectLst/>
                          <a:latin typeface="Georgia" panose="02040502050405020303" pitchFamily="18" charset="0"/>
                        </a:rPr>
                        <a:t>8. Identify, recruit, and educate “Education Target” numbers of Parish adult and youth parishioners to participate in each of the Adult Education Programs. </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Educators  and Education Ministry Team 1</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Concurrent with step 7</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At least the Education Target  numbers of Adult and Youth Parishioners  participate in the Education Programs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4857395"/>
                  </a:ext>
                </a:extLst>
              </a:tr>
            </a:tbl>
          </a:graphicData>
        </a:graphic>
      </p:graphicFrame>
      <p:sp>
        <p:nvSpPr>
          <p:cNvPr id="5" name="Title 1">
            <a:extLst>
              <a:ext uri="{FF2B5EF4-FFF2-40B4-BE49-F238E27FC236}">
                <a16:creationId xmlns:a16="http://schemas.microsoft.com/office/drawing/2014/main" id="{81AE38BD-7479-5E90-7CD4-50D888E17586}"/>
              </a:ext>
            </a:extLst>
          </p:cNvPr>
          <p:cNvSpPr txBox="1">
            <a:spLocks/>
          </p:cNvSpPr>
          <p:nvPr/>
        </p:nvSpPr>
        <p:spPr bwMode="auto">
          <a:xfrm>
            <a:off x="229893" y="-163469"/>
            <a:ext cx="899308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Adult &amp; </a:t>
            </a:r>
            <a:r>
              <a:rPr kumimoji="0" lang="en-US" sz="2200" b="1" i="0" u="none" strike="noStrike" kern="0" cap="none" spc="0" normalizeH="0" baseline="0" noProof="0" dirty="0">
                <a:ln>
                  <a:noFill/>
                </a:ln>
                <a:solidFill>
                  <a:srgbClr val="760002"/>
                </a:solidFill>
                <a:effectLst>
                  <a:outerShdw blurRad="38100" dist="38100" dir="2700000" algn="tl">
                    <a:srgbClr val="C0C0C0"/>
                  </a:outerShdw>
                </a:effectLst>
                <a:uLnTx/>
                <a:uFillTx/>
                <a:latin typeface="Georgia"/>
                <a:ea typeface="+mj-ea"/>
                <a:cs typeface="+mj-cs"/>
              </a:rPr>
              <a:t>Youth Education</a:t>
            </a:r>
            <a:b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b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mj-cs"/>
              </a:rPr>
              <a:t>S.M.A.R.T. Goal 1</a:t>
            </a:r>
            <a:r>
              <a:rPr kumimoji="0" lang="en-US" sz="2200" b="1" i="0" u="sng" strike="noStrike" kern="0" cap="none" spc="0" normalizeH="0" baseline="0" noProof="0" dirty="0">
                <a:ln>
                  <a:noFill/>
                </a:ln>
                <a:solidFill>
                  <a:srgbClr val="760002"/>
                </a:solidFill>
                <a:effectLst/>
                <a:uLnTx/>
                <a:uFillTx/>
                <a:latin typeface="Georgia" panose="02040502050405020303" pitchFamily="18" charset="0"/>
                <a:ea typeface="+mj-ea"/>
                <a:cs typeface="+mj-cs"/>
              </a:rPr>
              <a:t> Action Plan</a:t>
            </a:r>
            <a:endParaRPr kumimoji="0" lang="en-US" sz="2200" b="1" i="0" u="sng" strike="noStrike" kern="0" cap="none" spc="0" normalizeH="0" baseline="0" noProof="0" dirty="0">
              <a:ln>
                <a:noFill/>
              </a:ln>
              <a:solidFill>
                <a:srgbClr val="760002"/>
              </a:solidFill>
              <a:effectLst>
                <a:outerShdw blurRad="38100" dist="38100" dir="2700000" algn="tl">
                  <a:srgbClr val="C0C0C0"/>
                </a:outerShdw>
              </a:effectLst>
              <a:uLnTx/>
              <a:uFillTx/>
              <a:latin typeface="Georgia" panose="02040502050405020303" pitchFamily="18" charset="0"/>
              <a:ea typeface="+mj-ea"/>
              <a:cs typeface="+mj-cs"/>
            </a:endParaRPr>
          </a:p>
        </p:txBody>
      </p:sp>
    </p:spTree>
    <p:extLst>
      <p:ext uri="{BB962C8B-B14F-4D97-AF65-F5344CB8AC3E}">
        <p14:creationId xmlns:p14="http://schemas.microsoft.com/office/powerpoint/2010/main" val="1814558908"/>
      </p:ext>
    </p:extLst>
  </p:cSld>
  <p:clrMapOvr>
    <a:masterClrMapping/>
  </p:clrMapOvr>
  <p:transition>
    <p:strips dir="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118449" y="649744"/>
          <a:ext cx="8795658" cy="5781536"/>
        </p:xfrm>
        <a:graphic>
          <a:graphicData uri="http://schemas.openxmlformats.org/drawingml/2006/table">
            <a:tbl>
              <a:tblPr firstRow="1" bandRow="1">
                <a:tableStyleId>{7DF18680-E054-41AD-8BC1-D1AEF772440D}</a:tableStyleId>
              </a:tblPr>
              <a:tblGrid>
                <a:gridCol w="3649064">
                  <a:extLst>
                    <a:ext uri="{9D8B030D-6E8A-4147-A177-3AD203B41FA5}">
                      <a16:colId xmlns:a16="http://schemas.microsoft.com/office/drawing/2014/main" val="20000"/>
                    </a:ext>
                  </a:extLst>
                </a:gridCol>
                <a:gridCol w="1525681">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974993">
                  <a:extLst>
                    <a:ext uri="{9D8B030D-6E8A-4147-A177-3AD203B41FA5}">
                      <a16:colId xmlns:a16="http://schemas.microsoft.com/office/drawing/2014/main" val="20003"/>
                    </a:ext>
                  </a:extLst>
                </a:gridCol>
              </a:tblGrid>
              <a:tr h="309427">
                <a:tc>
                  <a:txBody>
                    <a:bodyPr/>
                    <a:lstStyle/>
                    <a:p>
                      <a:pPr algn="ctr"/>
                      <a:r>
                        <a:rPr lang="en-US" sz="1400" b="1" kern="1200" dirty="0">
                          <a:solidFill>
                            <a:schemeClr val="bg1"/>
                          </a:solidFill>
                          <a:effectLst/>
                          <a:latin typeface="Georgia" panose="02040502050405020303" pitchFamily="18" charset="0"/>
                          <a:ea typeface="+mn-ea"/>
                          <a:cs typeface="+mn-cs"/>
                        </a:rPr>
                        <a:t>Key  Actions  Necessary  </a:t>
                      </a:r>
                      <a:r>
                        <a:rPr lang="en-US" sz="1400" b="1" u="none" kern="1200" dirty="0">
                          <a:solidFill>
                            <a:schemeClr val="bg1"/>
                          </a:solidFill>
                          <a:effectLst/>
                          <a:latin typeface="Georgia" panose="02040502050405020303" pitchFamily="18" charset="0"/>
                          <a:ea typeface="+mn-ea"/>
                          <a:cs typeface="+mn-cs"/>
                        </a:rPr>
                        <a:t>To  Achieve  </a:t>
                      </a:r>
                    </a:p>
                    <a:p>
                      <a:pPr algn="ctr"/>
                      <a:r>
                        <a:rPr lang="en-US" sz="1400" b="1" u="sng" kern="1200" dirty="0">
                          <a:solidFill>
                            <a:schemeClr val="bg1"/>
                          </a:solidFill>
                          <a:effectLst/>
                          <a:latin typeface="Georgia" panose="02040502050405020303" pitchFamily="18" charset="0"/>
                          <a:ea typeface="+mn-ea"/>
                          <a:cs typeface="+mn-cs"/>
                        </a:rPr>
                        <a:t>Strategic  Goal 1</a:t>
                      </a:r>
                      <a:endParaRPr lang="en-US" sz="1400" b="1" dirty="0">
                        <a:solidFill>
                          <a:schemeClr val="bg1"/>
                        </a:solidFill>
                        <a:latin typeface="Georgia" panose="02040502050405020303" pitchFamily="18" charset="0"/>
                      </a:endParaRPr>
                    </a:p>
                  </a:txBody>
                  <a:tcPr/>
                </a:tc>
                <a:tc>
                  <a:txBody>
                    <a:bodyPr/>
                    <a:lstStyle/>
                    <a:p>
                      <a:pPr algn="ctr"/>
                      <a:r>
                        <a:rPr lang="en-US" sz="1400" b="1" u="none" dirty="0">
                          <a:solidFill>
                            <a:schemeClr val="bg1"/>
                          </a:solidFill>
                          <a:latin typeface="Georgia" panose="02040502050405020303" pitchFamily="18" charset="0"/>
                        </a:rPr>
                        <a:t>Responsible </a:t>
                      </a:r>
                      <a:r>
                        <a:rPr lang="en-US" sz="14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dirty="0">
                          <a:solidFill>
                            <a:schemeClr val="bg1"/>
                          </a:solidFill>
                          <a:latin typeface="Georgia" panose="02040502050405020303" pitchFamily="18" charset="0"/>
                        </a:rPr>
                        <a:t>Deadline</a:t>
                      </a:r>
                      <a:r>
                        <a:rPr lang="en-US" sz="1400" b="1" u="sng" dirty="0">
                          <a:solidFill>
                            <a:schemeClr val="bg1"/>
                          </a:solidFill>
                          <a:latin typeface="Georgia" panose="02040502050405020303" pitchFamily="18" charset="0"/>
                        </a:rPr>
                        <a:t> Timetable</a:t>
                      </a:r>
                    </a:p>
                  </a:txBody>
                  <a:tcPr/>
                </a:tc>
                <a:tc>
                  <a:txBody>
                    <a:bodyPr/>
                    <a:lstStyle/>
                    <a:p>
                      <a:pPr algn="ctr"/>
                      <a:r>
                        <a:rPr lang="en-US" sz="1400" b="1" u="none" dirty="0">
                          <a:solidFill>
                            <a:schemeClr val="bg1"/>
                          </a:solidFill>
                          <a:latin typeface="Georgia" panose="02040502050405020303" pitchFamily="18" charset="0"/>
                        </a:rPr>
                        <a:t>Completion </a:t>
                      </a:r>
                    </a:p>
                    <a:p>
                      <a:pPr algn="ctr"/>
                      <a:r>
                        <a:rPr lang="en-US" sz="14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74263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dirty="0">
                          <a:effectLst/>
                          <a:latin typeface="Georgia" panose="02040502050405020303" pitchFamily="18" charset="0"/>
                        </a:rPr>
                        <a:t>9. At least the Education Target numbers of: (a) Adult Education Programs and quarterly Education Programs; and (b) youth complete at least one full year of new youth Education Programs.</a:t>
                      </a:r>
                    </a:p>
                    <a:p>
                      <a:pPr marL="0" marR="0" lvl="1" indent="0" algn="l" defTabSz="914400" rtl="0" eaLnBrk="1" fontAlgn="auto" latinLnBrk="0" hangingPunct="1">
                        <a:lnSpc>
                          <a:spcPct val="100000"/>
                        </a:lnSpc>
                        <a:spcBef>
                          <a:spcPts val="0"/>
                        </a:spcBef>
                        <a:spcAft>
                          <a:spcPts val="0"/>
                        </a:spcAft>
                        <a:buClrTx/>
                        <a:buSzTx/>
                        <a:buFontTx/>
                        <a:buNone/>
                        <a:tabLst/>
                        <a:defRPr/>
                      </a:pPr>
                      <a:endParaRPr lang="en-US" sz="1400" b="1" dirty="0">
                        <a:effectLst/>
                        <a:latin typeface="Georgia" panose="02040502050405020303" pitchFamily="18" charset="0"/>
                      </a:endParaRPr>
                    </a:p>
                  </a:txBody>
                  <a:tcPr marL="68580" marR="68580"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Educators </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12  months after steps 7 &amp; 8 </a:t>
                      </a:r>
                    </a:p>
                  </a:txBody>
                  <a:tcPr marL="68580" marR="68580" marT="0" marB="0"/>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Education Programs  is implemented to at least the Target number of Parishioners  within the 12 months</a:t>
                      </a:r>
                    </a:p>
                  </a:txBody>
                  <a:tcPr marL="68580" marR="68580" marT="0" marB="0"/>
                </a:tc>
                <a:extLst>
                  <a:ext uri="{0D108BD9-81ED-4DB2-BD59-A6C34878D82A}">
                    <a16:rowId xmlns:a16="http://schemas.microsoft.com/office/drawing/2014/main" val="3623489839"/>
                  </a:ext>
                </a:extLst>
              </a:tr>
              <a:tr h="19426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b="1" u="sng" dirty="0">
                          <a:solidFill>
                            <a:srgbClr val="FF0000"/>
                          </a:solidFill>
                          <a:effectLst/>
                          <a:latin typeface="Georgia" panose="02040502050405020303" pitchFamily="18" charset="0"/>
                        </a:rPr>
                        <a:t>LAG 5:  Compile and assess the results of the Parish Education Programs  and make necessary improvements within 2 months</a:t>
                      </a:r>
                      <a:endParaRPr lang="en-US" sz="10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41875">
                <a:tc>
                  <a:txBody>
                    <a:bodyPr/>
                    <a:lstStyle/>
                    <a:p>
                      <a:pPr marL="0" lvl="1" indent="0">
                        <a:buNone/>
                      </a:pPr>
                      <a:r>
                        <a:rPr lang="en-US" sz="1400" b="1" dirty="0">
                          <a:effectLst/>
                          <a:latin typeface="Georgia" panose="02040502050405020303" pitchFamily="18" charset="0"/>
                        </a:rPr>
                        <a:t>10. Obtain and compile qualitative and quantitative data from Parish Education Programs implementations as to the effectiveness and success of the Education Programs (based on criteria established in step 2) and identify areas for improvement. </a:t>
                      </a:r>
                    </a:p>
                    <a:p>
                      <a:pPr marL="0" lvl="1" indent="0">
                        <a:buNone/>
                      </a:pPr>
                      <a:endParaRPr lang="en-US" sz="1400" b="1" dirty="0">
                        <a:effectLst/>
                        <a:latin typeface="Georgia" panose="02040502050405020303"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ea typeface="Calibri" panose="020F0502020204030204" pitchFamily="34" charset="0"/>
                          <a:cs typeface="Times New Roman" panose="02020603050405020304" pitchFamily="18" charset="0"/>
                        </a:rPr>
                        <a:t>Educators  and Education Ministry Team 1</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9</a:t>
                      </a:r>
                    </a:p>
                  </a:txBody>
                  <a:tcPr marL="68580" marR="68580" marT="0" marB="0"/>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Parish Education Programs </a:t>
                      </a:r>
                    </a:p>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implementation  assessments are compiled</a:t>
                      </a:r>
                    </a:p>
                  </a:txBody>
                  <a:tcPr marL="68580" marR="68580" marT="0" marB="0"/>
                </a:tc>
                <a:extLst>
                  <a:ext uri="{0D108BD9-81ED-4DB2-BD59-A6C34878D82A}">
                    <a16:rowId xmlns:a16="http://schemas.microsoft.com/office/drawing/2014/main" val="2302424690"/>
                  </a:ext>
                </a:extLst>
              </a:tr>
              <a:tr h="1868711">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rPr>
                        <a:t>11. Finalize and deliver </a:t>
                      </a: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Education Programs </a:t>
                      </a:r>
                      <a:r>
                        <a:rPr lang="en-US" sz="1400" b="1" dirty="0">
                          <a:effectLst/>
                          <a:latin typeface="Georgia" panose="02040502050405020303" pitchFamily="18" charset="0"/>
                        </a:rPr>
                        <a:t>effectiveness assessment analysis and make all refinements necessary to make the Education Programs more effective based on information identified in step 10, and revise and improve the Education Programs accordingly.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ea typeface="Calibri" panose="020F0502020204030204" pitchFamily="34" charset="0"/>
                          <a:cs typeface="Times New Roman" panose="02020603050405020304" pitchFamily="18" charset="0"/>
                        </a:rPr>
                        <a:t>Educators  and Education Ministry Team 1</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Education Programs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implementation  assessment analysis are completed Programs are refined accordingly</a:t>
                      </a:r>
                    </a:p>
                  </a:txBody>
                  <a:tcPr marL="68580" marR="68580" marT="0" marB="0"/>
                </a:tc>
                <a:extLst>
                  <a:ext uri="{0D108BD9-81ED-4DB2-BD59-A6C34878D82A}">
                    <a16:rowId xmlns:a16="http://schemas.microsoft.com/office/drawing/2014/main" val="2887205641"/>
                  </a:ext>
                </a:extLst>
              </a:tr>
            </a:tbl>
          </a:graphicData>
        </a:graphic>
      </p:graphicFrame>
      <p:sp>
        <p:nvSpPr>
          <p:cNvPr id="5" name="Title 1">
            <a:extLst>
              <a:ext uri="{FF2B5EF4-FFF2-40B4-BE49-F238E27FC236}">
                <a16:creationId xmlns:a16="http://schemas.microsoft.com/office/drawing/2014/main" id="{1EFA9076-18AB-CB9B-664D-2643CF38795D}"/>
              </a:ext>
            </a:extLst>
          </p:cNvPr>
          <p:cNvSpPr txBox="1">
            <a:spLocks/>
          </p:cNvSpPr>
          <p:nvPr/>
        </p:nvSpPr>
        <p:spPr bwMode="auto">
          <a:xfrm>
            <a:off x="229893" y="-163469"/>
            <a:ext cx="899308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Adult &amp; </a:t>
            </a:r>
            <a:r>
              <a:rPr kumimoji="0" lang="en-US" sz="2200" b="1" i="0" u="none" strike="noStrike" kern="0" cap="none" spc="0" normalizeH="0" baseline="0" noProof="0" dirty="0">
                <a:ln>
                  <a:noFill/>
                </a:ln>
                <a:solidFill>
                  <a:srgbClr val="760002"/>
                </a:solidFill>
                <a:effectLst>
                  <a:outerShdw blurRad="38100" dist="38100" dir="2700000" algn="tl">
                    <a:srgbClr val="C0C0C0"/>
                  </a:outerShdw>
                </a:effectLst>
                <a:uLnTx/>
                <a:uFillTx/>
                <a:latin typeface="Georgia"/>
                <a:ea typeface="+mj-ea"/>
                <a:cs typeface="+mj-cs"/>
              </a:rPr>
              <a:t>Youth Education</a:t>
            </a:r>
            <a:b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b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mj-cs"/>
              </a:rPr>
              <a:t>S.M.A.R.T. Goal 1</a:t>
            </a:r>
            <a:r>
              <a:rPr kumimoji="0" lang="en-US" sz="2200" b="1" i="0" u="sng" strike="noStrike" kern="0" cap="none" spc="0" normalizeH="0" baseline="0" noProof="0" dirty="0">
                <a:ln>
                  <a:noFill/>
                </a:ln>
                <a:solidFill>
                  <a:srgbClr val="760002"/>
                </a:solidFill>
                <a:effectLst/>
                <a:uLnTx/>
                <a:uFillTx/>
                <a:latin typeface="Georgia" panose="02040502050405020303" pitchFamily="18" charset="0"/>
                <a:ea typeface="+mj-ea"/>
                <a:cs typeface="+mj-cs"/>
              </a:rPr>
              <a:t> Action Plan</a:t>
            </a:r>
            <a:endParaRPr kumimoji="0" lang="en-US" sz="2200" b="1" i="0" u="sng" strike="noStrike" kern="0" cap="none" spc="0" normalizeH="0" baseline="0" noProof="0" dirty="0">
              <a:ln>
                <a:noFill/>
              </a:ln>
              <a:solidFill>
                <a:srgbClr val="760002"/>
              </a:solidFill>
              <a:effectLst>
                <a:outerShdw blurRad="38100" dist="38100" dir="2700000" algn="tl">
                  <a:srgbClr val="C0C0C0"/>
                </a:outerShdw>
              </a:effectLst>
              <a:uLnTx/>
              <a:uFillTx/>
              <a:latin typeface="Georgia" panose="02040502050405020303" pitchFamily="18" charset="0"/>
              <a:ea typeface="+mj-ea"/>
              <a:cs typeface="+mj-cs"/>
            </a:endParaRPr>
          </a:p>
        </p:txBody>
      </p:sp>
    </p:spTree>
    <p:extLst>
      <p:ext uri="{BB962C8B-B14F-4D97-AF65-F5344CB8AC3E}">
        <p14:creationId xmlns:p14="http://schemas.microsoft.com/office/powerpoint/2010/main" val="3533841292"/>
      </p:ext>
    </p:extLst>
  </p:cSld>
  <p:clrMapOvr>
    <a:masterClrMapping/>
  </p:clrMapOvr>
  <p:transition>
    <p:strips dir="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01F5-7AB6-4535-88E3-F3DD276372BC}"/>
              </a:ext>
            </a:extLst>
          </p:cNvPr>
          <p:cNvSpPr>
            <a:spLocks noGrp="1"/>
          </p:cNvSpPr>
          <p:nvPr>
            <p:ph type="title"/>
          </p:nvPr>
        </p:nvSpPr>
        <p:spPr>
          <a:xfrm>
            <a:off x="977630" y="-115567"/>
            <a:ext cx="7188740" cy="1143000"/>
          </a:xfrm>
        </p:spPr>
        <p:txBody>
          <a:bodyPr/>
          <a:lstStyle/>
          <a:p>
            <a:r>
              <a:rPr lang="en-US" sz="2400" b="1" u="none" dirty="0">
                <a:effectLst/>
                <a:latin typeface="Georgia" panose="02040502050405020303" pitchFamily="18" charset="0"/>
              </a:rPr>
              <a:t>Adult &amp; </a:t>
            </a:r>
            <a:r>
              <a:rPr lang="en-US" sz="2400" u="none" dirty="0"/>
              <a:t>Youth Education</a:t>
            </a:r>
            <a:br>
              <a:rPr lang="en-US" sz="2400" b="1" u="none" dirty="0">
                <a:effectLst/>
                <a:latin typeface="Georgia" panose="02040502050405020303" pitchFamily="18" charset="0"/>
              </a:rPr>
            </a:br>
            <a:r>
              <a:rPr lang="en-US" sz="2400" kern="0" dirty="0"/>
              <a:t>Goal 1 </a:t>
            </a:r>
            <a:r>
              <a:rPr lang="en-US" sz="2400" dirty="0"/>
              <a:t>Scoreboard</a:t>
            </a:r>
          </a:p>
        </p:txBody>
      </p:sp>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0" y="828040"/>
          <a:ext cx="9144000" cy="5821680"/>
        </p:xfrm>
        <a:graphic>
          <a:graphicData uri="http://schemas.openxmlformats.org/drawingml/2006/table">
            <a:tbl>
              <a:tblPr firstRow="1" bandRow="1">
                <a:tableStyleId>{5C22544A-7EE6-4342-B048-85BDC9FD1C3A}</a:tableStyleId>
              </a:tblPr>
              <a:tblGrid>
                <a:gridCol w="5197581">
                  <a:extLst>
                    <a:ext uri="{9D8B030D-6E8A-4147-A177-3AD203B41FA5}">
                      <a16:colId xmlns:a16="http://schemas.microsoft.com/office/drawing/2014/main" val="824145472"/>
                    </a:ext>
                  </a:extLst>
                </a:gridCol>
                <a:gridCol w="2049980">
                  <a:extLst>
                    <a:ext uri="{9D8B030D-6E8A-4147-A177-3AD203B41FA5}">
                      <a16:colId xmlns:a16="http://schemas.microsoft.com/office/drawing/2014/main" val="1324807933"/>
                    </a:ext>
                  </a:extLst>
                </a:gridCol>
                <a:gridCol w="1896439">
                  <a:extLst>
                    <a:ext uri="{9D8B030D-6E8A-4147-A177-3AD203B41FA5}">
                      <a16:colId xmlns:a16="http://schemas.microsoft.com/office/drawing/2014/main" val="818634956"/>
                    </a:ext>
                  </a:extLst>
                </a:gridCol>
              </a:tblGrid>
              <a:tr h="291246">
                <a:tc>
                  <a:txBody>
                    <a:bodyPr/>
                    <a:lstStyle/>
                    <a:p>
                      <a:r>
                        <a:rPr lang="en-US" sz="1200" dirty="0"/>
                        <a:t>Lead Measure Action</a:t>
                      </a:r>
                    </a:p>
                  </a:txBody>
                  <a:tcPr/>
                </a:tc>
                <a:tc>
                  <a:txBody>
                    <a:bodyPr/>
                    <a:lstStyle/>
                    <a:p>
                      <a:r>
                        <a:rPr lang="en-US" sz="1200" dirty="0"/>
                        <a:t>Deadline Date</a:t>
                      </a:r>
                    </a:p>
                  </a:txBody>
                  <a:tcPr/>
                </a:tc>
                <a:tc>
                  <a:txBody>
                    <a:bodyPr/>
                    <a:lstStyle/>
                    <a:p>
                      <a:r>
                        <a:rPr lang="en-US" sz="1200" dirty="0"/>
                        <a:t>Status: Percent Complete and Date</a:t>
                      </a:r>
                    </a:p>
                  </a:txBody>
                  <a:tcPr/>
                </a:tc>
                <a:extLst>
                  <a:ext uri="{0D108BD9-81ED-4DB2-BD59-A6C34878D82A}">
                    <a16:rowId xmlns:a16="http://schemas.microsoft.com/office/drawing/2014/main" val="2806969568"/>
                  </a:ext>
                </a:extLst>
              </a:tr>
              <a:tr h="370840">
                <a:tc>
                  <a:txBody>
                    <a:bodyPr/>
                    <a:lstStyle/>
                    <a:p>
                      <a:r>
                        <a:rPr lang="en-US" sz="1600" dirty="0"/>
                        <a:t>1. Form Education Ministry Team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endParaRPr lang="en-US" sz="1600" dirty="0"/>
                    </a:p>
                  </a:txBody>
                  <a:tcPr/>
                </a:tc>
                <a:extLst>
                  <a:ext uri="{0D108BD9-81ED-4DB2-BD59-A6C34878D82A}">
                    <a16:rowId xmlns:a16="http://schemas.microsoft.com/office/drawing/2014/main" val="571058741"/>
                  </a:ext>
                </a:extLst>
              </a:tr>
              <a:tr h="370840">
                <a:tc>
                  <a:txBody>
                    <a:bodyPr/>
                    <a:lstStyle/>
                    <a:p>
                      <a:pPr>
                        <a:tabLst>
                          <a:tab pos="627063" algn="l"/>
                        </a:tabLst>
                      </a:pPr>
                      <a:r>
                        <a:rPr lang="en-US" sz="1600" dirty="0"/>
                        <a:t>2. Research and Identify metrics to determine 	effectiveness and success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230418515"/>
                  </a:ext>
                </a:extLst>
              </a:tr>
              <a:tr h="370840">
                <a:tc>
                  <a:txBody>
                    <a:bodyPr/>
                    <a:lstStyle/>
                    <a:p>
                      <a:r>
                        <a:rPr lang="en-US" sz="1600" dirty="0"/>
                        <a:t>3. Research adult and youth education programs</a:t>
                      </a:r>
                    </a:p>
                  </a:txBody>
                  <a:tcPr/>
                </a:tc>
                <a:tc>
                  <a:txBody>
                    <a:bodyPr/>
                    <a:lstStyle/>
                    <a:p>
                      <a:endParaRPr lang="en-US" sz="1600" dirty="0">
                        <a:solidFill>
                          <a:srgbClr val="FF0000"/>
                        </a:solidFill>
                      </a:endParaRPr>
                    </a:p>
                  </a:txBody>
                  <a:tcPr/>
                </a:tc>
                <a:tc>
                  <a:txBody>
                    <a:bodyPr/>
                    <a:lstStyle/>
                    <a:p>
                      <a:endParaRPr lang="en-US" sz="1600" dirty="0"/>
                    </a:p>
                  </a:txBody>
                  <a:tcPr/>
                </a:tc>
                <a:extLst>
                  <a:ext uri="{0D108BD9-81ED-4DB2-BD59-A6C34878D82A}">
                    <a16:rowId xmlns:a16="http://schemas.microsoft.com/office/drawing/2014/main" val="503741242"/>
                  </a:ext>
                </a:extLst>
              </a:tr>
              <a:tr h="370840">
                <a:tc>
                  <a:txBody>
                    <a:bodyPr/>
                    <a:lstStyle/>
                    <a:p>
                      <a:r>
                        <a:rPr lang="en-US" sz="1600" dirty="0"/>
                        <a:t>4. Evaluate adult and youth education programs</a:t>
                      </a:r>
                    </a:p>
                  </a:txBody>
                  <a:tcPr/>
                </a:tc>
                <a:tc>
                  <a:txBody>
                    <a:bodyPr/>
                    <a:lstStyle/>
                    <a:p>
                      <a:endParaRPr lang="en-US" sz="1600" dirty="0">
                        <a:solidFill>
                          <a:srgbClr val="FF0000"/>
                        </a:solidFill>
                      </a:endParaRPr>
                    </a:p>
                  </a:txBody>
                  <a:tcPr/>
                </a:tc>
                <a:tc>
                  <a:txBody>
                    <a:bodyPr/>
                    <a:lstStyle/>
                    <a:p>
                      <a:endParaRPr lang="en-US" sz="1600" dirty="0"/>
                    </a:p>
                  </a:txBody>
                  <a:tcPr/>
                </a:tc>
                <a:extLst>
                  <a:ext uri="{0D108BD9-81ED-4DB2-BD59-A6C34878D82A}">
                    <a16:rowId xmlns:a16="http://schemas.microsoft.com/office/drawing/2014/main" val="845713103"/>
                  </a:ext>
                </a:extLst>
              </a:tr>
              <a:tr h="370840">
                <a:tc>
                  <a:txBody>
                    <a:bodyPr/>
                    <a:lstStyle/>
                    <a:p>
                      <a:r>
                        <a:rPr lang="en-US" sz="1600" dirty="0"/>
                        <a:t>5. Finalize Parish Education Programs </a:t>
                      </a:r>
                    </a:p>
                  </a:txBody>
                  <a:tcPr/>
                </a:tc>
                <a:tc>
                  <a:txBody>
                    <a:bodyPr/>
                    <a:lstStyle/>
                    <a:p>
                      <a:endParaRPr lang="en-US" sz="1600" dirty="0">
                        <a:solidFill>
                          <a:srgbClr val="FF0000"/>
                        </a:solidFill>
                      </a:endParaRPr>
                    </a:p>
                  </a:txBody>
                  <a:tcPr/>
                </a:tc>
                <a:tc>
                  <a:txBody>
                    <a:bodyPr/>
                    <a:lstStyle/>
                    <a:p>
                      <a:endParaRPr lang="en-US" sz="1600" dirty="0"/>
                    </a:p>
                  </a:txBody>
                  <a:tcPr/>
                </a:tc>
                <a:extLst>
                  <a:ext uri="{0D108BD9-81ED-4DB2-BD59-A6C34878D82A}">
                    <a16:rowId xmlns:a16="http://schemas.microsoft.com/office/drawing/2014/main" val="4096844472"/>
                  </a:ext>
                </a:extLst>
              </a:tr>
              <a:tr h="370840">
                <a:tc>
                  <a:txBody>
                    <a:bodyPr/>
                    <a:lstStyle/>
                    <a:p>
                      <a:r>
                        <a:rPr lang="en-US" sz="1600" dirty="0"/>
                        <a:t>6. Identify delivery modalities and Educators </a:t>
                      </a:r>
                    </a:p>
                  </a:txBody>
                  <a:tcPr/>
                </a:tc>
                <a:tc>
                  <a:txBody>
                    <a:bodyPr/>
                    <a:lstStyle/>
                    <a:p>
                      <a:endParaRPr lang="en-US" sz="1600" dirty="0">
                        <a:solidFill>
                          <a:srgbClr val="FF0000"/>
                        </a:solidFill>
                      </a:endParaRPr>
                    </a:p>
                  </a:txBody>
                  <a:tcPr/>
                </a:tc>
                <a:tc>
                  <a:txBody>
                    <a:bodyPr/>
                    <a:lstStyle/>
                    <a:p>
                      <a:endParaRPr lang="en-US" sz="1600" dirty="0"/>
                    </a:p>
                  </a:txBody>
                  <a:tcPr/>
                </a:tc>
                <a:extLst>
                  <a:ext uri="{0D108BD9-81ED-4DB2-BD59-A6C34878D82A}">
                    <a16:rowId xmlns:a16="http://schemas.microsoft.com/office/drawing/2014/main" val="1906038764"/>
                  </a:ext>
                </a:extLst>
              </a:tr>
              <a:tr h="370840">
                <a:tc>
                  <a:txBody>
                    <a:bodyPr/>
                    <a:lstStyle/>
                    <a:p>
                      <a:r>
                        <a:rPr lang="en-US" sz="1600" dirty="0"/>
                        <a:t>7. Train Educators and implement delivery modalities</a:t>
                      </a:r>
                    </a:p>
                  </a:txBody>
                  <a:tcPr/>
                </a:tc>
                <a:tc>
                  <a:txBody>
                    <a:bodyPr/>
                    <a:lstStyle/>
                    <a:p>
                      <a:endParaRPr lang="en-US" sz="1600" dirty="0">
                        <a:solidFill>
                          <a:srgbClr val="FF0000"/>
                        </a:solidFill>
                      </a:endParaRPr>
                    </a:p>
                  </a:txBody>
                  <a:tcPr/>
                </a:tc>
                <a:tc>
                  <a:txBody>
                    <a:bodyPr/>
                    <a:lstStyle/>
                    <a:p>
                      <a:endParaRPr lang="en-US" sz="1600" dirty="0"/>
                    </a:p>
                  </a:txBody>
                  <a:tcPr/>
                </a:tc>
                <a:extLst>
                  <a:ext uri="{0D108BD9-81ED-4DB2-BD59-A6C34878D82A}">
                    <a16:rowId xmlns:a16="http://schemas.microsoft.com/office/drawing/2014/main" val="59820400"/>
                  </a:ext>
                </a:extLst>
              </a:tr>
              <a:tr h="370840">
                <a:tc>
                  <a:txBody>
                    <a:bodyPr/>
                    <a:lstStyle/>
                    <a:p>
                      <a:r>
                        <a:rPr lang="en-US" sz="1600" dirty="0"/>
                        <a:t>8. Recruit Adults and Youth to participate in Education Programs</a:t>
                      </a:r>
                    </a:p>
                  </a:txBody>
                  <a:tcPr/>
                </a:tc>
                <a:tc>
                  <a:txBody>
                    <a:bodyPr/>
                    <a:lstStyle/>
                    <a:p>
                      <a:endParaRPr lang="en-US" sz="1600" dirty="0">
                        <a:solidFill>
                          <a:srgbClr val="FF0000"/>
                        </a:solidFill>
                      </a:endParaRPr>
                    </a:p>
                  </a:txBody>
                  <a:tcPr/>
                </a:tc>
                <a:tc>
                  <a:txBody>
                    <a:bodyPr/>
                    <a:lstStyle/>
                    <a:p>
                      <a:endParaRPr lang="en-US" sz="1600" dirty="0"/>
                    </a:p>
                  </a:txBody>
                  <a:tcPr/>
                </a:tc>
                <a:extLst>
                  <a:ext uri="{0D108BD9-81ED-4DB2-BD59-A6C34878D82A}">
                    <a16:rowId xmlns:a16="http://schemas.microsoft.com/office/drawing/2014/main" val="3847654782"/>
                  </a:ext>
                </a:extLst>
              </a:tr>
              <a:tr h="370840">
                <a:tc>
                  <a:txBody>
                    <a:bodyPr/>
                    <a:lstStyle/>
                    <a:p>
                      <a:r>
                        <a:rPr lang="en-US" sz="1600" dirty="0"/>
                        <a:t>9. Implement Education Programs to Education Target numbers or adults and youth</a:t>
                      </a:r>
                    </a:p>
                  </a:txBody>
                  <a:tcPr/>
                </a:tc>
                <a:tc>
                  <a:txBody>
                    <a:bodyPr/>
                    <a:lstStyle/>
                    <a:p>
                      <a:endParaRPr lang="en-US" sz="1600" dirty="0">
                        <a:solidFill>
                          <a:srgbClr val="FF0000"/>
                        </a:solidFill>
                      </a:endParaRPr>
                    </a:p>
                  </a:txBody>
                  <a:tcPr/>
                </a:tc>
                <a:tc>
                  <a:txBody>
                    <a:bodyPr/>
                    <a:lstStyle/>
                    <a:p>
                      <a:endParaRPr lang="en-US" sz="1600" dirty="0"/>
                    </a:p>
                  </a:txBody>
                  <a:tcPr/>
                </a:tc>
                <a:extLst>
                  <a:ext uri="{0D108BD9-81ED-4DB2-BD59-A6C34878D82A}">
                    <a16:rowId xmlns:a16="http://schemas.microsoft.com/office/drawing/2014/main" val="1319602124"/>
                  </a:ext>
                </a:extLst>
              </a:tr>
              <a:tr h="370840">
                <a:tc>
                  <a:txBody>
                    <a:bodyPr/>
                    <a:lstStyle/>
                    <a:p>
                      <a:pPr>
                        <a:tabLst>
                          <a:tab pos="630238" algn="l"/>
                        </a:tabLst>
                      </a:pPr>
                      <a:r>
                        <a:rPr lang="en-US" sz="1600" dirty="0"/>
                        <a:t>10. Obtain and compile effectiveness data from Education Programs implementation</a:t>
                      </a:r>
                    </a:p>
                  </a:txBody>
                  <a:tcPr/>
                </a:tc>
                <a:tc>
                  <a:txBody>
                    <a:bodyPr/>
                    <a:lstStyle/>
                    <a:p>
                      <a:endParaRPr lang="en-US" sz="1600" dirty="0">
                        <a:solidFill>
                          <a:srgbClr val="FF0000"/>
                        </a:solidFill>
                      </a:endParaRPr>
                    </a:p>
                  </a:txBody>
                  <a:tcPr/>
                </a:tc>
                <a:tc>
                  <a:txBody>
                    <a:bodyPr/>
                    <a:lstStyle/>
                    <a:p>
                      <a:endParaRPr lang="en-US" sz="1600" dirty="0"/>
                    </a:p>
                  </a:txBody>
                  <a:tcPr/>
                </a:tc>
                <a:extLst>
                  <a:ext uri="{0D108BD9-81ED-4DB2-BD59-A6C34878D82A}">
                    <a16:rowId xmlns:a16="http://schemas.microsoft.com/office/drawing/2014/main" val="3712199347"/>
                  </a:ext>
                </a:extLst>
              </a:tr>
              <a:tr h="370840">
                <a:tc>
                  <a:txBody>
                    <a:bodyPr/>
                    <a:lstStyle/>
                    <a:p>
                      <a:pPr>
                        <a:tabLst>
                          <a:tab pos="630238" algn="l"/>
                        </a:tabLst>
                      </a:pPr>
                      <a:r>
                        <a:rPr lang="en-US" sz="1600" dirty="0"/>
                        <a:t>11. </a:t>
                      </a:r>
                      <a:r>
                        <a:rPr lang="en-US" sz="1600" dirty="0">
                          <a:effectLst/>
                        </a:rPr>
                        <a:t>Compile the results of  the </a:t>
                      </a:r>
                      <a:r>
                        <a:rPr lang="en-US" sz="1600" dirty="0"/>
                        <a:t>Education Program effectiveness assessment and improve the Education Program accordingly</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217137386"/>
                  </a:ext>
                </a:extLst>
              </a:tr>
            </a:tbl>
          </a:graphicData>
        </a:graphic>
      </p:graphicFrame>
    </p:spTree>
    <p:extLst>
      <p:ext uri="{BB962C8B-B14F-4D97-AF65-F5344CB8AC3E}">
        <p14:creationId xmlns:p14="http://schemas.microsoft.com/office/powerpoint/2010/main" val="859633976"/>
      </p:ext>
    </p:extLst>
  </p:cSld>
  <p:clrMapOvr>
    <a:masterClrMapping/>
  </p:clrMapOvr>
  <p:transition>
    <p:strips dir="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537854" y="2719923"/>
            <a:ext cx="6324600" cy="1143000"/>
          </a:xfrm>
        </p:spPr>
        <p:txBody>
          <a:bodyPr/>
          <a:lstStyle/>
          <a:p>
            <a:r>
              <a:rPr lang="en-US" dirty="0"/>
              <a:t>Sample 3 </a:t>
            </a:r>
            <a:br>
              <a:rPr lang="en-US" dirty="0"/>
            </a:br>
            <a:r>
              <a:rPr lang="en-US" dirty="0"/>
              <a:t>Religious Education</a:t>
            </a:r>
          </a:p>
        </p:txBody>
      </p:sp>
    </p:spTree>
    <p:extLst>
      <p:ext uri="{BB962C8B-B14F-4D97-AF65-F5344CB8AC3E}">
        <p14:creationId xmlns:p14="http://schemas.microsoft.com/office/powerpoint/2010/main" val="660551179"/>
      </p:ext>
    </p:extLst>
  </p:cSld>
  <p:clrMapOvr>
    <a:masterClrMapping/>
  </p:clrMapOvr>
  <p:transition>
    <p:strips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984927"/>
            <a:ext cx="9055223" cy="2687278"/>
          </a:xfrm>
        </p:spPr>
        <p:txBody>
          <a:bodyPr/>
          <a:lstStyle/>
          <a:p>
            <a:pPr marL="0" indent="0">
              <a:buNone/>
            </a:pPr>
            <a:r>
              <a:rPr lang="en-US" sz="1800" b="1" dirty="0">
                <a:effectLst/>
                <a:ea typeface="Calibri" panose="020F0502020204030204" pitchFamily="34" charset="0"/>
              </a:rPr>
              <a:t>We will research, develop, and implement a best-practices, effective </a:t>
            </a:r>
            <a:r>
              <a:rPr lang="en-US" sz="1800" dirty="0">
                <a:effectLst/>
              </a:rPr>
              <a:t>Adult  and  Youth “Religious </a:t>
            </a:r>
            <a:r>
              <a:rPr lang="en-US" sz="1800" b="1" dirty="0">
                <a:effectLst/>
                <a:ea typeface="Calibri" panose="020F0502020204030204" pitchFamily="34" charset="0"/>
              </a:rPr>
              <a:t>Education, Prayer Life &amp; Church Services Engagement</a:t>
            </a:r>
            <a:r>
              <a:rPr lang="en-US" sz="1800" dirty="0">
                <a:effectLst/>
                <a:ea typeface="Calibri" panose="020F0502020204030204" pitchFamily="34" charset="0"/>
              </a:rPr>
              <a:t>” that </a:t>
            </a:r>
            <a:r>
              <a:rPr lang="en-US" sz="1800" b="1" dirty="0">
                <a:solidFill>
                  <a:srgbClr val="5D0100"/>
                </a:solidFill>
                <a:effectLst/>
              </a:rPr>
              <a:t>will achieve the following “Education &amp; Engagement Targets” within 24</a:t>
            </a:r>
            <a:r>
              <a:rPr lang="en-US" sz="1800" b="1" dirty="0">
                <a:solidFill>
                  <a:srgbClr val="FF0000"/>
                </a:solidFill>
                <a:effectLst/>
              </a:rPr>
              <a:t> </a:t>
            </a:r>
            <a:r>
              <a:rPr lang="en-US" sz="1800" b="1" dirty="0">
                <a:effectLst/>
              </a:rPr>
              <a:t>months:</a:t>
            </a:r>
          </a:p>
          <a:p>
            <a:pPr marL="0" indent="0">
              <a:buNone/>
            </a:pPr>
            <a:r>
              <a:rPr lang="en-US" sz="1800" dirty="0">
                <a:effectLst/>
              </a:rPr>
              <a:t>        (a) Education</a:t>
            </a:r>
          </a:p>
          <a:p>
            <a:pPr marL="1087438" indent="58738">
              <a:buAutoNum type="romanLcParenBoth"/>
              <a:tabLst>
                <a:tab pos="1141413" algn="l"/>
                <a:tab pos="1423988" algn="l"/>
              </a:tabLst>
            </a:pPr>
            <a:r>
              <a:rPr lang="en-US" sz="1800" dirty="0">
                <a:effectLst/>
              </a:rPr>
              <a:t>at least 25%  of adult parishioners complete a new four-part  series of Orthodoxy Education 6-8-week  programs; </a:t>
            </a:r>
          </a:p>
          <a:p>
            <a:pPr marL="1087438" indent="58738">
              <a:buAutoNum type="romanLcParenBoth"/>
              <a:tabLst>
                <a:tab pos="1141413" algn="l"/>
                <a:tab pos="1423988" algn="l"/>
              </a:tabLst>
            </a:pPr>
            <a:endParaRPr lang="en-US" sz="1800" dirty="0">
              <a:effectLst/>
            </a:endParaRPr>
          </a:p>
          <a:p>
            <a:pPr marL="1087438" indent="58738">
              <a:buAutoNum type="romanLcParenBoth"/>
              <a:tabLst>
                <a:tab pos="1141413" algn="l"/>
                <a:tab pos="1423988" algn="l"/>
              </a:tabLst>
            </a:pPr>
            <a:r>
              <a:rPr lang="en-US" sz="1800" dirty="0">
                <a:effectLst/>
              </a:rPr>
              <a:t>at least 25%  of young adult parishioners (aged 18-30) 	complete  new Orthodoxy Education programs; </a:t>
            </a:r>
          </a:p>
          <a:p>
            <a:pPr marL="1087438" indent="58738">
              <a:buAutoNum type="romanLcParenBoth"/>
              <a:tabLst>
                <a:tab pos="1141413" algn="l"/>
                <a:tab pos="1423988" algn="l"/>
              </a:tabLst>
            </a:pPr>
            <a:endParaRPr lang="en-US" sz="1800" dirty="0">
              <a:effectLst/>
            </a:endParaRPr>
          </a:p>
          <a:p>
            <a:pPr marL="1087438" indent="58738">
              <a:buNone/>
              <a:tabLst>
                <a:tab pos="1141413" algn="l"/>
                <a:tab pos="1423988" algn="l"/>
              </a:tabLst>
            </a:pPr>
            <a:r>
              <a:rPr lang="en-US" sz="1800" dirty="0">
                <a:effectLst/>
              </a:rPr>
              <a:t>(iii) at least 90% of </a:t>
            </a:r>
            <a:r>
              <a:rPr lang="en-US" sz="1800" b="1" dirty="0">
                <a:effectLst/>
              </a:rPr>
              <a:t>youth parishioners complete a revamped 	full academic year Sunday School program starting 	2023 	academic year;</a:t>
            </a:r>
          </a:p>
          <a:p>
            <a:pPr marL="457200" indent="0">
              <a:buNone/>
              <a:tabLst>
                <a:tab pos="1141413" algn="l"/>
              </a:tabLst>
            </a:pPr>
            <a:r>
              <a:rPr lang="en-US" sz="1800" dirty="0">
                <a:effectLst/>
              </a:rPr>
              <a:t>(b) Liturgical Engagement</a:t>
            </a:r>
          </a:p>
          <a:p>
            <a:pPr marL="457200" indent="0">
              <a:buNone/>
              <a:tabLst>
                <a:tab pos="1203325" algn="l"/>
              </a:tabLst>
            </a:pPr>
            <a:r>
              <a:rPr lang="en-US" sz="1800" dirty="0">
                <a:effectLst/>
              </a:rPr>
              <a:t>	(i)at least </a:t>
            </a:r>
            <a:r>
              <a:rPr lang="en-US" sz="1800" b="1" dirty="0">
                <a:effectLst/>
              </a:rPr>
              <a:t>50% of all parishioners will participate in an age-	appropriate “Prayer Life Initiative” and achieve</a:t>
            </a:r>
            <a:r>
              <a:rPr lang="en-US" sz="1800" dirty="0">
                <a:effectLst/>
              </a:rPr>
              <a:t> at least a 50% 	improvement in their prayer life </a:t>
            </a:r>
            <a:r>
              <a:rPr lang="en-US" sz="1800" dirty="0">
                <a:solidFill>
                  <a:schemeClr val="bg1"/>
                </a:solidFill>
                <a:effectLst/>
              </a:rPr>
              <a:t>practice</a:t>
            </a:r>
            <a:r>
              <a:rPr lang="en-US" sz="1800" b="1" dirty="0">
                <a:effectLst/>
              </a:rPr>
              <a:t>;</a:t>
            </a:r>
            <a:r>
              <a:rPr lang="en-US" sz="1800" dirty="0">
                <a:effectLst/>
              </a:rPr>
              <a:t> and </a:t>
            </a:r>
          </a:p>
          <a:p>
            <a:pPr marL="457200" indent="0">
              <a:buNone/>
              <a:tabLst>
                <a:tab pos="1203325" algn="l"/>
              </a:tabLst>
            </a:pPr>
            <a:endParaRPr lang="en-US" sz="1800" dirty="0">
              <a:effectLst/>
            </a:endParaRPr>
          </a:p>
          <a:p>
            <a:pPr marL="457200" indent="0">
              <a:buNone/>
              <a:tabLst>
                <a:tab pos="1141413" algn="l"/>
              </a:tabLst>
            </a:pPr>
            <a:r>
              <a:rPr lang="en-US" sz="1800" dirty="0">
                <a:effectLst/>
              </a:rPr>
              <a:t>            (ii) engagement </a:t>
            </a:r>
            <a:r>
              <a:rPr lang="en-US" sz="1800" dirty="0">
                <a:solidFill>
                  <a:schemeClr val="bg1"/>
                </a:solidFill>
                <a:effectLst/>
              </a:rPr>
              <a:t>of all parishioners</a:t>
            </a:r>
            <a:r>
              <a:rPr lang="en-US" sz="1800" dirty="0">
                <a:solidFill>
                  <a:srgbClr val="FF0000"/>
                </a:solidFill>
                <a:effectLst/>
              </a:rPr>
              <a:t> </a:t>
            </a:r>
            <a:r>
              <a:rPr lang="en-US" sz="1800" dirty="0">
                <a:effectLst/>
              </a:rPr>
              <a:t>in church services is 	increa</a:t>
            </a:r>
            <a:r>
              <a:rPr lang="en-US" sz="1800" dirty="0">
                <a:solidFill>
                  <a:srgbClr val="5D0100"/>
                </a:solidFill>
                <a:effectLst/>
              </a:rPr>
              <a:t>sed by at least </a:t>
            </a:r>
            <a:r>
              <a:rPr lang="en-US" sz="1800" dirty="0">
                <a:effectLst/>
              </a:rPr>
              <a:t>75%. </a:t>
            </a:r>
          </a:p>
          <a:p>
            <a:pPr marL="457200" indent="0">
              <a:buNone/>
              <a:tabLst>
                <a:tab pos="1314450" algn="l"/>
              </a:tabLst>
            </a:pPr>
            <a:endParaRPr lang="en-US" sz="1800" b="1" dirty="0">
              <a:effectLst/>
            </a:endParaRP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1367245" y="-78171"/>
            <a:ext cx="6618515" cy="1143000"/>
          </a:xfrm>
        </p:spPr>
        <p:txBody>
          <a:bodyPr/>
          <a:lstStyle/>
          <a:p>
            <a:r>
              <a:rPr lang="en-US" sz="2400" b="1" u="none" dirty="0">
                <a:effectLst/>
                <a:latin typeface="Georgia" panose="02040502050405020303" pitchFamily="18" charset="0"/>
              </a:rPr>
              <a:t>Adult, Young Adult  &amp; Youth Religious Education &amp; Liturgical Engagement</a:t>
            </a:r>
            <a:br>
              <a:rPr lang="en-US" sz="2400" b="1" u="none" dirty="0">
                <a:effectLst/>
                <a:latin typeface="Georgia" panose="02040502050405020303" pitchFamily="18" charset="0"/>
              </a:rPr>
            </a:br>
            <a:r>
              <a:rPr lang="en-US" sz="2400" b="1" dirty="0">
                <a:effectLst/>
                <a:latin typeface="Georgia" panose="02040502050405020303" pitchFamily="18" charset="0"/>
              </a:rPr>
              <a:t>SMART </a:t>
            </a:r>
            <a:r>
              <a:rPr lang="en-US" sz="2400" b="1" u="sng" dirty="0">
                <a:effectLst/>
                <a:latin typeface="Georgia" panose="02040502050405020303" pitchFamily="18" charset="0"/>
              </a:rPr>
              <a:t>Goal 1</a:t>
            </a:r>
            <a:endParaRPr lang="en-US" sz="2400" b="1" u="sng" dirty="0">
              <a:latin typeface="Georgia" panose="02040502050405020303" pitchFamily="18" charset="0"/>
            </a:endParaRPr>
          </a:p>
        </p:txBody>
      </p:sp>
    </p:spTree>
    <p:extLst>
      <p:ext uri="{BB962C8B-B14F-4D97-AF65-F5344CB8AC3E}">
        <p14:creationId xmlns:p14="http://schemas.microsoft.com/office/powerpoint/2010/main" val="94362422"/>
      </p:ext>
    </p:extLst>
  </p:cSld>
  <p:clrMapOvr>
    <a:masterClrMapping/>
  </p:clrMapOvr>
  <p:transition>
    <p:strips dir="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1" y="2289135"/>
            <a:ext cx="8608290" cy="2687278"/>
          </a:xfrm>
        </p:spPr>
        <p:txBody>
          <a:bodyPr/>
          <a:lstStyle/>
          <a:p>
            <a:pPr marL="0" indent="0">
              <a:buNone/>
            </a:pPr>
            <a:r>
              <a:rPr lang="en-US" sz="2800" b="1" dirty="0">
                <a:effectLst/>
              </a:rPr>
              <a:t>Develop  and  implement  an effective  </a:t>
            </a:r>
            <a:r>
              <a:rPr lang="en-US" sz="2800" b="1" u="none" dirty="0">
                <a:effectLst/>
              </a:rPr>
              <a:t>Religious Education and Liturgical Engagement (“RELE”) </a:t>
            </a:r>
            <a:r>
              <a:rPr lang="en-US" sz="2800" b="1" dirty="0">
                <a:effectLst/>
              </a:rPr>
              <a:t>Program  for  youth  and  adults  that  will  be  completed  </a:t>
            </a:r>
            <a:r>
              <a:rPr lang="en-US" sz="2800" dirty="0">
                <a:effectLst/>
              </a:rPr>
              <a:t>within  </a:t>
            </a:r>
            <a:r>
              <a:rPr lang="en-US" sz="2800" b="1" dirty="0">
                <a:effectLst/>
              </a:rPr>
              <a:t>20 months by  the following “Education Targets”: </a:t>
            </a:r>
          </a:p>
          <a:p>
            <a:pPr marL="914400" lvl="1" indent="-514350">
              <a:buAutoNum type="alphaLcParenBoth"/>
            </a:pPr>
            <a:r>
              <a:rPr lang="en-US" dirty="0">
                <a:effectLst/>
              </a:rPr>
              <a:t> 25</a:t>
            </a:r>
            <a:r>
              <a:rPr lang="en-US" b="1" dirty="0">
                <a:effectLst/>
              </a:rPr>
              <a:t>%  or  more of  parish adults; and  </a:t>
            </a:r>
            <a:endParaRPr lang="en-US" dirty="0">
              <a:effectLst/>
            </a:endParaRPr>
          </a:p>
          <a:p>
            <a:pPr marL="914400" lvl="1" indent="-514350">
              <a:buAutoNum type="alphaLcParenBoth"/>
            </a:pPr>
            <a:r>
              <a:rPr lang="en-US" dirty="0">
                <a:effectLst/>
              </a:rPr>
              <a:t> 75</a:t>
            </a:r>
            <a:r>
              <a:rPr lang="en-US" b="1" dirty="0">
                <a:effectLst/>
              </a:rPr>
              <a:t>%  or  more of  parish youth;</a:t>
            </a:r>
          </a:p>
          <a:p>
            <a:pPr marL="914400" lvl="1" indent="-514350">
              <a:buAutoNum type="alphaLcParenBoth"/>
            </a:pPr>
            <a:r>
              <a:rPr lang="en-US" dirty="0">
                <a:effectLst/>
              </a:rPr>
              <a:t> 50%  or  more  of  </a:t>
            </a:r>
            <a:r>
              <a:rPr lang="en-US" sz="2800" dirty="0">
                <a:effectLst/>
              </a:rPr>
              <a:t>unaffiliated  Orthodox  or  non-Orthodox  are  fully  welcomed  by  the </a:t>
            </a:r>
            <a:r>
              <a:rPr lang="en-US" dirty="0">
                <a:effectLst/>
              </a:rPr>
              <a:t>parish.</a:t>
            </a:r>
            <a:endParaRPr lang="en-US" b="1" dirty="0">
              <a:effectLst/>
            </a:endParaRP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956940" y="1121899"/>
            <a:ext cx="7304012" cy="1143000"/>
          </a:xfrm>
        </p:spPr>
        <p:txBody>
          <a:bodyPr/>
          <a:lstStyle/>
          <a:p>
            <a:r>
              <a:rPr lang="en-US" sz="2800" b="1" u="none" dirty="0">
                <a:effectLst/>
                <a:latin typeface="Georgia" panose="02040502050405020303" pitchFamily="18" charset="0"/>
              </a:rPr>
              <a:t>Adult &amp; Youth Religious Education and Liturgical Engagement </a:t>
            </a:r>
            <a:br>
              <a:rPr lang="en-US" sz="2800" b="1" u="none" dirty="0">
                <a:effectLst/>
                <a:latin typeface="Georgia" panose="02040502050405020303" pitchFamily="18" charset="0"/>
              </a:rPr>
            </a:br>
            <a:r>
              <a:rPr lang="en-US" sz="2800" b="1" dirty="0">
                <a:effectLst/>
                <a:latin typeface="Georgia" panose="02040502050405020303" pitchFamily="18" charset="0"/>
              </a:rPr>
              <a:t>Wildly  </a:t>
            </a:r>
            <a:r>
              <a:rPr lang="en-US" sz="2800" b="1" u="sng" dirty="0">
                <a:effectLst/>
                <a:latin typeface="Georgia" panose="02040502050405020303" pitchFamily="18" charset="0"/>
              </a:rPr>
              <a:t>Important Goal 3</a:t>
            </a:r>
            <a:endParaRPr lang="en-US" sz="2800" b="1" u="sng" dirty="0">
              <a:latin typeface="Georgia" panose="02040502050405020303" pitchFamily="18" charset="0"/>
            </a:endParaRPr>
          </a:p>
        </p:txBody>
      </p:sp>
    </p:spTree>
    <p:extLst>
      <p:ext uri="{BB962C8B-B14F-4D97-AF65-F5344CB8AC3E}">
        <p14:creationId xmlns:p14="http://schemas.microsoft.com/office/powerpoint/2010/main" val="4039124755"/>
      </p:ext>
    </p:extLst>
  </p:cSld>
  <p:clrMapOvr>
    <a:masterClrMapping/>
  </p:clrMapOvr>
  <p:transition>
    <p:strips dir="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53927" y="978901"/>
            <a:ext cx="5121921" cy="5827143"/>
          </a:xfrm>
        </p:spPr>
        <p:txBody>
          <a:bodyPr/>
          <a:lstStyle/>
          <a:p>
            <a:pPr marL="284163" indent="-284163">
              <a:tabLst>
                <a:tab pos="690563" algn="l"/>
              </a:tabLst>
            </a:pPr>
            <a:r>
              <a:rPr lang="en-US" sz="1900" u="sng" dirty="0">
                <a:effectLst/>
              </a:rPr>
              <a:t>LAG 1:</a:t>
            </a:r>
            <a:r>
              <a:rPr lang="en-US" sz="1900" dirty="0">
                <a:effectLst/>
              </a:rPr>
              <a:t>  Research the most effective 	</a:t>
            </a:r>
            <a:r>
              <a:rPr lang="en-US" sz="2000" b="1" dirty="0">
                <a:effectLst/>
              </a:rPr>
              <a:t>adult and youth Religious 	Education and Liturgical 	Engagement (“RELE Program”) 	</a:t>
            </a:r>
            <a:r>
              <a:rPr lang="en-US" sz="1900" dirty="0">
                <a:effectLst/>
              </a:rPr>
              <a:t>within 3  months</a:t>
            </a:r>
          </a:p>
          <a:p>
            <a:pPr marL="284163" indent="-284163">
              <a:tabLst>
                <a:tab pos="690563" algn="l"/>
              </a:tabLst>
            </a:pPr>
            <a:r>
              <a:rPr lang="en-US" sz="1900" u="sng" dirty="0">
                <a:effectLst/>
              </a:rPr>
              <a:t>LAG 2:</a:t>
            </a:r>
            <a:r>
              <a:rPr lang="en-US" sz="1900" dirty="0">
                <a:effectLst/>
              </a:rPr>
              <a:t> Develop the most effective 	 	 RELE Program  for  Holy Trinity 	adults and youth (the “RELE 	Program ”) within  3 months</a:t>
            </a:r>
          </a:p>
          <a:p>
            <a:pPr marL="233363" indent="-233363">
              <a:tabLst>
                <a:tab pos="690563" algn="l"/>
              </a:tabLst>
            </a:pPr>
            <a:r>
              <a:rPr lang="en-US" sz="1900" u="sng" dirty="0">
                <a:effectLst/>
              </a:rPr>
              <a:t>LAG 3:</a:t>
            </a:r>
            <a:r>
              <a:rPr lang="en-US" sz="1900" dirty="0">
                <a:effectLst/>
              </a:rPr>
              <a:t> Identify delivery modalities 	and recruit and train the  	RELE Program “Educators” 	within 3 months </a:t>
            </a:r>
          </a:p>
          <a:p>
            <a:pPr marL="233363" indent="-233363">
              <a:tabLst>
                <a:tab pos="690563" algn="l"/>
              </a:tabLst>
            </a:pPr>
            <a:r>
              <a:rPr lang="en-US" sz="1900" u="sng" dirty="0">
                <a:effectLst/>
              </a:rPr>
              <a:t>LAG 4:</a:t>
            </a:r>
            <a:r>
              <a:rPr lang="en-US" sz="1900" dirty="0">
                <a:effectLst/>
              </a:rPr>
              <a:t> Deliver the RELE Program to 	the Education Targets within 9 	months</a:t>
            </a:r>
          </a:p>
          <a:p>
            <a:pPr marL="233363" indent="-233363">
              <a:tabLst>
                <a:tab pos="690563" algn="l"/>
              </a:tabLst>
            </a:pPr>
            <a:r>
              <a:rPr lang="en-US" sz="1900" b="1" u="sng" dirty="0">
                <a:effectLst/>
              </a:rPr>
              <a:t>LAG 5</a:t>
            </a:r>
            <a:r>
              <a:rPr lang="en-US" sz="1900" b="1" dirty="0">
                <a:effectLst/>
              </a:rPr>
              <a:t>:  Compile and assess the 	results of the </a:t>
            </a:r>
            <a:r>
              <a:rPr lang="en-US" sz="1900" dirty="0">
                <a:effectLst/>
              </a:rPr>
              <a:t>RELE Program  	</a:t>
            </a:r>
            <a:r>
              <a:rPr lang="en-US" sz="1900" b="1" dirty="0">
                <a:effectLst/>
              </a:rPr>
              <a:t>and make necessary 	improvements within 2 months</a:t>
            </a:r>
          </a:p>
          <a:p>
            <a:endParaRPr lang="en-US" sz="1900" dirty="0">
              <a:effectLst/>
            </a:endParaRPr>
          </a:p>
          <a:p>
            <a:endParaRPr lang="en-US" sz="1900" dirty="0">
              <a:effectLst/>
            </a:endParaRPr>
          </a:p>
          <a:p>
            <a:endParaRPr lang="en-US" sz="1900" dirty="0">
              <a:effectLst/>
            </a:endParaRPr>
          </a:p>
        </p:txBody>
      </p:sp>
      <p:sp>
        <p:nvSpPr>
          <p:cNvPr id="7" name="Content Placeholder 6">
            <a:extLst>
              <a:ext uri="{FF2B5EF4-FFF2-40B4-BE49-F238E27FC236}">
                <a16:creationId xmlns:a16="http://schemas.microsoft.com/office/drawing/2014/main" id="{9344C869-552F-473A-9813-3F4B907EF8AC}"/>
              </a:ext>
            </a:extLst>
          </p:cNvPr>
          <p:cNvSpPr>
            <a:spLocks noGrp="1"/>
          </p:cNvSpPr>
          <p:nvPr>
            <p:ph sz="half" idx="2"/>
          </p:nvPr>
        </p:nvSpPr>
        <p:spPr>
          <a:xfrm>
            <a:off x="5357003" y="1567851"/>
            <a:ext cx="3674852" cy="4343400"/>
          </a:xfrm>
        </p:spPr>
        <p:txBody>
          <a:bodyPr/>
          <a:lstStyle/>
          <a:p>
            <a:pPr marL="0" indent="0" algn="ctr">
              <a:buNone/>
            </a:pPr>
            <a:r>
              <a:rPr lang="en-US" sz="1800" b="1" u="sng" dirty="0">
                <a:effectLst/>
                <a:latin typeface="Georgia" panose="02040502050405020303" pitchFamily="18" charset="0"/>
              </a:rPr>
              <a:t>Adult &amp; </a:t>
            </a:r>
            <a:r>
              <a:rPr lang="en-US" sz="1800" u="sng" dirty="0"/>
              <a:t>Youth RELE  </a:t>
            </a:r>
            <a:r>
              <a:rPr lang="en-US" sz="1800" u="sng" dirty="0">
                <a:effectLst/>
              </a:rPr>
              <a:t>WIG 3:</a:t>
            </a:r>
          </a:p>
          <a:p>
            <a:pPr marL="0" indent="0">
              <a:buNone/>
            </a:pPr>
            <a:endParaRPr lang="en-US" sz="1800" dirty="0">
              <a:effectLst/>
            </a:endParaRPr>
          </a:p>
        </p:txBody>
      </p:sp>
      <p:sp>
        <p:nvSpPr>
          <p:cNvPr id="2" name="Rectangle 1">
            <a:extLst>
              <a:ext uri="{FF2B5EF4-FFF2-40B4-BE49-F238E27FC236}">
                <a16:creationId xmlns:a16="http://schemas.microsoft.com/office/drawing/2014/main" id="{6C503098-1C10-4D82-8D83-91F8ACA335D5}"/>
              </a:ext>
            </a:extLst>
          </p:cNvPr>
          <p:cNvSpPr/>
          <p:nvPr/>
        </p:nvSpPr>
        <p:spPr bwMode="auto">
          <a:xfrm>
            <a:off x="5305246" y="1567851"/>
            <a:ext cx="3726609" cy="4909149"/>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53928" y="1030857"/>
            <a:ext cx="5121921" cy="575813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918713" y="-86264"/>
            <a:ext cx="7306574" cy="1143000"/>
          </a:xfrm>
        </p:spPr>
        <p:txBody>
          <a:bodyPr/>
          <a:lstStyle/>
          <a:p>
            <a:r>
              <a:rPr lang="en-US" sz="3600" b="1" u="none" dirty="0">
                <a:effectLst/>
                <a:latin typeface="Georgia" panose="02040502050405020303" pitchFamily="18" charset="0"/>
              </a:rPr>
              <a:t>Adult &amp; </a:t>
            </a:r>
            <a:r>
              <a:rPr lang="en-US" sz="3600" u="none" dirty="0"/>
              <a:t>Youth RELE </a:t>
            </a:r>
            <a:br>
              <a:rPr lang="en-US" sz="3600" u="none" dirty="0"/>
            </a:br>
            <a:r>
              <a:rPr lang="en-US" dirty="0"/>
              <a:t>Lag Measures WIG  3</a:t>
            </a:r>
          </a:p>
        </p:txBody>
      </p:sp>
      <p:sp>
        <p:nvSpPr>
          <p:cNvPr id="4" name="TextBox 3">
            <a:extLst>
              <a:ext uri="{FF2B5EF4-FFF2-40B4-BE49-F238E27FC236}">
                <a16:creationId xmlns:a16="http://schemas.microsoft.com/office/drawing/2014/main" id="{F75BE13C-C52F-4915-92EE-A2D63B941EA8}"/>
              </a:ext>
            </a:extLst>
          </p:cNvPr>
          <p:cNvSpPr txBox="1"/>
          <p:nvPr/>
        </p:nvSpPr>
        <p:spPr>
          <a:xfrm>
            <a:off x="5357003" y="1952685"/>
            <a:ext cx="3589570" cy="4524315"/>
          </a:xfrm>
          <a:prstGeom prst="rect">
            <a:avLst/>
          </a:prstGeom>
          <a:noFill/>
        </p:spPr>
        <p:txBody>
          <a:bodyPr wrap="square" rtlCol="0">
            <a:spAutoFit/>
          </a:bodyPr>
          <a:lstStyle/>
          <a:p>
            <a:pPr marL="0" indent="0">
              <a:buNone/>
            </a:pPr>
            <a:r>
              <a:rPr lang="en-US" sz="1800" b="1" dirty="0">
                <a:effectLst/>
              </a:rPr>
              <a:t>Develop  and  implement  an effective  </a:t>
            </a:r>
            <a:r>
              <a:rPr lang="en-US" sz="1800" b="1" u="none" dirty="0">
                <a:effectLst/>
              </a:rPr>
              <a:t>Religious Education and Liturgical Engagement (“RELE”) </a:t>
            </a:r>
            <a:r>
              <a:rPr lang="en-US" sz="1800" b="1" dirty="0">
                <a:effectLst/>
              </a:rPr>
              <a:t>Program  for  youth  and  adults  that  will  be  completed  within  20 months  by the following “Education Targets”: </a:t>
            </a:r>
          </a:p>
          <a:p>
            <a:pPr marL="914400" lvl="1" indent="-514350">
              <a:buAutoNum type="alphaLcParenBoth"/>
            </a:pPr>
            <a:r>
              <a:rPr lang="en-US" sz="1800" b="1" dirty="0">
                <a:effectLst/>
              </a:rPr>
              <a:t> 25%  or  more of  parish adults; and  </a:t>
            </a:r>
          </a:p>
          <a:p>
            <a:pPr marL="914400" lvl="1" indent="-514350">
              <a:buAutoNum type="alphaLcParenBoth"/>
            </a:pPr>
            <a:r>
              <a:rPr lang="en-US" sz="1800" b="1" dirty="0">
                <a:effectLst/>
              </a:rPr>
              <a:t> 75%  or  more of  parish youth.</a:t>
            </a:r>
          </a:p>
          <a:p>
            <a:pPr marL="914400" lvl="1" indent="-514350">
              <a:buAutoNum type="alphaLcParenBoth"/>
            </a:pPr>
            <a:r>
              <a:rPr lang="en-US" sz="1800" b="1" dirty="0">
                <a:effectLst/>
              </a:rPr>
              <a:t> 50%  or  more  of  unaffiliated  Orthodox  or  non-Orthodox  are  fully  welcomed  by  the parish.</a:t>
            </a:r>
          </a:p>
        </p:txBody>
      </p:sp>
    </p:spTree>
    <p:extLst>
      <p:ext uri="{BB962C8B-B14F-4D97-AF65-F5344CB8AC3E}">
        <p14:creationId xmlns:p14="http://schemas.microsoft.com/office/powerpoint/2010/main" val="19562584"/>
      </p:ext>
    </p:extLst>
  </p:cSld>
  <p:clrMapOvr>
    <a:masterClrMapping/>
  </p:clrMapOvr>
  <p:transition>
    <p:strips dir="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918713" y="-86264"/>
            <a:ext cx="7306574" cy="1143000"/>
          </a:xfrm>
        </p:spPr>
        <p:txBody>
          <a:bodyPr/>
          <a:lstStyle/>
          <a:p>
            <a:r>
              <a:rPr lang="en-US" sz="3600" b="1" u="none" dirty="0">
                <a:effectLst/>
                <a:latin typeface="Georgia" panose="02040502050405020303" pitchFamily="18" charset="0"/>
              </a:rPr>
              <a:t>Adult &amp; </a:t>
            </a:r>
            <a:r>
              <a:rPr lang="en-US" sz="3600" u="none" dirty="0"/>
              <a:t>Youth RELE </a:t>
            </a:r>
            <a:br>
              <a:rPr lang="en-US" sz="3600" u="none" dirty="0"/>
            </a:br>
            <a:r>
              <a:rPr lang="en-US" dirty="0"/>
              <a:t>Lead Measures WIG 3</a:t>
            </a:r>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78799" y="898805"/>
            <a:ext cx="5239954" cy="5311588"/>
          </a:xfrm>
        </p:spPr>
        <p:txBody>
          <a:bodyPr/>
          <a:lstStyle/>
          <a:p>
            <a:pPr marL="233363" indent="-233363"/>
            <a:r>
              <a:rPr lang="en-US" sz="1150" u="sng" dirty="0">
                <a:solidFill>
                  <a:schemeClr val="bg1"/>
                </a:solidFill>
                <a:effectLst/>
              </a:rPr>
              <a:t>LEAD 1:  </a:t>
            </a:r>
          </a:p>
          <a:p>
            <a:pPr marL="457200" lvl="1" indent="0">
              <a:buNone/>
            </a:pPr>
            <a:r>
              <a:rPr lang="en-US" sz="1150" dirty="0">
                <a:solidFill>
                  <a:schemeClr val="bg1"/>
                </a:solidFill>
                <a:effectLst/>
              </a:rPr>
              <a:t>A: recruit team</a:t>
            </a:r>
          </a:p>
          <a:p>
            <a:pPr marL="457200" lvl="1" indent="0">
              <a:buNone/>
            </a:pPr>
            <a:r>
              <a:rPr lang="en-US" sz="1150" dirty="0">
                <a:solidFill>
                  <a:schemeClr val="bg1"/>
                </a:solidFill>
                <a:effectLst/>
              </a:rPr>
              <a:t>B: </a:t>
            </a:r>
            <a:r>
              <a:rPr lang="en-US" sz="1200" b="1" dirty="0">
                <a:solidFill>
                  <a:schemeClr val="bg1"/>
                </a:solidFill>
                <a:effectLst/>
                <a:latin typeface="Georgia" panose="02040502050405020303" pitchFamily="18" charset="0"/>
              </a:rPr>
              <a:t>define how RELE success will be determined </a:t>
            </a:r>
            <a:r>
              <a:rPr lang="en-US" sz="1150" dirty="0">
                <a:solidFill>
                  <a:schemeClr val="bg1"/>
                </a:solidFill>
                <a:effectLst/>
              </a:rPr>
              <a:t>research 	and identify metrics to determine effectiveness and 	success for both adults and youth</a:t>
            </a:r>
          </a:p>
          <a:p>
            <a:pPr marL="457200" lvl="1" indent="0">
              <a:buNone/>
            </a:pPr>
            <a:r>
              <a:rPr lang="en-US" sz="1150" dirty="0">
                <a:solidFill>
                  <a:schemeClr val="bg1"/>
                </a:solidFill>
                <a:effectLst/>
              </a:rPr>
              <a:t>C: Identify 5 </a:t>
            </a:r>
            <a:r>
              <a:rPr lang="en-US" sz="1200" b="1" kern="1200" dirty="0">
                <a:solidFill>
                  <a:schemeClr val="bg1"/>
                </a:solidFill>
                <a:effectLst/>
                <a:latin typeface="Georgia" panose="02040502050405020303" pitchFamily="18" charset="0"/>
                <a:ea typeface="+mn-ea"/>
                <a:cs typeface="+mn-cs"/>
              </a:rPr>
              <a:t>or more </a:t>
            </a:r>
            <a:r>
              <a:rPr lang="en-US" sz="1150" dirty="0">
                <a:solidFill>
                  <a:schemeClr val="bg1"/>
                </a:solidFill>
                <a:effectLst/>
              </a:rPr>
              <a:t>Religious Education and 5 </a:t>
            </a:r>
            <a:r>
              <a:rPr lang="en-US" sz="1200" b="1" kern="1200" dirty="0">
                <a:solidFill>
                  <a:schemeClr val="bg1"/>
                </a:solidFill>
                <a:effectLst/>
                <a:latin typeface="Georgia" panose="02040502050405020303" pitchFamily="18" charset="0"/>
                <a:ea typeface="+mn-ea"/>
                <a:cs typeface="+mn-cs"/>
              </a:rPr>
              <a:t>or more </a:t>
            </a:r>
            <a:r>
              <a:rPr lang="en-US" sz="1150" dirty="0">
                <a:solidFill>
                  <a:schemeClr val="bg1"/>
                </a:solidFill>
                <a:effectLst/>
              </a:rPr>
              <a:t> 	Liturgical Engagement Programs to consider</a:t>
            </a:r>
          </a:p>
          <a:p>
            <a:pPr marL="233363" indent="-233363"/>
            <a:r>
              <a:rPr lang="en-US" sz="1150" u="sng" dirty="0">
                <a:solidFill>
                  <a:schemeClr val="bg1"/>
                </a:solidFill>
                <a:effectLst/>
              </a:rPr>
              <a:t>LEAD 2: </a:t>
            </a:r>
          </a:p>
          <a:p>
            <a:pPr marL="457200" lvl="1" indent="0">
              <a:buNone/>
            </a:pPr>
            <a:r>
              <a:rPr lang="en-US" sz="1150" dirty="0">
                <a:solidFill>
                  <a:schemeClr val="bg1"/>
                </a:solidFill>
                <a:effectLst/>
              </a:rPr>
              <a:t>A: evaluate all RELE Programs for effectiveness</a:t>
            </a:r>
          </a:p>
          <a:p>
            <a:pPr marL="457200" lvl="1" indent="0">
              <a:buNone/>
            </a:pPr>
            <a:r>
              <a:rPr lang="en-US" sz="1150" dirty="0">
                <a:solidFill>
                  <a:schemeClr val="bg1"/>
                </a:solidFill>
                <a:effectLst/>
              </a:rPr>
              <a:t>B: modify and/or develop RELE Programs for 	utilization at Holy  Trinity</a:t>
            </a:r>
          </a:p>
          <a:p>
            <a:pPr marL="457200" lvl="1" indent="0">
              <a:buNone/>
            </a:pPr>
            <a:r>
              <a:rPr lang="en-US" sz="1150" dirty="0">
                <a:solidFill>
                  <a:schemeClr val="bg1"/>
                </a:solidFill>
                <a:effectLst/>
              </a:rPr>
              <a:t>C: finalize “RELE Programs” and effectiveness 	measurement metrics</a:t>
            </a:r>
          </a:p>
          <a:p>
            <a:pPr marL="233363" indent="-233363"/>
            <a:r>
              <a:rPr lang="en-US" sz="1150" u="sng" dirty="0">
                <a:solidFill>
                  <a:schemeClr val="bg1"/>
                </a:solidFill>
                <a:effectLst/>
              </a:rPr>
              <a:t>LEAD 3:  </a:t>
            </a:r>
          </a:p>
          <a:p>
            <a:pPr marL="457200" lvl="1" indent="0">
              <a:buNone/>
            </a:pPr>
            <a:r>
              <a:rPr lang="en-US" sz="1150" dirty="0">
                <a:solidFill>
                  <a:schemeClr val="bg1"/>
                </a:solidFill>
                <a:effectLst/>
              </a:rPr>
              <a:t>A: identify RELE delivery modalities technology and 	“Educators”</a:t>
            </a:r>
          </a:p>
          <a:p>
            <a:pPr marL="457200" lvl="1" indent="0">
              <a:buNone/>
            </a:pPr>
            <a:r>
              <a:rPr lang="en-US" sz="1150" dirty="0">
                <a:solidFill>
                  <a:schemeClr val="bg1"/>
                </a:solidFill>
                <a:effectLst/>
              </a:rPr>
              <a:t>B: develop RELE Educator training program, delivery 	modalities and interim effectiveness assessment 	process</a:t>
            </a:r>
          </a:p>
          <a:p>
            <a:pPr marL="457200" lvl="1" indent="0">
              <a:buNone/>
            </a:pPr>
            <a:r>
              <a:rPr lang="en-US" sz="1150" dirty="0">
                <a:solidFill>
                  <a:schemeClr val="bg1"/>
                </a:solidFill>
                <a:effectLst/>
              </a:rPr>
              <a:t>C: recruit and train Educators </a:t>
            </a:r>
          </a:p>
          <a:p>
            <a:pPr marL="233363" indent="-233363"/>
            <a:r>
              <a:rPr lang="en-US" sz="1150" u="sng" dirty="0">
                <a:solidFill>
                  <a:schemeClr val="bg1"/>
                </a:solidFill>
                <a:effectLst/>
              </a:rPr>
              <a:t>LEAD 4:</a:t>
            </a:r>
          </a:p>
          <a:p>
            <a:pPr marL="457200" lvl="1" indent="0">
              <a:buNone/>
            </a:pPr>
            <a:r>
              <a:rPr lang="en-US" sz="1150" dirty="0">
                <a:solidFill>
                  <a:schemeClr val="bg1"/>
                </a:solidFill>
                <a:effectLst/>
              </a:rPr>
              <a:t>A: identify, recruit and educate the “Education Targets ” of 	of parish adults and youth in the RELE Programs </a:t>
            </a:r>
          </a:p>
          <a:p>
            <a:pPr marL="457200" lvl="1" indent="0">
              <a:buNone/>
            </a:pPr>
            <a:r>
              <a:rPr lang="en-US" sz="1150" dirty="0">
                <a:solidFill>
                  <a:schemeClr val="bg1"/>
                </a:solidFill>
                <a:effectLst/>
              </a:rPr>
              <a:t>B: assign Educators  to respective adults and youth</a:t>
            </a:r>
          </a:p>
          <a:p>
            <a:pPr marL="457200" lvl="1" indent="0">
              <a:buNone/>
            </a:pPr>
            <a:r>
              <a:rPr lang="en-US" sz="1150" dirty="0">
                <a:solidFill>
                  <a:schemeClr val="bg1"/>
                </a:solidFill>
                <a:effectLst/>
              </a:rPr>
              <a:t>C:  schedule and complete a parish implementation of 	the 	RELE Programs to all Education Targets  of adults and youth</a:t>
            </a:r>
          </a:p>
          <a:p>
            <a:pPr marL="233363" indent="-233363"/>
            <a:r>
              <a:rPr lang="en-US" sz="1150" u="sng" dirty="0">
                <a:solidFill>
                  <a:schemeClr val="bg1"/>
                </a:solidFill>
                <a:effectLst/>
              </a:rPr>
              <a:t>LEAD 5:  </a:t>
            </a:r>
          </a:p>
          <a:p>
            <a:pPr marL="457200" lvl="1" indent="0">
              <a:buNone/>
            </a:pPr>
            <a:r>
              <a:rPr lang="en-US" sz="1150" dirty="0">
                <a:solidFill>
                  <a:schemeClr val="bg1"/>
                </a:solidFill>
                <a:effectLst/>
              </a:rPr>
              <a:t>A: obtain qualitative and quantitative data from RELE 	Programs  effectiveness 	</a:t>
            </a:r>
          </a:p>
          <a:p>
            <a:pPr marL="457200" lvl="1" indent="0">
              <a:buNone/>
            </a:pPr>
            <a:r>
              <a:rPr lang="en-US" sz="1150" dirty="0">
                <a:solidFill>
                  <a:schemeClr val="bg1"/>
                </a:solidFill>
                <a:effectLst/>
              </a:rPr>
              <a:t>B: analyze all data and finalize and deliver RELE 	Programs assessment and make all necessary 	improvements</a:t>
            </a:r>
          </a:p>
        </p:txBody>
      </p:sp>
      <p:sp>
        <p:nvSpPr>
          <p:cNvPr id="4" name="Content Placeholder 3">
            <a:extLst>
              <a:ext uri="{FF2B5EF4-FFF2-40B4-BE49-F238E27FC236}">
                <a16:creationId xmlns:a16="http://schemas.microsoft.com/office/drawing/2014/main" id="{90060F44-1C09-4A66-9EA0-FA6F4C6903A7}"/>
              </a:ext>
            </a:extLst>
          </p:cNvPr>
          <p:cNvSpPr>
            <a:spLocks noGrp="1"/>
          </p:cNvSpPr>
          <p:nvPr>
            <p:ph sz="half" idx="2"/>
          </p:nvPr>
        </p:nvSpPr>
        <p:spPr>
          <a:xfrm>
            <a:off x="5184819" y="1000405"/>
            <a:ext cx="3949991" cy="4858870"/>
          </a:xfrm>
        </p:spPr>
        <p:txBody>
          <a:bodyPr/>
          <a:lstStyle/>
          <a:p>
            <a:pPr marL="284163" indent="-284163">
              <a:tabLst>
                <a:tab pos="690563" algn="l"/>
              </a:tabLst>
            </a:pPr>
            <a:r>
              <a:rPr lang="en-US" sz="1600" u="sng" dirty="0">
                <a:effectLst/>
              </a:rPr>
              <a:t>LAG 1:</a:t>
            </a:r>
            <a:r>
              <a:rPr lang="en-US" sz="1600" dirty="0">
                <a:effectLst/>
              </a:rPr>
              <a:t>  Research the most 	effective youth and adult</a:t>
            </a:r>
            <a:r>
              <a:rPr lang="en-US" sz="1600" b="1" dirty="0">
                <a:effectLst/>
              </a:rPr>
              <a:t> 	Religious Education and 	Liturgical Engagement 	(“RELE Program”) 	</a:t>
            </a:r>
            <a:r>
              <a:rPr lang="en-US" sz="1600" dirty="0">
                <a:effectLst/>
              </a:rPr>
              <a:t>within 3  	months</a:t>
            </a:r>
          </a:p>
          <a:p>
            <a:pPr marL="284163" indent="-284163">
              <a:tabLst>
                <a:tab pos="690563" algn="l"/>
              </a:tabLst>
            </a:pPr>
            <a:r>
              <a:rPr lang="en-US" sz="1600" u="sng" dirty="0">
                <a:effectLst/>
              </a:rPr>
              <a:t>LAG 2:</a:t>
            </a:r>
            <a:r>
              <a:rPr lang="en-US" sz="1600" dirty="0">
                <a:effectLst/>
              </a:rPr>
              <a:t> Develop the most 	effective RELE Program  for  	Holy Trinity youth and 	adults (the “RELE Program”) 	within  3 months</a:t>
            </a:r>
          </a:p>
          <a:p>
            <a:pPr marL="233363" indent="-233363">
              <a:tabLst>
                <a:tab pos="690563" algn="l"/>
              </a:tabLst>
            </a:pPr>
            <a:r>
              <a:rPr lang="en-US" sz="1600" u="sng" dirty="0">
                <a:effectLst/>
              </a:rPr>
              <a:t>LAG 3:</a:t>
            </a:r>
            <a:r>
              <a:rPr lang="en-US" sz="1600" dirty="0">
                <a:effectLst/>
              </a:rPr>
              <a:t> Identify delivery 	modalities and recruit and 	train the RELE Program 	“Educators” within 3 months </a:t>
            </a:r>
          </a:p>
          <a:p>
            <a:pPr marL="233363" indent="-233363">
              <a:tabLst>
                <a:tab pos="690563" algn="l"/>
              </a:tabLst>
            </a:pPr>
            <a:r>
              <a:rPr lang="en-US" sz="1600" u="sng" dirty="0">
                <a:effectLst/>
              </a:rPr>
              <a:t>LAG 4:</a:t>
            </a:r>
            <a:r>
              <a:rPr lang="en-US" sz="1600" dirty="0">
                <a:effectLst/>
              </a:rPr>
              <a:t> Deliver the RELE 	Program to the Education 	Targets or  more of adult 	stewards and youth within 9  	months</a:t>
            </a:r>
          </a:p>
          <a:p>
            <a:pPr marL="233363" indent="-233363">
              <a:tabLst>
                <a:tab pos="690563" algn="l"/>
              </a:tabLst>
            </a:pPr>
            <a:r>
              <a:rPr lang="en-US" sz="1600" b="1" u="sng" dirty="0">
                <a:effectLst/>
              </a:rPr>
              <a:t>LAG 5</a:t>
            </a:r>
            <a:r>
              <a:rPr lang="en-US" sz="1600" b="1" dirty="0">
                <a:effectLst/>
              </a:rPr>
              <a:t>:  Compile and assess the 	results of the </a:t>
            </a:r>
            <a:r>
              <a:rPr lang="en-US" sz="1600" dirty="0">
                <a:effectLst/>
              </a:rPr>
              <a:t>RELE Program  	</a:t>
            </a:r>
            <a:r>
              <a:rPr lang="en-US" sz="1600" b="1" dirty="0">
                <a:effectLst/>
              </a:rPr>
              <a:t>and make necessary 	improvements within 2 	months</a:t>
            </a:r>
          </a:p>
          <a:p>
            <a:endParaRPr lang="en-US" sz="1550" dirty="0">
              <a:effectLst/>
            </a:endParaRPr>
          </a:p>
        </p:txBody>
      </p:sp>
      <p:sp>
        <p:nvSpPr>
          <p:cNvPr id="5" name="Rectangle 4">
            <a:extLst>
              <a:ext uri="{FF2B5EF4-FFF2-40B4-BE49-F238E27FC236}">
                <a16:creationId xmlns:a16="http://schemas.microsoft.com/office/drawing/2014/main" id="{E249FCEE-6AB6-4C42-99C2-4374D368315A}"/>
              </a:ext>
            </a:extLst>
          </p:cNvPr>
          <p:cNvSpPr/>
          <p:nvPr/>
        </p:nvSpPr>
        <p:spPr bwMode="auto">
          <a:xfrm>
            <a:off x="5284910" y="907116"/>
            <a:ext cx="3749810" cy="590775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7" name="Rectangle 6">
            <a:extLst>
              <a:ext uri="{FF2B5EF4-FFF2-40B4-BE49-F238E27FC236}">
                <a16:creationId xmlns:a16="http://schemas.microsoft.com/office/drawing/2014/main" id="{45A197C0-DF5F-45F7-9981-657CBE859B87}"/>
              </a:ext>
            </a:extLst>
          </p:cNvPr>
          <p:cNvSpPr/>
          <p:nvPr/>
        </p:nvSpPr>
        <p:spPr bwMode="auto">
          <a:xfrm>
            <a:off x="109279" y="907116"/>
            <a:ext cx="5111307" cy="59508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Tree>
    <p:extLst>
      <p:ext uri="{BB962C8B-B14F-4D97-AF65-F5344CB8AC3E}">
        <p14:creationId xmlns:p14="http://schemas.microsoft.com/office/powerpoint/2010/main" val="626103549"/>
      </p:ext>
    </p:extLst>
  </p:cSld>
  <p:clrMapOvr>
    <a:masterClrMapping/>
  </p:clrMapOvr>
  <p:transition>
    <p:strips dir="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3909" y="1163463"/>
          <a:ext cx="8944218" cy="5410920"/>
        </p:xfrm>
        <a:graphic>
          <a:graphicData uri="http://schemas.openxmlformats.org/drawingml/2006/table">
            <a:tbl>
              <a:tblPr firstRow="1" bandRow="1">
                <a:tableStyleId>{7DF18680-E054-41AD-8BC1-D1AEF772440D}</a:tableStyleId>
              </a:tblPr>
              <a:tblGrid>
                <a:gridCol w="3642010">
                  <a:extLst>
                    <a:ext uri="{9D8B030D-6E8A-4147-A177-3AD203B41FA5}">
                      <a16:colId xmlns:a16="http://schemas.microsoft.com/office/drawing/2014/main" val="20000"/>
                    </a:ext>
                  </a:extLst>
                </a:gridCol>
                <a:gridCol w="1625434">
                  <a:extLst>
                    <a:ext uri="{9D8B030D-6E8A-4147-A177-3AD203B41FA5}">
                      <a16:colId xmlns:a16="http://schemas.microsoft.com/office/drawing/2014/main" val="20001"/>
                    </a:ext>
                  </a:extLst>
                </a:gridCol>
                <a:gridCol w="1817263">
                  <a:extLst>
                    <a:ext uri="{9D8B030D-6E8A-4147-A177-3AD203B41FA5}">
                      <a16:colId xmlns:a16="http://schemas.microsoft.com/office/drawing/2014/main" val="20002"/>
                    </a:ext>
                  </a:extLst>
                </a:gridCol>
                <a:gridCol w="1859511">
                  <a:extLst>
                    <a:ext uri="{9D8B030D-6E8A-4147-A177-3AD203B41FA5}">
                      <a16:colId xmlns:a16="http://schemas.microsoft.com/office/drawing/2014/main" val="20003"/>
                    </a:ext>
                  </a:extLst>
                </a:gridCol>
              </a:tblGrid>
              <a:tr h="511947">
                <a:tc>
                  <a:txBody>
                    <a:bodyPr/>
                    <a:lstStyle/>
                    <a:p>
                      <a:pPr algn="ctr"/>
                      <a:r>
                        <a:rPr lang="en-US" sz="1600" b="1" kern="1200" dirty="0">
                          <a:solidFill>
                            <a:schemeClr val="bg1"/>
                          </a:solidFill>
                          <a:effectLst/>
                          <a:latin typeface="Georgia" panose="02040502050405020303" pitchFamily="18" charset="0"/>
                          <a:ea typeface="+mn-ea"/>
                          <a:cs typeface="+mn-cs"/>
                        </a:rPr>
                        <a:t>Key  Actions  Necessary  </a:t>
                      </a:r>
                      <a:r>
                        <a:rPr lang="en-US" sz="1600" b="1" u="none" kern="1200" dirty="0">
                          <a:solidFill>
                            <a:schemeClr val="bg1"/>
                          </a:solidFill>
                          <a:effectLst/>
                          <a:latin typeface="Georgia" panose="02040502050405020303" pitchFamily="18" charset="0"/>
                          <a:ea typeface="+mn-ea"/>
                          <a:cs typeface="+mn-cs"/>
                        </a:rPr>
                        <a:t>To  Achieve  </a:t>
                      </a:r>
                    </a:p>
                    <a:p>
                      <a:pPr algn="ctr"/>
                      <a:r>
                        <a:rPr lang="en-US" sz="1600" b="1" u="sng" kern="1200" dirty="0">
                          <a:solidFill>
                            <a:schemeClr val="bg1"/>
                          </a:solidFill>
                          <a:effectLst/>
                          <a:latin typeface="Georgia" panose="02040502050405020303" pitchFamily="18" charset="0"/>
                          <a:ea typeface="+mn-ea"/>
                          <a:cs typeface="+mn-cs"/>
                        </a:rPr>
                        <a:t>Strategic  WIG 3</a:t>
                      </a:r>
                      <a:endParaRPr lang="en-US" sz="1600" b="1" dirty="0">
                        <a:solidFill>
                          <a:schemeClr val="bg1"/>
                        </a:solidFill>
                        <a:latin typeface="Georgia" panose="02040502050405020303" pitchFamily="18" charset="0"/>
                      </a:endParaRPr>
                    </a:p>
                  </a:txBody>
                  <a:tcPr/>
                </a:tc>
                <a:tc>
                  <a:txBody>
                    <a:bodyPr/>
                    <a:lstStyle/>
                    <a:p>
                      <a:pPr algn="ctr"/>
                      <a:r>
                        <a:rPr lang="en-US" sz="1600" b="1" u="none" dirty="0">
                          <a:solidFill>
                            <a:schemeClr val="bg1"/>
                          </a:solidFill>
                          <a:latin typeface="Georgia" panose="02040502050405020303" pitchFamily="18" charset="0"/>
                        </a:rPr>
                        <a:t>Responsible </a:t>
                      </a:r>
                      <a:r>
                        <a:rPr lang="en-US" sz="1600" b="1" u="sng" dirty="0">
                          <a:solidFill>
                            <a:schemeClr val="bg1"/>
                          </a:solidFill>
                          <a:latin typeface="Georgia" panose="02040502050405020303" pitchFamily="18" charset="0"/>
                        </a:rPr>
                        <a:t>Party</a:t>
                      </a:r>
                    </a:p>
                  </a:txBody>
                  <a:tcPr/>
                </a:tc>
                <a:tc>
                  <a:txBody>
                    <a:bodyPr/>
                    <a:lstStyle/>
                    <a:p>
                      <a:pPr algn="ctr"/>
                      <a:r>
                        <a:rPr lang="en-US" sz="1600" b="1" u="none" dirty="0">
                          <a:solidFill>
                            <a:schemeClr val="bg1"/>
                          </a:solidFill>
                          <a:latin typeface="Georgia" panose="02040502050405020303" pitchFamily="18" charset="0"/>
                        </a:rPr>
                        <a:t>Deadline </a:t>
                      </a:r>
                      <a:r>
                        <a:rPr lang="en-US" sz="1600" b="1" u="sng" dirty="0">
                          <a:solidFill>
                            <a:schemeClr val="bg1"/>
                          </a:solidFill>
                          <a:latin typeface="Georgia" panose="02040502050405020303" pitchFamily="18" charset="0"/>
                        </a:rPr>
                        <a:t>Timetable</a:t>
                      </a:r>
                    </a:p>
                  </a:txBody>
                  <a:tcPr/>
                </a:tc>
                <a:tc>
                  <a:txBody>
                    <a:bodyPr/>
                    <a:lstStyle/>
                    <a:p>
                      <a:pPr algn="ctr"/>
                      <a:r>
                        <a:rPr lang="en-US" sz="1600" b="1" u="none" dirty="0">
                          <a:solidFill>
                            <a:schemeClr val="bg1"/>
                          </a:solidFill>
                          <a:latin typeface="Georgia" panose="02040502050405020303" pitchFamily="18" charset="0"/>
                        </a:rPr>
                        <a:t>Completion </a:t>
                      </a:r>
                    </a:p>
                    <a:p>
                      <a:pPr algn="ctr"/>
                      <a:r>
                        <a:rPr lang="en-US" sz="16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9110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1" u="sng" dirty="0">
                          <a:solidFill>
                            <a:srgbClr val="FF0000"/>
                          </a:solidFill>
                          <a:effectLst/>
                          <a:latin typeface="Georgia" panose="02040502050405020303" pitchFamily="18" charset="0"/>
                        </a:rPr>
                        <a:t>LAG 1: Research the most effective RELE Program  within 3 months</a:t>
                      </a:r>
                      <a:endParaRPr lang="en-US" sz="16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471057">
                <a:tc>
                  <a:txBody>
                    <a:bodyPr/>
                    <a:lstStyle/>
                    <a:p>
                      <a:pPr marL="11113" marR="0" lvl="0" indent="0" algn="l">
                        <a:lnSpc>
                          <a:spcPct val="107000"/>
                        </a:lnSpc>
                        <a:spcBef>
                          <a:spcPts val="0"/>
                        </a:spcBef>
                        <a:spcAft>
                          <a:spcPts val="0"/>
                        </a:spcAft>
                        <a:buFont typeface="Arial" panose="020B0604020202020204" pitchFamily="34" charset="0"/>
                        <a:buNone/>
                        <a:tabLst/>
                      </a:pPr>
                      <a:r>
                        <a:rPr lang="en-US" sz="1600" b="1" dirty="0">
                          <a:effectLst/>
                          <a:latin typeface="Georgia" panose="02040502050405020303" pitchFamily="18" charset="0"/>
                          <a:ea typeface="Calibri" panose="020F0502020204030204" pitchFamily="34" charset="0"/>
                          <a:cs typeface="Times New Roman" panose="02020603050405020304" pitchFamily="18" charset="0"/>
                        </a:rPr>
                        <a:t>1. Form parish Religious Education and Liturgical Engagement (“RELE”) Team 3 (“RELE Team 3”).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600" b="0" dirty="0">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start date</a:t>
                      </a:r>
                    </a:p>
                    <a:p>
                      <a:pPr marL="0" marR="0">
                        <a:lnSpc>
                          <a:spcPct val="107000"/>
                        </a:lnSpc>
                        <a:spcBef>
                          <a:spcPts val="0"/>
                        </a:spcBef>
                        <a:spcAft>
                          <a:spcPts val="0"/>
                        </a:spcAft>
                      </a:pPr>
                      <a:endParaRPr lang="en-US" sz="1600" b="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nSpc>
                          <a:spcPct val="107000"/>
                        </a:lnSpc>
                        <a:spcBef>
                          <a:spcPts val="0"/>
                        </a:spcBef>
                        <a:spcAft>
                          <a:spcPts val="0"/>
                        </a:spcAft>
                        <a:buFont typeface="Symbol" pitchFamily="2" charset="2"/>
                        <a:buNone/>
                      </a:pPr>
                      <a:r>
                        <a:rPr lang="en-US" sz="1400" b="0" dirty="0">
                          <a:effectLst/>
                          <a:latin typeface="Georgia" panose="02040502050405020303" pitchFamily="18" charset="0"/>
                          <a:ea typeface="Calibri" panose="020F0502020204030204" pitchFamily="34" charset="0"/>
                          <a:cs typeface="Times New Roman" panose="02020603050405020304" pitchFamily="18" charset="0"/>
                        </a:rPr>
                        <a:t>RELE Team 3  members agree to serve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0737851"/>
                  </a:ext>
                </a:extLst>
              </a:tr>
              <a:tr h="606954">
                <a:tc>
                  <a:txBody>
                    <a:bodyPr/>
                    <a:lstStyle/>
                    <a:p>
                      <a:pPr marL="0" lvl="1" indent="0">
                        <a:buNone/>
                      </a:pPr>
                      <a:r>
                        <a:rPr lang="en-US" sz="1600" b="1" dirty="0">
                          <a:effectLst/>
                          <a:latin typeface="Georgia" panose="02040502050405020303" pitchFamily="18" charset="0"/>
                        </a:rPr>
                        <a:t>2. Research and define how RELE success will be determined for each targeted demographic of adults and youth and identify metrics to determine effectiveness. </a:t>
                      </a:r>
                      <a:endParaRPr lang="en-US" sz="16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600" b="0" dirty="0">
                          <a:effectLst/>
                          <a:latin typeface="Georgia" panose="02040502050405020303" pitchFamily="18" charset="0"/>
                          <a:ea typeface="Calibri" panose="020F0502020204030204" pitchFamily="34" charset="0"/>
                          <a:cs typeface="Times New Roman" panose="02020603050405020304" pitchFamily="18" charset="0"/>
                        </a:rPr>
                        <a:t>RELE Team 3 </a:t>
                      </a: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2</a:t>
                      </a:r>
                      <a:r>
                        <a:rPr lang="en-US" sz="1600" b="0"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rPr>
                        <a:t> </a:t>
                      </a: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months after step 1</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4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Success and effectiveness metrics are finalized</a:t>
                      </a: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965437">
                <a:tc>
                  <a:txBody>
                    <a:bodyPr/>
                    <a:lstStyle/>
                    <a:p>
                      <a:pPr marL="0" marR="0" lvl="0" indent="0" algn="l">
                        <a:lnSpc>
                          <a:spcPct val="107000"/>
                        </a:lnSpc>
                        <a:spcBef>
                          <a:spcPts val="0"/>
                        </a:spcBef>
                        <a:spcAft>
                          <a:spcPts val="0"/>
                        </a:spcAft>
                        <a:buFontTx/>
                        <a:buNone/>
                      </a:pPr>
                      <a:r>
                        <a:rPr lang="en-US" sz="1600" b="1" dirty="0">
                          <a:effectLst/>
                          <a:latin typeface="Georgia" panose="02040502050405020303" pitchFamily="18" charset="0"/>
                          <a:ea typeface="Calibri" panose="020F0502020204030204" pitchFamily="34" charset="0"/>
                          <a:cs typeface="Times New Roman" panose="02020603050405020304" pitchFamily="18" charset="0"/>
                        </a:rPr>
                        <a:t>3. </a:t>
                      </a:r>
                      <a:r>
                        <a:rPr lang="en-US" sz="1600" b="1" dirty="0">
                          <a:effectLst/>
                          <a:latin typeface="Georgia" panose="02040502050405020303" pitchFamily="18" charset="0"/>
                        </a:rPr>
                        <a:t>Identify 5 </a:t>
                      </a:r>
                      <a:r>
                        <a:rPr lang="en-US" sz="1600" b="1" kern="1200" dirty="0">
                          <a:solidFill>
                            <a:schemeClr val="dk1"/>
                          </a:solidFill>
                          <a:effectLst/>
                          <a:latin typeface="Georgia" panose="02040502050405020303" pitchFamily="18" charset="0"/>
                          <a:ea typeface="+mn-ea"/>
                          <a:cs typeface="+mn-cs"/>
                        </a:rPr>
                        <a:t>or more </a:t>
                      </a:r>
                      <a:r>
                        <a:rPr lang="en-US" sz="1600" b="1" dirty="0">
                          <a:effectLst/>
                          <a:latin typeface="Georgia" panose="02040502050405020303" pitchFamily="18" charset="0"/>
                        </a:rPr>
                        <a:t>Religious Education and 5 </a:t>
                      </a:r>
                      <a:r>
                        <a:rPr lang="en-US" sz="1600" b="1" kern="1200" dirty="0">
                          <a:solidFill>
                            <a:schemeClr val="dk1"/>
                          </a:solidFill>
                          <a:effectLst/>
                          <a:latin typeface="Georgia" panose="02040502050405020303" pitchFamily="18" charset="0"/>
                          <a:ea typeface="+mn-ea"/>
                          <a:cs typeface="+mn-cs"/>
                        </a:rPr>
                        <a:t>or more </a:t>
                      </a:r>
                      <a:r>
                        <a:rPr lang="en-US" sz="1600" b="1" dirty="0">
                          <a:effectLst/>
                          <a:latin typeface="Georgia" panose="02040502050405020303" pitchFamily="18" charset="0"/>
                        </a:rPr>
                        <a:t>Liturgical Engagement Programs  for both adults and youth to evaluate and consider from both inside and outside the Orthodox ecosystem.</a:t>
                      </a:r>
                      <a:endParaRPr lang="en-US" sz="16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effectLst/>
                          <a:latin typeface="Georgia" panose="02040502050405020303" pitchFamily="18" charset="0"/>
                          <a:ea typeface="Calibri" panose="020F0502020204030204" pitchFamily="34" charset="0"/>
                          <a:cs typeface="Times New Roman" panose="02020603050405020304" pitchFamily="18" charset="0"/>
                        </a:rPr>
                        <a:t>RELE Team 3 </a:t>
                      </a:r>
                    </a:p>
                  </a:txBody>
                  <a:tcPr marL="68580" marR="68580" marT="0" marB="0"/>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Simultaneous with step 2</a:t>
                      </a:r>
                      <a:endParaRPr lang="en-US" sz="1600" b="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nSpc>
                          <a:spcPct val="107000"/>
                        </a:lnSpc>
                        <a:spcBef>
                          <a:spcPts val="0"/>
                        </a:spcBef>
                        <a:spcAft>
                          <a:spcPts val="0"/>
                        </a:spcAft>
                        <a:buFontTx/>
                        <a:buNone/>
                      </a:pPr>
                      <a:r>
                        <a:rPr lang="en-US" sz="1400" b="0" dirty="0">
                          <a:effectLst/>
                          <a:latin typeface="Georgia" panose="02040502050405020303" pitchFamily="18" charset="0"/>
                        </a:rPr>
                        <a:t>5</a:t>
                      </a:r>
                      <a:r>
                        <a:rPr lang="en-US" sz="1400" b="1" dirty="0">
                          <a:effectLst/>
                          <a:latin typeface="Georgia" panose="02040502050405020303" pitchFamily="18" charset="0"/>
                        </a:rPr>
                        <a:t> </a:t>
                      </a:r>
                      <a:r>
                        <a:rPr lang="en-US" sz="1400" b="0" kern="1200" dirty="0">
                          <a:solidFill>
                            <a:schemeClr val="dk1"/>
                          </a:solidFill>
                          <a:effectLst/>
                          <a:latin typeface="Georgia" panose="02040502050405020303" pitchFamily="18" charset="0"/>
                          <a:ea typeface="+mn-ea"/>
                          <a:cs typeface="+mn-cs"/>
                        </a:rPr>
                        <a:t>or more </a:t>
                      </a:r>
                      <a:r>
                        <a:rPr lang="en-US" sz="1400" b="0" dirty="0">
                          <a:effectLst/>
                          <a:latin typeface="Georgia" panose="02040502050405020303" pitchFamily="18" charset="0"/>
                        </a:rPr>
                        <a:t>Religious Education and 5or more  Liturgical Engagement training p</a:t>
                      </a:r>
                      <a:r>
                        <a:rPr lang="en-US" sz="1400" b="0" dirty="0">
                          <a:solidFill>
                            <a:srgbClr val="5D0100"/>
                          </a:solidFill>
                          <a:latin typeface="Georgia" panose="02040502050405020303" pitchFamily="18" charset="0"/>
                        </a:rPr>
                        <a:t>rograms</a:t>
                      </a:r>
                      <a:r>
                        <a:rPr lang="en-US" sz="1400" b="0" dirty="0">
                          <a:effectLst/>
                          <a:latin typeface="Georgia" panose="02040502050405020303" pitchFamily="18" charset="0"/>
                          <a:ea typeface="Calibri" panose="020F0502020204030204" pitchFamily="34" charset="0"/>
                          <a:cs typeface="Times New Roman" panose="02020603050405020304" pitchFamily="18" charset="0"/>
                        </a:rPr>
                        <a:t> are identified for study</a:t>
                      </a:r>
                    </a:p>
                  </a:txBody>
                  <a:tcPr marL="68580" marR="68580" marT="0" marB="0"/>
                </a:tc>
                <a:extLst>
                  <a:ext uri="{0D108BD9-81ED-4DB2-BD59-A6C34878D82A}">
                    <a16:rowId xmlns:a16="http://schemas.microsoft.com/office/drawing/2014/main" val="1085481770"/>
                  </a:ext>
                </a:extLst>
              </a:tr>
            </a:tbl>
          </a:graphicData>
        </a:graphic>
      </p:graphicFrame>
      <p:sp>
        <p:nvSpPr>
          <p:cNvPr id="5" name="Title 1">
            <a:extLst>
              <a:ext uri="{FF2B5EF4-FFF2-40B4-BE49-F238E27FC236}">
                <a16:creationId xmlns:a16="http://schemas.microsoft.com/office/drawing/2014/main" id="{D62C678B-B2F1-4206-9806-7710365057CE}"/>
              </a:ext>
            </a:extLst>
          </p:cNvPr>
          <p:cNvSpPr>
            <a:spLocks noGrp="1"/>
          </p:cNvSpPr>
          <p:nvPr>
            <p:ph type="title"/>
          </p:nvPr>
        </p:nvSpPr>
        <p:spPr>
          <a:xfrm>
            <a:off x="3679039" y="-238199"/>
            <a:ext cx="4556476" cy="1143000"/>
          </a:xfrm>
        </p:spPr>
        <p:txBody>
          <a:bodyPr/>
          <a:lstStyle/>
          <a:p>
            <a:r>
              <a:rPr lang="en-US" sz="2200" b="1" u="none" dirty="0">
                <a:effectLst/>
                <a:latin typeface="Georgia" panose="02040502050405020303" pitchFamily="18" charset="0"/>
              </a:rPr>
              <a:t>Adult &amp; </a:t>
            </a:r>
            <a:r>
              <a:rPr lang="en-US" sz="2200" u="none" dirty="0"/>
              <a:t>Youth RELE</a:t>
            </a:r>
            <a:r>
              <a:rPr lang="en-US" sz="2200" b="1" u="none" dirty="0">
                <a:effectLst/>
                <a:latin typeface="Georgia" panose="02040502050405020303" pitchFamily="18" charset="0"/>
              </a:rPr>
              <a:t> </a:t>
            </a:r>
            <a:br>
              <a:rPr lang="en-US" sz="2200" b="1" u="none" dirty="0">
                <a:effectLst/>
                <a:latin typeface="Georgia" panose="02040502050405020303" pitchFamily="18" charset="0"/>
              </a:rPr>
            </a:br>
            <a:r>
              <a:rPr lang="en-US" sz="2200" b="1" dirty="0">
                <a:effectLst/>
                <a:latin typeface="Georgia" panose="02040502050405020303" pitchFamily="18" charset="0"/>
              </a:rPr>
              <a:t>WIG 3 A</a:t>
            </a:r>
            <a:r>
              <a:rPr lang="en-US" sz="2200" b="1" u="sng" dirty="0">
                <a:effectLst/>
                <a:latin typeface="Georgia" panose="02040502050405020303" pitchFamily="18" charset="0"/>
              </a:rPr>
              <a:t>ction 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3090701054"/>
      </p:ext>
    </p:extLst>
  </p:cSld>
  <p:clrMapOvr>
    <a:masterClrMapping/>
  </p:clrMapOvr>
  <p:transition>
    <p:strips dir="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37160" y="1566254"/>
          <a:ext cx="8769095" cy="5264632"/>
        </p:xfrm>
        <a:graphic>
          <a:graphicData uri="http://schemas.openxmlformats.org/drawingml/2006/table">
            <a:tbl>
              <a:tblPr firstRow="1" bandRow="1">
                <a:tableStyleId>{7DF18680-E054-41AD-8BC1-D1AEF772440D}</a:tableStyleId>
              </a:tblPr>
              <a:tblGrid>
                <a:gridCol w="3570702">
                  <a:extLst>
                    <a:ext uri="{9D8B030D-6E8A-4147-A177-3AD203B41FA5}">
                      <a16:colId xmlns:a16="http://schemas.microsoft.com/office/drawing/2014/main" val="20000"/>
                    </a:ext>
                  </a:extLst>
                </a:gridCol>
                <a:gridCol w="1593609">
                  <a:extLst>
                    <a:ext uri="{9D8B030D-6E8A-4147-A177-3AD203B41FA5}">
                      <a16:colId xmlns:a16="http://schemas.microsoft.com/office/drawing/2014/main" val="20001"/>
                    </a:ext>
                  </a:extLst>
                </a:gridCol>
                <a:gridCol w="1781681">
                  <a:extLst>
                    <a:ext uri="{9D8B030D-6E8A-4147-A177-3AD203B41FA5}">
                      <a16:colId xmlns:a16="http://schemas.microsoft.com/office/drawing/2014/main" val="20002"/>
                    </a:ext>
                  </a:extLst>
                </a:gridCol>
                <a:gridCol w="1823103">
                  <a:extLst>
                    <a:ext uri="{9D8B030D-6E8A-4147-A177-3AD203B41FA5}">
                      <a16:colId xmlns:a16="http://schemas.microsoft.com/office/drawing/2014/main" val="20003"/>
                    </a:ext>
                  </a:extLst>
                </a:gridCol>
              </a:tblGrid>
              <a:tr h="511947">
                <a:tc>
                  <a:txBody>
                    <a:bodyPr/>
                    <a:lstStyle/>
                    <a:p>
                      <a:pPr algn="ctr"/>
                      <a:r>
                        <a:rPr lang="en-US" sz="1600" b="1" kern="1200" dirty="0">
                          <a:solidFill>
                            <a:schemeClr val="bg1"/>
                          </a:solidFill>
                          <a:effectLst/>
                          <a:latin typeface="Georgia" panose="02040502050405020303" pitchFamily="18" charset="0"/>
                          <a:ea typeface="+mn-ea"/>
                          <a:cs typeface="+mn-cs"/>
                        </a:rPr>
                        <a:t>Key  Actions  Necessary  </a:t>
                      </a:r>
                      <a:r>
                        <a:rPr lang="en-US" sz="1600" b="1" u="none" kern="1200" dirty="0">
                          <a:solidFill>
                            <a:schemeClr val="bg1"/>
                          </a:solidFill>
                          <a:effectLst/>
                          <a:latin typeface="Georgia" panose="02040502050405020303" pitchFamily="18" charset="0"/>
                          <a:ea typeface="+mn-ea"/>
                          <a:cs typeface="+mn-cs"/>
                        </a:rPr>
                        <a:t>To  Achieve  </a:t>
                      </a:r>
                    </a:p>
                    <a:p>
                      <a:pPr algn="ctr"/>
                      <a:r>
                        <a:rPr lang="en-US" sz="1600" b="1" u="sng" kern="1200" dirty="0">
                          <a:solidFill>
                            <a:schemeClr val="bg1"/>
                          </a:solidFill>
                          <a:effectLst/>
                          <a:latin typeface="Georgia" panose="02040502050405020303" pitchFamily="18" charset="0"/>
                          <a:ea typeface="+mn-ea"/>
                          <a:cs typeface="+mn-cs"/>
                        </a:rPr>
                        <a:t>Strategic  WIG 3</a:t>
                      </a:r>
                      <a:endParaRPr lang="en-US" sz="1600" b="1" dirty="0">
                        <a:solidFill>
                          <a:schemeClr val="bg1"/>
                        </a:solidFill>
                        <a:latin typeface="Georgia" panose="02040502050405020303" pitchFamily="18" charset="0"/>
                      </a:endParaRPr>
                    </a:p>
                  </a:txBody>
                  <a:tcPr/>
                </a:tc>
                <a:tc>
                  <a:txBody>
                    <a:bodyPr/>
                    <a:lstStyle/>
                    <a:p>
                      <a:pPr algn="ctr"/>
                      <a:r>
                        <a:rPr lang="en-US" sz="1600" b="1" u="none" dirty="0">
                          <a:solidFill>
                            <a:schemeClr val="bg1"/>
                          </a:solidFill>
                          <a:latin typeface="Georgia" panose="02040502050405020303" pitchFamily="18" charset="0"/>
                        </a:rPr>
                        <a:t>Responsible </a:t>
                      </a:r>
                      <a:r>
                        <a:rPr lang="en-US" sz="1600" b="1" u="sng" dirty="0">
                          <a:solidFill>
                            <a:schemeClr val="bg1"/>
                          </a:solidFill>
                          <a:latin typeface="Georgia" panose="02040502050405020303" pitchFamily="18" charset="0"/>
                        </a:rPr>
                        <a:t>Party</a:t>
                      </a:r>
                    </a:p>
                  </a:txBody>
                  <a:tcPr/>
                </a:tc>
                <a:tc>
                  <a:txBody>
                    <a:bodyPr/>
                    <a:lstStyle/>
                    <a:p>
                      <a:pPr algn="ctr"/>
                      <a:r>
                        <a:rPr lang="en-US" sz="1600" b="1" u="none" dirty="0">
                          <a:solidFill>
                            <a:schemeClr val="bg1"/>
                          </a:solidFill>
                          <a:latin typeface="Georgia" panose="02040502050405020303" pitchFamily="18" charset="0"/>
                        </a:rPr>
                        <a:t>Deadline </a:t>
                      </a:r>
                      <a:r>
                        <a:rPr lang="en-US" sz="1600" b="1" u="sng" dirty="0">
                          <a:solidFill>
                            <a:schemeClr val="bg1"/>
                          </a:solidFill>
                          <a:latin typeface="Georgia" panose="02040502050405020303" pitchFamily="18" charset="0"/>
                        </a:rPr>
                        <a:t>Timetable</a:t>
                      </a:r>
                    </a:p>
                  </a:txBody>
                  <a:tcPr/>
                </a:tc>
                <a:tc>
                  <a:txBody>
                    <a:bodyPr/>
                    <a:lstStyle/>
                    <a:p>
                      <a:pPr algn="ctr"/>
                      <a:r>
                        <a:rPr lang="en-US" sz="1600" b="1" u="none" dirty="0">
                          <a:solidFill>
                            <a:schemeClr val="bg1"/>
                          </a:solidFill>
                          <a:latin typeface="Georgia" panose="02040502050405020303" pitchFamily="18" charset="0"/>
                        </a:rPr>
                        <a:t>Completion </a:t>
                      </a:r>
                    </a:p>
                    <a:p>
                      <a:pPr algn="ctr"/>
                      <a:r>
                        <a:rPr lang="en-US" sz="16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9639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a:t>
                      </a:r>
                      <a:r>
                        <a:rPr lang="en-US" sz="1600" b="1" u="sng" dirty="0">
                          <a:solidFill>
                            <a:srgbClr val="FF0000"/>
                          </a:solidFill>
                          <a:effectLst/>
                          <a:latin typeface="Georgia" panose="02040502050405020303" pitchFamily="18" charset="0"/>
                        </a:rPr>
                        <a:t>RELE Program </a:t>
                      </a:r>
                      <a:r>
                        <a:rPr kumimoji="0" lang="en-US" sz="16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 within 3 months</a:t>
                      </a:r>
                      <a:endParaRPr lang="en-US" sz="16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nSpc>
                          <a:spcPct val="107000"/>
                        </a:lnSpc>
                        <a:spcBef>
                          <a:spcPts val="0"/>
                        </a:spcBef>
                        <a:spcAft>
                          <a:spcPts val="0"/>
                        </a:spcAft>
                        <a:buFontTx/>
                        <a:buNone/>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2140628"/>
                  </a:ext>
                </a:extLst>
              </a:tr>
              <a:tr h="1038031">
                <a:tc>
                  <a:txBody>
                    <a:bodyPr/>
                    <a:lstStyle/>
                    <a:p>
                      <a:pPr marL="0" lvl="1" indent="0">
                        <a:buNone/>
                      </a:pPr>
                      <a:r>
                        <a:rPr lang="en-US" sz="1600" b="1" dirty="0">
                          <a:effectLst/>
                          <a:latin typeface="Georgia" panose="02040502050405020303" pitchFamily="18" charset="0"/>
                        </a:rPr>
                        <a:t>4. Evaluate and study the RELE Programs identified in step 3 to determine their effectiveness and applicability to Holy Trinity based on criteria of effectiveness and success determined in step 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Georgia" panose="02040502050405020303" pitchFamily="18" charset="0"/>
                          <a:ea typeface="Calibri" panose="020F0502020204030204" pitchFamily="34" charset="0"/>
                          <a:cs typeface="Times New Roman" panose="02020603050405020304" pitchFamily="18" charset="0"/>
                        </a:rPr>
                        <a:t>RELE Team 3 </a:t>
                      </a:r>
                    </a:p>
                    <a:p>
                      <a:pPr marL="0" marR="0">
                        <a:lnSpc>
                          <a:spcPct val="107000"/>
                        </a:lnSpc>
                        <a:spcBef>
                          <a:spcPts val="0"/>
                        </a:spcBef>
                        <a:spcAft>
                          <a:spcPts val="0"/>
                        </a:spcAft>
                      </a:pP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a:t>
                      </a: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month after step 3</a:t>
                      </a:r>
                    </a:p>
                  </a:txBody>
                  <a:tcPr marL="68580" marR="68580" marT="0" marB="0"/>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RELE Program</a:t>
                      </a:r>
                      <a:r>
                        <a:rPr lang="en-US" sz="1600" b="0" dirty="0">
                          <a:effectLst/>
                          <a:latin typeface="Georgia" panose="02040502050405020303" pitchFamily="18" charset="0"/>
                        </a:rPr>
                        <a:t>s is</a:t>
                      </a: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68580" marR="68580" marT="0" marB="0"/>
                </a:tc>
                <a:extLst>
                  <a:ext uri="{0D108BD9-81ED-4DB2-BD59-A6C34878D82A}">
                    <a16:rowId xmlns:a16="http://schemas.microsoft.com/office/drawing/2014/main" val="1547801244"/>
                  </a:ext>
                </a:extLst>
              </a:tr>
              <a:tr h="1038031">
                <a:tc>
                  <a:txBody>
                    <a:bodyPr/>
                    <a:lstStyle/>
                    <a:p>
                      <a:pPr marL="0" lvl="1" indent="0">
                        <a:buNone/>
                      </a:pPr>
                      <a:r>
                        <a:rPr lang="en-US" sz="1600" b="1" dirty="0">
                          <a:effectLst/>
                          <a:latin typeface="Georgia" panose="02040502050405020303" pitchFamily="18" charset="0"/>
                        </a:rPr>
                        <a:t>5. Modify researched RELE programs, or develop new curriculum or programs, as necessary, to finalize the creation of official Holy Trinity adult and youth RELE Program for use.  Identify potential “Educators” who can teach the RELE Program to each age demographic.</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Georgia" panose="02040502050405020303" pitchFamily="18" charset="0"/>
                          <a:ea typeface="Calibri" panose="020F0502020204030204" pitchFamily="34" charset="0"/>
                          <a:cs typeface="Times New Roman" panose="02020603050405020304" pitchFamily="18" charset="0"/>
                        </a:rPr>
                        <a:t>RELE Team 3 </a:t>
                      </a: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2  months after step 4</a:t>
                      </a:r>
                    </a:p>
                  </a:txBody>
                  <a:tcPr marL="68580" marR="68580" marT="0" marB="0"/>
                </a:tc>
                <a:tc>
                  <a:txBody>
                    <a:bodyPr/>
                    <a:lstStyle/>
                    <a:p>
                      <a:pPr marL="0" marR="0">
                        <a:lnSpc>
                          <a:spcPct val="107000"/>
                        </a:lnSpc>
                        <a:spcBef>
                          <a:spcPts val="0"/>
                        </a:spcBef>
                        <a:spcAft>
                          <a:spcPts val="0"/>
                        </a:spcAft>
                      </a:pPr>
                      <a:r>
                        <a:rPr lang="en-US" sz="1600" b="0" dirty="0">
                          <a:effectLst/>
                          <a:latin typeface="Georgia" panose="02040502050405020303" pitchFamily="18" charset="0"/>
                        </a:rPr>
                        <a:t>Adult and Youth RELE Program  is finalized</a:t>
                      </a:r>
                      <a:endPar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4212360"/>
                  </a:ext>
                </a:extLst>
              </a:tr>
            </a:tbl>
          </a:graphicData>
        </a:graphic>
      </p:graphicFrame>
      <p:sp>
        <p:nvSpPr>
          <p:cNvPr id="7" name="Title 1">
            <a:extLst>
              <a:ext uri="{FF2B5EF4-FFF2-40B4-BE49-F238E27FC236}">
                <a16:creationId xmlns:a16="http://schemas.microsoft.com/office/drawing/2014/main" id="{4A40147E-B45B-413A-BD87-F427FEFE82A4}"/>
              </a:ext>
            </a:extLst>
          </p:cNvPr>
          <p:cNvSpPr>
            <a:spLocks noGrp="1"/>
          </p:cNvSpPr>
          <p:nvPr>
            <p:ph type="title"/>
          </p:nvPr>
        </p:nvSpPr>
        <p:spPr>
          <a:xfrm>
            <a:off x="3679039" y="-238199"/>
            <a:ext cx="4556476" cy="1143000"/>
          </a:xfrm>
        </p:spPr>
        <p:txBody>
          <a:bodyPr/>
          <a:lstStyle/>
          <a:p>
            <a:r>
              <a:rPr lang="en-US" sz="2200" b="1" u="none" dirty="0">
                <a:effectLst/>
                <a:latin typeface="Georgia" panose="02040502050405020303" pitchFamily="18" charset="0"/>
              </a:rPr>
              <a:t>Adult &amp; </a:t>
            </a:r>
            <a:r>
              <a:rPr lang="en-US" sz="2200" u="none" dirty="0"/>
              <a:t>Youth RELE</a:t>
            </a:r>
            <a:r>
              <a:rPr lang="en-US" sz="2200" b="1" u="none" dirty="0">
                <a:effectLst/>
                <a:latin typeface="Georgia" panose="02040502050405020303" pitchFamily="18" charset="0"/>
              </a:rPr>
              <a:t> </a:t>
            </a:r>
            <a:br>
              <a:rPr lang="en-US" sz="2200" b="1" u="none" dirty="0">
                <a:effectLst/>
                <a:latin typeface="Georgia" panose="02040502050405020303" pitchFamily="18" charset="0"/>
              </a:rPr>
            </a:br>
            <a:r>
              <a:rPr lang="en-US" sz="2200" b="1" dirty="0">
                <a:effectLst/>
                <a:latin typeface="Georgia" panose="02040502050405020303" pitchFamily="18" charset="0"/>
              </a:rPr>
              <a:t>WIG 3 A</a:t>
            </a:r>
            <a:r>
              <a:rPr lang="en-US" sz="2200" b="1" u="sng" dirty="0">
                <a:effectLst/>
                <a:latin typeface="Georgia" panose="02040502050405020303" pitchFamily="18" charset="0"/>
              </a:rPr>
              <a:t>ction 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2546107027"/>
      </p:ext>
    </p:extLst>
  </p:cSld>
  <p:clrMapOvr>
    <a:masterClrMapping/>
  </p:clrMapOvr>
  <p:transition>
    <p:strips dir="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82880" y="912724"/>
          <a:ext cx="8874213" cy="5300853"/>
        </p:xfrm>
        <a:graphic>
          <a:graphicData uri="http://schemas.openxmlformats.org/drawingml/2006/table">
            <a:tbl>
              <a:tblPr firstRow="1" bandRow="1">
                <a:tableStyleId>{7DF18680-E054-41AD-8BC1-D1AEF772440D}</a:tableStyleId>
              </a:tblPr>
              <a:tblGrid>
                <a:gridCol w="3829915">
                  <a:extLst>
                    <a:ext uri="{9D8B030D-6E8A-4147-A177-3AD203B41FA5}">
                      <a16:colId xmlns:a16="http://schemas.microsoft.com/office/drawing/2014/main" val="20000"/>
                    </a:ext>
                  </a:extLst>
                </a:gridCol>
                <a:gridCol w="1495356">
                  <a:extLst>
                    <a:ext uri="{9D8B030D-6E8A-4147-A177-3AD203B41FA5}">
                      <a16:colId xmlns:a16="http://schemas.microsoft.com/office/drawing/2014/main" val="20001"/>
                    </a:ext>
                  </a:extLst>
                </a:gridCol>
                <a:gridCol w="1613205">
                  <a:extLst>
                    <a:ext uri="{9D8B030D-6E8A-4147-A177-3AD203B41FA5}">
                      <a16:colId xmlns:a16="http://schemas.microsoft.com/office/drawing/2014/main" val="20002"/>
                    </a:ext>
                  </a:extLst>
                </a:gridCol>
                <a:gridCol w="1935737">
                  <a:extLst>
                    <a:ext uri="{9D8B030D-6E8A-4147-A177-3AD203B41FA5}">
                      <a16:colId xmlns:a16="http://schemas.microsoft.com/office/drawing/2014/main" val="20003"/>
                    </a:ext>
                  </a:extLst>
                </a:gridCol>
              </a:tblGrid>
              <a:tr h="455835">
                <a:tc>
                  <a:txBody>
                    <a:bodyPr/>
                    <a:lstStyle/>
                    <a:p>
                      <a:pPr algn="ctr"/>
                      <a:r>
                        <a:rPr lang="en-US" sz="1500" b="1" kern="1200" dirty="0">
                          <a:solidFill>
                            <a:schemeClr val="bg1"/>
                          </a:solidFill>
                          <a:effectLst/>
                          <a:latin typeface="Georgia" panose="02040502050405020303" pitchFamily="18" charset="0"/>
                          <a:ea typeface="+mn-ea"/>
                          <a:cs typeface="+mn-cs"/>
                        </a:rPr>
                        <a:t>Key  Actions  Necessary  </a:t>
                      </a:r>
                      <a:r>
                        <a:rPr lang="en-US" sz="1500" b="1" u="none" kern="1200" dirty="0">
                          <a:solidFill>
                            <a:schemeClr val="bg1"/>
                          </a:solidFill>
                          <a:effectLst/>
                          <a:latin typeface="Georgia" panose="02040502050405020303" pitchFamily="18" charset="0"/>
                          <a:ea typeface="+mn-ea"/>
                          <a:cs typeface="+mn-cs"/>
                        </a:rPr>
                        <a:t>To  Achieve  </a:t>
                      </a:r>
                    </a:p>
                    <a:p>
                      <a:pPr algn="ctr"/>
                      <a:r>
                        <a:rPr lang="en-US" sz="1500" b="1" u="sng" kern="1200" dirty="0">
                          <a:solidFill>
                            <a:schemeClr val="bg1"/>
                          </a:solidFill>
                          <a:effectLst/>
                          <a:latin typeface="Georgia" panose="02040502050405020303" pitchFamily="18" charset="0"/>
                          <a:ea typeface="+mn-ea"/>
                          <a:cs typeface="+mn-cs"/>
                        </a:rPr>
                        <a:t>Strategic  WIG 3</a:t>
                      </a:r>
                      <a:endParaRPr lang="en-US" sz="1500" b="1" dirty="0">
                        <a:solidFill>
                          <a:schemeClr val="bg1"/>
                        </a:solidFill>
                        <a:latin typeface="Georgia" panose="02040502050405020303" pitchFamily="18" charset="0"/>
                      </a:endParaRPr>
                    </a:p>
                  </a:txBody>
                  <a:tcPr/>
                </a:tc>
                <a:tc>
                  <a:txBody>
                    <a:bodyPr/>
                    <a:lstStyle/>
                    <a:p>
                      <a:pPr algn="ctr"/>
                      <a:r>
                        <a:rPr lang="en-US" sz="1500" b="1" u="none" dirty="0">
                          <a:solidFill>
                            <a:schemeClr val="bg1"/>
                          </a:solidFill>
                          <a:latin typeface="Georgia" panose="02040502050405020303" pitchFamily="18" charset="0"/>
                        </a:rPr>
                        <a:t>Responsible </a:t>
                      </a:r>
                      <a:r>
                        <a:rPr lang="en-US" sz="15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500" b="1" u="none" dirty="0">
                          <a:solidFill>
                            <a:schemeClr val="bg1"/>
                          </a:solidFill>
                          <a:latin typeface="Georgia" panose="02040502050405020303" pitchFamily="18" charset="0"/>
                        </a:rPr>
                        <a:t>Deadline</a:t>
                      </a:r>
                      <a:r>
                        <a:rPr lang="en-US" sz="1500" b="1" u="sng" dirty="0">
                          <a:solidFill>
                            <a:schemeClr val="bg1"/>
                          </a:solidFill>
                          <a:latin typeface="Georgia" panose="02040502050405020303" pitchFamily="18" charset="0"/>
                        </a:rPr>
                        <a:t> Timetable</a:t>
                      </a:r>
                    </a:p>
                  </a:txBody>
                  <a:tcPr/>
                </a:tc>
                <a:tc>
                  <a:txBody>
                    <a:bodyPr/>
                    <a:lstStyle/>
                    <a:p>
                      <a:pPr algn="ctr"/>
                      <a:r>
                        <a:rPr lang="en-US" sz="1500" b="1" u="none" dirty="0">
                          <a:solidFill>
                            <a:schemeClr val="bg1"/>
                          </a:solidFill>
                          <a:latin typeface="Georgia" panose="02040502050405020303" pitchFamily="18" charset="0"/>
                        </a:rPr>
                        <a:t>Completion </a:t>
                      </a:r>
                    </a:p>
                    <a:p>
                      <a:pPr algn="ctr"/>
                      <a:r>
                        <a:rPr lang="en-US" sz="15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30312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6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Identify delivery modalities and recruit and train the  RELE Program Educators  within 3 months</a:t>
                      </a:r>
                      <a:endParaRPr lang="en-US" sz="16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14760">
                <a:tc>
                  <a:txBody>
                    <a:bodyPr/>
                    <a:lstStyle/>
                    <a:p>
                      <a:pPr marL="0" lvl="1" indent="0">
                        <a:buNone/>
                      </a:pPr>
                      <a:r>
                        <a:rPr lang="en-US" sz="1600" b="1" dirty="0">
                          <a:effectLst/>
                          <a:latin typeface="Georgia" panose="02040502050405020303" pitchFamily="18" charset="0"/>
                        </a:rPr>
                        <a:t>6. (a) identify the best ways to deliver the RELE Program for both adults and youth; (b) identify delivery modalities and materials (technology, live education, etc.); (c) recruit potential Educators for each age demographic; and (d) schedule training for Educators.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Georgia" panose="02040502050405020303" pitchFamily="18" charset="0"/>
                          <a:ea typeface="Calibri" panose="020F0502020204030204" pitchFamily="34" charset="0"/>
                          <a:cs typeface="Times New Roman" panose="02020603050405020304" pitchFamily="18" charset="0"/>
                        </a:rPr>
                        <a:t>RELE Team 3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months after step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RELE Program delivery modalities determined, and Educators  are recruited and  trained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r h="625969">
                <a:tc>
                  <a:txBody>
                    <a:bodyPr/>
                    <a:lstStyle/>
                    <a:p>
                      <a:pPr marL="0" lvl="1" indent="0">
                        <a:buNone/>
                      </a:pPr>
                      <a:r>
                        <a:rPr lang="en-US" sz="1600" b="1" dirty="0">
                          <a:effectLst/>
                          <a:latin typeface="Georgia" panose="02040502050405020303" pitchFamily="18" charset="0"/>
                        </a:rPr>
                        <a:t>7. (a) Develop RELE training program for Educators; (b) determine interim effectiveness assessment measurement process; (c) train the Educators selected in step 6; and (d) implement and establish all delivery modalities and materials.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600" b="0" dirty="0">
                          <a:effectLst/>
                          <a:latin typeface="Georgia" panose="02040502050405020303" pitchFamily="18" charset="0"/>
                          <a:ea typeface="Calibri" panose="020F0502020204030204" pitchFamily="34" charset="0"/>
                          <a:cs typeface="Times New Roman" panose="02020603050405020304" pitchFamily="18" charset="0"/>
                        </a:rPr>
                        <a:t>RELE Team 3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3  months after step 5 (concurrent with step 6)</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b="0"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Educators  are trained in RELE training program, interim assessment process determined, and all delivery modalities are set up</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611891"/>
                  </a:ext>
                </a:extLst>
              </a:tr>
            </a:tbl>
          </a:graphicData>
        </a:graphic>
      </p:graphicFrame>
      <p:sp>
        <p:nvSpPr>
          <p:cNvPr id="6" name="Title 1">
            <a:extLst>
              <a:ext uri="{FF2B5EF4-FFF2-40B4-BE49-F238E27FC236}">
                <a16:creationId xmlns:a16="http://schemas.microsoft.com/office/drawing/2014/main" id="{016FAC18-FA4D-47FE-940C-CD1438E5D09C}"/>
              </a:ext>
            </a:extLst>
          </p:cNvPr>
          <p:cNvSpPr>
            <a:spLocks noGrp="1"/>
          </p:cNvSpPr>
          <p:nvPr>
            <p:ph type="title"/>
          </p:nvPr>
        </p:nvSpPr>
        <p:spPr>
          <a:xfrm>
            <a:off x="3679039" y="-238199"/>
            <a:ext cx="4556476" cy="1143000"/>
          </a:xfrm>
        </p:spPr>
        <p:txBody>
          <a:bodyPr/>
          <a:lstStyle/>
          <a:p>
            <a:r>
              <a:rPr lang="en-US" sz="2200" b="1" u="none" dirty="0">
                <a:effectLst/>
                <a:latin typeface="Georgia" panose="02040502050405020303" pitchFamily="18" charset="0"/>
              </a:rPr>
              <a:t>Adult &amp; </a:t>
            </a:r>
            <a:r>
              <a:rPr lang="en-US" sz="2200" u="none" dirty="0"/>
              <a:t>Youth RELE</a:t>
            </a:r>
            <a:r>
              <a:rPr lang="en-US" sz="2200" b="1" u="none" dirty="0">
                <a:effectLst/>
                <a:latin typeface="Georgia" panose="02040502050405020303" pitchFamily="18" charset="0"/>
              </a:rPr>
              <a:t> </a:t>
            </a:r>
            <a:br>
              <a:rPr lang="en-US" sz="2200" b="1" u="none" dirty="0">
                <a:effectLst/>
                <a:latin typeface="Georgia" panose="02040502050405020303" pitchFamily="18" charset="0"/>
              </a:rPr>
            </a:br>
            <a:r>
              <a:rPr lang="en-US" sz="2200" b="1" dirty="0">
                <a:effectLst/>
                <a:latin typeface="Georgia" panose="02040502050405020303" pitchFamily="18" charset="0"/>
              </a:rPr>
              <a:t>WIG 3 A</a:t>
            </a:r>
            <a:r>
              <a:rPr lang="en-US" sz="2200" b="1" u="sng" dirty="0">
                <a:effectLst/>
                <a:latin typeface="Georgia" panose="02040502050405020303" pitchFamily="18" charset="0"/>
              </a:rPr>
              <a:t>ction 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3233731579"/>
      </p:ext>
    </p:extLst>
  </p:cSld>
  <p:clrMapOvr>
    <a:masterClrMapping/>
  </p:clrMapOvr>
  <p:transition>
    <p:strips dir="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36339" y="1072547"/>
          <a:ext cx="8871321" cy="5546328"/>
        </p:xfrm>
        <a:graphic>
          <a:graphicData uri="http://schemas.openxmlformats.org/drawingml/2006/table">
            <a:tbl>
              <a:tblPr firstRow="1" bandRow="1">
                <a:tableStyleId>{7DF18680-E054-41AD-8BC1-D1AEF772440D}</a:tableStyleId>
              </a:tblPr>
              <a:tblGrid>
                <a:gridCol w="3680454">
                  <a:extLst>
                    <a:ext uri="{9D8B030D-6E8A-4147-A177-3AD203B41FA5}">
                      <a16:colId xmlns:a16="http://schemas.microsoft.com/office/drawing/2014/main" val="20000"/>
                    </a:ext>
                  </a:extLst>
                </a:gridCol>
                <a:gridCol w="1538806">
                  <a:extLst>
                    <a:ext uri="{9D8B030D-6E8A-4147-A177-3AD203B41FA5}">
                      <a16:colId xmlns:a16="http://schemas.microsoft.com/office/drawing/2014/main" val="20001"/>
                    </a:ext>
                  </a:extLst>
                </a:gridCol>
                <a:gridCol w="1660079">
                  <a:extLst>
                    <a:ext uri="{9D8B030D-6E8A-4147-A177-3AD203B41FA5}">
                      <a16:colId xmlns:a16="http://schemas.microsoft.com/office/drawing/2014/main" val="20002"/>
                    </a:ext>
                  </a:extLst>
                </a:gridCol>
                <a:gridCol w="1991982">
                  <a:extLst>
                    <a:ext uri="{9D8B030D-6E8A-4147-A177-3AD203B41FA5}">
                      <a16:colId xmlns:a16="http://schemas.microsoft.com/office/drawing/2014/main" val="20003"/>
                    </a:ext>
                  </a:extLst>
                </a:gridCol>
              </a:tblGrid>
              <a:tr h="533257">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WIG 3</a:t>
                      </a:r>
                      <a:endParaRPr lang="en-US" sz="1200" b="1" dirty="0">
                        <a:solidFill>
                          <a:schemeClr val="bg1"/>
                        </a:solidFill>
                        <a:latin typeface="Georgia" panose="02040502050405020303" pitchFamily="18" charset="0"/>
                      </a:endParaRPr>
                    </a:p>
                  </a:txBody>
                  <a:tcPr>
                    <a:lnB w="12700" cap="flat" cmpd="sng" algn="ctr">
                      <a:solidFill>
                        <a:schemeClr val="tx1"/>
                      </a:solidFill>
                      <a:prstDash val="solid"/>
                      <a:round/>
                      <a:headEnd type="none" w="med" len="med"/>
                      <a:tailEnd type="none" w="med" len="med"/>
                    </a:lnB>
                  </a:tcPr>
                </a:tc>
                <a:tc>
                  <a:txBody>
                    <a:bodyPr/>
                    <a:lstStyle/>
                    <a:p>
                      <a:pPr algn="ctr"/>
                      <a:r>
                        <a:rPr lang="en-US" sz="1200" b="1" u="none" dirty="0">
                          <a:solidFill>
                            <a:schemeClr val="bg1"/>
                          </a:solidFill>
                          <a:latin typeface="Georgia" panose="02040502050405020303" pitchFamily="18" charset="0"/>
                        </a:rPr>
                        <a:t>Responsible </a:t>
                      </a:r>
                      <a:r>
                        <a:rPr lang="en-US" sz="1200" b="1" u="sng" dirty="0">
                          <a:solidFill>
                            <a:schemeClr val="bg1"/>
                          </a:solidFill>
                          <a:latin typeface="Georgia" panose="02040502050405020303" pitchFamily="18" charset="0"/>
                        </a:rPr>
                        <a:t>Party</a:t>
                      </a:r>
                    </a:p>
                  </a:txBody>
                  <a:tcP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u="none" dirty="0">
                          <a:solidFill>
                            <a:schemeClr val="bg1"/>
                          </a:solidFill>
                          <a:latin typeface="Georgia" panose="02040502050405020303" pitchFamily="18" charset="0"/>
                        </a:rPr>
                        <a:t>Deadline</a:t>
                      </a:r>
                      <a:r>
                        <a:rPr lang="en-US" sz="1200" b="1" u="sng" dirty="0">
                          <a:solidFill>
                            <a:schemeClr val="bg1"/>
                          </a:solidFill>
                          <a:latin typeface="Georgia" panose="02040502050405020303" pitchFamily="18" charset="0"/>
                        </a:rPr>
                        <a:t> Timetable</a:t>
                      </a:r>
                    </a:p>
                  </a:txBody>
                  <a:tcPr>
                    <a:lnB w="12700" cap="flat" cmpd="sng" algn="ctr">
                      <a:solidFill>
                        <a:schemeClr val="tx1"/>
                      </a:solidFill>
                      <a:prstDash val="solid"/>
                      <a:round/>
                      <a:headEnd type="none" w="med" len="med"/>
                      <a:tailEnd type="none" w="med" len="med"/>
                    </a:lnB>
                  </a:tcPr>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0">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4: Deliver the RELE Program to the Education Targets or more of adults and youth within 9  months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nSpc>
                          <a:spcPct val="107000"/>
                        </a:lnSpc>
                        <a:spcBef>
                          <a:spcPts val="0"/>
                        </a:spcBef>
                        <a:spcAft>
                          <a:spcPts val="0"/>
                        </a:spcAft>
                      </a:pPr>
                      <a:endPar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a:lnSpc>
                          <a:spcPct val="107000"/>
                        </a:lnSpc>
                        <a:spcBef>
                          <a:spcPts val="0"/>
                        </a:spcBef>
                        <a:spcAft>
                          <a:spcPts val="0"/>
                        </a:spcAft>
                      </a:pPr>
                      <a:endPar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5882150"/>
                  </a:ext>
                </a:extLst>
              </a:tr>
              <a:tr h="0">
                <a:tc>
                  <a:txBody>
                    <a:bodyPr/>
                    <a:lstStyle/>
                    <a:p>
                      <a:pPr marL="0" lvl="1" indent="0">
                        <a:buNone/>
                      </a:pPr>
                      <a:r>
                        <a:rPr lang="en-US" sz="1400" b="1" dirty="0">
                          <a:solidFill>
                            <a:schemeClr val="bg1"/>
                          </a:solidFill>
                          <a:effectLst/>
                          <a:latin typeface="Georgia" panose="02040502050405020303" pitchFamily="18" charset="0"/>
                        </a:rPr>
                        <a:t>8. Identify, recruit and educate the “Education Targets” or more of parish adults and youth in each targeted demographic in the RELE Program. </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Educators  and RELE Team 3 </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Concurrent with step 7</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The Education Targets  of Adult and Youth Parishioners  or more participate in the RELE Program </a:t>
                      </a: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4330151"/>
                  </a:ext>
                </a:extLst>
              </a:tr>
              <a:tr h="0">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bg1"/>
                          </a:solidFill>
                          <a:effectLst/>
                          <a:latin typeface="Georgia" panose="02040502050405020303" pitchFamily="18" charset="0"/>
                        </a:rPr>
                        <a:t>9. The Education Target numbers or more of adults and youth in each targeted demographic will complete the RELE Program.</a:t>
                      </a:r>
                    </a:p>
                  </a:txBody>
                  <a:tcPr marL="68580" marR="68580"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Educators </a:t>
                      </a:r>
                    </a:p>
                  </a:txBody>
                  <a:tcPr marL="68580" marR="68580" marT="0" marB="0"/>
                </a:tc>
                <a:tc>
                  <a:txBody>
                    <a:bodyPr/>
                    <a:lstStyle/>
                    <a:p>
                      <a:pPr marL="0" marR="0">
                        <a:lnSpc>
                          <a:spcPct val="107000"/>
                        </a:lnSpc>
                        <a:spcBef>
                          <a:spcPts val="0"/>
                        </a:spcBef>
                        <a:spcAft>
                          <a:spcPts val="0"/>
                        </a:spcAft>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9  months after steps 7 &amp; 8 </a:t>
                      </a:r>
                    </a:p>
                  </a:txBody>
                  <a:tcPr marL="68580" marR="68580" marT="0" marB="0"/>
                </a:tc>
                <a:tc>
                  <a:txBody>
                    <a:bodyPr/>
                    <a:lstStyle/>
                    <a:p>
                      <a:pPr marL="0" marR="0">
                        <a:lnSpc>
                          <a:spcPct val="107000"/>
                        </a:lnSpc>
                        <a:spcBef>
                          <a:spcPts val="0"/>
                        </a:spcBef>
                        <a:spcAft>
                          <a:spcPts val="0"/>
                        </a:spcAft>
                      </a:pPr>
                      <a:r>
                        <a:rPr lang="en-US" sz="12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RELE Program  is implemented to achieve or exceed the Education Targets  of Parishioners </a:t>
                      </a:r>
                    </a:p>
                  </a:txBody>
                  <a:tcPr marL="68580" marR="68580" marT="0" marB="0"/>
                </a:tc>
                <a:extLst>
                  <a:ext uri="{0D108BD9-81ED-4DB2-BD59-A6C34878D82A}">
                    <a16:rowId xmlns:a16="http://schemas.microsoft.com/office/drawing/2014/main" val="213854697"/>
                  </a:ext>
                </a:extLst>
              </a:tr>
              <a:tr h="0">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5:  Compile and assess the results of the parish RELE Program  and make necessary improvements within 2 months</a:t>
                      </a:r>
                      <a:endParaRPr lang="en-US" sz="12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5522">
                <a:tc>
                  <a:txBody>
                    <a:bodyPr/>
                    <a:lstStyle/>
                    <a:p>
                      <a:pPr marL="0" lvl="1" indent="0">
                        <a:buNone/>
                      </a:pPr>
                      <a:r>
                        <a:rPr lang="en-US" sz="1400" b="1" dirty="0">
                          <a:solidFill>
                            <a:schemeClr val="bg1"/>
                          </a:solidFill>
                          <a:effectLst/>
                          <a:latin typeface="Georgia" panose="02040502050405020303" pitchFamily="18" charset="0"/>
                        </a:rPr>
                        <a:t>10. Obtain and compile qualitative and quantitative data from RELE Program implementations as to the effectiveness and success (based on criteria established in step 2) and identify areas for improvement.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Educators  and RELE Team 3 </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months after step 9</a:t>
                      </a:r>
                    </a:p>
                  </a:txBody>
                  <a:tcPr marL="68580" marR="68580" marT="0" marB="0"/>
                </a:tc>
                <a:tc>
                  <a:txBody>
                    <a:bodyPr/>
                    <a:lstStyle/>
                    <a:p>
                      <a:pPr marL="0" marR="0">
                        <a:lnSpc>
                          <a:spcPct val="107000"/>
                        </a:lnSpc>
                        <a:spcBef>
                          <a:spcPts val="0"/>
                        </a:spcBef>
                        <a:spcAft>
                          <a:spcPts val="0"/>
                        </a:spcAft>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RELE Program </a:t>
                      </a:r>
                    </a:p>
                    <a:p>
                      <a:pPr marL="0" marR="0">
                        <a:lnSpc>
                          <a:spcPct val="107000"/>
                        </a:lnSpc>
                        <a:spcBef>
                          <a:spcPts val="0"/>
                        </a:spcBef>
                        <a:spcAft>
                          <a:spcPts val="0"/>
                        </a:spcAft>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implementation  assessments are compiled</a:t>
                      </a:r>
                    </a:p>
                  </a:txBody>
                  <a:tcPr marL="68580" marR="68580" marT="0" marB="0"/>
                </a:tc>
                <a:extLst>
                  <a:ext uri="{0D108BD9-81ED-4DB2-BD59-A6C34878D82A}">
                    <a16:rowId xmlns:a16="http://schemas.microsoft.com/office/drawing/2014/main" val="2302424690"/>
                  </a:ext>
                </a:extLst>
              </a:tr>
              <a:tr h="20248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bg1"/>
                          </a:solidFill>
                          <a:effectLst/>
                          <a:latin typeface="Georgia" panose="02040502050405020303" pitchFamily="18" charset="0"/>
                        </a:rPr>
                        <a:t>11. Finalize and deliver RELE</a:t>
                      </a:r>
                      <a:r>
                        <a:rPr lang="en-US" sz="14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 Program </a:t>
                      </a:r>
                      <a:r>
                        <a:rPr lang="en-US" sz="1400" b="1" dirty="0">
                          <a:solidFill>
                            <a:schemeClr val="bg1"/>
                          </a:solidFill>
                          <a:effectLst/>
                          <a:latin typeface="Georgia" panose="02040502050405020303" pitchFamily="18" charset="0"/>
                        </a:rPr>
                        <a:t>effectiveness assessment analysis and make all refinements necessary to make the RELE Program more effective based on information identified in step 10.</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Educators  and RELE Team 3 </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months after step 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RELE Program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400" b="0"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is refined accordingly based on results of implementation</a:t>
                      </a:r>
                    </a:p>
                  </a:txBody>
                  <a:tcPr marL="68580" marR="68580" marT="0" marB="0"/>
                </a:tc>
                <a:extLst>
                  <a:ext uri="{0D108BD9-81ED-4DB2-BD59-A6C34878D82A}">
                    <a16:rowId xmlns:a16="http://schemas.microsoft.com/office/drawing/2014/main" val="2887205641"/>
                  </a:ext>
                </a:extLst>
              </a:tr>
            </a:tbl>
          </a:graphicData>
        </a:graphic>
      </p:graphicFrame>
      <p:sp>
        <p:nvSpPr>
          <p:cNvPr id="7" name="Title 1">
            <a:extLst>
              <a:ext uri="{FF2B5EF4-FFF2-40B4-BE49-F238E27FC236}">
                <a16:creationId xmlns:a16="http://schemas.microsoft.com/office/drawing/2014/main" id="{4F9B5F85-ED2C-433D-804C-6BADD832207F}"/>
              </a:ext>
            </a:extLst>
          </p:cNvPr>
          <p:cNvSpPr>
            <a:spLocks noGrp="1"/>
          </p:cNvSpPr>
          <p:nvPr>
            <p:ph type="title"/>
          </p:nvPr>
        </p:nvSpPr>
        <p:spPr>
          <a:xfrm>
            <a:off x="3679039" y="-238199"/>
            <a:ext cx="4556476" cy="1143000"/>
          </a:xfrm>
        </p:spPr>
        <p:txBody>
          <a:bodyPr/>
          <a:lstStyle/>
          <a:p>
            <a:r>
              <a:rPr lang="en-US" sz="2200" b="1" u="none" dirty="0">
                <a:effectLst/>
                <a:latin typeface="Georgia" panose="02040502050405020303" pitchFamily="18" charset="0"/>
              </a:rPr>
              <a:t>Adult &amp; </a:t>
            </a:r>
            <a:r>
              <a:rPr lang="en-US" sz="2200" u="none" dirty="0"/>
              <a:t>Youth RELE</a:t>
            </a:r>
            <a:r>
              <a:rPr lang="en-US" sz="2200" b="1" u="none" dirty="0">
                <a:effectLst/>
                <a:latin typeface="Georgia" panose="02040502050405020303" pitchFamily="18" charset="0"/>
              </a:rPr>
              <a:t> </a:t>
            </a:r>
            <a:br>
              <a:rPr lang="en-US" sz="2200" b="1" u="none" dirty="0">
                <a:effectLst/>
                <a:latin typeface="Georgia" panose="02040502050405020303" pitchFamily="18" charset="0"/>
              </a:rPr>
            </a:br>
            <a:r>
              <a:rPr lang="en-US" sz="2200" b="1" dirty="0">
                <a:effectLst/>
                <a:latin typeface="Georgia" panose="02040502050405020303" pitchFamily="18" charset="0"/>
              </a:rPr>
              <a:t>WIG 3 A</a:t>
            </a:r>
            <a:r>
              <a:rPr lang="en-US" sz="2200" b="1" u="sng" dirty="0">
                <a:effectLst/>
                <a:latin typeface="Georgia" panose="02040502050405020303" pitchFamily="18" charset="0"/>
              </a:rPr>
              <a:t>ction 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4269318416"/>
      </p:ext>
    </p:extLst>
  </p:cSld>
  <p:clrMapOvr>
    <a:masterClrMapping/>
  </p:clrMapOvr>
  <p:transition>
    <p:strips dir="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01F5-7AB6-4535-88E3-F3DD276372BC}"/>
              </a:ext>
            </a:extLst>
          </p:cNvPr>
          <p:cNvSpPr>
            <a:spLocks noGrp="1"/>
          </p:cNvSpPr>
          <p:nvPr>
            <p:ph type="title"/>
          </p:nvPr>
        </p:nvSpPr>
        <p:spPr>
          <a:xfrm>
            <a:off x="1020050" y="-110339"/>
            <a:ext cx="7188740" cy="1143000"/>
          </a:xfrm>
        </p:spPr>
        <p:txBody>
          <a:bodyPr/>
          <a:lstStyle/>
          <a:p>
            <a:r>
              <a:rPr lang="en-US" sz="3200" b="1" u="none" dirty="0">
                <a:effectLst/>
                <a:latin typeface="Georgia" panose="02040502050405020303" pitchFamily="18" charset="0"/>
              </a:rPr>
              <a:t>Adult &amp; </a:t>
            </a:r>
            <a:r>
              <a:rPr lang="en-US" sz="3200" u="none" dirty="0"/>
              <a:t>Youth RELE </a:t>
            </a:r>
            <a:br>
              <a:rPr lang="en-US" sz="3200" b="1" u="none" dirty="0">
                <a:effectLst/>
                <a:latin typeface="Georgia" panose="02040502050405020303" pitchFamily="18" charset="0"/>
              </a:rPr>
            </a:br>
            <a:r>
              <a:rPr lang="en-US" sz="3200" b="1" dirty="0">
                <a:effectLst/>
                <a:latin typeface="Georgia" panose="02040502050405020303" pitchFamily="18" charset="0"/>
              </a:rPr>
              <a:t>WI</a:t>
            </a:r>
            <a:r>
              <a:rPr lang="en-US" sz="3200" kern="0" dirty="0"/>
              <a:t>G 3 </a:t>
            </a:r>
            <a:r>
              <a:rPr lang="en-US" sz="3200" dirty="0"/>
              <a:t>Compelling  Scoreboard</a:t>
            </a:r>
          </a:p>
        </p:txBody>
      </p:sp>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42420" y="914400"/>
          <a:ext cx="9059159" cy="5943600"/>
        </p:xfrm>
        <a:graphic>
          <a:graphicData uri="http://schemas.openxmlformats.org/drawingml/2006/table">
            <a:tbl>
              <a:tblPr firstRow="1" bandRow="1">
                <a:tableStyleId>{5C22544A-7EE6-4342-B048-85BDC9FD1C3A}</a:tableStyleId>
              </a:tblPr>
              <a:tblGrid>
                <a:gridCol w="5149356">
                  <a:extLst>
                    <a:ext uri="{9D8B030D-6E8A-4147-A177-3AD203B41FA5}">
                      <a16:colId xmlns:a16="http://schemas.microsoft.com/office/drawing/2014/main" val="824145472"/>
                    </a:ext>
                  </a:extLst>
                </a:gridCol>
                <a:gridCol w="2030960">
                  <a:extLst>
                    <a:ext uri="{9D8B030D-6E8A-4147-A177-3AD203B41FA5}">
                      <a16:colId xmlns:a16="http://schemas.microsoft.com/office/drawing/2014/main" val="1324807933"/>
                    </a:ext>
                  </a:extLst>
                </a:gridCol>
                <a:gridCol w="1878843">
                  <a:extLst>
                    <a:ext uri="{9D8B030D-6E8A-4147-A177-3AD203B41FA5}">
                      <a16:colId xmlns:a16="http://schemas.microsoft.com/office/drawing/2014/main" val="818634956"/>
                    </a:ext>
                  </a:extLst>
                </a:gridCol>
              </a:tblGrid>
              <a:tr h="370840">
                <a:tc>
                  <a:txBody>
                    <a:bodyPr/>
                    <a:lstStyle/>
                    <a:p>
                      <a:r>
                        <a:rPr lang="en-US" sz="1600" dirty="0"/>
                        <a:t>Lead Measure Action</a:t>
                      </a:r>
                    </a:p>
                  </a:txBody>
                  <a:tcPr/>
                </a:tc>
                <a:tc>
                  <a:txBody>
                    <a:bodyPr/>
                    <a:lstStyle/>
                    <a:p>
                      <a:r>
                        <a:rPr lang="en-US" sz="1600" dirty="0"/>
                        <a:t>Deadline Date</a:t>
                      </a:r>
                    </a:p>
                  </a:txBody>
                  <a:tcPr/>
                </a:tc>
                <a:tc>
                  <a:txBody>
                    <a:bodyPr/>
                    <a:lstStyle/>
                    <a:p>
                      <a:r>
                        <a:rPr lang="en-US" sz="1600" dirty="0"/>
                        <a:t>Status: Percent Complete and Date</a:t>
                      </a:r>
                    </a:p>
                  </a:txBody>
                  <a:tcPr/>
                </a:tc>
                <a:extLst>
                  <a:ext uri="{0D108BD9-81ED-4DB2-BD59-A6C34878D82A}">
                    <a16:rowId xmlns:a16="http://schemas.microsoft.com/office/drawing/2014/main" val="2806969568"/>
                  </a:ext>
                </a:extLst>
              </a:tr>
              <a:tr h="370840">
                <a:tc>
                  <a:txBody>
                    <a:bodyPr/>
                    <a:lstStyle/>
                    <a:p>
                      <a:r>
                        <a:rPr lang="en-US" sz="1600" dirty="0"/>
                        <a:t>1. Form RELE Team 3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5D0100"/>
                          </a:solidFill>
                          <a:effectLst/>
                          <a:uLnTx/>
                          <a:uFillTx/>
                          <a:latin typeface="+mn-lt"/>
                          <a:ea typeface="+mn-ea"/>
                          <a:cs typeface="+mn-cs"/>
                        </a:rPr>
                        <a:t>1 month ____-22</a:t>
                      </a:r>
                      <a:endParaRPr lang="en-US" sz="1600" dirty="0"/>
                    </a:p>
                  </a:txBody>
                  <a:tcPr/>
                </a:tc>
                <a:tc>
                  <a:txBody>
                    <a:bodyPr/>
                    <a:lstStyle/>
                    <a:p>
                      <a:endParaRPr lang="en-US" sz="1600" dirty="0"/>
                    </a:p>
                  </a:txBody>
                  <a:tcPr/>
                </a:tc>
                <a:extLst>
                  <a:ext uri="{0D108BD9-81ED-4DB2-BD59-A6C34878D82A}">
                    <a16:rowId xmlns:a16="http://schemas.microsoft.com/office/drawing/2014/main" val="571058741"/>
                  </a:ext>
                </a:extLst>
              </a:tr>
              <a:tr h="370840">
                <a:tc>
                  <a:txBody>
                    <a:bodyPr/>
                    <a:lstStyle/>
                    <a:p>
                      <a:pPr>
                        <a:tabLst>
                          <a:tab pos="627063" algn="l"/>
                        </a:tabLst>
                      </a:pPr>
                      <a:r>
                        <a:rPr lang="en-US" sz="1600" dirty="0"/>
                        <a:t>2. Research and Identify metrics to determine 	effectiveness and success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Times New Roman"/>
                          <a:ea typeface="+mn-ea"/>
                          <a:cs typeface="+mn-cs"/>
                        </a:rPr>
                        <a:t>2 months ____ -22</a:t>
                      </a:r>
                      <a:endParaRPr lang="en-US" sz="1600" dirty="0"/>
                    </a:p>
                  </a:txBody>
                  <a:tcPr/>
                </a:tc>
                <a:tc>
                  <a:txBody>
                    <a:bodyPr/>
                    <a:lstStyle/>
                    <a:p>
                      <a:endParaRPr lang="en-US" sz="1600" dirty="0"/>
                    </a:p>
                  </a:txBody>
                  <a:tcPr/>
                </a:tc>
                <a:extLst>
                  <a:ext uri="{0D108BD9-81ED-4DB2-BD59-A6C34878D82A}">
                    <a16:rowId xmlns:a16="http://schemas.microsoft.com/office/drawing/2014/main" val="2230418515"/>
                  </a:ext>
                </a:extLst>
              </a:tr>
              <a:tr h="370840">
                <a:tc>
                  <a:txBody>
                    <a:bodyPr/>
                    <a:lstStyle/>
                    <a:p>
                      <a:r>
                        <a:rPr lang="en-US" sz="1600" dirty="0"/>
                        <a:t>3. Research RELE Programs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Simultaneous with step 2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_____-22</a:t>
                      </a:r>
                      <a:endParaRPr lang="en-US" sz="1600" dirty="0"/>
                    </a:p>
                  </a:txBody>
                  <a:tcPr/>
                </a:tc>
                <a:tc>
                  <a:txBody>
                    <a:bodyPr/>
                    <a:lstStyle/>
                    <a:p>
                      <a:endParaRPr lang="en-US" sz="1600" dirty="0"/>
                    </a:p>
                  </a:txBody>
                  <a:tcPr/>
                </a:tc>
                <a:extLst>
                  <a:ext uri="{0D108BD9-81ED-4DB2-BD59-A6C34878D82A}">
                    <a16:rowId xmlns:a16="http://schemas.microsoft.com/office/drawing/2014/main" val="503741242"/>
                  </a:ext>
                </a:extLst>
              </a:tr>
              <a:tr h="370840">
                <a:tc>
                  <a:txBody>
                    <a:bodyPr/>
                    <a:lstStyle/>
                    <a:p>
                      <a:r>
                        <a:rPr lang="en-US" sz="1600" dirty="0"/>
                        <a:t>4. Evaluate RELE Programs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1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 ____-22</a:t>
                      </a:r>
                      <a:endParaRPr lang="en-US" sz="1600" dirty="0"/>
                    </a:p>
                  </a:txBody>
                  <a:tcPr/>
                </a:tc>
                <a:tc>
                  <a:txBody>
                    <a:bodyPr/>
                    <a:lstStyle/>
                    <a:p>
                      <a:endParaRPr lang="en-US" sz="1600" dirty="0"/>
                    </a:p>
                  </a:txBody>
                  <a:tcPr/>
                </a:tc>
                <a:extLst>
                  <a:ext uri="{0D108BD9-81ED-4DB2-BD59-A6C34878D82A}">
                    <a16:rowId xmlns:a16="http://schemas.microsoft.com/office/drawing/2014/main" val="845713103"/>
                  </a:ext>
                </a:extLst>
              </a:tr>
              <a:tr h="370840">
                <a:tc>
                  <a:txBody>
                    <a:bodyPr/>
                    <a:lstStyle/>
                    <a:p>
                      <a:r>
                        <a:rPr lang="en-US" sz="1600" dirty="0"/>
                        <a:t>5. Finalize RELE Program </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2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months ____-22</a:t>
                      </a:r>
                      <a:endParaRPr lang="en-US" sz="1600" dirty="0"/>
                    </a:p>
                  </a:txBody>
                  <a:tcPr/>
                </a:tc>
                <a:tc>
                  <a:txBody>
                    <a:bodyPr/>
                    <a:lstStyle/>
                    <a:p>
                      <a:endParaRPr lang="en-US" sz="1600" dirty="0"/>
                    </a:p>
                  </a:txBody>
                  <a:tcPr/>
                </a:tc>
                <a:extLst>
                  <a:ext uri="{0D108BD9-81ED-4DB2-BD59-A6C34878D82A}">
                    <a16:rowId xmlns:a16="http://schemas.microsoft.com/office/drawing/2014/main" val="4096844472"/>
                  </a:ext>
                </a:extLst>
              </a:tr>
              <a:tr h="370840">
                <a:tc>
                  <a:txBody>
                    <a:bodyPr/>
                    <a:lstStyle/>
                    <a:p>
                      <a:r>
                        <a:rPr lang="en-US" sz="1600" dirty="0"/>
                        <a:t>6. Identify delivery modalities and Educators </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1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 ____-22</a:t>
                      </a:r>
                      <a:endParaRPr lang="en-US" sz="1600" dirty="0"/>
                    </a:p>
                  </a:txBody>
                  <a:tcPr/>
                </a:tc>
                <a:tc>
                  <a:txBody>
                    <a:bodyPr/>
                    <a:lstStyle/>
                    <a:p>
                      <a:endParaRPr lang="en-US" sz="1600" dirty="0"/>
                    </a:p>
                  </a:txBody>
                  <a:tcPr/>
                </a:tc>
                <a:extLst>
                  <a:ext uri="{0D108BD9-81ED-4DB2-BD59-A6C34878D82A}">
                    <a16:rowId xmlns:a16="http://schemas.microsoft.com/office/drawing/2014/main" val="1906038764"/>
                  </a:ext>
                </a:extLst>
              </a:tr>
              <a:tr h="370840">
                <a:tc>
                  <a:txBody>
                    <a:bodyPr/>
                    <a:lstStyle/>
                    <a:p>
                      <a:r>
                        <a:rPr lang="en-US" sz="1600" dirty="0"/>
                        <a:t>7. Train Educators and implement delivery modalities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3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months ____-22</a:t>
                      </a:r>
                      <a:endParaRPr lang="en-US" sz="1600" dirty="0"/>
                    </a:p>
                  </a:txBody>
                  <a:tcPr/>
                </a:tc>
                <a:tc>
                  <a:txBody>
                    <a:bodyPr/>
                    <a:lstStyle/>
                    <a:p>
                      <a:endParaRPr lang="en-US" sz="1600" dirty="0"/>
                    </a:p>
                  </a:txBody>
                  <a:tcPr/>
                </a:tc>
                <a:extLst>
                  <a:ext uri="{0D108BD9-81ED-4DB2-BD59-A6C34878D82A}">
                    <a16:rowId xmlns:a16="http://schemas.microsoft.com/office/drawing/2014/main" val="59820400"/>
                  </a:ext>
                </a:extLst>
              </a:tr>
              <a:tr h="370840">
                <a:tc>
                  <a:txBody>
                    <a:bodyPr/>
                    <a:lstStyle/>
                    <a:p>
                      <a:pPr>
                        <a:tabLst>
                          <a:tab pos="630238" algn="l"/>
                        </a:tabLst>
                      </a:pPr>
                      <a:r>
                        <a:rPr lang="en-US" sz="1600" dirty="0"/>
                        <a:t>8. Recruit Target Numbers of adults and youth to participate 	in RELE Program</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Concurrent with step 7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____-21</a:t>
                      </a:r>
                      <a:endParaRPr lang="en-US" sz="1600" dirty="0"/>
                    </a:p>
                  </a:txBody>
                  <a:tcPr/>
                </a:tc>
                <a:tc>
                  <a:txBody>
                    <a:bodyPr/>
                    <a:lstStyle/>
                    <a:p>
                      <a:endParaRPr lang="en-US" sz="1600" dirty="0"/>
                    </a:p>
                  </a:txBody>
                  <a:tcPr/>
                </a:tc>
                <a:extLst>
                  <a:ext uri="{0D108BD9-81ED-4DB2-BD59-A6C34878D82A}">
                    <a16:rowId xmlns:a16="http://schemas.microsoft.com/office/drawing/2014/main" val="3847654782"/>
                  </a:ext>
                </a:extLst>
              </a:tr>
              <a:tr h="370840">
                <a:tc>
                  <a:txBody>
                    <a:bodyPr/>
                    <a:lstStyle/>
                    <a:p>
                      <a:r>
                        <a:rPr lang="en-US" sz="1600" dirty="0"/>
                        <a:t>9. Implement RELE Program to the Education Targets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9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months ____-23</a:t>
                      </a:r>
                      <a:endParaRPr lang="en-US" sz="1600" dirty="0"/>
                    </a:p>
                  </a:txBody>
                  <a:tcPr/>
                </a:tc>
                <a:tc>
                  <a:txBody>
                    <a:bodyPr/>
                    <a:lstStyle/>
                    <a:p>
                      <a:endParaRPr lang="en-US" sz="1600" dirty="0"/>
                    </a:p>
                  </a:txBody>
                  <a:tcPr/>
                </a:tc>
                <a:extLst>
                  <a:ext uri="{0D108BD9-81ED-4DB2-BD59-A6C34878D82A}">
                    <a16:rowId xmlns:a16="http://schemas.microsoft.com/office/drawing/2014/main" val="1319602124"/>
                  </a:ext>
                </a:extLst>
              </a:tr>
              <a:tr h="370840">
                <a:tc>
                  <a:txBody>
                    <a:bodyPr/>
                    <a:lstStyle/>
                    <a:p>
                      <a:pPr>
                        <a:tabLst>
                          <a:tab pos="630238" algn="l"/>
                        </a:tabLst>
                      </a:pPr>
                      <a:r>
                        <a:rPr lang="en-US" sz="1600" dirty="0"/>
                        <a:t>10. Obtain and compile effectiveness data from RELE 	Program implementation</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Times New Roman"/>
                          <a:ea typeface="+mn-ea"/>
                          <a:cs typeface="+mn-cs"/>
                        </a:rPr>
                        <a:t>1 month ____ -23</a:t>
                      </a:r>
                      <a:endParaRPr lang="en-US" sz="1600" dirty="0"/>
                    </a:p>
                  </a:txBody>
                  <a:tcPr/>
                </a:tc>
                <a:tc>
                  <a:txBody>
                    <a:bodyPr/>
                    <a:lstStyle/>
                    <a:p>
                      <a:endParaRPr lang="en-US" sz="1600" dirty="0"/>
                    </a:p>
                  </a:txBody>
                  <a:tcPr/>
                </a:tc>
                <a:extLst>
                  <a:ext uri="{0D108BD9-81ED-4DB2-BD59-A6C34878D82A}">
                    <a16:rowId xmlns:a16="http://schemas.microsoft.com/office/drawing/2014/main" val="3712199347"/>
                  </a:ext>
                </a:extLst>
              </a:tr>
              <a:tr h="370840">
                <a:tc>
                  <a:txBody>
                    <a:bodyPr/>
                    <a:lstStyle/>
                    <a:p>
                      <a:pPr>
                        <a:tabLst>
                          <a:tab pos="630238" algn="l"/>
                        </a:tabLst>
                      </a:pPr>
                      <a:r>
                        <a:rPr lang="en-US" sz="1600" dirty="0"/>
                        <a:t>11. </a:t>
                      </a:r>
                      <a:r>
                        <a:rPr lang="en-US" sz="1600" dirty="0">
                          <a:effectLst/>
                        </a:rPr>
                        <a:t>Compile the results of  the RELE</a:t>
                      </a:r>
                      <a:r>
                        <a:rPr lang="en-US" sz="1600" dirty="0"/>
                        <a:t> Program 	effectiveness assessment and improve the RELE 	Program accordingly</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1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 ____-23</a:t>
                      </a:r>
                      <a:endParaRPr lang="en-US" sz="1600" dirty="0"/>
                    </a:p>
                  </a:txBody>
                  <a:tcPr/>
                </a:tc>
                <a:tc>
                  <a:txBody>
                    <a:bodyPr/>
                    <a:lstStyle/>
                    <a:p>
                      <a:endParaRPr lang="en-US" sz="1600" dirty="0"/>
                    </a:p>
                  </a:txBody>
                  <a:tcPr/>
                </a:tc>
                <a:extLst>
                  <a:ext uri="{0D108BD9-81ED-4DB2-BD59-A6C34878D82A}">
                    <a16:rowId xmlns:a16="http://schemas.microsoft.com/office/drawing/2014/main" val="1217137386"/>
                  </a:ext>
                </a:extLst>
              </a:tr>
            </a:tbl>
          </a:graphicData>
        </a:graphic>
      </p:graphicFrame>
    </p:spTree>
    <p:extLst>
      <p:ext uri="{BB962C8B-B14F-4D97-AF65-F5344CB8AC3E}">
        <p14:creationId xmlns:p14="http://schemas.microsoft.com/office/powerpoint/2010/main" val="2521577587"/>
      </p:ext>
    </p:extLst>
  </p:cSld>
  <p:clrMapOvr>
    <a:masterClrMapping/>
  </p:clrMapOvr>
  <p:transition>
    <p:strips dir="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537854" y="2719923"/>
            <a:ext cx="6324600" cy="1143000"/>
          </a:xfrm>
        </p:spPr>
        <p:txBody>
          <a:bodyPr/>
          <a:lstStyle/>
          <a:p>
            <a:r>
              <a:rPr lang="en-US" dirty="0"/>
              <a:t>Sample 4 </a:t>
            </a:r>
            <a:br>
              <a:rPr lang="en-US" dirty="0"/>
            </a:br>
            <a:r>
              <a:rPr lang="en-US" dirty="0"/>
              <a:t>Religious Education</a:t>
            </a:r>
          </a:p>
        </p:txBody>
      </p:sp>
    </p:spTree>
    <p:extLst>
      <p:ext uri="{BB962C8B-B14F-4D97-AF65-F5344CB8AC3E}">
        <p14:creationId xmlns:p14="http://schemas.microsoft.com/office/powerpoint/2010/main" val="1663577683"/>
      </p:ext>
    </p:extLst>
  </p:cSld>
  <p:clrMapOvr>
    <a:masterClrMapping/>
  </p:clrMapOvr>
  <p:transition>
    <p:strips dir="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5917" y="2663654"/>
            <a:ext cx="7732165" cy="2687278"/>
          </a:xfrm>
        </p:spPr>
        <p:txBody>
          <a:bodyPr/>
          <a:lstStyle/>
          <a:p>
            <a:pPr marL="0" indent="0">
              <a:buNone/>
            </a:pPr>
            <a:r>
              <a:rPr lang="en-US" sz="2800" b="1" dirty="0">
                <a:effectLst/>
              </a:rPr>
              <a:t>Develop  and  implement  an effective  Adult  and  Youth Education  Ministry  P</a:t>
            </a:r>
            <a:r>
              <a:rPr lang="en-US" sz="2800" b="1" dirty="0">
                <a:solidFill>
                  <a:srgbClr val="5D0100"/>
                </a:solidFill>
                <a:effectLst/>
              </a:rPr>
              <a:t>rogram  </a:t>
            </a:r>
            <a:r>
              <a:rPr lang="en-US" sz="2800" b="1" dirty="0">
                <a:effectLst/>
              </a:rPr>
              <a:t>for  </a:t>
            </a:r>
            <a:r>
              <a:rPr lang="en-US" sz="2800" b="1" u="sng" dirty="0">
                <a:effectLst/>
              </a:rPr>
              <a:t>ALL</a:t>
            </a:r>
            <a:r>
              <a:rPr lang="en-US" sz="2800" b="1" dirty="0">
                <a:effectLst/>
              </a:rPr>
              <a:t>  adults  and  youth  </a:t>
            </a:r>
          </a:p>
          <a:p>
            <a:pPr marL="0" indent="0">
              <a:buNone/>
            </a:pPr>
            <a:r>
              <a:rPr lang="en-US" sz="2800" b="1" dirty="0">
                <a:solidFill>
                  <a:srgbClr val="5D0100"/>
                </a:solidFill>
                <a:effectLst/>
              </a:rPr>
              <a:t>that  will  be  completed  within  20 months  by: </a:t>
            </a:r>
          </a:p>
          <a:p>
            <a:pPr marL="514350" indent="-514350">
              <a:buAutoNum type="alphaLcParenBoth"/>
            </a:pPr>
            <a:r>
              <a:rPr lang="en-US" sz="2800" b="1" dirty="0">
                <a:solidFill>
                  <a:srgbClr val="5D0100"/>
                </a:solidFill>
                <a:effectLst/>
              </a:rPr>
              <a:t> at  </a:t>
            </a:r>
            <a:r>
              <a:rPr lang="en-US" sz="2800" b="1" dirty="0">
                <a:effectLst/>
              </a:rPr>
              <a:t>least  33%  of  adults; and  </a:t>
            </a:r>
          </a:p>
          <a:p>
            <a:pPr marL="514350" indent="-514350">
              <a:buAutoNum type="alphaLcParenBoth"/>
            </a:pPr>
            <a:r>
              <a:rPr lang="en-US" sz="2800" b="1" dirty="0">
                <a:effectLst/>
              </a:rPr>
              <a:t> at  least  66%  of  youth.</a:t>
            </a:r>
          </a:p>
        </p:txBody>
      </p:sp>
      <p:sp>
        <p:nvSpPr>
          <p:cNvPr id="6" name="Title 1">
            <a:extLst>
              <a:ext uri="{FF2B5EF4-FFF2-40B4-BE49-F238E27FC236}">
                <a16:creationId xmlns:a16="http://schemas.microsoft.com/office/drawing/2014/main" id="{C9C43534-E06B-49C7-96FD-1144F200DA5E}"/>
              </a:ext>
            </a:extLst>
          </p:cNvPr>
          <p:cNvSpPr>
            <a:spLocks noGrp="1"/>
          </p:cNvSpPr>
          <p:nvPr>
            <p:ph type="title"/>
          </p:nvPr>
        </p:nvSpPr>
        <p:spPr>
          <a:xfrm>
            <a:off x="919993" y="1379354"/>
            <a:ext cx="7304012" cy="1143000"/>
          </a:xfrm>
        </p:spPr>
        <p:txBody>
          <a:bodyPr/>
          <a:lstStyle/>
          <a:p>
            <a:r>
              <a:rPr lang="en-US" sz="2800" b="1" u="none" dirty="0">
                <a:effectLst/>
                <a:latin typeface="Georgia" panose="02040502050405020303" pitchFamily="18" charset="0"/>
              </a:rPr>
              <a:t>Adult &amp; Youth Education</a:t>
            </a:r>
            <a:br>
              <a:rPr lang="en-US" sz="2800" b="1" u="none" dirty="0">
                <a:effectLst/>
                <a:latin typeface="Georgia" panose="02040502050405020303" pitchFamily="18" charset="0"/>
              </a:rPr>
            </a:br>
            <a:r>
              <a:rPr lang="en-US" sz="2800" b="1" dirty="0">
                <a:effectLst/>
                <a:latin typeface="Georgia" panose="02040502050405020303" pitchFamily="18" charset="0"/>
              </a:rPr>
              <a:t>Wildly  </a:t>
            </a:r>
            <a:r>
              <a:rPr lang="en-US" sz="2800" b="1" u="sng" dirty="0">
                <a:effectLst/>
                <a:latin typeface="Georgia" panose="02040502050405020303" pitchFamily="18" charset="0"/>
              </a:rPr>
              <a:t>Important Goal 2</a:t>
            </a:r>
            <a:endParaRPr lang="en-US" sz="2800" b="1" u="sng" dirty="0">
              <a:latin typeface="Georgia" panose="02040502050405020303" pitchFamily="18" charset="0"/>
            </a:endParaRPr>
          </a:p>
        </p:txBody>
      </p:sp>
    </p:spTree>
    <p:extLst>
      <p:ext uri="{BB962C8B-B14F-4D97-AF65-F5344CB8AC3E}">
        <p14:creationId xmlns:p14="http://schemas.microsoft.com/office/powerpoint/2010/main" val="3461841444"/>
      </p:ext>
    </p:extLst>
  </p:cSld>
  <p:clrMapOvr>
    <a:masterClrMapping/>
  </p:clrMapOvr>
  <p:transition>
    <p:strips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660" y="1030857"/>
            <a:ext cx="8994446" cy="5663242"/>
          </a:xfrm>
        </p:spPr>
        <p:txBody>
          <a:bodyPr/>
          <a:lstStyle/>
          <a:p>
            <a:pPr marL="284163" indent="-284163">
              <a:tabLst>
                <a:tab pos="690563" algn="l"/>
              </a:tabLst>
            </a:pPr>
            <a:r>
              <a:rPr lang="en-US" sz="2000" u="sng" dirty="0">
                <a:solidFill>
                  <a:schemeClr val="bg1"/>
                </a:solidFill>
                <a:effectLst/>
              </a:rPr>
              <a:t>LAG 1:</a:t>
            </a:r>
            <a:r>
              <a:rPr lang="en-US" sz="2000" dirty="0">
                <a:solidFill>
                  <a:schemeClr val="bg1"/>
                </a:solidFill>
                <a:effectLst/>
              </a:rPr>
              <a:t>  Research the most effective </a:t>
            </a:r>
            <a:r>
              <a:rPr lang="en-US" sz="2000" b="1" dirty="0">
                <a:solidFill>
                  <a:schemeClr val="bg1"/>
                </a:solidFill>
                <a:effectLst/>
              </a:rPr>
              <a:t>Adult, Young Adult &amp; Youth 	Religious Education, Prayer Life &amp; Church Services 	Engagement Programs </a:t>
            </a:r>
            <a:r>
              <a:rPr lang="en-US" sz="2000" dirty="0">
                <a:solidFill>
                  <a:schemeClr val="bg1"/>
                </a:solidFill>
                <a:effectLst/>
              </a:rPr>
              <a:t>within 4 months</a:t>
            </a:r>
          </a:p>
          <a:p>
            <a:pPr marL="284163" indent="-284163">
              <a:tabLst>
                <a:tab pos="690563" algn="l"/>
              </a:tabLst>
            </a:pPr>
            <a:endParaRPr lang="en-US" sz="2000" u="sng" dirty="0">
              <a:solidFill>
                <a:srgbClr val="FF0000"/>
              </a:solidFill>
              <a:effectLst/>
            </a:endParaRPr>
          </a:p>
          <a:p>
            <a:pPr marL="284163" indent="-284163">
              <a:tabLst>
                <a:tab pos="690563" algn="l"/>
              </a:tabLst>
            </a:pPr>
            <a:r>
              <a:rPr lang="en-US" sz="2000" u="sng" dirty="0">
                <a:solidFill>
                  <a:schemeClr val="bg1"/>
                </a:solidFill>
                <a:effectLst/>
              </a:rPr>
              <a:t>LAG 2:</a:t>
            </a:r>
            <a:r>
              <a:rPr lang="en-US" sz="2000" dirty="0">
                <a:solidFill>
                  <a:schemeClr val="bg1"/>
                </a:solidFill>
                <a:effectLst/>
              </a:rPr>
              <a:t> Develop the most effective “Education &amp; Engagement 	Program”  for adults, young adults, and youth within 4 	months</a:t>
            </a:r>
          </a:p>
          <a:p>
            <a:pPr marL="284163" indent="-284163">
              <a:tabLst>
                <a:tab pos="690563" algn="l"/>
              </a:tabLst>
            </a:pPr>
            <a:endParaRPr lang="en-US" sz="2000" u="sng" dirty="0">
              <a:solidFill>
                <a:srgbClr val="FF0000"/>
              </a:solidFill>
              <a:effectLst/>
            </a:endParaRPr>
          </a:p>
          <a:p>
            <a:pPr marL="233363" indent="-233363">
              <a:tabLst>
                <a:tab pos="690563" algn="l"/>
              </a:tabLst>
            </a:pPr>
            <a:r>
              <a:rPr lang="en-US" sz="2000" u="sng" dirty="0">
                <a:solidFill>
                  <a:schemeClr val="bg1"/>
                </a:solidFill>
                <a:effectLst/>
              </a:rPr>
              <a:t>LAG 3:</a:t>
            </a:r>
            <a:r>
              <a:rPr lang="en-US" sz="2000" dirty="0">
                <a:solidFill>
                  <a:schemeClr val="bg1"/>
                </a:solidFill>
                <a:effectLst/>
              </a:rPr>
              <a:t> Identify delivery modalities and 	recruit and train the  	Education &amp; Engagement Program “Educators” within 2 	months</a:t>
            </a:r>
          </a:p>
          <a:p>
            <a:pPr marL="233363" indent="-233363">
              <a:tabLst>
                <a:tab pos="690563" algn="l"/>
              </a:tabLst>
            </a:pPr>
            <a:endParaRPr lang="en-US" sz="2000" u="sng" dirty="0">
              <a:solidFill>
                <a:srgbClr val="FF0000"/>
              </a:solidFill>
              <a:effectLst/>
            </a:endParaRPr>
          </a:p>
          <a:p>
            <a:pPr marL="233363" indent="-233363">
              <a:tabLst>
                <a:tab pos="690563" algn="l"/>
              </a:tabLst>
            </a:pPr>
            <a:r>
              <a:rPr lang="en-US" sz="2000" u="sng" dirty="0">
                <a:solidFill>
                  <a:schemeClr val="bg1"/>
                </a:solidFill>
                <a:effectLst/>
              </a:rPr>
              <a:t>LAG 4:</a:t>
            </a:r>
            <a:r>
              <a:rPr lang="en-US" sz="2000" dirty="0">
                <a:solidFill>
                  <a:schemeClr val="bg1"/>
                </a:solidFill>
                <a:effectLst/>
              </a:rPr>
              <a:t> Deliver the Education &amp; Engagement Program to at least 	achieve the outlined Education &amp; Engagement Targets within 	12 months</a:t>
            </a:r>
          </a:p>
          <a:p>
            <a:pPr marL="233363" indent="-233363">
              <a:tabLst>
                <a:tab pos="690563" algn="l"/>
              </a:tabLst>
            </a:pPr>
            <a:endParaRPr lang="en-US" sz="2000" u="sng" dirty="0">
              <a:solidFill>
                <a:srgbClr val="FF0000"/>
              </a:solidFill>
              <a:effectLst/>
            </a:endParaRPr>
          </a:p>
          <a:p>
            <a:pPr marL="233363" indent="-233363">
              <a:tabLst>
                <a:tab pos="690563" algn="l"/>
              </a:tabLst>
            </a:pPr>
            <a:r>
              <a:rPr lang="en-US" sz="2000" b="1" u="sng" dirty="0">
                <a:solidFill>
                  <a:schemeClr val="bg1"/>
                </a:solidFill>
                <a:effectLst/>
              </a:rPr>
              <a:t>LAG 5</a:t>
            </a:r>
            <a:r>
              <a:rPr lang="en-US" sz="2000" b="1" dirty="0">
                <a:solidFill>
                  <a:schemeClr val="bg1"/>
                </a:solidFill>
                <a:effectLst/>
              </a:rPr>
              <a:t>:  Compile and assess the results of the </a:t>
            </a:r>
            <a:r>
              <a:rPr lang="en-US" sz="2000" dirty="0">
                <a:solidFill>
                  <a:schemeClr val="bg1"/>
                </a:solidFill>
                <a:effectLst/>
              </a:rPr>
              <a:t>Education &amp; 	Engagement Program  </a:t>
            </a:r>
            <a:r>
              <a:rPr lang="en-US" sz="2000" b="1" dirty="0">
                <a:solidFill>
                  <a:schemeClr val="bg1"/>
                </a:solidFill>
                <a:effectLst/>
              </a:rPr>
              <a:t>and make  necessary improvements 	within 2 months</a:t>
            </a:r>
          </a:p>
          <a:p>
            <a:endParaRPr lang="en-US" sz="1800" dirty="0">
              <a:solidFill>
                <a:schemeClr val="bg1"/>
              </a:solidFill>
              <a:effectLst/>
            </a:endParaRPr>
          </a:p>
          <a:p>
            <a:endParaRPr lang="en-US" sz="1800" dirty="0">
              <a:solidFill>
                <a:schemeClr val="bg1"/>
              </a:solidFill>
              <a:effectLst/>
            </a:endParaRPr>
          </a:p>
          <a:p>
            <a:endParaRPr lang="en-US" sz="1900" dirty="0">
              <a:solidFill>
                <a:schemeClr val="bg1"/>
              </a:solidFill>
              <a:effectLst/>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45049" y="1030857"/>
            <a:ext cx="8994447" cy="575813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918713" y="-86264"/>
            <a:ext cx="7306574" cy="1143000"/>
          </a:xfrm>
        </p:spPr>
        <p:txBody>
          <a:bodyPr/>
          <a:lstStyle/>
          <a:p>
            <a:r>
              <a:rPr kumimoji="0" lang="en-US" sz="36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a:t>
            </a:r>
            <a:r>
              <a:rPr lang="en-US" dirty="0"/>
              <a:t>Lags 1</a:t>
            </a:r>
          </a:p>
        </p:txBody>
      </p:sp>
    </p:spTree>
    <p:extLst>
      <p:ext uri="{BB962C8B-B14F-4D97-AF65-F5344CB8AC3E}">
        <p14:creationId xmlns:p14="http://schemas.microsoft.com/office/powerpoint/2010/main" val="2870468099"/>
      </p:ext>
    </p:extLst>
  </p:cSld>
  <p:clrMapOvr>
    <a:masterClrMapping/>
  </p:clrMapOvr>
  <p:transition>
    <p:strips dir="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65BB26D2-3264-4731-B651-F1CCD5086303}"/>
              </a:ext>
            </a:extLst>
          </p:cNvPr>
          <p:cNvSpPr>
            <a:spLocks noGrp="1"/>
          </p:cNvSpPr>
          <p:nvPr>
            <p:ph sz="half" idx="1"/>
          </p:nvPr>
        </p:nvSpPr>
        <p:spPr>
          <a:xfrm>
            <a:off x="53927" y="1030857"/>
            <a:ext cx="5121921" cy="5663242"/>
          </a:xfrm>
        </p:spPr>
        <p:txBody>
          <a:bodyPr/>
          <a:lstStyle/>
          <a:p>
            <a:pPr marL="284163" indent="-284163">
              <a:tabLst>
                <a:tab pos="690563" algn="l"/>
              </a:tabLst>
            </a:pPr>
            <a:r>
              <a:rPr lang="en-US" sz="1900" u="sng" dirty="0">
                <a:solidFill>
                  <a:schemeClr val="bg1"/>
                </a:solidFill>
                <a:effectLst/>
              </a:rPr>
              <a:t>LAG 1:</a:t>
            </a:r>
            <a:r>
              <a:rPr lang="en-US" sz="1900" dirty="0">
                <a:solidFill>
                  <a:schemeClr val="bg1"/>
                </a:solidFill>
                <a:effectLst/>
              </a:rPr>
              <a:t>  Research the most effective 	</a:t>
            </a:r>
            <a:r>
              <a:rPr lang="en-US" sz="2000" b="1" dirty="0">
                <a:solidFill>
                  <a:schemeClr val="bg1"/>
                </a:solidFill>
                <a:effectLst/>
              </a:rPr>
              <a:t>Adult &amp; Youth Education 	Programs </a:t>
            </a:r>
            <a:r>
              <a:rPr lang="en-US" sz="1900" dirty="0">
                <a:solidFill>
                  <a:schemeClr val="bg1"/>
                </a:solidFill>
                <a:effectLst/>
              </a:rPr>
              <a:t>within  3  months</a:t>
            </a:r>
          </a:p>
          <a:p>
            <a:pPr marL="284163" indent="-284163">
              <a:tabLst>
                <a:tab pos="690563" algn="l"/>
              </a:tabLst>
            </a:pPr>
            <a:r>
              <a:rPr lang="en-US" sz="1900" u="sng" dirty="0">
                <a:solidFill>
                  <a:schemeClr val="bg1"/>
                </a:solidFill>
                <a:effectLst/>
              </a:rPr>
              <a:t>LAG 2:</a:t>
            </a:r>
            <a:r>
              <a:rPr lang="en-US" sz="1900" dirty="0">
                <a:solidFill>
                  <a:schemeClr val="bg1"/>
                </a:solidFill>
                <a:effectLst/>
              </a:rPr>
              <a:t> Develop the most effective 	 	 Education Ministry Program  for 	St. Demetrios adults and youth 	(the “Education Program ”) 	within  3 months</a:t>
            </a:r>
          </a:p>
          <a:p>
            <a:pPr marL="233363" indent="-233363">
              <a:tabLst>
                <a:tab pos="690563" algn="l"/>
              </a:tabLst>
            </a:pPr>
            <a:r>
              <a:rPr lang="en-US" sz="1900" u="sng" dirty="0">
                <a:solidFill>
                  <a:schemeClr val="bg1"/>
                </a:solidFill>
                <a:effectLst/>
              </a:rPr>
              <a:t>LAG 3:</a:t>
            </a:r>
            <a:r>
              <a:rPr lang="en-US" sz="1900" dirty="0">
                <a:solidFill>
                  <a:schemeClr val="bg1"/>
                </a:solidFill>
                <a:effectLst/>
              </a:rPr>
              <a:t> Identify delivery modalities 	and recruit and train the  	Education Program Educators  	within 3 months </a:t>
            </a:r>
          </a:p>
          <a:p>
            <a:pPr marL="233363" indent="-233363">
              <a:tabLst>
                <a:tab pos="690563" algn="l"/>
              </a:tabLst>
            </a:pPr>
            <a:r>
              <a:rPr lang="en-US" sz="1900" u="sng" dirty="0">
                <a:solidFill>
                  <a:schemeClr val="bg1"/>
                </a:solidFill>
                <a:effectLst/>
              </a:rPr>
              <a:t>LAG 4:</a:t>
            </a:r>
            <a:r>
              <a:rPr lang="en-US" sz="1900" dirty="0">
                <a:solidFill>
                  <a:schemeClr val="bg1"/>
                </a:solidFill>
                <a:effectLst/>
              </a:rPr>
              <a:t> Deliver the Education 	Program to at least 33% of 	adult stewards and 66% of youth 	within 9  months</a:t>
            </a:r>
          </a:p>
          <a:p>
            <a:pPr marL="233363" indent="-233363">
              <a:tabLst>
                <a:tab pos="690563" algn="l"/>
              </a:tabLst>
            </a:pPr>
            <a:r>
              <a:rPr lang="en-US" sz="1900" b="1" u="sng" dirty="0">
                <a:solidFill>
                  <a:schemeClr val="bg1"/>
                </a:solidFill>
                <a:effectLst/>
              </a:rPr>
              <a:t>LAG 5</a:t>
            </a:r>
            <a:r>
              <a:rPr lang="en-US" sz="1900" b="1" dirty="0">
                <a:solidFill>
                  <a:schemeClr val="bg1"/>
                </a:solidFill>
                <a:effectLst/>
              </a:rPr>
              <a:t>:  Compile and assess the 	results of the </a:t>
            </a:r>
            <a:r>
              <a:rPr lang="en-US" sz="1900" dirty="0">
                <a:solidFill>
                  <a:schemeClr val="bg1"/>
                </a:solidFill>
                <a:effectLst/>
              </a:rPr>
              <a:t>Education Program  	</a:t>
            </a:r>
            <a:r>
              <a:rPr lang="en-US" sz="1900" b="1" dirty="0">
                <a:solidFill>
                  <a:schemeClr val="bg1"/>
                </a:solidFill>
                <a:effectLst/>
              </a:rPr>
              <a:t>and make necessary 	improvements within 2 months</a:t>
            </a:r>
          </a:p>
          <a:p>
            <a:endParaRPr lang="en-US" sz="1900" dirty="0">
              <a:solidFill>
                <a:schemeClr val="bg1"/>
              </a:solidFill>
              <a:effectLst/>
            </a:endParaRPr>
          </a:p>
          <a:p>
            <a:endParaRPr lang="en-US" sz="1900" dirty="0">
              <a:solidFill>
                <a:schemeClr val="bg1"/>
              </a:solidFill>
              <a:effectLst/>
            </a:endParaRPr>
          </a:p>
          <a:p>
            <a:endParaRPr lang="en-US" sz="1900" dirty="0">
              <a:solidFill>
                <a:schemeClr val="bg1"/>
              </a:solidFill>
              <a:effectLst/>
            </a:endParaRPr>
          </a:p>
        </p:txBody>
      </p:sp>
      <p:sp>
        <p:nvSpPr>
          <p:cNvPr id="7" name="Content Placeholder 6">
            <a:extLst>
              <a:ext uri="{FF2B5EF4-FFF2-40B4-BE49-F238E27FC236}">
                <a16:creationId xmlns:a16="http://schemas.microsoft.com/office/drawing/2014/main" id="{9344C869-552F-473A-9813-3F4B907EF8AC}"/>
              </a:ext>
            </a:extLst>
          </p:cNvPr>
          <p:cNvSpPr>
            <a:spLocks noGrp="1"/>
          </p:cNvSpPr>
          <p:nvPr>
            <p:ph sz="half" idx="2"/>
          </p:nvPr>
        </p:nvSpPr>
        <p:spPr>
          <a:xfrm>
            <a:off x="5357003" y="1567851"/>
            <a:ext cx="3674852" cy="4343400"/>
          </a:xfrm>
        </p:spPr>
        <p:txBody>
          <a:bodyPr/>
          <a:lstStyle/>
          <a:p>
            <a:pPr marL="0" indent="0" algn="ctr">
              <a:buNone/>
            </a:pPr>
            <a:r>
              <a:rPr lang="en-US" sz="1800" u="sng" dirty="0">
                <a:effectLst/>
              </a:rPr>
              <a:t>Ministries WIG 2:</a:t>
            </a:r>
          </a:p>
          <a:p>
            <a:pPr marL="0" indent="0">
              <a:buNone/>
            </a:pPr>
            <a:r>
              <a:rPr lang="en-US" sz="2000" b="1" dirty="0">
                <a:effectLst/>
              </a:rPr>
              <a:t>Develop  and  implement  an effective  Adult and Youth Education Ministry P</a:t>
            </a:r>
            <a:r>
              <a:rPr lang="en-US" sz="2000" b="1" dirty="0"/>
              <a:t>rogram  that at </a:t>
            </a:r>
            <a:r>
              <a:rPr lang="en-US" sz="2000" b="1" dirty="0">
                <a:effectLst/>
              </a:rPr>
              <a:t>least  </a:t>
            </a:r>
            <a:r>
              <a:rPr lang="en-US" sz="2000" dirty="0">
                <a:effectLst/>
              </a:rPr>
              <a:t>33</a:t>
            </a:r>
            <a:r>
              <a:rPr lang="en-US" sz="2000" b="1" dirty="0">
                <a:effectLst/>
              </a:rPr>
              <a:t>% of adult stewards and 66% of youth complete within 20 months.</a:t>
            </a:r>
            <a:endParaRPr lang="en-US" sz="1800" b="1" dirty="0">
              <a:effectLst/>
            </a:endParaRPr>
          </a:p>
          <a:p>
            <a:pPr marL="0" indent="0">
              <a:buNone/>
            </a:pPr>
            <a:endParaRPr lang="en-US" sz="1800" dirty="0">
              <a:effectLst/>
            </a:endParaRPr>
          </a:p>
        </p:txBody>
      </p:sp>
      <p:sp>
        <p:nvSpPr>
          <p:cNvPr id="2" name="Rectangle 1">
            <a:extLst>
              <a:ext uri="{FF2B5EF4-FFF2-40B4-BE49-F238E27FC236}">
                <a16:creationId xmlns:a16="http://schemas.microsoft.com/office/drawing/2014/main" id="{6C503098-1C10-4D82-8D83-91F8ACA335D5}"/>
              </a:ext>
            </a:extLst>
          </p:cNvPr>
          <p:cNvSpPr/>
          <p:nvPr/>
        </p:nvSpPr>
        <p:spPr bwMode="auto">
          <a:xfrm>
            <a:off x="5305246" y="1567852"/>
            <a:ext cx="3726609" cy="2748968"/>
          </a:xfrm>
          <a:prstGeom prst="rect">
            <a:avLst/>
          </a:prstGeom>
          <a:noFill/>
          <a:ln w="381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3" name="Rectangle 2">
            <a:extLst>
              <a:ext uri="{FF2B5EF4-FFF2-40B4-BE49-F238E27FC236}">
                <a16:creationId xmlns:a16="http://schemas.microsoft.com/office/drawing/2014/main" id="{27EC269A-38F5-4836-90B2-E133FEC9E0CC}"/>
              </a:ext>
            </a:extLst>
          </p:cNvPr>
          <p:cNvSpPr/>
          <p:nvPr/>
        </p:nvSpPr>
        <p:spPr bwMode="auto">
          <a:xfrm>
            <a:off x="53928" y="1030857"/>
            <a:ext cx="5121921" cy="5758132"/>
          </a:xfrm>
          <a:prstGeom prst="rect">
            <a:avLst/>
          </a:prstGeom>
          <a:no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8" name="Title 1">
            <a:extLst>
              <a:ext uri="{FF2B5EF4-FFF2-40B4-BE49-F238E27FC236}">
                <a16:creationId xmlns:a16="http://schemas.microsoft.com/office/drawing/2014/main" id="{41A3E2B5-20BB-4948-8581-7661941A6B33}"/>
              </a:ext>
            </a:extLst>
          </p:cNvPr>
          <p:cNvSpPr>
            <a:spLocks noGrp="1"/>
          </p:cNvSpPr>
          <p:nvPr>
            <p:ph type="title"/>
          </p:nvPr>
        </p:nvSpPr>
        <p:spPr>
          <a:xfrm>
            <a:off x="918713" y="-86264"/>
            <a:ext cx="7306574" cy="1143000"/>
          </a:xfrm>
        </p:spPr>
        <p:txBody>
          <a:bodyPr/>
          <a:lstStyle/>
          <a:p>
            <a:r>
              <a:rPr lang="en-US" dirty="0"/>
              <a:t>Prelim Lag Measures WIG  2</a:t>
            </a:r>
          </a:p>
        </p:txBody>
      </p:sp>
    </p:spTree>
    <p:extLst>
      <p:ext uri="{BB962C8B-B14F-4D97-AF65-F5344CB8AC3E}">
        <p14:creationId xmlns:p14="http://schemas.microsoft.com/office/powerpoint/2010/main" val="54906596"/>
      </p:ext>
    </p:extLst>
  </p:cSld>
  <p:clrMapOvr>
    <a:masterClrMapping/>
  </p:clrMapOvr>
  <p:transition>
    <p:strips dir="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918713" y="-86264"/>
            <a:ext cx="7306574" cy="1143000"/>
          </a:xfrm>
        </p:spPr>
        <p:txBody>
          <a:bodyPr/>
          <a:lstStyle/>
          <a:p>
            <a:r>
              <a:rPr lang="en-US" dirty="0"/>
              <a:t>Prelim Lead Measures WIG 2</a:t>
            </a:r>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109280" y="865892"/>
            <a:ext cx="5054391" cy="5311588"/>
          </a:xfrm>
        </p:spPr>
        <p:txBody>
          <a:bodyPr/>
          <a:lstStyle/>
          <a:p>
            <a:pPr marL="233363" indent="-233363"/>
            <a:r>
              <a:rPr lang="en-US" sz="1200" u="sng" dirty="0">
                <a:solidFill>
                  <a:schemeClr val="bg1"/>
                </a:solidFill>
                <a:effectLst/>
              </a:rPr>
              <a:t>LEAD 1:  </a:t>
            </a:r>
          </a:p>
          <a:p>
            <a:pPr marL="457200" lvl="1" indent="0">
              <a:buNone/>
            </a:pPr>
            <a:r>
              <a:rPr lang="en-US" sz="1200" dirty="0">
                <a:solidFill>
                  <a:schemeClr val="bg1"/>
                </a:solidFill>
                <a:effectLst/>
              </a:rPr>
              <a:t>A: recruit team</a:t>
            </a:r>
          </a:p>
          <a:p>
            <a:pPr marL="457200" lvl="1" indent="0">
              <a:buNone/>
            </a:pPr>
            <a:r>
              <a:rPr lang="en-US" sz="1200" dirty="0">
                <a:solidFill>
                  <a:schemeClr val="bg1"/>
                </a:solidFill>
                <a:effectLst/>
              </a:rPr>
              <a:t>B: research and identify metrics to determine 	effectiveness and success</a:t>
            </a:r>
          </a:p>
          <a:p>
            <a:pPr marL="457200" lvl="1" indent="0">
              <a:buNone/>
            </a:pPr>
            <a:r>
              <a:rPr lang="en-US" sz="1200" dirty="0">
                <a:solidFill>
                  <a:schemeClr val="bg1"/>
                </a:solidFill>
                <a:effectLst/>
              </a:rPr>
              <a:t>C: Identify at least 5 Education Programs to consider</a:t>
            </a:r>
          </a:p>
          <a:p>
            <a:pPr marL="233363" indent="-233363"/>
            <a:r>
              <a:rPr lang="en-US" sz="1200" u="sng" dirty="0">
                <a:solidFill>
                  <a:schemeClr val="bg1"/>
                </a:solidFill>
                <a:effectLst/>
              </a:rPr>
              <a:t>LEAD 2: </a:t>
            </a:r>
          </a:p>
          <a:p>
            <a:pPr marL="457200" lvl="1" indent="0">
              <a:buNone/>
            </a:pPr>
            <a:r>
              <a:rPr lang="en-US" sz="1200" dirty="0">
                <a:solidFill>
                  <a:schemeClr val="bg1"/>
                </a:solidFill>
                <a:effectLst/>
              </a:rPr>
              <a:t>A: evaluate Education Programs for effectiveness</a:t>
            </a:r>
          </a:p>
          <a:p>
            <a:pPr marL="457200" lvl="1" indent="0">
              <a:buNone/>
            </a:pPr>
            <a:r>
              <a:rPr lang="en-US" sz="1200" dirty="0">
                <a:solidFill>
                  <a:schemeClr val="bg1"/>
                </a:solidFill>
                <a:effectLst/>
              </a:rPr>
              <a:t>B: modify and/or develop Education Programs for 	utilization at St. Demetrios</a:t>
            </a:r>
          </a:p>
          <a:p>
            <a:pPr marL="457200" lvl="1" indent="0">
              <a:buNone/>
            </a:pPr>
            <a:r>
              <a:rPr lang="en-US" sz="1200" dirty="0">
                <a:solidFill>
                  <a:schemeClr val="bg1"/>
                </a:solidFill>
                <a:effectLst/>
              </a:rPr>
              <a:t>C: finalize “Education Program” and effectiveness 	measurement metrics</a:t>
            </a:r>
          </a:p>
          <a:p>
            <a:pPr marL="233363" indent="-233363"/>
            <a:r>
              <a:rPr lang="en-US" sz="1200" u="sng" dirty="0">
                <a:solidFill>
                  <a:schemeClr val="bg1"/>
                </a:solidFill>
                <a:effectLst/>
              </a:rPr>
              <a:t>LEAD 3:  </a:t>
            </a:r>
          </a:p>
          <a:p>
            <a:pPr marL="457200" lvl="1" indent="0">
              <a:buNone/>
            </a:pPr>
            <a:r>
              <a:rPr lang="en-US" sz="1200" dirty="0">
                <a:solidFill>
                  <a:schemeClr val="bg1"/>
                </a:solidFill>
                <a:effectLst/>
              </a:rPr>
              <a:t>A: identify delivery modalities (technology and 	“Educators”)</a:t>
            </a:r>
          </a:p>
          <a:p>
            <a:pPr marL="457200" lvl="1" indent="0">
              <a:buNone/>
            </a:pPr>
            <a:r>
              <a:rPr lang="en-US" sz="1200" dirty="0">
                <a:solidFill>
                  <a:schemeClr val="bg1"/>
                </a:solidFill>
                <a:effectLst/>
              </a:rPr>
              <a:t>B: develop Educator training program, delivery 	modalities and interim effectiveness assessment 	process</a:t>
            </a:r>
          </a:p>
          <a:p>
            <a:pPr marL="457200" lvl="1" indent="0">
              <a:buNone/>
            </a:pPr>
            <a:r>
              <a:rPr lang="en-US" sz="1200" dirty="0">
                <a:solidFill>
                  <a:schemeClr val="bg1"/>
                </a:solidFill>
                <a:effectLst/>
              </a:rPr>
              <a:t>C: recruit and train Educators </a:t>
            </a:r>
          </a:p>
          <a:p>
            <a:pPr marL="233363" indent="-233363"/>
            <a:r>
              <a:rPr lang="en-US" sz="1200" u="sng" dirty="0">
                <a:solidFill>
                  <a:schemeClr val="bg1"/>
                </a:solidFill>
                <a:effectLst/>
              </a:rPr>
              <a:t>LEAD 4:</a:t>
            </a:r>
          </a:p>
          <a:p>
            <a:pPr marL="457200" lvl="1" indent="0">
              <a:buNone/>
            </a:pPr>
            <a:r>
              <a:rPr lang="en-US" sz="1200" dirty="0">
                <a:solidFill>
                  <a:schemeClr val="bg1"/>
                </a:solidFill>
                <a:effectLst/>
              </a:rPr>
              <a:t>A: identify, recruit and educate at least the “Target 	Number” of 33% of Parish adults and 	66% of Parish youth in the Education Program </a:t>
            </a:r>
          </a:p>
          <a:p>
            <a:pPr marL="457200" lvl="1" indent="0">
              <a:buNone/>
            </a:pPr>
            <a:r>
              <a:rPr lang="en-US" sz="1200" dirty="0">
                <a:solidFill>
                  <a:schemeClr val="bg1"/>
                </a:solidFill>
                <a:effectLst/>
              </a:rPr>
              <a:t>B: assign Educators  to respective adults and youth</a:t>
            </a:r>
          </a:p>
          <a:p>
            <a:pPr marL="457200" lvl="1" indent="0">
              <a:buNone/>
            </a:pPr>
            <a:r>
              <a:rPr lang="en-US" sz="1200" dirty="0">
                <a:solidFill>
                  <a:schemeClr val="bg1"/>
                </a:solidFill>
                <a:effectLst/>
              </a:rPr>
              <a:t>C:  schedule and complete a parish implementation of 	the Education Program to all Target 	Number of adults and youth</a:t>
            </a:r>
          </a:p>
          <a:p>
            <a:pPr marL="233363" indent="-233363"/>
            <a:r>
              <a:rPr lang="en-US" sz="1200" u="sng" dirty="0">
                <a:solidFill>
                  <a:schemeClr val="bg1"/>
                </a:solidFill>
                <a:effectLst/>
              </a:rPr>
              <a:t>LEAD 5:  </a:t>
            </a:r>
          </a:p>
          <a:p>
            <a:pPr marL="457200" lvl="1" indent="0">
              <a:buNone/>
            </a:pPr>
            <a:r>
              <a:rPr lang="en-US" sz="1200" dirty="0">
                <a:solidFill>
                  <a:schemeClr val="bg1"/>
                </a:solidFill>
                <a:effectLst/>
              </a:rPr>
              <a:t>A: obtain qualitative and quantitative data from 	Education Program  effectiveness 	</a:t>
            </a:r>
          </a:p>
          <a:p>
            <a:pPr marL="457200" lvl="1" indent="0">
              <a:buNone/>
            </a:pPr>
            <a:r>
              <a:rPr lang="en-US" sz="1200" dirty="0">
                <a:solidFill>
                  <a:schemeClr val="bg1"/>
                </a:solidFill>
                <a:effectLst/>
              </a:rPr>
              <a:t>B: analyze all data and finalize and deliver Education 	Program assessment and make all necessary 	improvements</a:t>
            </a:r>
          </a:p>
        </p:txBody>
      </p:sp>
      <p:sp>
        <p:nvSpPr>
          <p:cNvPr id="4" name="Content Placeholder 3">
            <a:extLst>
              <a:ext uri="{FF2B5EF4-FFF2-40B4-BE49-F238E27FC236}">
                <a16:creationId xmlns:a16="http://schemas.microsoft.com/office/drawing/2014/main" id="{90060F44-1C09-4A66-9EA0-FA6F4C6903A7}"/>
              </a:ext>
            </a:extLst>
          </p:cNvPr>
          <p:cNvSpPr>
            <a:spLocks noGrp="1"/>
          </p:cNvSpPr>
          <p:nvPr>
            <p:ph sz="half" idx="2"/>
          </p:nvPr>
        </p:nvSpPr>
        <p:spPr>
          <a:xfrm>
            <a:off x="5194008" y="907116"/>
            <a:ext cx="3949991" cy="4858870"/>
          </a:xfrm>
        </p:spPr>
        <p:txBody>
          <a:bodyPr/>
          <a:lstStyle/>
          <a:p>
            <a:pPr>
              <a:tabLst>
                <a:tab pos="685800" algn="l"/>
              </a:tabLst>
            </a:pPr>
            <a:r>
              <a:rPr lang="en-US" sz="1550" dirty="0">
                <a:effectLst/>
              </a:rPr>
              <a:t>LAG 1:  Research the most 	effective Adult  &amp; Youth 	Education Programs 	within 3 months</a:t>
            </a:r>
          </a:p>
          <a:p>
            <a:pPr>
              <a:tabLst>
                <a:tab pos="685800" algn="l"/>
              </a:tabLst>
            </a:pPr>
            <a:r>
              <a:rPr lang="en-US" sz="1550" dirty="0">
                <a:effectLst/>
              </a:rPr>
              <a:t>LAG 2: Develop the most 	effective Education 	Program 	for St. Demetrios adults and 	youth (the “Education 	Program”) within  3 	months</a:t>
            </a:r>
          </a:p>
          <a:p>
            <a:pPr>
              <a:tabLst>
                <a:tab pos="685800" algn="l"/>
              </a:tabLst>
            </a:pPr>
            <a:r>
              <a:rPr lang="en-US" sz="1550" dirty="0">
                <a:effectLst/>
              </a:rPr>
              <a:t>LAG 3: Identify delivery 	modalities and recruit 	and train the  	Education Program 	Educators  within 3 	months</a:t>
            </a:r>
          </a:p>
          <a:p>
            <a:pPr>
              <a:tabLst>
                <a:tab pos="685800" algn="l"/>
              </a:tabLst>
            </a:pPr>
            <a:r>
              <a:rPr lang="en-US" sz="1550" dirty="0">
                <a:effectLst/>
              </a:rPr>
              <a:t>LAG 4: Deliver the 	Education Program to at 	least 33% of adult stewards 	and 66% of youth within 	9 months</a:t>
            </a:r>
          </a:p>
          <a:p>
            <a:pPr>
              <a:tabLst>
                <a:tab pos="685800" algn="l"/>
              </a:tabLst>
            </a:pPr>
            <a:r>
              <a:rPr lang="en-US" sz="1550" dirty="0">
                <a:effectLst/>
              </a:rPr>
              <a:t>LAG 5:  Compile and assess the 	results of  the Education 	Program </a:t>
            </a:r>
            <a:r>
              <a:rPr lang="en-US" sz="1600" b="1" dirty="0">
                <a:effectLst/>
              </a:rPr>
              <a:t>and make necessary 	improvements within 	2 months</a:t>
            </a:r>
            <a:endParaRPr lang="en-US" sz="1550" dirty="0">
              <a:effectLst/>
            </a:endParaRPr>
          </a:p>
          <a:p>
            <a:endParaRPr lang="en-US" sz="1550" dirty="0">
              <a:effectLst/>
            </a:endParaRPr>
          </a:p>
        </p:txBody>
      </p:sp>
      <p:sp>
        <p:nvSpPr>
          <p:cNvPr id="5" name="Rectangle 4">
            <a:extLst>
              <a:ext uri="{FF2B5EF4-FFF2-40B4-BE49-F238E27FC236}">
                <a16:creationId xmlns:a16="http://schemas.microsoft.com/office/drawing/2014/main" id="{E249FCEE-6AB6-4C42-99C2-4374D368315A}"/>
              </a:ext>
            </a:extLst>
          </p:cNvPr>
          <p:cNvSpPr/>
          <p:nvPr/>
        </p:nvSpPr>
        <p:spPr bwMode="auto">
          <a:xfrm>
            <a:off x="5284910" y="993476"/>
            <a:ext cx="3749810" cy="5821394"/>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
        <p:nvSpPr>
          <p:cNvPr id="7" name="Rectangle 6">
            <a:extLst>
              <a:ext uri="{FF2B5EF4-FFF2-40B4-BE49-F238E27FC236}">
                <a16:creationId xmlns:a16="http://schemas.microsoft.com/office/drawing/2014/main" id="{45A197C0-DF5F-45F7-9981-657CBE859B87}"/>
              </a:ext>
            </a:extLst>
          </p:cNvPr>
          <p:cNvSpPr/>
          <p:nvPr/>
        </p:nvSpPr>
        <p:spPr bwMode="auto">
          <a:xfrm>
            <a:off x="109279" y="907116"/>
            <a:ext cx="5111307" cy="59508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Tree>
    <p:extLst>
      <p:ext uri="{BB962C8B-B14F-4D97-AF65-F5344CB8AC3E}">
        <p14:creationId xmlns:p14="http://schemas.microsoft.com/office/powerpoint/2010/main" val="2383295314"/>
      </p:ext>
    </p:extLst>
  </p:cSld>
  <p:clrMapOvr>
    <a:masterClrMapping/>
  </p:clrMapOvr>
  <p:transition>
    <p:strips dir="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0" y="371633"/>
          <a:ext cx="9144000" cy="6478893"/>
        </p:xfrm>
        <a:graphic>
          <a:graphicData uri="http://schemas.openxmlformats.org/drawingml/2006/table">
            <a:tbl>
              <a:tblPr firstRow="1" bandRow="1">
                <a:tableStyleId>{7DF18680-E054-41AD-8BC1-D1AEF772440D}</a:tableStyleId>
              </a:tblPr>
              <a:tblGrid>
                <a:gridCol w="3723360">
                  <a:extLst>
                    <a:ext uri="{9D8B030D-6E8A-4147-A177-3AD203B41FA5}">
                      <a16:colId xmlns:a16="http://schemas.microsoft.com/office/drawing/2014/main" val="20000"/>
                    </a:ext>
                  </a:extLst>
                </a:gridCol>
                <a:gridCol w="1661740">
                  <a:extLst>
                    <a:ext uri="{9D8B030D-6E8A-4147-A177-3AD203B41FA5}">
                      <a16:colId xmlns:a16="http://schemas.microsoft.com/office/drawing/2014/main" val="20001"/>
                    </a:ext>
                  </a:extLst>
                </a:gridCol>
                <a:gridCol w="1857854">
                  <a:extLst>
                    <a:ext uri="{9D8B030D-6E8A-4147-A177-3AD203B41FA5}">
                      <a16:colId xmlns:a16="http://schemas.microsoft.com/office/drawing/2014/main" val="20002"/>
                    </a:ext>
                  </a:extLst>
                </a:gridCol>
                <a:gridCol w="1901046">
                  <a:extLst>
                    <a:ext uri="{9D8B030D-6E8A-4147-A177-3AD203B41FA5}">
                      <a16:colId xmlns:a16="http://schemas.microsoft.com/office/drawing/2014/main" val="20003"/>
                    </a:ext>
                  </a:extLst>
                </a:gridCol>
              </a:tblGrid>
              <a:tr h="511947">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WIG 2</a:t>
                      </a:r>
                      <a:endParaRPr lang="en-US" sz="1200" b="1" dirty="0">
                        <a:solidFill>
                          <a:schemeClr val="bg1"/>
                        </a:solidFill>
                        <a:latin typeface="Georgia" panose="02040502050405020303" pitchFamily="18" charset="0"/>
                      </a:endParaRPr>
                    </a:p>
                  </a:txBody>
                  <a:tcPr/>
                </a:tc>
                <a:tc>
                  <a:txBody>
                    <a:bodyPr/>
                    <a:lstStyle/>
                    <a:p>
                      <a:pPr algn="ctr"/>
                      <a:r>
                        <a:rPr lang="en-US" sz="1200" b="1" u="none" dirty="0">
                          <a:solidFill>
                            <a:schemeClr val="bg1"/>
                          </a:solidFill>
                          <a:latin typeface="Georgia" panose="02040502050405020303" pitchFamily="18" charset="0"/>
                        </a:rPr>
                        <a:t>Responsible </a:t>
                      </a:r>
                      <a:r>
                        <a:rPr lang="en-US" sz="1200" b="1" u="sng" dirty="0">
                          <a:solidFill>
                            <a:schemeClr val="bg1"/>
                          </a:solidFill>
                          <a:latin typeface="Georgia" panose="02040502050405020303" pitchFamily="18" charset="0"/>
                        </a:rPr>
                        <a:t>Party</a:t>
                      </a:r>
                    </a:p>
                  </a:txBody>
                  <a:tcPr/>
                </a:tc>
                <a:tc>
                  <a:txBody>
                    <a:bodyPr/>
                    <a:lstStyle/>
                    <a:p>
                      <a:pPr algn="ctr"/>
                      <a:r>
                        <a:rPr lang="en-US" sz="1200" b="1" u="none" dirty="0">
                          <a:solidFill>
                            <a:schemeClr val="bg1"/>
                          </a:solidFill>
                          <a:latin typeface="Georgia" panose="02040502050405020303" pitchFamily="18" charset="0"/>
                        </a:rPr>
                        <a:t>Deadline </a:t>
                      </a:r>
                      <a:r>
                        <a:rPr lang="en-US" sz="1200" b="1" u="sng" dirty="0">
                          <a:solidFill>
                            <a:schemeClr val="bg1"/>
                          </a:solidFill>
                          <a:latin typeface="Georgia" panose="02040502050405020303" pitchFamily="18" charset="0"/>
                        </a:rPr>
                        <a:t>Timetable</a:t>
                      </a:r>
                    </a:p>
                  </a:txBody>
                  <a:tcPr/>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9110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u="sng" dirty="0">
                          <a:solidFill>
                            <a:srgbClr val="FF0000"/>
                          </a:solidFill>
                          <a:effectLst/>
                          <a:latin typeface="Georgia" panose="02040502050405020303" pitchFamily="18" charset="0"/>
                        </a:rPr>
                        <a:t>LAG 1: Research the most effective Education Program  within 3 months</a:t>
                      </a:r>
                      <a:endParaRPr lang="en-US" sz="14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471057">
                <a:tc>
                  <a:txBody>
                    <a:bodyPr/>
                    <a:lstStyle/>
                    <a:p>
                      <a:pPr marL="11113" marR="0" lvl="0" indent="0" algn="just">
                        <a:lnSpc>
                          <a:spcPct val="107000"/>
                        </a:lnSpc>
                        <a:spcBef>
                          <a:spcPts val="0"/>
                        </a:spcBef>
                        <a:spcAft>
                          <a:spcPts val="0"/>
                        </a:spcAft>
                        <a:buFont typeface="Arial" panose="020B0604020202020204" pitchFamily="34" charset="0"/>
                        <a:buNone/>
                        <a:tabLst/>
                      </a:pPr>
                      <a:r>
                        <a:rPr lang="en-US" sz="1400" b="1" dirty="0">
                          <a:effectLst/>
                          <a:latin typeface="Georgia" panose="02040502050405020303" pitchFamily="18" charset="0"/>
                          <a:ea typeface="Calibri" panose="020F0502020204030204" pitchFamily="34" charset="0"/>
                          <a:cs typeface="Times New Roman" panose="02020603050405020304" pitchFamily="18" charset="0"/>
                        </a:rPr>
                        <a:t>1. Form Parish Wildly Important Goal Team 2 (Education Ministry Team 2).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endParaRPr lang="en-US" sz="11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start date</a:t>
                      </a:r>
                    </a:p>
                    <a:p>
                      <a:pPr marL="0" marR="0">
                        <a:lnSpc>
                          <a:spcPct val="107000"/>
                        </a:lnSpc>
                        <a:spcBef>
                          <a:spcPts val="0"/>
                        </a:spcBef>
                        <a:spcAft>
                          <a:spcPts val="0"/>
                        </a:spcAft>
                      </a:pP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nSpc>
                          <a:spcPct val="107000"/>
                        </a:lnSpc>
                        <a:spcBef>
                          <a:spcPts val="0"/>
                        </a:spcBef>
                        <a:spcAft>
                          <a:spcPts val="0"/>
                        </a:spcAft>
                        <a:buFont typeface="Symbol" pitchFamily="2" charset="2"/>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2 members agree to serve </a:t>
                      </a:r>
                      <a:r>
                        <a:rPr lang="en-US" sz="1200" dirty="0">
                          <a:effectLst/>
                          <a:latin typeface="Georgia" panose="02040502050405020303" pitchFamily="18" charset="0"/>
                          <a:ea typeface="Calibri" panose="020F0502020204030204" pitchFamily="34" charset="0"/>
                          <a:cs typeface="Times New Roman" panose="02020603050405020304" pitchFamily="18" charset="0"/>
                        </a:rPr>
                        <a:t> </a:t>
                      </a: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0737851"/>
                  </a:ext>
                </a:extLst>
              </a:tr>
              <a:tr h="606954">
                <a:tc>
                  <a:txBody>
                    <a:bodyPr/>
                    <a:lstStyle/>
                    <a:p>
                      <a:pPr marL="0" lvl="1" indent="0">
                        <a:buNone/>
                      </a:pPr>
                      <a:r>
                        <a:rPr lang="en-US" sz="1400" b="1" dirty="0">
                          <a:effectLst/>
                          <a:latin typeface="Georgia" panose="02040502050405020303" pitchFamily="18" charset="0"/>
                        </a:rPr>
                        <a:t>2. Research and identify metrics to determine effectiveness and how success will be determined for each targeted demographic of youth and adults.</a:t>
                      </a:r>
                      <a:endPar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Ministry Team 2</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step 1</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Success and effectiveness metrics are finalized</a:t>
                      </a: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965437">
                <a:tc>
                  <a:txBody>
                    <a:bodyPr/>
                    <a:lstStyle/>
                    <a:p>
                      <a:pPr marL="0" marR="0" lvl="0" indent="0" algn="just">
                        <a:lnSpc>
                          <a:spcPct val="107000"/>
                        </a:lnSpc>
                        <a:spcBef>
                          <a:spcPts val="0"/>
                        </a:spcBef>
                        <a:spcAft>
                          <a:spcPts val="0"/>
                        </a:spcAft>
                        <a:buFontTx/>
                        <a:buNone/>
                      </a:pPr>
                      <a:r>
                        <a:rPr lang="en-US" sz="1400" b="1" dirty="0">
                          <a:effectLst/>
                          <a:latin typeface="Georgia" panose="02040502050405020303" pitchFamily="18" charset="0"/>
                          <a:ea typeface="Calibri" panose="020F0502020204030204" pitchFamily="34" charset="0"/>
                          <a:cs typeface="Times New Roman" panose="02020603050405020304" pitchFamily="18" charset="0"/>
                        </a:rPr>
                        <a:t>3. </a:t>
                      </a:r>
                      <a:r>
                        <a:rPr lang="en-US" sz="1400" b="1" dirty="0">
                          <a:effectLst/>
                          <a:latin typeface="Georgia" panose="02040502050405020303" pitchFamily="18" charset="0"/>
                        </a:rPr>
                        <a:t>Identify at least 5 Adult and 5 Youth Education </a:t>
                      </a:r>
                      <a:r>
                        <a:rPr lang="en-US" sz="1400" b="1" dirty="0">
                          <a:solidFill>
                            <a:srgbClr val="5D0100"/>
                          </a:solidFill>
                          <a:latin typeface="Georgia" panose="02040502050405020303" pitchFamily="18" charset="0"/>
                        </a:rPr>
                        <a:t>programs </a:t>
                      </a:r>
                      <a:r>
                        <a:rPr lang="en-US" sz="1400" b="1" dirty="0">
                          <a:effectLst/>
                          <a:latin typeface="Georgia" panose="02040502050405020303" pitchFamily="18" charset="0"/>
                        </a:rPr>
                        <a:t>to evaluate and consider from both inside and outside the Orthodox ecosystem.</a:t>
                      </a:r>
                      <a:endParaRPr lang="en-US" sz="14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2</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Simultaneous with step 2</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nSpc>
                          <a:spcPct val="107000"/>
                        </a:lnSpc>
                        <a:spcBef>
                          <a:spcPts val="0"/>
                        </a:spcBef>
                        <a:spcAft>
                          <a:spcPts val="0"/>
                        </a:spcAft>
                        <a:buFontTx/>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At least 5 Education </a:t>
                      </a:r>
                      <a:r>
                        <a:rPr lang="en-US" sz="1200" b="1" dirty="0">
                          <a:effectLst/>
                          <a:latin typeface="Georgia" panose="02040502050405020303" pitchFamily="18" charset="0"/>
                        </a:rPr>
                        <a:t> training p</a:t>
                      </a:r>
                      <a:r>
                        <a:rPr lang="en-US" sz="1200" b="1" dirty="0">
                          <a:solidFill>
                            <a:srgbClr val="5D0100"/>
                          </a:solidFill>
                          <a:latin typeface="Georgia" panose="02040502050405020303" pitchFamily="18" charset="0"/>
                        </a:rPr>
                        <a:t>rograms</a:t>
                      </a:r>
                      <a:r>
                        <a:rPr lang="en-US" sz="1200" b="1" dirty="0">
                          <a:effectLst/>
                          <a:latin typeface="Georgia" panose="02040502050405020303" pitchFamily="18" charset="0"/>
                          <a:ea typeface="Calibri" panose="020F0502020204030204" pitchFamily="34" charset="0"/>
                          <a:cs typeface="Times New Roman" panose="02020603050405020304" pitchFamily="18" charset="0"/>
                        </a:rPr>
                        <a:t> are identified for study</a:t>
                      </a:r>
                    </a:p>
                  </a:txBody>
                  <a:tcPr marL="68580" marR="68580" marT="0" marB="0"/>
                </a:tc>
                <a:extLst>
                  <a:ext uri="{0D108BD9-81ED-4DB2-BD59-A6C34878D82A}">
                    <a16:rowId xmlns:a16="http://schemas.microsoft.com/office/drawing/2014/main" val="1085481770"/>
                  </a:ext>
                </a:extLst>
              </a:tr>
              <a:tr h="29639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a:t>
                      </a:r>
                      <a:r>
                        <a:rPr lang="en-US" sz="1400" b="1" u="sng" dirty="0">
                          <a:solidFill>
                            <a:srgbClr val="FF0000"/>
                          </a:solidFill>
                          <a:effectLst/>
                          <a:latin typeface="Georgia" panose="02040502050405020303" pitchFamily="18" charset="0"/>
                        </a:rPr>
                        <a:t>Education Program </a:t>
                      </a:r>
                      <a:r>
                        <a:rPr kumimoji="0" lang="en-US" sz="14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 within 3 months</a:t>
                      </a:r>
                      <a:endParaRPr lang="en-US" sz="14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nSpc>
                          <a:spcPct val="107000"/>
                        </a:lnSpc>
                        <a:spcBef>
                          <a:spcPts val="0"/>
                        </a:spcBef>
                        <a:spcAft>
                          <a:spcPts val="0"/>
                        </a:spcAft>
                        <a:buFontTx/>
                        <a:buNone/>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2140628"/>
                  </a:ext>
                </a:extLst>
              </a:tr>
              <a:tr h="1038031">
                <a:tc>
                  <a:txBody>
                    <a:bodyPr/>
                    <a:lstStyle/>
                    <a:p>
                      <a:pPr marL="0" lvl="1" indent="0">
                        <a:buNone/>
                      </a:pPr>
                      <a:r>
                        <a:rPr lang="en-US" sz="1400" b="1" dirty="0">
                          <a:effectLst/>
                          <a:latin typeface="Georgia" panose="02040502050405020303" pitchFamily="18" charset="0"/>
                        </a:rPr>
                        <a:t>4. Evaluate and study the Parish Education Programs identified in step 3 to determine their effectiveness and applicability to St. Demetrios based on criteria of effectiveness and success determined in step 2.</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2</a:t>
                      </a:r>
                    </a:p>
                    <a:p>
                      <a:pPr marL="0" marR="0">
                        <a:lnSpc>
                          <a:spcPct val="107000"/>
                        </a:lnSpc>
                        <a:spcBef>
                          <a:spcPts val="0"/>
                        </a:spcBef>
                        <a:spcAft>
                          <a:spcPts val="0"/>
                        </a:spcAft>
                      </a:pP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3</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Education Program</a:t>
                      </a:r>
                      <a:r>
                        <a:rPr lang="en-US" sz="1200" b="1" dirty="0">
                          <a:effectLst/>
                          <a:latin typeface="Georgia" panose="02040502050405020303" pitchFamily="18" charset="0"/>
                        </a:rPr>
                        <a:t>s is</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68580" marR="68580" marT="0" marB="0"/>
                </a:tc>
                <a:extLst>
                  <a:ext uri="{0D108BD9-81ED-4DB2-BD59-A6C34878D82A}">
                    <a16:rowId xmlns:a16="http://schemas.microsoft.com/office/drawing/2014/main" val="1547801244"/>
                  </a:ext>
                </a:extLst>
              </a:tr>
              <a:tr h="843351">
                <a:tc>
                  <a:txBody>
                    <a:bodyPr/>
                    <a:lstStyle/>
                    <a:p>
                      <a:pPr marL="0" lvl="1" indent="0">
                        <a:buNone/>
                      </a:pPr>
                      <a:r>
                        <a:rPr lang="en-US" sz="1400" b="1" dirty="0">
                          <a:effectLst/>
                          <a:latin typeface="Georgia" panose="02040502050405020303" pitchFamily="18" charset="0"/>
                        </a:rPr>
                        <a:t>5. Modify researched programs, or develop new curriculum, as necessary, to finalize the creation of official St. Demetrios  Adult and Youth “Education Program” for use.  Identify potential “Educators” who can teach the Education Program.</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2</a:t>
                      </a: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2  months after step 4</a:t>
                      </a:r>
                    </a:p>
                  </a:txBody>
                  <a:tcPr marL="68580" marR="68580" marT="0" marB="0"/>
                </a:tc>
                <a:tc>
                  <a:txBody>
                    <a:bodyPr/>
                    <a:lstStyle/>
                    <a:p>
                      <a:pPr marL="0" marR="0">
                        <a:lnSpc>
                          <a:spcPct val="107000"/>
                        </a:lnSpc>
                        <a:spcBef>
                          <a:spcPts val="0"/>
                        </a:spcBef>
                        <a:spcAft>
                          <a:spcPts val="0"/>
                        </a:spcAft>
                      </a:pPr>
                      <a:r>
                        <a:rPr lang="en-US" sz="1200" b="1" dirty="0">
                          <a:effectLst/>
                          <a:latin typeface="Georgia" panose="02040502050405020303" pitchFamily="18" charset="0"/>
                        </a:rPr>
                        <a:t>Adult and Youth Education Program  is finalized</a:t>
                      </a: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
        <p:nvSpPr>
          <p:cNvPr id="5" name="Title 1">
            <a:extLst>
              <a:ext uri="{FF2B5EF4-FFF2-40B4-BE49-F238E27FC236}">
                <a16:creationId xmlns:a16="http://schemas.microsoft.com/office/drawing/2014/main" id="{D62C678B-B2F1-4206-9806-7710365057CE}"/>
              </a:ext>
            </a:extLst>
          </p:cNvPr>
          <p:cNvSpPr>
            <a:spLocks noGrp="1"/>
          </p:cNvSpPr>
          <p:nvPr>
            <p:ph type="title"/>
          </p:nvPr>
        </p:nvSpPr>
        <p:spPr>
          <a:xfrm>
            <a:off x="3353919" y="-99934"/>
            <a:ext cx="4556476" cy="1143000"/>
          </a:xfrm>
        </p:spPr>
        <p:txBody>
          <a:bodyPr/>
          <a:lstStyle/>
          <a:p>
            <a:r>
              <a:rPr lang="en-US" sz="2200" b="1" u="none" dirty="0">
                <a:effectLst/>
                <a:latin typeface="Georgia" panose="02040502050405020303" pitchFamily="18" charset="0"/>
              </a:rPr>
              <a:t>Adult &amp; </a:t>
            </a:r>
            <a:r>
              <a:rPr lang="en-US" sz="2200" u="none" dirty="0"/>
              <a:t>Youth Education</a:t>
            </a:r>
            <a:r>
              <a:rPr lang="en-US" sz="2200" b="1" u="none" dirty="0">
                <a:effectLst/>
                <a:latin typeface="Georgia" panose="02040502050405020303" pitchFamily="18" charset="0"/>
              </a:rPr>
              <a:t> Wildly  Important Goal 2 </a:t>
            </a:r>
            <a:r>
              <a:rPr lang="en-US" sz="2200" b="1" u="sng" dirty="0">
                <a:effectLst/>
                <a:latin typeface="Georgia" panose="02040502050405020303" pitchFamily="18" charset="0"/>
              </a:rPr>
              <a:t>Action 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1208222426"/>
      </p:ext>
    </p:extLst>
  </p:cSld>
  <p:clrMapOvr>
    <a:masterClrMapping/>
  </p:clrMapOvr>
  <p:transition>
    <p:strips dir="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2824" y="908222"/>
          <a:ext cx="9101175" cy="6040430"/>
        </p:xfrm>
        <a:graphic>
          <a:graphicData uri="http://schemas.openxmlformats.org/drawingml/2006/table">
            <a:tbl>
              <a:tblPr firstRow="1" bandRow="1">
                <a:tableStyleId>{7DF18680-E054-41AD-8BC1-D1AEF772440D}</a:tableStyleId>
              </a:tblPr>
              <a:tblGrid>
                <a:gridCol w="3927867">
                  <a:extLst>
                    <a:ext uri="{9D8B030D-6E8A-4147-A177-3AD203B41FA5}">
                      <a16:colId xmlns:a16="http://schemas.microsoft.com/office/drawing/2014/main" val="20000"/>
                    </a:ext>
                  </a:extLst>
                </a:gridCol>
                <a:gridCol w="1533600">
                  <a:extLst>
                    <a:ext uri="{9D8B030D-6E8A-4147-A177-3AD203B41FA5}">
                      <a16:colId xmlns:a16="http://schemas.microsoft.com/office/drawing/2014/main" val="20001"/>
                    </a:ext>
                  </a:extLst>
                </a:gridCol>
                <a:gridCol w="1654464">
                  <a:extLst>
                    <a:ext uri="{9D8B030D-6E8A-4147-A177-3AD203B41FA5}">
                      <a16:colId xmlns:a16="http://schemas.microsoft.com/office/drawing/2014/main" val="20002"/>
                    </a:ext>
                  </a:extLst>
                </a:gridCol>
                <a:gridCol w="1985244">
                  <a:extLst>
                    <a:ext uri="{9D8B030D-6E8A-4147-A177-3AD203B41FA5}">
                      <a16:colId xmlns:a16="http://schemas.microsoft.com/office/drawing/2014/main" val="20003"/>
                    </a:ext>
                  </a:extLst>
                </a:gridCol>
              </a:tblGrid>
              <a:tr h="455835">
                <a:tc>
                  <a:txBody>
                    <a:bodyPr/>
                    <a:lstStyle/>
                    <a:p>
                      <a:pPr algn="ctr"/>
                      <a:r>
                        <a:rPr lang="en-US" sz="1200" b="1" kern="1200" dirty="0">
                          <a:solidFill>
                            <a:schemeClr val="bg1"/>
                          </a:solidFill>
                          <a:effectLst/>
                          <a:latin typeface="Georgia" panose="02040502050405020303" pitchFamily="18" charset="0"/>
                          <a:ea typeface="+mn-ea"/>
                          <a:cs typeface="+mn-cs"/>
                        </a:rPr>
                        <a:t>Key  Actions  Necessary  </a:t>
                      </a:r>
                      <a:r>
                        <a:rPr lang="en-US" sz="1200" b="1" u="none" kern="1200" dirty="0">
                          <a:solidFill>
                            <a:schemeClr val="bg1"/>
                          </a:solidFill>
                          <a:effectLst/>
                          <a:latin typeface="Georgia" panose="02040502050405020303" pitchFamily="18" charset="0"/>
                          <a:ea typeface="+mn-ea"/>
                          <a:cs typeface="+mn-cs"/>
                        </a:rPr>
                        <a:t>To  Achieve  </a:t>
                      </a:r>
                    </a:p>
                    <a:p>
                      <a:pPr algn="ctr"/>
                      <a:r>
                        <a:rPr lang="en-US" sz="1200" b="1" u="sng" kern="1200" dirty="0">
                          <a:solidFill>
                            <a:schemeClr val="bg1"/>
                          </a:solidFill>
                          <a:effectLst/>
                          <a:latin typeface="Georgia" panose="02040502050405020303" pitchFamily="18" charset="0"/>
                          <a:ea typeface="+mn-ea"/>
                          <a:cs typeface="+mn-cs"/>
                        </a:rPr>
                        <a:t>Strategic  WIG 2</a:t>
                      </a:r>
                      <a:endParaRPr lang="en-US" sz="1200" b="1" dirty="0">
                        <a:solidFill>
                          <a:schemeClr val="bg1"/>
                        </a:solidFill>
                        <a:latin typeface="Georgia" panose="02040502050405020303" pitchFamily="18" charset="0"/>
                      </a:endParaRPr>
                    </a:p>
                  </a:txBody>
                  <a:tcPr/>
                </a:tc>
                <a:tc>
                  <a:txBody>
                    <a:bodyPr/>
                    <a:lstStyle/>
                    <a:p>
                      <a:pPr algn="ctr"/>
                      <a:r>
                        <a:rPr lang="en-US" sz="1200" b="1" u="none" dirty="0">
                          <a:solidFill>
                            <a:schemeClr val="bg1"/>
                          </a:solidFill>
                          <a:latin typeface="Georgia" panose="02040502050405020303" pitchFamily="18" charset="0"/>
                        </a:rPr>
                        <a:t>Responsible </a:t>
                      </a:r>
                      <a:r>
                        <a:rPr lang="en-US" sz="12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u="none" dirty="0">
                          <a:solidFill>
                            <a:schemeClr val="bg1"/>
                          </a:solidFill>
                          <a:latin typeface="Georgia" panose="02040502050405020303" pitchFamily="18" charset="0"/>
                        </a:rPr>
                        <a:t>Deadline</a:t>
                      </a:r>
                      <a:r>
                        <a:rPr lang="en-US" sz="1200" b="1" u="sng" dirty="0">
                          <a:solidFill>
                            <a:schemeClr val="bg1"/>
                          </a:solidFill>
                          <a:latin typeface="Georgia" panose="02040502050405020303" pitchFamily="18" charset="0"/>
                        </a:rPr>
                        <a:t> Timetable</a:t>
                      </a:r>
                    </a:p>
                  </a:txBody>
                  <a:tcPr/>
                </a:tc>
                <a:tc>
                  <a:txBody>
                    <a:bodyPr/>
                    <a:lstStyle/>
                    <a:p>
                      <a:pPr algn="ctr"/>
                      <a:r>
                        <a:rPr lang="en-US" sz="1200" b="1" u="none" dirty="0">
                          <a:solidFill>
                            <a:schemeClr val="bg1"/>
                          </a:solidFill>
                          <a:latin typeface="Georgia" panose="02040502050405020303" pitchFamily="18" charset="0"/>
                        </a:rPr>
                        <a:t>Completion </a:t>
                      </a:r>
                    </a:p>
                    <a:p>
                      <a:pPr algn="ctr"/>
                      <a:r>
                        <a:rPr lang="en-US" sz="12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303122">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3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Identify delivery modalities and recruit and train the  Education Program Educators  within 3 months</a:t>
                      </a:r>
                      <a:endParaRPr lang="en-US" sz="13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14760">
                <a:tc>
                  <a:txBody>
                    <a:bodyPr/>
                    <a:lstStyle/>
                    <a:p>
                      <a:pPr marL="0" lvl="1" indent="0">
                        <a:buNone/>
                      </a:pPr>
                      <a:r>
                        <a:rPr lang="en-US" sz="1400" b="1" dirty="0">
                          <a:effectLst/>
                          <a:latin typeface="Georgia" panose="02040502050405020303" pitchFamily="18" charset="0"/>
                        </a:rPr>
                        <a:t>6. (a) identify the best ways to deliver the Education Program; (b) identify delivery modalities and materials (technology, live education, etc.); (c) recruit potential Educators; and (d) schedule training for Educators.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Education Program delivery modalities determined and Educators  are recruited and  trained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r h="625969">
                <a:tc>
                  <a:txBody>
                    <a:bodyPr/>
                    <a:lstStyle/>
                    <a:p>
                      <a:pPr marL="0" lvl="1" indent="0">
                        <a:buNone/>
                      </a:pPr>
                      <a:r>
                        <a:rPr lang="en-US" sz="1400" b="1" dirty="0">
                          <a:effectLst/>
                          <a:latin typeface="Georgia" panose="02040502050405020303" pitchFamily="18" charset="0"/>
                        </a:rPr>
                        <a:t>7. (a) Develop training program for Educators; (b) determine interim effectiveness assessment measurement process; (c) train the Educators selected in step 6; and (d) implement and establish all delivery modalities and materials.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Ministry Team 2</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3  months after step 5 (concurrent with step 6)</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Educators  are trained in training program, interim assessment process determined and all delivery modalities are set up</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611891"/>
                  </a:ext>
                </a:extLst>
              </a:tr>
              <a:tr h="322145">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300" b="1" u="sng" dirty="0">
                          <a:solidFill>
                            <a:srgbClr val="FF0000"/>
                          </a:solidFill>
                          <a:effectLst/>
                          <a:latin typeface="Georgia" panose="02040502050405020303" pitchFamily="18" charset="0"/>
                        </a:rPr>
                        <a:t>LAG 4: Deliver the Education Program to at least 33% of adults and 66% of youth within 9  months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9569203"/>
                  </a:ext>
                </a:extLst>
              </a:tr>
              <a:tr h="999156">
                <a:tc>
                  <a:txBody>
                    <a:bodyPr/>
                    <a:lstStyle/>
                    <a:p>
                      <a:pPr marL="0" lvl="1" indent="0">
                        <a:buNone/>
                      </a:pPr>
                      <a:r>
                        <a:rPr lang="en-US" sz="1400" b="1" dirty="0">
                          <a:effectLst/>
                          <a:latin typeface="Georgia" panose="02040502050405020303" pitchFamily="18" charset="0"/>
                        </a:rPr>
                        <a:t>8. Identify, recruit and educate at  least 33% of Parish adult stewards and 66% of Parish youth in each targeted demographic of adults and youth (the “Target Numbers”) in the Education Program. </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Educators  and Education Ministry Team 2</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Concurrent with step 7</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At least the Target  Numbers of Adult and Youth Parishioners  agree to participate in the Education Program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4857395"/>
                  </a:ext>
                </a:extLst>
              </a:tr>
              <a:tr h="798051">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dirty="0">
                          <a:effectLst/>
                          <a:latin typeface="Georgia" panose="02040502050405020303" pitchFamily="18" charset="0"/>
                        </a:rPr>
                        <a:t>9. At least the Target Number of Adult and Youth Parishioners will complete the Education Program.</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Educators </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9  months after steps 7 &amp; 8 </a:t>
                      </a: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Education Program  is implemented to at least the Target number of Parishioners </a:t>
                      </a:r>
                    </a:p>
                  </a:txBody>
                  <a:tcPr marL="68580" marR="68580" marT="0" marB="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454552035"/>
                  </a:ext>
                </a:extLst>
              </a:tr>
            </a:tbl>
          </a:graphicData>
        </a:graphic>
      </p:graphicFrame>
      <p:sp>
        <p:nvSpPr>
          <p:cNvPr id="9" name="Title 1">
            <a:extLst>
              <a:ext uri="{FF2B5EF4-FFF2-40B4-BE49-F238E27FC236}">
                <a16:creationId xmlns:a16="http://schemas.microsoft.com/office/drawing/2014/main" id="{6774B624-2B7F-4AF9-9543-672F2F42CA86}"/>
              </a:ext>
            </a:extLst>
          </p:cNvPr>
          <p:cNvSpPr>
            <a:spLocks noGrp="1"/>
          </p:cNvSpPr>
          <p:nvPr>
            <p:ph type="title"/>
          </p:nvPr>
        </p:nvSpPr>
        <p:spPr>
          <a:xfrm>
            <a:off x="3353919" y="-99934"/>
            <a:ext cx="4556476" cy="1143000"/>
          </a:xfrm>
        </p:spPr>
        <p:txBody>
          <a:bodyPr/>
          <a:lstStyle/>
          <a:p>
            <a:r>
              <a:rPr lang="en-US" sz="2200" b="1" u="none" dirty="0">
                <a:effectLst/>
                <a:latin typeface="Georgia" panose="02040502050405020303" pitchFamily="18" charset="0"/>
              </a:rPr>
              <a:t>Adult &amp; </a:t>
            </a:r>
            <a:r>
              <a:rPr lang="en-US" sz="2200" u="none" dirty="0"/>
              <a:t>Youth Education</a:t>
            </a:r>
            <a:r>
              <a:rPr lang="en-US" sz="2200" b="1" u="none" dirty="0">
                <a:effectLst/>
                <a:latin typeface="Georgia" panose="02040502050405020303" pitchFamily="18" charset="0"/>
              </a:rPr>
              <a:t> Wildly  Important Goal 2 </a:t>
            </a:r>
            <a:r>
              <a:rPr lang="en-US" sz="2200" b="1" u="sng" dirty="0">
                <a:effectLst/>
                <a:latin typeface="Georgia" panose="02040502050405020303" pitchFamily="18" charset="0"/>
              </a:rPr>
              <a:t>Action 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3102162132"/>
      </p:ext>
    </p:extLst>
  </p:cSld>
  <p:clrMapOvr>
    <a:masterClrMapping/>
  </p:clrMapOvr>
  <p:transition>
    <p:strips dir="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97063" y="943134"/>
          <a:ext cx="8801841" cy="5420359"/>
        </p:xfrm>
        <a:graphic>
          <a:graphicData uri="http://schemas.openxmlformats.org/drawingml/2006/table">
            <a:tbl>
              <a:tblPr firstRow="1" bandRow="1">
                <a:tableStyleId>{7DF18680-E054-41AD-8BC1-D1AEF772440D}</a:tableStyleId>
              </a:tblPr>
              <a:tblGrid>
                <a:gridCol w="3651629">
                  <a:extLst>
                    <a:ext uri="{9D8B030D-6E8A-4147-A177-3AD203B41FA5}">
                      <a16:colId xmlns:a16="http://schemas.microsoft.com/office/drawing/2014/main" val="20000"/>
                    </a:ext>
                  </a:extLst>
                </a:gridCol>
                <a:gridCol w="1526754">
                  <a:extLst>
                    <a:ext uri="{9D8B030D-6E8A-4147-A177-3AD203B41FA5}">
                      <a16:colId xmlns:a16="http://schemas.microsoft.com/office/drawing/2014/main" val="20001"/>
                    </a:ext>
                  </a:extLst>
                </a:gridCol>
                <a:gridCol w="1647077">
                  <a:extLst>
                    <a:ext uri="{9D8B030D-6E8A-4147-A177-3AD203B41FA5}">
                      <a16:colId xmlns:a16="http://schemas.microsoft.com/office/drawing/2014/main" val="20002"/>
                    </a:ext>
                  </a:extLst>
                </a:gridCol>
                <a:gridCol w="1976381">
                  <a:extLst>
                    <a:ext uri="{9D8B030D-6E8A-4147-A177-3AD203B41FA5}">
                      <a16:colId xmlns:a16="http://schemas.microsoft.com/office/drawing/2014/main" val="20003"/>
                    </a:ext>
                  </a:extLst>
                </a:gridCol>
              </a:tblGrid>
              <a:tr h="762634">
                <a:tc>
                  <a:txBody>
                    <a:bodyPr/>
                    <a:lstStyle/>
                    <a:p>
                      <a:pPr algn="ctr"/>
                      <a:r>
                        <a:rPr lang="en-US" sz="1400" b="1" kern="1200" dirty="0">
                          <a:solidFill>
                            <a:schemeClr val="bg1"/>
                          </a:solidFill>
                          <a:effectLst/>
                          <a:latin typeface="Georgia" panose="02040502050405020303" pitchFamily="18" charset="0"/>
                          <a:ea typeface="+mn-ea"/>
                          <a:cs typeface="+mn-cs"/>
                        </a:rPr>
                        <a:t>Key  Actions  Necessary  </a:t>
                      </a:r>
                      <a:r>
                        <a:rPr lang="en-US" sz="1400" b="1" u="none" kern="1200" dirty="0">
                          <a:solidFill>
                            <a:schemeClr val="bg1"/>
                          </a:solidFill>
                          <a:effectLst/>
                          <a:latin typeface="Georgia" panose="02040502050405020303" pitchFamily="18" charset="0"/>
                          <a:ea typeface="+mn-ea"/>
                          <a:cs typeface="+mn-cs"/>
                        </a:rPr>
                        <a:t>To  Achieve  </a:t>
                      </a:r>
                    </a:p>
                    <a:p>
                      <a:pPr algn="ctr"/>
                      <a:r>
                        <a:rPr lang="en-US" sz="1400" b="1" u="sng" kern="1200" dirty="0">
                          <a:solidFill>
                            <a:schemeClr val="bg1"/>
                          </a:solidFill>
                          <a:effectLst/>
                          <a:latin typeface="Georgia" panose="02040502050405020303" pitchFamily="18" charset="0"/>
                          <a:ea typeface="+mn-ea"/>
                          <a:cs typeface="+mn-cs"/>
                        </a:rPr>
                        <a:t>Strategic  WIG 2</a:t>
                      </a:r>
                      <a:endParaRPr lang="en-US" sz="1400" b="1" dirty="0">
                        <a:solidFill>
                          <a:schemeClr val="bg1"/>
                        </a:solidFill>
                        <a:latin typeface="Georgia" panose="02040502050405020303" pitchFamily="18" charset="0"/>
                      </a:endParaRPr>
                    </a:p>
                  </a:txBody>
                  <a:tcPr/>
                </a:tc>
                <a:tc>
                  <a:txBody>
                    <a:bodyPr/>
                    <a:lstStyle/>
                    <a:p>
                      <a:pPr algn="ctr"/>
                      <a:r>
                        <a:rPr lang="en-US" sz="1400" b="1" u="none" dirty="0">
                          <a:solidFill>
                            <a:schemeClr val="bg1"/>
                          </a:solidFill>
                          <a:latin typeface="Georgia" panose="02040502050405020303" pitchFamily="18" charset="0"/>
                        </a:rPr>
                        <a:t>Responsible </a:t>
                      </a:r>
                      <a:r>
                        <a:rPr lang="en-US" sz="1400" b="1" u="sng" dirty="0">
                          <a:solidFill>
                            <a:schemeClr val="bg1"/>
                          </a:solidFill>
                          <a:latin typeface="Georgia" panose="02040502050405020303" pitchFamily="18" charset="0"/>
                        </a:rPr>
                        <a:t>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dirty="0">
                          <a:solidFill>
                            <a:schemeClr val="bg1"/>
                          </a:solidFill>
                          <a:latin typeface="Georgia" panose="02040502050405020303" pitchFamily="18" charset="0"/>
                        </a:rPr>
                        <a:t>Deadline</a:t>
                      </a:r>
                      <a:r>
                        <a:rPr lang="en-US" sz="1400" b="1" u="sng" dirty="0">
                          <a:solidFill>
                            <a:schemeClr val="bg1"/>
                          </a:solidFill>
                          <a:latin typeface="Georgia" panose="02040502050405020303" pitchFamily="18" charset="0"/>
                        </a:rPr>
                        <a:t> Timetable</a:t>
                      </a:r>
                    </a:p>
                    <a:p>
                      <a:pPr algn="ctr"/>
                      <a:endParaRPr lang="en-US" sz="1400" b="1" u="sng" dirty="0">
                        <a:solidFill>
                          <a:schemeClr val="bg1"/>
                        </a:solidFill>
                        <a:latin typeface="Georgia" panose="02040502050405020303" pitchFamily="18" charset="0"/>
                      </a:endParaRPr>
                    </a:p>
                  </a:txBody>
                  <a:tcPr/>
                </a:tc>
                <a:tc>
                  <a:txBody>
                    <a:bodyPr/>
                    <a:lstStyle/>
                    <a:p>
                      <a:pPr algn="ctr"/>
                      <a:r>
                        <a:rPr lang="en-US" sz="1400" b="1" u="none" dirty="0">
                          <a:solidFill>
                            <a:schemeClr val="bg1"/>
                          </a:solidFill>
                          <a:latin typeface="Georgia" panose="02040502050405020303" pitchFamily="18" charset="0"/>
                        </a:rPr>
                        <a:t>Completion </a:t>
                      </a:r>
                    </a:p>
                    <a:p>
                      <a:pPr algn="ctr"/>
                      <a:r>
                        <a:rPr lang="en-US" sz="14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0">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400" b="1" u="sng" dirty="0">
                        <a:solidFill>
                          <a:srgbClr val="FF0000"/>
                        </a:solidFill>
                        <a:effectLst/>
                        <a:latin typeface="Georgia" panose="02040502050405020303" pitchFamily="18" charset="0"/>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u="sng" dirty="0">
                          <a:solidFill>
                            <a:srgbClr val="FF0000"/>
                          </a:solidFill>
                          <a:effectLst/>
                          <a:latin typeface="Georgia" panose="02040502050405020303" pitchFamily="18" charset="0"/>
                        </a:rPr>
                        <a:t>LAG 5:  Compile and assess the results of the Parish Education Program  and make necessary improvements within 2 months</a:t>
                      </a:r>
                    </a:p>
                    <a:p>
                      <a:pPr marL="0" marR="0" lvl="0" indent="0" algn="l" defTabSz="914400" rtl="0" eaLnBrk="1" fontAlgn="auto" latinLnBrk="0" hangingPunct="1">
                        <a:lnSpc>
                          <a:spcPct val="107000"/>
                        </a:lnSpc>
                        <a:spcBef>
                          <a:spcPts val="0"/>
                        </a:spcBef>
                        <a:spcAft>
                          <a:spcPts val="0"/>
                        </a:spcAft>
                        <a:buClrTx/>
                        <a:buSzTx/>
                        <a:buFontTx/>
                        <a:buNone/>
                        <a:tabLst/>
                        <a:defRPr/>
                      </a:pPr>
                      <a:endParaRPr lang="en-US" sz="14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5522">
                <a:tc>
                  <a:txBody>
                    <a:bodyPr/>
                    <a:lstStyle/>
                    <a:p>
                      <a:pPr marL="0" lvl="1" indent="0">
                        <a:buNone/>
                      </a:pPr>
                      <a:r>
                        <a:rPr lang="en-US" sz="1400" b="1" dirty="0">
                          <a:effectLst/>
                          <a:latin typeface="Georgia" panose="02040502050405020303" pitchFamily="18" charset="0"/>
                        </a:rPr>
                        <a:t>10. Obtain and compile qualitative and quantitative data from Parish Education Program implementations as to the effectiveness and success of the Education Program (based on criteria established in step 2) and identify areas for improvement.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ea typeface="Calibri" panose="020F0502020204030204" pitchFamily="34" charset="0"/>
                          <a:cs typeface="Times New Roman" panose="02020603050405020304" pitchFamily="18" charset="0"/>
                        </a:rPr>
                        <a:t>Educators  and Education Ministry Team 2</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9</a:t>
                      </a:r>
                    </a:p>
                  </a:txBody>
                  <a:tcPr marL="68580" marR="68580" marT="0" marB="0"/>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Parish Education Program </a:t>
                      </a:r>
                    </a:p>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implementation  assessments are compiled</a:t>
                      </a:r>
                    </a:p>
                  </a:txBody>
                  <a:tcPr marL="68580" marR="68580" marT="0" marB="0"/>
                </a:tc>
                <a:extLst>
                  <a:ext uri="{0D108BD9-81ED-4DB2-BD59-A6C34878D82A}">
                    <a16:rowId xmlns:a16="http://schemas.microsoft.com/office/drawing/2014/main" val="2302424690"/>
                  </a:ext>
                </a:extLst>
              </a:tr>
              <a:tr h="395522">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rPr>
                        <a:t>11. Finalize and deliver </a:t>
                      </a: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Education Program </a:t>
                      </a:r>
                      <a:r>
                        <a:rPr lang="en-US" sz="1400" b="1" dirty="0">
                          <a:effectLst/>
                          <a:latin typeface="Georgia" panose="02040502050405020303" pitchFamily="18" charset="0"/>
                        </a:rPr>
                        <a:t>effectiveness assessment analysis and make all refinements necessary to make the Education Program more effective based on information identified in step 10, and revise and improve the Education Program 	accordingly.</a:t>
                      </a:r>
                    </a:p>
                    <a:p>
                      <a:pPr marL="0" marR="0" lvl="0" indent="0" algn="just" defTabSz="914400" rtl="0" eaLnBrk="1" fontAlgn="auto" latinLnBrk="0" hangingPunct="1">
                        <a:lnSpc>
                          <a:spcPct val="107000"/>
                        </a:lnSpc>
                        <a:spcBef>
                          <a:spcPts val="0"/>
                        </a:spcBef>
                        <a:spcAft>
                          <a:spcPts val="0"/>
                        </a:spcAft>
                        <a:buClrTx/>
                        <a:buSzTx/>
                        <a:buFontTx/>
                        <a:buNone/>
                        <a:tabLst/>
                        <a:defRPr/>
                      </a:pPr>
                      <a:endParaRPr lang="en-US" sz="1400" b="1" dirty="0">
                        <a:effectLst/>
                        <a:latin typeface="Georgia" panose="02040502050405020303" pitchFamily="18" charset="0"/>
                      </a:endParaRPr>
                    </a:p>
                    <a:p>
                      <a:pPr marL="228600" marR="0" lvl="0" indent="-228600" algn="just" defTabSz="914400" rtl="0" eaLnBrk="1" fontAlgn="auto" latinLnBrk="0" hangingPunct="1">
                        <a:lnSpc>
                          <a:spcPct val="107000"/>
                        </a:lnSpc>
                        <a:spcBef>
                          <a:spcPts val="0"/>
                        </a:spcBef>
                        <a:spcAft>
                          <a:spcPts val="0"/>
                        </a:spcAft>
                        <a:buClrTx/>
                        <a:buSzTx/>
                        <a:buFontTx/>
                        <a:buAutoNum type="alphaLcParenBoth"/>
                        <a:tabLst/>
                        <a:defRPr/>
                      </a:pPr>
                      <a:endParaRPr lang="en-US" sz="1400" b="1" dirty="0">
                        <a:effectLst/>
                        <a:latin typeface="Georgia" panose="02040502050405020303"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ea typeface="Calibri" panose="020F0502020204030204" pitchFamily="34" charset="0"/>
                          <a:cs typeface="Times New Roman" panose="02020603050405020304" pitchFamily="18" charset="0"/>
                        </a:rPr>
                        <a:t>Educators  and Education Ministry Team 2</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months after step 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Parish Education Program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implementation  assessment analysis is completed and Education Program is refined accordingly</a:t>
                      </a:r>
                    </a:p>
                    <a:p>
                      <a:pPr marL="0" marR="0">
                        <a:lnSpc>
                          <a:spcPct val="107000"/>
                        </a:lnSpc>
                        <a:spcBef>
                          <a:spcPts val="0"/>
                        </a:spcBef>
                        <a:spcAft>
                          <a:spcPts val="0"/>
                        </a:spcAft>
                      </a:pPr>
                      <a:endPar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87205641"/>
                  </a:ext>
                </a:extLst>
              </a:tr>
            </a:tbl>
          </a:graphicData>
        </a:graphic>
      </p:graphicFrame>
      <p:sp>
        <p:nvSpPr>
          <p:cNvPr id="9" name="Title 1">
            <a:extLst>
              <a:ext uri="{FF2B5EF4-FFF2-40B4-BE49-F238E27FC236}">
                <a16:creationId xmlns:a16="http://schemas.microsoft.com/office/drawing/2014/main" id="{E03CBE6F-7111-409A-89EF-1AAD71DB0DFC}"/>
              </a:ext>
            </a:extLst>
          </p:cNvPr>
          <p:cNvSpPr txBox="1">
            <a:spLocks/>
          </p:cNvSpPr>
          <p:nvPr/>
        </p:nvSpPr>
        <p:spPr bwMode="auto">
          <a:xfrm>
            <a:off x="3353919" y="-99934"/>
            <a:ext cx="4556476"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3600" b="1" u="sng" baseline="0">
                <a:solidFill>
                  <a:srgbClr val="760002"/>
                </a:solidFill>
                <a:effectLst/>
                <a:latin typeface="Georgia" panose="02040502050405020303" pitchFamily="18" charset="0"/>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Arial" pitchFamily="34"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r>
              <a:rPr lang="en-US" sz="2200" b="1" u="none" dirty="0">
                <a:effectLst/>
                <a:latin typeface="Georgia" panose="02040502050405020303" pitchFamily="18" charset="0"/>
              </a:rPr>
              <a:t>Adult &amp; </a:t>
            </a:r>
            <a:r>
              <a:rPr lang="en-US" sz="2200" u="none" dirty="0"/>
              <a:t>Youth Education</a:t>
            </a:r>
            <a:r>
              <a:rPr lang="en-US" sz="2200" b="1" u="none" dirty="0">
                <a:effectLst/>
                <a:latin typeface="Georgia" panose="02040502050405020303" pitchFamily="18" charset="0"/>
              </a:rPr>
              <a:t> </a:t>
            </a:r>
            <a:r>
              <a:rPr lang="en-US" sz="2200" u="none" kern="0" dirty="0"/>
              <a:t>Wildly  Important Goal 2 </a:t>
            </a:r>
            <a:r>
              <a:rPr lang="en-US" sz="2200" kern="0" dirty="0"/>
              <a:t>Action Plan</a:t>
            </a:r>
          </a:p>
        </p:txBody>
      </p:sp>
    </p:spTree>
    <p:extLst>
      <p:ext uri="{BB962C8B-B14F-4D97-AF65-F5344CB8AC3E}">
        <p14:creationId xmlns:p14="http://schemas.microsoft.com/office/powerpoint/2010/main" val="3042032706"/>
      </p:ext>
    </p:extLst>
  </p:cSld>
  <p:clrMapOvr>
    <a:masterClrMapping/>
  </p:clrMapOvr>
  <p:transition>
    <p:strips dir="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01F5-7AB6-4535-88E3-F3DD276372BC}"/>
              </a:ext>
            </a:extLst>
          </p:cNvPr>
          <p:cNvSpPr>
            <a:spLocks noGrp="1"/>
          </p:cNvSpPr>
          <p:nvPr>
            <p:ph type="title"/>
          </p:nvPr>
        </p:nvSpPr>
        <p:spPr>
          <a:xfrm>
            <a:off x="977629" y="-222099"/>
            <a:ext cx="7188740" cy="1143000"/>
          </a:xfrm>
        </p:spPr>
        <p:txBody>
          <a:bodyPr/>
          <a:lstStyle/>
          <a:p>
            <a:r>
              <a:rPr lang="en-US" sz="3200" b="1" u="none" dirty="0">
                <a:effectLst/>
                <a:latin typeface="Georgia" panose="02040502050405020303" pitchFamily="18" charset="0"/>
              </a:rPr>
              <a:t>Adult &amp; </a:t>
            </a:r>
            <a:r>
              <a:rPr lang="en-US" sz="3200" u="none" dirty="0"/>
              <a:t>Youth Education</a:t>
            </a:r>
            <a:r>
              <a:rPr lang="en-US" sz="3200" b="1" u="none" dirty="0">
                <a:effectLst/>
                <a:latin typeface="Georgia" panose="02040502050405020303" pitchFamily="18" charset="0"/>
              </a:rPr>
              <a:t> </a:t>
            </a:r>
            <a:br>
              <a:rPr lang="en-US" sz="3200" b="1" u="none" dirty="0">
                <a:effectLst/>
                <a:latin typeface="Georgia" panose="02040502050405020303" pitchFamily="18" charset="0"/>
              </a:rPr>
            </a:br>
            <a:r>
              <a:rPr lang="en-US" sz="3200" kern="0" dirty="0"/>
              <a:t>Goal 2 </a:t>
            </a:r>
            <a:r>
              <a:rPr lang="en-US" sz="3200" dirty="0"/>
              <a:t>Compelling  Scoreboard</a:t>
            </a:r>
          </a:p>
        </p:txBody>
      </p:sp>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84841" y="920901"/>
          <a:ext cx="9059159" cy="5943600"/>
        </p:xfrm>
        <a:graphic>
          <a:graphicData uri="http://schemas.openxmlformats.org/drawingml/2006/table">
            <a:tbl>
              <a:tblPr firstRow="1" bandRow="1">
                <a:tableStyleId>{5C22544A-7EE6-4342-B048-85BDC9FD1C3A}</a:tableStyleId>
              </a:tblPr>
              <a:tblGrid>
                <a:gridCol w="5149356">
                  <a:extLst>
                    <a:ext uri="{9D8B030D-6E8A-4147-A177-3AD203B41FA5}">
                      <a16:colId xmlns:a16="http://schemas.microsoft.com/office/drawing/2014/main" val="824145472"/>
                    </a:ext>
                  </a:extLst>
                </a:gridCol>
                <a:gridCol w="2030960">
                  <a:extLst>
                    <a:ext uri="{9D8B030D-6E8A-4147-A177-3AD203B41FA5}">
                      <a16:colId xmlns:a16="http://schemas.microsoft.com/office/drawing/2014/main" val="1324807933"/>
                    </a:ext>
                  </a:extLst>
                </a:gridCol>
                <a:gridCol w="1878843">
                  <a:extLst>
                    <a:ext uri="{9D8B030D-6E8A-4147-A177-3AD203B41FA5}">
                      <a16:colId xmlns:a16="http://schemas.microsoft.com/office/drawing/2014/main" val="818634956"/>
                    </a:ext>
                  </a:extLst>
                </a:gridCol>
              </a:tblGrid>
              <a:tr h="370840">
                <a:tc>
                  <a:txBody>
                    <a:bodyPr/>
                    <a:lstStyle/>
                    <a:p>
                      <a:r>
                        <a:rPr lang="en-US" sz="1600" dirty="0"/>
                        <a:t>Lead Measure Action</a:t>
                      </a:r>
                    </a:p>
                  </a:txBody>
                  <a:tcPr/>
                </a:tc>
                <a:tc>
                  <a:txBody>
                    <a:bodyPr/>
                    <a:lstStyle/>
                    <a:p>
                      <a:r>
                        <a:rPr lang="en-US" sz="1600" dirty="0"/>
                        <a:t>Deadline Date</a:t>
                      </a:r>
                    </a:p>
                  </a:txBody>
                  <a:tcPr/>
                </a:tc>
                <a:tc>
                  <a:txBody>
                    <a:bodyPr/>
                    <a:lstStyle/>
                    <a:p>
                      <a:r>
                        <a:rPr lang="en-US" sz="1600" dirty="0"/>
                        <a:t>Status: Percent Complete and Date</a:t>
                      </a:r>
                    </a:p>
                  </a:txBody>
                  <a:tcPr/>
                </a:tc>
                <a:extLst>
                  <a:ext uri="{0D108BD9-81ED-4DB2-BD59-A6C34878D82A}">
                    <a16:rowId xmlns:a16="http://schemas.microsoft.com/office/drawing/2014/main" val="2806969568"/>
                  </a:ext>
                </a:extLst>
              </a:tr>
              <a:tr h="370840">
                <a:tc>
                  <a:txBody>
                    <a:bodyPr/>
                    <a:lstStyle/>
                    <a:p>
                      <a:r>
                        <a:rPr lang="en-US" sz="1600" dirty="0"/>
                        <a:t>1. Form Education Ministry Team 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srgbClr val="5D0100"/>
                          </a:solidFill>
                          <a:effectLst/>
                          <a:uLnTx/>
                          <a:uFillTx/>
                          <a:latin typeface="+mn-lt"/>
                          <a:ea typeface="+mn-ea"/>
                          <a:cs typeface="+mn-cs"/>
                        </a:rPr>
                        <a:t>(1 month) ____-21</a:t>
                      </a:r>
                      <a:endParaRPr lang="en-US" sz="1600" dirty="0"/>
                    </a:p>
                  </a:txBody>
                  <a:tcPr/>
                </a:tc>
                <a:tc>
                  <a:txBody>
                    <a:bodyPr/>
                    <a:lstStyle/>
                    <a:p>
                      <a:endParaRPr lang="en-US" sz="1600" dirty="0"/>
                    </a:p>
                  </a:txBody>
                  <a:tcPr/>
                </a:tc>
                <a:extLst>
                  <a:ext uri="{0D108BD9-81ED-4DB2-BD59-A6C34878D82A}">
                    <a16:rowId xmlns:a16="http://schemas.microsoft.com/office/drawing/2014/main" val="571058741"/>
                  </a:ext>
                </a:extLst>
              </a:tr>
              <a:tr h="370840">
                <a:tc>
                  <a:txBody>
                    <a:bodyPr/>
                    <a:lstStyle/>
                    <a:p>
                      <a:pPr>
                        <a:tabLst>
                          <a:tab pos="627063" algn="l"/>
                        </a:tabLst>
                      </a:pPr>
                      <a:r>
                        <a:rPr lang="en-US" sz="1600" dirty="0"/>
                        <a:t>2. Research and Identify metrics to determine 	effectiveness and success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Times New Roman"/>
                          <a:ea typeface="+mn-ea"/>
                          <a:cs typeface="+mn-cs"/>
                        </a:rPr>
                        <a:t>(2 months ____ -21</a:t>
                      </a:r>
                      <a:endParaRPr lang="en-US" sz="1600" dirty="0"/>
                    </a:p>
                  </a:txBody>
                  <a:tcPr/>
                </a:tc>
                <a:tc>
                  <a:txBody>
                    <a:bodyPr/>
                    <a:lstStyle/>
                    <a:p>
                      <a:endParaRPr lang="en-US" sz="1600" dirty="0"/>
                    </a:p>
                  </a:txBody>
                  <a:tcPr/>
                </a:tc>
                <a:extLst>
                  <a:ext uri="{0D108BD9-81ED-4DB2-BD59-A6C34878D82A}">
                    <a16:rowId xmlns:a16="http://schemas.microsoft.com/office/drawing/2014/main" val="2230418515"/>
                  </a:ext>
                </a:extLst>
              </a:tr>
              <a:tr h="370840">
                <a:tc>
                  <a:txBody>
                    <a:bodyPr/>
                    <a:lstStyle/>
                    <a:p>
                      <a:r>
                        <a:rPr lang="en-US" sz="1600" dirty="0"/>
                        <a:t>3. Research Education Programs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Simultaneous with step 2)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_____-21</a:t>
                      </a:r>
                      <a:endParaRPr lang="en-US" sz="1600" dirty="0"/>
                    </a:p>
                  </a:txBody>
                  <a:tcPr/>
                </a:tc>
                <a:tc>
                  <a:txBody>
                    <a:bodyPr/>
                    <a:lstStyle/>
                    <a:p>
                      <a:endParaRPr lang="en-US" sz="1600" dirty="0"/>
                    </a:p>
                  </a:txBody>
                  <a:tcPr/>
                </a:tc>
                <a:extLst>
                  <a:ext uri="{0D108BD9-81ED-4DB2-BD59-A6C34878D82A}">
                    <a16:rowId xmlns:a16="http://schemas.microsoft.com/office/drawing/2014/main" val="503741242"/>
                  </a:ext>
                </a:extLst>
              </a:tr>
              <a:tr h="370840">
                <a:tc>
                  <a:txBody>
                    <a:bodyPr/>
                    <a:lstStyle/>
                    <a:p>
                      <a:r>
                        <a:rPr lang="en-US" sz="1600" dirty="0"/>
                        <a:t>4. Evaluate Education Programs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(1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 ____-21</a:t>
                      </a:r>
                      <a:endParaRPr lang="en-US" sz="1600" dirty="0"/>
                    </a:p>
                  </a:txBody>
                  <a:tcPr/>
                </a:tc>
                <a:tc>
                  <a:txBody>
                    <a:bodyPr/>
                    <a:lstStyle/>
                    <a:p>
                      <a:endParaRPr lang="en-US" sz="1600" dirty="0"/>
                    </a:p>
                  </a:txBody>
                  <a:tcPr/>
                </a:tc>
                <a:extLst>
                  <a:ext uri="{0D108BD9-81ED-4DB2-BD59-A6C34878D82A}">
                    <a16:rowId xmlns:a16="http://schemas.microsoft.com/office/drawing/2014/main" val="845713103"/>
                  </a:ext>
                </a:extLst>
              </a:tr>
              <a:tr h="370840">
                <a:tc>
                  <a:txBody>
                    <a:bodyPr/>
                    <a:lstStyle/>
                    <a:p>
                      <a:r>
                        <a:rPr lang="en-US" sz="1600" dirty="0"/>
                        <a:t>5. Finalize Parish Education Program </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(2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months) ____-21</a:t>
                      </a:r>
                      <a:endParaRPr lang="en-US" sz="1600" dirty="0"/>
                    </a:p>
                  </a:txBody>
                  <a:tcPr/>
                </a:tc>
                <a:tc>
                  <a:txBody>
                    <a:bodyPr/>
                    <a:lstStyle/>
                    <a:p>
                      <a:endParaRPr lang="en-US" sz="1600" dirty="0"/>
                    </a:p>
                  </a:txBody>
                  <a:tcPr/>
                </a:tc>
                <a:extLst>
                  <a:ext uri="{0D108BD9-81ED-4DB2-BD59-A6C34878D82A}">
                    <a16:rowId xmlns:a16="http://schemas.microsoft.com/office/drawing/2014/main" val="4096844472"/>
                  </a:ext>
                </a:extLst>
              </a:tr>
              <a:tr h="370840">
                <a:tc>
                  <a:txBody>
                    <a:bodyPr/>
                    <a:lstStyle/>
                    <a:p>
                      <a:r>
                        <a:rPr lang="en-US" sz="1600" dirty="0"/>
                        <a:t>6. Identify delivery modalities and Educators </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(1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 ____-22</a:t>
                      </a:r>
                      <a:endParaRPr lang="en-US" sz="1600" dirty="0"/>
                    </a:p>
                  </a:txBody>
                  <a:tcPr/>
                </a:tc>
                <a:tc>
                  <a:txBody>
                    <a:bodyPr/>
                    <a:lstStyle/>
                    <a:p>
                      <a:endParaRPr lang="en-US" sz="1600" dirty="0"/>
                    </a:p>
                  </a:txBody>
                  <a:tcPr/>
                </a:tc>
                <a:extLst>
                  <a:ext uri="{0D108BD9-81ED-4DB2-BD59-A6C34878D82A}">
                    <a16:rowId xmlns:a16="http://schemas.microsoft.com/office/drawing/2014/main" val="1906038764"/>
                  </a:ext>
                </a:extLst>
              </a:tr>
              <a:tr h="370840">
                <a:tc>
                  <a:txBody>
                    <a:bodyPr/>
                    <a:lstStyle/>
                    <a:p>
                      <a:r>
                        <a:rPr lang="en-US" sz="1600" dirty="0"/>
                        <a:t>7. Train Educators and implement delivery modalities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(3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months) ____-22</a:t>
                      </a:r>
                      <a:endParaRPr lang="en-US" sz="1600" dirty="0"/>
                    </a:p>
                  </a:txBody>
                  <a:tcPr/>
                </a:tc>
                <a:tc>
                  <a:txBody>
                    <a:bodyPr/>
                    <a:lstStyle/>
                    <a:p>
                      <a:endParaRPr lang="en-US" sz="1600" dirty="0"/>
                    </a:p>
                  </a:txBody>
                  <a:tcPr/>
                </a:tc>
                <a:extLst>
                  <a:ext uri="{0D108BD9-81ED-4DB2-BD59-A6C34878D82A}">
                    <a16:rowId xmlns:a16="http://schemas.microsoft.com/office/drawing/2014/main" val="59820400"/>
                  </a:ext>
                </a:extLst>
              </a:tr>
              <a:tr h="370840">
                <a:tc>
                  <a:txBody>
                    <a:bodyPr/>
                    <a:lstStyle/>
                    <a:p>
                      <a:r>
                        <a:rPr lang="en-US" sz="1600" dirty="0"/>
                        <a:t>8. Recruit 33% Adults + 66% Youth</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Concurrent with step 7)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____-21</a:t>
                      </a:r>
                      <a:endParaRPr lang="en-US" sz="1600" dirty="0"/>
                    </a:p>
                  </a:txBody>
                  <a:tcPr/>
                </a:tc>
                <a:tc>
                  <a:txBody>
                    <a:bodyPr/>
                    <a:lstStyle/>
                    <a:p>
                      <a:endParaRPr lang="en-US" sz="1600" dirty="0"/>
                    </a:p>
                  </a:txBody>
                  <a:tcPr/>
                </a:tc>
                <a:extLst>
                  <a:ext uri="{0D108BD9-81ED-4DB2-BD59-A6C34878D82A}">
                    <a16:rowId xmlns:a16="http://schemas.microsoft.com/office/drawing/2014/main" val="3847654782"/>
                  </a:ext>
                </a:extLst>
              </a:tr>
              <a:tr h="370840">
                <a:tc>
                  <a:txBody>
                    <a:bodyPr/>
                    <a:lstStyle/>
                    <a:p>
                      <a:r>
                        <a:rPr lang="en-US" sz="1600" dirty="0"/>
                        <a:t>9. Implement Education Program to Target Numbers</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(9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months) ____-22</a:t>
                      </a:r>
                      <a:endParaRPr lang="en-US" sz="1600" dirty="0"/>
                    </a:p>
                  </a:txBody>
                  <a:tcPr/>
                </a:tc>
                <a:tc>
                  <a:txBody>
                    <a:bodyPr/>
                    <a:lstStyle/>
                    <a:p>
                      <a:endParaRPr lang="en-US" sz="1600" dirty="0"/>
                    </a:p>
                  </a:txBody>
                  <a:tcPr/>
                </a:tc>
                <a:extLst>
                  <a:ext uri="{0D108BD9-81ED-4DB2-BD59-A6C34878D82A}">
                    <a16:rowId xmlns:a16="http://schemas.microsoft.com/office/drawing/2014/main" val="1319602124"/>
                  </a:ext>
                </a:extLst>
              </a:tr>
              <a:tr h="370840">
                <a:tc>
                  <a:txBody>
                    <a:bodyPr/>
                    <a:lstStyle/>
                    <a:p>
                      <a:pPr>
                        <a:tabLst>
                          <a:tab pos="630238" algn="l"/>
                        </a:tabLst>
                      </a:pPr>
                      <a:r>
                        <a:rPr lang="en-US" sz="1600" dirty="0"/>
                        <a:t>10. Obtain and compile effectiveness data from Education 	Program implementation</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Times New Roman"/>
                          <a:ea typeface="+mn-ea"/>
                          <a:cs typeface="+mn-cs"/>
                        </a:rPr>
                        <a:t>(1 month) ____ -22</a:t>
                      </a:r>
                      <a:endParaRPr lang="en-US" sz="1600" dirty="0"/>
                    </a:p>
                  </a:txBody>
                  <a:tcPr/>
                </a:tc>
                <a:tc>
                  <a:txBody>
                    <a:bodyPr/>
                    <a:lstStyle/>
                    <a:p>
                      <a:endParaRPr lang="en-US" sz="1600" dirty="0"/>
                    </a:p>
                  </a:txBody>
                  <a:tcPr/>
                </a:tc>
                <a:extLst>
                  <a:ext uri="{0D108BD9-81ED-4DB2-BD59-A6C34878D82A}">
                    <a16:rowId xmlns:a16="http://schemas.microsoft.com/office/drawing/2014/main" val="3712199347"/>
                  </a:ext>
                </a:extLst>
              </a:tr>
              <a:tr h="370840">
                <a:tc>
                  <a:txBody>
                    <a:bodyPr/>
                    <a:lstStyle/>
                    <a:p>
                      <a:pPr>
                        <a:tabLst>
                          <a:tab pos="630238" algn="l"/>
                        </a:tabLst>
                      </a:pPr>
                      <a:r>
                        <a:rPr lang="en-US" sz="1600" dirty="0"/>
                        <a:t>11. </a:t>
                      </a:r>
                      <a:r>
                        <a:rPr lang="en-US" sz="1600" dirty="0">
                          <a:effectLst/>
                        </a:rPr>
                        <a:t>Compile the results of  the </a:t>
                      </a:r>
                      <a:r>
                        <a:rPr lang="en-US" sz="1600" dirty="0"/>
                        <a:t>Education Program 	effectiveness assessment and improve the Education 	Program accordingly</a:t>
                      </a:r>
                    </a:p>
                  </a:txBody>
                  <a:tcPr/>
                </a:tc>
                <a:tc>
                  <a:txBody>
                    <a:bodyPr/>
                    <a:lstStyle/>
                    <a:p>
                      <a:r>
                        <a:rPr kumimoji="0" lang="en-US" sz="1600" b="0" i="0" u="none" strike="noStrike" kern="1200" cap="none" spc="0" normalizeH="0" baseline="0" noProof="0" dirty="0">
                          <a:ln>
                            <a:noFill/>
                          </a:ln>
                          <a:solidFill>
                            <a:srgbClr val="5D0100"/>
                          </a:solidFill>
                          <a:effectLst/>
                          <a:uLnTx/>
                          <a:uFillTx/>
                          <a:latin typeface="+mn-lt"/>
                          <a:ea typeface="+mn-ea"/>
                          <a:cs typeface="+mn-cs"/>
                        </a:rPr>
                        <a:t>(1 </a:t>
                      </a:r>
                      <a:r>
                        <a:rPr kumimoji="0" lang="en-US" sz="1600" b="0" i="0" u="none" strike="noStrike" kern="1200" cap="none" spc="0" normalizeH="0" baseline="0" noProof="0" dirty="0">
                          <a:ln>
                            <a:noFill/>
                          </a:ln>
                          <a:solidFill>
                            <a:srgbClr val="5D0100"/>
                          </a:solidFill>
                          <a:effectLst/>
                          <a:uLnTx/>
                          <a:uFillTx/>
                          <a:latin typeface="Times New Roman"/>
                          <a:ea typeface="+mn-ea"/>
                          <a:cs typeface="+mn-cs"/>
                        </a:rPr>
                        <a:t>month) ____-22</a:t>
                      </a:r>
                      <a:endParaRPr lang="en-US" sz="1600" dirty="0"/>
                    </a:p>
                  </a:txBody>
                  <a:tcPr/>
                </a:tc>
                <a:tc>
                  <a:txBody>
                    <a:bodyPr/>
                    <a:lstStyle/>
                    <a:p>
                      <a:endParaRPr lang="en-US" sz="1600" dirty="0"/>
                    </a:p>
                  </a:txBody>
                  <a:tcPr/>
                </a:tc>
                <a:extLst>
                  <a:ext uri="{0D108BD9-81ED-4DB2-BD59-A6C34878D82A}">
                    <a16:rowId xmlns:a16="http://schemas.microsoft.com/office/drawing/2014/main" val="1217137386"/>
                  </a:ext>
                </a:extLst>
              </a:tr>
            </a:tbl>
          </a:graphicData>
        </a:graphic>
      </p:graphicFrame>
    </p:spTree>
    <p:extLst>
      <p:ext uri="{BB962C8B-B14F-4D97-AF65-F5344CB8AC3E}">
        <p14:creationId xmlns:p14="http://schemas.microsoft.com/office/powerpoint/2010/main" val="141530597"/>
      </p:ext>
    </p:extLst>
  </p:cSld>
  <p:clrMapOvr>
    <a:masterClrMapping/>
  </p:clrMapOvr>
  <p:transition>
    <p:strips dir="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537854" y="2719923"/>
            <a:ext cx="6324600" cy="1143000"/>
          </a:xfrm>
        </p:spPr>
        <p:txBody>
          <a:bodyPr/>
          <a:lstStyle/>
          <a:p>
            <a:r>
              <a:rPr lang="en-US" dirty="0"/>
              <a:t>Sample 5 </a:t>
            </a:r>
            <a:br>
              <a:rPr lang="en-US" dirty="0"/>
            </a:br>
            <a:r>
              <a:rPr lang="en-US" dirty="0"/>
              <a:t>Religious Education</a:t>
            </a:r>
          </a:p>
        </p:txBody>
      </p:sp>
    </p:spTree>
    <p:extLst>
      <p:ext uri="{BB962C8B-B14F-4D97-AF65-F5344CB8AC3E}">
        <p14:creationId xmlns:p14="http://schemas.microsoft.com/office/powerpoint/2010/main" val="3239747296"/>
      </p:ext>
    </p:extLst>
  </p:cSld>
  <p:clrMapOvr>
    <a:masterClrMapping/>
  </p:clrMapOvr>
  <p:transition>
    <p:strips dir="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Google Shape;40;p1"/>
          <p:cNvSpPr txBox="1">
            <a:spLocks noGrp="1"/>
          </p:cNvSpPr>
          <p:nvPr>
            <p:ph type="body" idx="1"/>
          </p:nvPr>
        </p:nvSpPr>
        <p:spPr>
          <a:xfrm>
            <a:off x="476387" y="2105215"/>
            <a:ext cx="8034454" cy="4343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200"/>
              <a:buNone/>
            </a:pPr>
            <a:r>
              <a:rPr lang="en-US" dirty="0"/>
              <a:t>Within 20 months, we will fully research, develop, improve and implement a best practices religious and spiritual education program that will drive a measurably more proficient level of knowledge of the Orthodox Faith and its practices to better live a Christ-centered life for all parish:</a:t>
            </a:r>
            <a:endParaRPr dirty="0"/>
          </a:p>
          <a:p>
            <a:pPr marL="457200" lvl="1" indent="0" algn="l" rtl="0">
              <a:lnSpc>
                <a:spcPct val="90000"/>
              </a:lnSpc>
              <a:spcBef>
                <a:spcPts val="560"/>
              </a:spcBef>
              <a:spcAft>
                <a:spcPts val="0"/>
              </a:spcAft>
              <a:buClr>
                <a:schemeClr val="dk1"/>
              </a:buClr>
              <a:buSzPts val="2800"/>
              <a:buNone/>
            </a:pPr>
            <a:r>
              <a:rPr lang="en-US" dirty="0"/>
              <a:t>(a) youth under 18</a:t>
            </a:r>
            <a:endParaRPr dirty="0"/>
          </a:p>
          <a:p>
            <a:pPr marL="457200" lvl="1" indent="0" algn="l" rtl="0">
              <a:lnSpc>
                <a:spcPct val="90000"/>
              </a:lnSpc>
              <a:spcBef>
                <a:spcPts val="560"/>
              </a:spcBef>
              <a:spcAft>
                <a:spcPts val="0"/>
              </a:spcAft>
              <a:buClr>
                <a:schemeClr val="dk1"/>
              </a:buClr>
              <a:buSzPts val="2800"/>
              <a:buNone/>
            </a:pPr>
            <a:r>
              <a:rPr lang="en-US" dirty="0"/>
              <a:t>(b) college-and and emerging adults; and</a:t>
            </a:r>
            <a:endParaRPr dirty="0"/>
          </a:p>
          <a:p>
            <a:pPr marL="457200" lvl="1" indent="0" algn="l" rtl="0">
              <a:lnSpc>
                <a:spcPct val="90000"/>
              </a:lnSpc>
              <a:spcBef>
                <a:spcPts val="560"/>
              </a:spcBef>
              <a:spcAft>
                <a:spcPts val="0"/>
              </a:spcAft>
              <a:buClr>
                <a:schemeClr val="dk1"/>
              </a:buClr>
              <a:buSzPts val="2800"/>
              <a:buNone/>
            </a:pPr>
            <a:r>
              <a:rPr lang="en-US" dirty="0"/>
              <a:t>(c) adults.</a:t>
            </a:r>
            <a:endParaRPr dirty="0"/>
          </a:p>
          <a:p>
            <a:pPr marL="0" lvl="0" indent="0" algn="l" rtl="0">
              <a:lnSpc>
                <a:spcPct val="90000"/>
              </a:lnSpc>
              <a:spcBef>
                <a:spcPts val="640"/>
              </a:spcBef>
              <a:spcAft>
                <a:spcPts val="0"/>
              </a:spcAft>
              <a:buClr>
                <a:schemeClr val="dk1"/>
              </a:buClr>
              <a:buSzPts val="3200"/>
              <a:buFont typeface="Helvetica Neue"/>
              <a:buNone/>
            </a:pPr>
            <a:endParaRPr dirty="0">
              <a:solidFill>
                <a:schemeClr val="dk1"/>
              </a:solidFill>
              <a:latin typeface="Helvetica Neue"/>
              <a:ea typeface="Helvetica Neue"/>
              <a:cs typeface="Helvetica Neue"/>
              <a:sym typeface="Helvetica Neue"/>
            </a:endParaRPr>
          </a:p>
        </p:txBody>
      </p:sp>
      <p:sp>
        <p:nvSpPr>
          <p:cNvPr id="4" name="Title 1">
            <a:extLst>
              <a:ext uri="{FF2B5EF4-FFF2-40B4-BE49-F238E27FC236}">
                <a16:creationId xmlns:a16="http://schemas.microsoft.com/office/drawing/2014/main" id="{688B08A9-832B-4D57-9ABA-6C1EAF5C6481}"/>
              </a:ext>
            </a:extLst>
          </p:cNvPr>
          <p:cNvSpPr txBox="1">
            <a:spLocks/>
          </p:cNvSpPr>
          <p:nvPr/>
        </p:nvSpPr>
        <p:spPr>
          <a:xfrm>
            <a:off x="678272" y="409385"/>
            <a:ext cx="8188411" cy="11430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70000"/>
              </a:lnSpc>
              <a:spcBef>
                <a:spcPts val="0"/>
              </a:spcBef>
              <a:spcAft>
                <a:spcPts val="0"/>
              </a:spcAft>
              <a:buClr>
                <a:srgbClr val="000000"/>
              </a:buClr>
              <a:buSzPts val="1400"/>
              <a:buFont typeface="Arial"/>
              <a:buNone/>
              <a:defRPr sz="3600" b="0" i="0" u="none" strike="noStrike" cap="none">
                <a:solidFill>
                  <a:srgbClr val="760002"/>
                </a:solidFill>
                <a:latin typeface="Play"/>
                <a:ea typeface="Play"/>
                <a:cs typeface="Play"/>
                <a:sym typeface="Play"/>
              </a:defRPr>
            </a:lvl1pPr>
            <a:lvl2pPr marR="0" lvl="1"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2pPr>
            <a:lvl3pPr marR="0" lvl="2"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3pPr>
            <a:lvl4pPr marR="0" lvl="3"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4pPr>
            <a:lvl5pPr marR="0" lvl="4"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5pPr>
            <a:lvl6pPr marR="0" lvl="5"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6pPr>
            <a:lvl7pPr marR="0" lvl="6"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7pPr>
            <a:lvl8pPr marR="0" lvl="7"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8pPr>
            <a:lvl9pPr marR="0" lvl="8"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9pPr>
          </a:lstStyle>
          <a:p>
            <a:pPr marL="0" marR="0" lvl="0" indent="0" algn="ctr" defTabSz="914400" rtl="0" eaLnBrk="1" fontAlgn="auto" latinLnBrk="0" hangingPunct="1">
              <a:lnSpc>
                <a:spcPct val="70000"/>
              </a:lnSpc>
              <a:spcBef>
                <a:spcPts val="0"/>
              </a:spcBef>
              <a:spcAft>
                <a:spcPts val="0"/>
              </a:spcAft>
              <a:buClr>
                <a:srgbClr val="000000"/>
              </a:buClr>
              <a:buSzPts val="1400"/>
              <a:buFont typeface="Arial"/>
              <a:buNone/>
              <a:tabLst/>
              <a:defRPr/>
            </a:pPr>
            <a:r>
              <a:rPr kumimoji="0" lang="en-US" sz="3600" b="0" i="0" u="sng" strike="noStrike" kern="0" cap="none" spc="0" normalizeH="0" baseline="0" noProof="0" dirty="0">
                <a:ln>
                  <a:noFill/>
                </a:ln>
                <a:solidFill>
                  <a:srgbClr val="760002"/>
                </a:solidFill>
                <a:effectLst/>
                <a:uLnTx/>
                <a:uFillTx/>
                <a:latin typeface="Helvetica Neue" panose="020B0604020202020204" charset="0"/>
                <a:sym typeface="Play"/>
              </a:rPr>
              <a:t>EDUCATION &amp; SPIRITUAL GROWTH Strategic  Goal  2.1</a:t>
            </a:r>
          </a:p>
          <a:p>
            <a:pPr marL="0" marR="0" lvl="0" indent="0" algn="ctr" defTabSz="914400" rtl="0" eaLnBrk="1" fontAlgn="auto" latinLnBrk="0" hangingPunct="1">
              <a:lnSpc>
                <a:spcPct val="70000"/>
              </a:lnSpc>
              <a:spcBef>
                <a:spcPts val="0"/>
              </a:spcBef>
              <a:spcAft>
                <a:spcPts val="0"/>
              </a:spcAft>
              <a:buClr>
                <a:srgbClr val="000000"/>
              </a:buClr>
              <a:buSzPts val="1400"/>
              <a:buFont typeface="Arial"/>
              <a:buNone/>
              <a:tabLst/>
              <a:defRPr/>
            </a:pPr>
            <a:br>
              <a:rPr kumimoji="0" lang="en-US" sz="3600" b="0" i="0" u="sng" strike="noStrike" kern="0" cap="none" spc="0" normalizeH="0" baseline="0" noProof="0" dirty="0">
                <a:ln>
                  <a:noFill/>
                </a:ln>
                <a:solidFill>
                  <a:srgbClr val="760002"/>
                </a:solidFill>
                <a:effectLst/>
                <a:uLnTx/>
                <a:uFillTx/>
                <a:latin typeface="Helvetica Neue" panose="020B0604020202020204" charset="0"/>
                <a:sym typeface="Play"/>
              </a:rPr>
            </a:br>
            <a:r>
              <a:rPr kumimoji="0" lang="en-US" sz="3600" b="0" i="0" u="sng" strike="noStrike" kern="0" cap="none" spc="0" normalizeH="0" baseline="0" noProof="0" dirty="0">
                <a:ln>
                  <a:noFill/>
                </a:ln>
                <a:solidFill>
                  <a:srgbClr val="760002"/>
                </a:solidFill>
                <a:effectLst/>
                <a:uLnTx/>
                <a:uFillTx/>
                <a:latin typeface="Helvetica Neue" panose="020B0604020202020204" charset="0"/>
                <a:sym typeface="Play"/>
              </a:rPr>
              <a:t>Religious &amp; Spiritual Education</a:t>
            </a:r>
          </a:p>
        </p:txBody>
      </p:sp>
    </p:spTree>
  </p:cSld>
  <p:clrMapOvr>
    <a:masterClrMapping/>
  </p:clrMapOvr>
  <p:transition>
    <p:strips dir="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graphicFrame>
        <p:nvGraphicFramePr>
          <p:cNvPr id="47" name="Google Shape;47;p2"/>
          <p:cNvGraphicFramePr/>
          <p:nvPr>
            <p:extLst>
              <p:ext uri="{D42A27DB-BD31-4B8C-83A1-F6EECF244321}">
                <p14:modId xmlns:p14="http://schemas.microsoft.com/office/powerpoint/2010/main" val="2017106454"/>
              </p:ext>
            </p:extLst>
          </p:nvPr>
        </p:nvGraphicFramePr>
        <p:xfrm>
          <a:off x="0" y="822625"/>
          <a:ext cx="9032475" cy="5486774"/>
        </p:xfrm>
        <a:graphic>
          <a:graphicData uri="http://schemas.openxmlformats.org/drawingml/2006/table">
            <a:tbl>
              <a:tblPr firstRow="1" bandRow="1">
                <a:noFill/>
              </a:tblPr>
              <a:tblGrid>
                <a:gridCol w="3771525">
                  <a:extLst>
                    <a:ext uri="{9D8B030D-6E8A-4147-A177-3AD203B41FA5}">
                      <a16:colId xmlns:a16="http://schemas.microsoft.com/office/drawing/2014/main" val="20000"/>
                    </a:ext>
                  </a:extLst>
                </a:gridCol>
                <a:gridCol w="1612800">
                  <a:extLst>
                    <a:ext uri="{9D8B030D-6E8A-4147-A177-3AD203B41FA5}">
                      <a16:colId xmlns:a16="http://schemas.microsoft.com/office/drawing/2014/main" val="20001"/>
                    </a:ext>
                  </a:extLst>
                </a:gridCol>
                <a:gridCol w="1658300">
                  <a:extLst>
                    <a:ext uri="{9D8B030D-6E8A-4147-A177-3AD203B41FA5}">
                      <a16:colId xmlns:a16="http://schemas.microsoft.com/office/drawing/2014/main" val="20002"/>
                    </a:ext>
                  </a:extLst>
                </a:gridCol>
                <a:gridCol w="1989850">
                  <a:extLst>
                    <a:ext uri="{9D8B030D-6E8A-4147-A177-3AD203B41FA5}">
                      <a16:colId xmlns:a16="http://schemas.microsoft.com/office/drawing/2014/main" val="20003"/>
                    </a:ext>
                  </a:extLst>
                </a:gridCol>
              </a:tblGrid>
              <a:tr h="548974">
                <a:tc>
                  <a:txBody>
                    <a:bodyPr/>
                    <a:lstStyle/>
                    <a:p>
                      <a:pPr algn="l"/>
                      <a:r>
                        <a:rPr lang="en-US" sz="1200" b="1" kern="1200" dirty="0">
                          <a:solidFill>
                            <a:schemeClr val="bg1"/>
                          </a:solidFill>
                          <a:effectLst/>
                          <a:latin typeface="Helvetica Neue" panose="020B0604020202020204" charset="0"/>
                          <a:ea typeface="+mn-ea"/>
                          <a:cs typeface="+mn-cs"/>
                        </a:rPr>
                        <a:t>Key  Actions  Necessary  </a:t>
                      </a:r>
                      <a:r>
                        <a:rPr lang="en-US" sz="1200" b="1" u="none" kern="1200" dirty="0">
                          <a:solidFill>
                            <a:schemeClr val="bg1"/>
                          </a:solidFill>
                          <a:effectLst/>
                          <a:latin typeface="Helvetica Neue" panose="020B0604020202020204" charset="0"/>
                          <a:ea typeface="+mn-ea"/>
                          <a:cs typeface="+mn-cs"/>
                        </a:rPr>
                        <a:t>To Achieve  Strategic  </a:t>
                      </a:r>
                      <a:r>
                        <a:rPr lang="en-US" sz="1200" b="1" u="sng" kern="1200" dirty="0">
                          <a:solidFill>
                            <a:schemeClr val="bg1"/>
                          </a:solidFill>
                          <a:effectLst/>
                          <a:latin typeface="Helvetica Neue" panose="020B0604020202020204" charset="0"/>
                          <a:ea typeface="+mn-ea"/>
                          <a:cs typeface="+mn-cs"/>
                        </a:rPr>
                        <a:t>Goal  2.1</a:t>
                      </a:r>
                      <a:endParaRPr lang="en-US" sz="1200" dirty="0">
                        <a:solidFill>
                          <a:schemeClr val="bg1"/>
                        </a:solidFill>
                        <a:latin typeface="Helvetica Neue" panose="020B0604020202020204" charset="0"/>
                      </a:endParaRPr>
                    </a:p>
                  </a:txBody>
                  <a:tcPr/>
                </a:tc>
                <a:tc>
                  <a:txBody>
                    <a:bodyPr/>
                    <a:lstStyle/>
                    <a:p>
                      <a:pPr algn="l"/>
                      <a:r>
                        <a:rPr lang="en-US" sz="1200" u="sng" dirty="0">
                          <a:solidFill>
                            <a:schemeClr val="bg1"/>
                          </a:solidFill>
                          <a:latin typeface="Helvetica Neue" panose="020B0604020202020204" charset="0"/>
                        </a:rPr>
                        <a:t>Responsible Party</a:t>
                      </a:r>
                    </a:p>
                  </a:txBody>
                  <a:tcPr/>
                </a:tc>
                <a:tc>
                  <a:txBody>
                    <a:bodyPr/>
                    <a:lstStyle/>
                    <a:p>
                      <a:pPr algn="l"/>
                      <a:r>
                        <a:rPr lang="en-US" sz="1200" u="sng" dirty="0">
                          <a:solidFill>
                            <a:schemeClr val="bg1"/>
                          </a:solidFill>
                          <a:latin typeface="Helvetica Neue" panose="020B0604020202020204" charset="0"/>
                        </a:rPr>
                        <a:t>Timetable</a:t>
                      </a:r>
                    </a:p>
                  </a:txBody>
                  <a:tcPr/>
                </a:tc>
                <a:tc>
                  <a:txBody>
                    <a:bodyPr/>
                    <a:lstStyle/>
                    <a:p>
                      <a:pPr algn="l"/>
                      <a:r>
                        <a:rPr lang="en-US" sz="1200" b="1" u="none" dirty="0">
                          <a:solidFill>
                            <a:schemeClr val="bg1"/>
                          </a:solidFill>
                          <a:latin typeface="Helvetica Neue" panose="020B0604020202020204" charset="0"/>
                        </a:rPr>
                        <a:t>Completion </a:t>
                      </a:r>
                    </a:p>
                    <a:p>
                      <a:pPr algn="l"/>
                      <a:r>
                        <a:rPr lang="en-US" sz="1200" b="1" u="sng" dirty="0">
                          <a:solidFill>
                            <a:schemeClr val="bg1"/>
                          </a:solidFill>
                          <a:latin typeface="Helvetica Neue" panose="020B0604020202020204" charset="0"/>
                        </a:rPr>
                        <a:t>Confirmation Test</a:t>
                      </a:r>
                    </a:p>
                  </a:txBody>
                  <a:tcPr/>
                </a:tc>
                <a:extLst>
                  <a:ext uri="{0D108BD9-81ED-4DB2-BD59-A6C34878D82A}">
                    <a16:rowId xmlns:a16="http://schemas.microsoft.com/office/drawing/2014/main" val="10000"/>
                  </a:ext>
                </a:extLst>
              </a:tr>
              <a:tr h="524000">
                <a:tc>
                  <a:txBody>
                    <a:bodyPr/>
                    <a:lstStyle/>
                    <a:p>
                      <a:pPr marL="0" marR="0" lvl="0" indent="0" algn="l" rtl="0">
                        <a:spcBef>
                          <a:spcPts val="0"/>
                        </a:spcBef>
                        <a:spcAft>
                          <a:spcPts val="0"/>
                        </a:spcAft>
                        <a:buNone/>
                      </a:pPr>
                      <a:r>
                        <a:rPr lang="en-US" sz="1200" b="1" dirty="0">
                          <a:latin typeface="Helvetica Neue" panose="020B0604020202020204" charset="0"/>
                          <a:ea typeface="Times New Roman"/>
                          <a:cs typeface="Times New Roman"/>
                          <a:sym typeface="Times New Roman"/>
                        </a:rPr>
                        <a:t>1. Form Educational and Spiritual Growth Goal 2.1 Task Force (“ESG2.1TF”)</a:t>
                      </a:r>
                      <a:endParaRPr sz="1200" b="1" dirty="0">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latin typeface="Helvetica Neue" panose="020B0604020202020204" charset="0"/>
                        </a:rPr>
                        <a:t>Strategic Planning Team, Goal Captain and Clergy</a:t>
                      </a:r>
                      <a:endParaRPr sz="1200" dirty="0">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latin typeface="Helvetica Neue" panose="020B0604020202020204" charset="0"/>
                        </a:rPr>
                        <a:t>1 month from Start Date</a:t>
                      </a:r>
                      <a:endParaRPr sz="1200" dirty="0">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latin typeface="Helvetica Neue" panose="020B0604020202020204" charset="0"/>
                        </a:rPr>
                        <a:t>ESG2.1TF team members agree to serve</a:t>
                      </a:r>
                      <a:endParaRPr sz="1200" dirty="0">
                        <a:latin typeface="Helvetica Neue" panose="020B0604020202020204" charset="0"/>
                      </a:endParaRPr>
                    </a:p>
                  </a:txBody>
                  <a:tcPr marL="91450" marR="91450" marT="45725" marB="45725"/>
                </a:tc>
                <a:extLst>
                  <a:ext uri="{0D108BD9-81ED-4DB2-BD59-A6C34878D82A}">
                    <a16:rowId xmlns:a16="http://schemas.microsoft.com/office/drawing/2014/main" val="10001"/>
                  </a:ext>
                </a:extLst>
              </a:tr>
              <a:tr h="524000">
                <a:tc>
                  <a:txBody>
                    <a:bodyPr/>
                    <a:lstStyle/>
                    <a:p>
                      <a:pPr marL="0" marR="0" lvl="0" indent="0" algn="l" rtl="0">
                        <a:spcBef>
                          <a:spcPts val="0"/>
                        </a:spcBef>
                        <a:spcAft>
                          <a:spcPts val="0"/>
                        </a:spcAft>
                        <a:buNone/>
                      </a:pPr>
                      <a:r>
                        <a:rPr lang="en-US" sz="1200" b="1" dirty="0">
                          <a:solidFill>
                            <a:schemeClr val="dk1"/>
                          </a:solidFill>
                          <a:latin typeface="Helvetica Neue" panose="020B0604020202020204" charset="0"/>
                          <a:ea typeface="Times New Roman"/>
                          <a:cs typeface="Times New Roman"/>
                          <a:sym typeface="Times New Roman"/>
                        </a:rPr>
                        <a:t>2. Conduct comprehensive research from all available sources (Orthodox and non-Orthodox) to collect best in class religious and spiritual education programs and materials (learning standards, content, curricula, delivery methods, teacher development programs, etc.) for all age groups and specifically identify objective evidence of the effectiveness of each.</a:t>
                      </a:r>
                      <a:endParaRPr sz="1200" b="1" dirty="0">
                        <a:solidFill>
                          <a:schemeClr val="dk1"/>
                        </a:solidFill>
                        <a:latin typeface="Helvetica Neue" panose="020B0604020202020204" charset="0"/>
                        <a:ea typeface="Times New Roman"/>
                        <a:cs typeface="Times New Roman"/>
                        <a:sym typeface="Times New Roman"/>
                      </a:endParaRPr>
                    </a:p>
                  </a:txBody>
                  <a:tcPr marL="91450" marR="91450" marT="45725" marB="45725"/>
                </a:tc>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rgbClr val="5D0100"/>
                          </a:solidFill>
                          <a:effectLst/>
                          <a:uLnTx/>
                          <a:uFillTx/>
                          <a:latin typeface="Helvetica Neue" panose="020B0604020202020204" charset="0"/>
                          <a:ea typeface="Times New Roman"/>
                          <a:cs typeface="Times New Roman"/>
                          <a:sym typeface="Times New Roman"/>
                        </a:rPr>
                        <a:t>ESG2.1TF</a:t>
                      </a:r>
                      <a:endParaRPr sz="1200" dirty="0">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latin typeface="Helvetica Neue" panose="020B0604020202020204" charset="0"/>
                        </a:rPr>
                        <a:t>4 months after step 1</a:t>
                      </a:r>
                      <a:endParaRPr sz="1200" dirty="0">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latin typeface="Helvetica Neue" panose="020B0604020202020204" charset="0"/>
                        </a:rPr>
                        <a:t>Research report complied from all sources including objective evidence of effectiveness</a:t>
                      </a:r>
                      <a:endParaRPr sz="1200" dirty="0">
                        <a:latin typeface="Helvetica Neue" panose="020B0604020202020204" charset="0"/>
                      </a:endParaRPr>
                    </a:p>
                  </a:txBody>
                  <a:tcPr marL="91450" marR="91450" marT="45725" marB="45725"/>
                </a:tc>
                <a:extLst>
                  <a:ext uri="{0D108BD9-81ED-4DB2-BD59-A6C34878D82A}">
                    <a16:rowId xmlns:a16="http://schemas.microsoft.com/office/drawing/2014/main" val="10002"/>
                  </a:ext>
                </a:extLst>
              </a:tr>
              <a:tr h="524000">
                <a:tc>
                  <a:txBody>
                    <a:bodyPr/>
                    <a:lstStyle/>
                    <a:p>
                      <a:pPr marL="0" marR="0" lvl="0" indent="0" algn="l" rtl="0">
                        <a:spcBef>
                          <a:spcPts val="0"/>
                        </a:spcBef>
                        <a:spcAft>
                          <a:spcPts val="0"/>
                        </a:spcAft>
                        <a:buNone/>
                      </a:pPr>
                      <a:r>
                        <a:rPr lang="en-US" sz="1200" b="1" dirty="0">
                          <a:latin typeface="Helvetica Neue" panose="020B0604020202020204" charset="0"/>
                        </a:rPr>
                        <a:t>3</a:t>
                      </a:r>
                      <a:r>
                        <a:rPr lang="en-US" sz="1200" b="1" dirty="0">
                          <a:solidFill>
                            <a:schemeClr val="dk1"/>
                          </a:solidFill>
                          <a:latin typeface="Helvetica Neue" panose="020B0604020202020204" charset="0"/>
                          <a:ea typeface="Times New Roman"/>
                          <a:cs typeface="Times New Roman"/>
                          <a:sym typeface="Times New Roman"/>
                        </a:rPr>
                        <a:t>. </a:t>
                      </a:r>
                      <a:r>
                        <a:rPr lang="en-US" sz="1200" b="1" dirty="0">
                          <a:latin typeface="Helvetica Neue" panose="020B0604020202020204" charset="0"/>
                          <a:ea typeface="Times New Roman"/>
                          <a:cs typeface="Times New Roman"/>
                          <a:sym typeface="Times New Roman"/>
                        </a:rPr>
                        <a:t>Develop and conduct survey/polling</a:t>
                      </a:r>
                      <a:r>
                        <a:rPr lang="en-US" sz="1200" b="1" dirty="0">
                          <a:solidFill>
                            <a:schemeClr val="dk1"/>
                          </a:solidFill>
                          <a:latin typeface="Helvetica Neue" panose="020B0604020202020204" charset="0"/>
                          <a:ea typeface="Times New Roman"/>
                          <a:cs typeface="Times New Roman"/>
                          <a:sym typeface="Times New Roman"/>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 to gain parish input as to what religious education and spirituality topics and delivery methods are desired by parishioners.</a:t>
                      </a:r>
                      <a:br>
                        <a:rPr lang="en-US" sz="1200" b="1" dirty="0">
                          <a:latin typeface="Helvetica Neue" panose="020B0604020202020204" charset="0"/>
                        </a:rPr>
                      </a:br>
                      <a:endParaRPr sz="1200" b="1" dirty="0">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rgbClr val="5D0100"/>
                          </a:solidFill>
                          <a:effectLst/>
                          <a:uLnTx/>
                          <a:uFillTx/>
                          <a:latin typeface="Helvetica Neue" panose="020B0604020202020204" charset="0"/>
                          <a:ea typeface="Times New Roman"/>
                          <a:cs typeface="Times New Roman"/>
                          <a:sym typeface="Times New Roman"/>
                        </a:rPr>
                        <a:t>ESG2.1TF</a:t>
                      </a:r>
                      <a:endParaRPr sz="1200" dirty="0">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latin typeface="Helvetica Neue" panose="020B0604020202020204" charset="0"/>
                        </a:rPr>
                        <a:t>Simultaneous with step 2</a:t>
                      </a:r>
                      <a:endParaRPr sz="1200" dirty="0">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latin typeface="Helvetica Neue" panose="020B0604020202020204" charset="0"/>
                        </a:rPr>
                        <a:t>Surveys are returned from statistically significant sampling and responses are compiled</a:t>
                      </a:r>
                      <a:endParaRPr sz="1200" dirty="0">
                        <a:latin typeface="Helvetica Neue" panose="020B0604020202020204" charset="0"/>
                      </a:endParaRPr>
                    </a:p>
                  </a:txBody>
                  <a:tcPr marL="91450" marR="91450" marT="45725" marB="45725"/>
                </a:tc>
                <a:extLst>
                  <a:ext uri="{0D108BD9-81ED-4DB2-BD59-A6C34878D82A}">
                    <a16:rowId xmlns:a16="http://schemas.microsoft.com/office/drawing/2014/main" val="10003"/>
                  </a:ext>
                </a:extLst>
              </a:tr>
              <a:tr h="526450">
                <a:tc>
                  <a:txBody>
                    <a:bodyPr/>
                    <a:lstStyle/>
                    <a:p>
                      <a:pPr marL="0" marR="0" lvl="0" indent="0" algn="l" rtl="0">
                        <a:spcBef>
                          <a:spcPts val="0"/>
                        </a:spcBef>
                        <a:spcAft>
                          <a:spcPts val="0"/>
                        </a:spcAft>
                        <a:buNone/>
                      </a:pPr>
                      <a:r>
                        <a:rPr lang="en-US" sz="1200" b="1" dirty="0">
                          <a:solidFill>
                            <a:schemeClr val="dk1"/>
                          </a:solidFill>
                          <a:latin typeface="Helvetica Neue" panose="020B0604020202020204" charset="0"/>
                          <a:ea typeface="Times New Roman"/>
                          <a:cs typeface="Times New Roman"/>
                          <a:sym typeface="Times New Roman"/>
                        </a:rPr>
                        <a:t>4. Qualitatively analyze and assess:</a:t>
                      </a:r>
                      <a:endParaRPr sz="1200" b="1" dirty="0">
                        <a:latin typeface="Helvetica Neue" panose="020B0604020202020204" charset="0"/>
                      </a:endParaRPr>
                    </a:p>
                    <a:p>
                      <a:pPr marL="0" marR="0" lvl="0" indent="0" algn="l" rtl="0">
                        <a:spcBef>
                          <a:spcPts val="0"/>
                        </a:spcBef>
                        <a:spcAft>
                          <a:spcPts val="0"/>
                        </a:spcAft>
                        <a:buNone/>
                      </a:pPr>
                      <a:r>
                        <a:rPr lang="en-US" sz="1200" b="1" dirty="0">
                          <a:solidFill>
                            <a:schemeClr val="dk1"/>
                          </a:solidFill>
                          <a:latin typeface="Helvetica Neue" panose="020B0604020202020204" charset="0"/>
                          <a:ea typeface="Times New Roman"/>
                          <a:cs typeface="Times New Roman"/>
                          <a:sym typeface="Times New Roman"/>
                        </a:rPr>
                        <a:t>(a) all researched and collected educational and spiritual materials and objective evidence of their success and applicable target goals;</a:t>
                      </a:r>
                    </a:p>
                    <a:p>
                      <a:pPr marL="0" marR="0" lvl="0" indent="0" algn="l" rtl="0">
                        <a:spcBef>
                          <a:spcPts val="0"/>
                        </a:spcBef>
                        <a:spcAft>
                          <a:spcPts val="0"/>
                        </a:spcAft>
                        <a:buNone/>
                      </a:pPr>
                      <a:r>
                        <a:rPr lang="en-US" sz="1200" b="1" dirty="0">
                          <a:solidFill>
                            <a:schemeClr val="dk1"/>
                          </a:solidFill>
                          <a:latin typeface="Helvetica Neue" panose="020B0604020202020204" charset="0"/>
                          <a:cs typeface="Times New Roman"/>
                          <a:sym typeface="Times New Roman"/>
                        </a:rPr>
                        <a:t>(b) parishioner survey data of needed content and programs and desired delivery options;</a:t>
                      </a:r>
                      <a:endParaRPr sz="1200" b="1" dirty="0">
                        <a:latin typeface="Helvetica Neue" panose="020B0604020202020204" charset="0"/>
                      </a:endParaRPr>
                    </a:p>
                    <a:p>
                      <a:pPr marL="0" marR="0" lvl="0" indent="0" algn="l" rtl="0">
                        <a:spcBef>
                          <a:spcPts val="0"/>
                        </a:spcBef>
                        <a:spcAft>
                          <a:spcPts val="0"/>
                        </a:spcAft>
                        <a:buNone/>
                      </a:pPr>
                      <a:r>
                        <a:rPr lang="en-US" sz="1200" b="1" dirty="0">
                          <a:solidFill>
                            <a:schemeClr val="dk1"/>
                          </a:solidFill>
                          <a:latin typeface="Helvetica Neue" panose="020B0604020202020204" charset="0"/>
                          <a:ea typeface="Times New Roman"/>
                          <a:cs typeface="Times New Roman"/>
                          <a:sym typeface="Times New Roman"/>
                        </a:rPr>
                        <a:t>(c) all existing parish content; and </a:t>
                      </a:r>
                      <a:endParaRPr sz="1200" b="1" dirty="0">
                        <a:latin typeface="Helvetica Neue" panose="020B0604020202020204" charset="0"/>
                      </a:endParaRPr>
                    </a:p>
                    <a:p>
                      <a:pPr marL="0" marR="0" lvl="0" indent="0" algn="l" rtl="0">
                        <a:spcBef>
                          <a:spcPts val="0"/>
                        </a:spcBef>
                        <a:spcAft>
                          <a:spcPts val="0"/>
                        </a:spcAft>
                        <a:buNone/>
                      </a:pPr>
                      <a:r>
                        <a:rPr lang="en-US" sz="1200" b="1" dirty="0">
                          <a:solidFill>
                            <a:schemeClr val="dk1"/>
                          </a:solidFill>
                          <a:latin typeface="Helvetica Neue" panose="020B0604020202020204" charset="0"/>
                          <a:ea typeface="Times New Roman"/>
                          <a:cs typeface="Times New Roman"/>
                          <a:sym typeface="Times New Roman"/>
                        </a:rPr>
                        <a:t>(d) best methods for delivery of religious education materials for each age group.</a:t>
                      </a:r>
                      <a:endParaRPr sz="1200" b="1" dirty="0">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rgbClr val="5D0100"/>
                          </a:solidFill>
                          <a:effectLst/>
                          <a:uLnTx/>
                          <a:uFillTx/>
                          <a:latin typeface="Helvetica Neue" panose="020B0604020202020204" charset="0"/>
                          <a:ea typeface="Times New Roman"/>
                          <a:cs typeface="Times New Roman"/>
                          <a:sym typeface="Times New Roman"/>
                        </a:rPr>
                        <a:t>ESG2.1TF</a:t>
                      </a:r>
                      <a:endParaRPr sz="1200" dirty="0">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latin typeface="Helvetica Neue" panose="020B0604020202020204" charset="0"/>
                        </a:rPr>
                        <a:t>4 months after steps 2 and 3</a:t>
                      </a:r>
                      <a:endParaRPr sz="1200" dirty="0">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latin typeface="Helvetica Neue" panose="020B0604020202020204" charset="0"/>
                        </a:rPr>
                        <a:t>Comprehensive report of qualitative analysis and best practices is completed</a:t>
                      </a:r>
                      <a:endParaRPr sz="1200" dirty="0">
                        <a:latin typeface="Helvetica Neue" panose="020B0604020202020204" charset="0"/>
                      </a:endParaRPr>
                    </a:p>
                  </a:txBody>
                  <a:tcPr marL="91450" marR="91450" marT="45725" marB="45725"/>
                </a:tc>
                <a:extLst>
                  <a:ext uri="{0D108BD9-81ED-4DB2-BD59-A6C34878D82A}">
                    <a16:rowId xmlns:a16="http://schemas.microsoft.com/office/drawing/2014/main" val="10004"/>
                  </a:ext>
                </a:extLst>
              </a:tr>
            </a:tbl>
          </a:graphicData>
        </a:graphic>
      </p:graphicFrame>
      <p:sp>
        <p:nvSpPr>
          <p:cNvPr id="6" name="Title 1">
            <a:extLst>
              <a:ext uri="{FF2B5EF4-FFF2-40B4-BE49-F238E27FC236}">
                <a16:creationId xmlns:a16="http://schemas.microsoft.com/office/drawing/2014/main" id="{E696BBEF-CEF3-4979-BB41-40DE9950611C}"/>
              </a:ext>
            </a:extLst>
          </p:cNvPr>
          <p:cNvSpPr>
            <a:spLocks noGrp="1"/>
          </p:cNvSpPr>
          <p:nvPr>
            <p:ph type="title"/>
          </p:nvPr>
        </p:nvSpPr>
        <p:spPr>
          <a:xfrm>
            <a:off x="602166" y="-142350"/>
            <a:ext cx="7939668" cy="1143000"/>
          </a:xfrm>
        </p:spPr>
        <p:txBody>
          <a:bodyPr/>
          <a:lstStyle/>
          <a:p>
            <a:r>
              <a:rPr lang="en-US" sz="2400" u="sng" dirty="0">
                <a:latin typeface="Helvetica Neue" panose="020B0604020202020204" charset="0"/>
              </a:rPr>
              <a:t>Education &amp; Spiritual Growth Strategic Goal 2.1 Action Plan</a:t>
            </a:r>
          </a:p>
        </p:txBody>
      </p:sp>
    </p:spTree>
  </p:cSld>
  <p:clrMapOvr>
    <a:masterClrMapping/>
  </p:clrMapOvr>
  <p:transition>
    <p:strips dir="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aphicFrame>
        <p:nvGraphicFramePr>
          <p:cNvPr id="54" name="Google Shape;54;p3"/>
          <p:cNvGraphicFramePr/>
          <p:nvPr>
            <p:extLst>
              <p:ext uri="{D42A27DB-BD31-4B8C-83A1-F6EECF244321}">
                <p14:modId xmlns:p14="http://schemas.microsoft.com/office/powerpoint/2010/main" val="12543748"/>
              </p:ext>
            </p:extLst>
          </p:nvPr>
        </p:nvGraphicFramePr>
        <p:xfrm>
          <a:off x="55762" y="811466"/>
          <a:ext cx="9032475" cy="5379923"/>
        </p:xfrm>
        <a:graphic>
          <a:graphicData uri="http://schemas.openxmlformats.org/drawingml/2006/table">
            <a:tbl>
              <a:tblPr firstRow="1" bandRow="1">
                <a:noFill/>
              </a:tblPr>
              <a:tblGrid>
                <a:gridCol w="3771525">
                  <a:extLst>
                    <a:ext uri="{9D8B030D-6E8A-4147-A177-3AD203B41FA5}">
                      <a16:colId xmlns:a16="http://schemas.microsoft.com/office/drawing/2014/main" val="20000"/>
                    </a:ext>
                  </a:extLst>
                </a:gridCol>
                <a:gridCol w="1612800">
                  <a:extLst>
                    <a:ext uri="{9D8B030D-6E8A-4147-A177-3AD203B41FA5}">
                      <a16:colId xmlns:a16="http://schemas.microsoft.com/office/drawing/2014/main" val="20001"/>
                    </a:ext>
                  </a:extLst>
                </a:gridCol>
                <a:gridCol w="1658300">
                  <a:extLst>
                    <a:ext uri="{9D8B030D-6E8A-4147-A177-3AD203B41FA5}">
                      <a16:colId xmlns:a16="http://schemas.microsoft.com/office/drawing/2014/main" val="20002"/>
                    </a:ext>
                  </a:extLst>
                </a:gridCol>
                <a:gridCol w="1989850">
                  <a:extLst>
                    <a:ext uri="{9D8B030D-6E8A-4147-A177-3AD203B41FA5}">
                      <a16:colId xmlns:a16="http://schemas.microsoft.com/office/drawing/2014/main" val="20003"/>
                    </a:ext>
                  </a:extLst>
                </a:gridCol>
              </a:tblGrid>
              <a:tr h="533553">
                <a:tc>
                  <a:txBody>
                    <a:bodyPr/>
                    <a:lstStyle/>
                    <a:p>
                      <a:pPr algn="l"/>
                      <a:r>
                        <a:rPr lang="en-US" sz="1200" b="1" kern="1200" dirty="0">
                          <a:solidFill>
                            <a:schemeClr val="bg1"/>
                          </a:solidFill>
                          <a:effectLst/>
                          <a:latin typeface="Helvetica Neue" panose="020B0604020202020204" charset="0"/>
                          <a:ea typeface="+mn-ea"/>
                          <a:cs typeface="+mn-cs"/>
                        </a:rPr>
                        <a:t>Key  Actions  Necessary  </a:t>
                      </a:r>
                      <a:r>
                        <a:rPr lang="en-US" sz="1200" b="1" u="none" kern="1200" dirty="0">
                          <a:solidFill>
                            <a:schemeClr val="bg1"/>
                          </a:solidFill>
                          <a:effectLst/>
                          <a:latin typeface="Helvetica Neue" panose="020B0604020202020204" charset="0"/>
                          <a:ea typeface="+mn-ea"/>
                          <a:cs typeface="+mn-cs"/>
                        </a:rPr>
                        <a:t>To Achieve  Strategic  </a:t>
                      </a:r>
                      <a:r>
                        <a:rPr lang="en-US" sz="1200" b="1" u="sng" kern="1200" dirty="0">
                          <a:solidFill>
                            <a:schemeClr val="bg1"/>
                          </a:solidFill>
                          <a:effectLst/>
                          <a:latin typeface="Helvetica Neue" panose="020B0604020202020204" charset="0"/>
                          <a:ea typeface="+mn-ea"/>
                          <a:cs typeface="+mn-cs"/>
                        </a:rPr>
                        <a:t>Goal  2.1</a:t>
                      </a:r>
                      <a:endParaRPr lang="en-US" sz="1200" dirty="0">
                        <a:solidFill>
                          <a:schemeClr val="bg1"/>
                        </a:solidFill>
                        <a:latin typeface="Helvetica Neue" panose="020B0604020202020204" charset="0"/>
                      </a:endParaRPr>
                    </a:p>
                  </a:txBody>
                  <a:tcPr/>
                </a:tc>
                <a:tc>
                  <a:txBody>
                    <a:bodyPr/>
                    <a:lstStyle/>
                    <a:p>
                      <a:pPr algn="l"/>
                      <a:r>
                        <a:rPr lang="en-US" sz="1200" u="sng" dirty="0">
                          <a:solidFill>
                            <a:schemeClr val="bg1"/>
                          </a:solidFill>
                          <a:latin typeface="Helvetica Neue" panose="020B0604020202020204" charset="0"/>
                        </a:rPr>
                        <a:t>Responsible Party</a:t>
                      </a:r>
                    </a:p>
                  </a:txBody>
                  <a:tcPr/>
                </a:tc>
                <a:tc>
                  <a:txBody>
                    <a:bodyPr/>
                    <a:lstStyle/>
                    <a:p>
                      <a:pPr algn="l"/>
                      <a:r>
                        <a:rPr lang="en-US" sz="1200" u="sng" dirty="0">
                          <a:solidFill>
                            <a:schemeClr val="bg1"/>
                          </a:solidFill>
                          <a:latin typeface="Helvetica Neue" panose="020B0604020202020204" charset="0"/>
                        </a:rPr>
                        <a:t>Timetable</a:t>
                      </a:r>
                    </a:p>
                  </a:txBody>
                  <a:tcPr/>
                </a:tc>
                <a:tc>
                  <a:txBody>
                    <a:bodyPr/>
                    <a:lstStyle/>
                    <a:p>
                      <a:pPr algn="l"/>
                      <a:r>
                        <a:rPr lang="en-US" sz="1200" b="1" u="none" dirty="0">
                          <a:solidFill>
                            <a:schemeClr val="bg1"/>
                          </a:solidFill>
                          <a:latin typeface="Helvetica Neue" panose="020B0604020202020204" charset="0"/>
                        </a:rPr>
                        <a:t>Completion </a:t>
                      </a:r>
                    </a:p>
                    <a:p>
                      <a:pPr algn="l"/>
                      <a:r>
                        <a:rPr lang="en-US" sz="1200" b="1" u="sng" dirty="0">
                          <a:solidFill>
                            <a:schemeClr val="bg1"/>
                          </a:solidFill>
                          <a:latin typeface="Helvetica Neue" panose="020B0604020202020204" charset="0"/>
                        </a:rPr>
                        <a:t>Confirmation Test</a:t>
                      </a:r>
                    </a:p>
                  </a:txBody>
                  <a:tcPr/>
                </a:tc>
                <a:extLst>
                  <a:ext uri="{0D108BD9-81ED-4DB2-BD59-A6C34878D82A}">
                    <a16:rowId xmlns:a16="http://schemas.microsoft.com/office/drawing/2014/main" val="10000"/>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5.</a:t>
                      </a:r>
                      <a:r>
                        <a:rPr lang="en-US" sz="1200" b="1" dirty="0">
                          <a:solidFill>
                            <a:srgbClr val="FF0000"/>
                          </a:solidFill>
                          <a:latin typeface="Helvetica Neue" panose="020B0604020202020204" charset="0"/>
                          <a:ea typeface="Times New Roman"/>
                          <a:cs typeface="Times New Roman"/>
                          <a:sym typeface="Times New Roman"/>
                        </a:rPr>
                        <a:t> </a:t>
                      </a:r>
                      <a:r>
                        <a:rPr lang="en-US" sz="1200" b="1" dirty="0">
                          <a:solidFill>
                            <a:schemeClr val="bg1"/>
                          </a:solidFill>
                          <a:latin typeface="Helvetica Neue" panose="020B0604020202020204" charset="0"/>
                          <a:ea typeface="Times New Roman"/>
                          <a:cs typeface="Times New Roman"/>
                          <a:sym typeface="Times New Roman"/>
                        </a:rPr>
                        <a:t>Develop an outline of a comprehensive “Religious and Spiritual Education Program” tailored to the needs of the parish with a delivery schedule and proposed methods of delivery.  </a:t>
                      </a:r>
                      <a:endParaRPr sz="1200" b="1"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ESG2.1TF </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3 months after step 4</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Outline of elements of comprehensive Religious and Spiritual Education Program is finalized</a:t>
                      </a:r>
                      <a:endParaRPr sz="1200" dirty="0">
                        <a:solidFill>
                          <a:schemeClr val="bg1"/>
                        </a:solidFill>
                        <a:latin typeface="Helvetica Neue" panose="020B0604020202020204" charset="0"/>
                      </a:endParaRPr>
                    </a:p>
                  </a:txBody>
                  <a:tcPr marL="91450" marR="91450" marT="45725" marB="45725"/>
                </a:tc>
                <a:extLst>
                  <a:ext uri="{0D108BD9-81ED-4DB2-BD59-A6C34878D82A}">
                    <a16:rowId xmlns:a16="http://schemas.microsoft.com/office/drawing/2014/main" val="10001"/>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6. Develop, improve or eliminate materials needed to create a best practices comprehensive new Religious and Spiritual Education Program.</a:t>
                      </a:r>
                      <a:endParaRPr sz="1200" b="1" dirty="0">
                        <a:solidFill>
                          <a:schemeClr val="bg1"/>
                        </a:solidFill>
                        <a:latin typeface="Helvetica Neue" panose="020B0604020202020204" charset="0"/>
                      </a:endParaRPr>
                    </a:p>
                    <a:p>
                      <a:pPr marL="0" marR="0" lvl="0" indent="0" algn="l" rtl="0">
                        <a:spcBef>
                          <a:spcPts val="0"/>
                        </a:spcBef>
                        <a:spcAft>
                          <a:spcPts val="0"/>
                        </a:spcAft>
                        <a:buNone/>
                      </a:pPr>
                      <a:endParaRPr sz="1200" b="1" dirty="0">
                        <a:solidFill>
                          <a:srgbClr val="FF0000"/>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ESG2.1TF</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4 months after step 5</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Religious and Spiritual Education Program is completed and developed</a:t>
                      </a:r>
                      <a:endParaRPr sz="1200" dirty="0">
                        <a:solidFill>
                          <a:schemeClr val="bg1"/>
                        </a:solidFill>
                        <a:latin typeface="Helvetica Neue" panose="020B0604020202020204" charset="0"/>
                      </a:endParaRPr>
                    </a:p>
                  </a:txBody>
                  <a:tcPr marL="91450" marR="91450" marT="45725" marB="45725"/>
                </a:tc>
                <a:extLst>
                  <a:ext uri="{0D108BD9-81ED-4DB2-BD59-A6C34878D82A}">
                    <a16:rowId xmlns:a16="http://schemas.microsoft.com/office/drawing/2014/main" val="10002"/>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7.  Recruit and train all the required teachers of the new Religious and Spiritual Education Program (“Teachers”) and establish the various delivery methods for the Program as determined in step 4.</a:t>
                      </a:r>
                      <a:endParaRPr sz="1200" b="1"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ESG2.1TF </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3 months after step 6</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Teachers are recruited and trained, and delivery methods are established</a:t>
                      </a:r>
                      <a:endParaRPr sz="1200" dirty="0">
                        <a:solidFill>
                          <a:schemeClr val="bg1"/>
                        </a:solidFill>
                        <a:latin typeface="Helvetica Neue" panose="020B0604020202020204" charset="0"/>
                      </a:endParaRPr>
                    </a:p>
                  </a:txBody>
                  <a:tcPr marL="91450" marR="91450" marT="45725" marB="45725"/>
                </a:tc>
                <a:extLst>
                  <a:ext uri="{0D108BD9-81ED-4DB2-BD59-A6C34878D82A}">
                    <a16:rowId xmlns:a16="http://schemas.microsoft.com/office/drawing/2014/main" val="10003"/>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8. Begin implementation of the comprehensive Religious and Spiritual Education Program.</a:t>
                      </a:r>
                      <a:br>
                        <a:rPr lang="en-US" sz="1200" b="1" dirty="0">
                          <a:solidFill>
                            <a:schemeClr val="bg1"/>
                          </a:solidFill>
                          <a:latin typeface="Helvetica Neue" panose="020B0604020202020204" charset="0"/>
                        </a:rPr>
                      </a:br>
                      <a:endParaRPr sz="1200" b="1" dirty="0">
                        <a:solidFill>
                          <a:schemeClr val="bg1"/>
                        </a:solidFill>
                        <a:latin typeface="Helvetica Neue" panose="020B0604020202020204" charset="0"/>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ESG2.1TF and Teachers</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1 month after step 7</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Religious and Spiritual Education Program delivery begins</a:t>
                      </a:r>
                      <a:endParaRPr sz="1200" dirty="0">
                        <a:solidFill>
                          <a:schemeClr val="bg1"/>
                        </a:solidFill>
                        <a:latin typeface="Helvetica Neue" panose="020B0604020202020204" charset="0"/>
                      </a:endParaRPr>
                    </a:p>
                  </a:txBody>
                  <a:tcPr marL="91450" marR="91450" marT="45725" marB="45725"/>
                </a:tc>
                <a:extLst>
                  <a:ext uri="{0D108BD9-81ED-4DB2-BD59-A6C34878D82A}">
                    <a16:rowId xmlns:a16="http://schemas.microsoft.com/office/drawing/2014/main" val="10004"/>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rPr>
                        <a:t>9. At least annually </a:t>
                      </a:r>
                      <a:r>
                        <a:rPr lang="en-US" sz="1200" b="1" u="none" strike="noStrike" cap="none" dirty="0">
                          <a:solidFill>
                            <a:schemeClr val="bg1"/>
                          </a:solidFill>
                          <a:latin typeface="Helvetica Neue" panose="020B0604020202020204" charset="0"/>
                        </a:rPr>
                        <a:t>review, evaluate, eliminate or improve</a:t>
                      </a:r>
                      <a:r>
                        <a:rPr lang="en-US" sz="1200" b="1" u="none" strike="noStrike" cap="none" baseline="0" dirty="0">
                          <a:solidFill>
                            <a:schemeClr val="bg1"/>
                          </a:solidFill>
                          <a:latin typeface="Helvetica Neue" panose="020B0604020202020204" charset="0"/>
                        </a:rPr>
                        <a:t> materials, Teachers</a:t>
                      </a:r>
                      <a:r>
                        <a:rPr lang="en-US" sz="1200" b="1" u="none" strike="noStrike" cap="none" dirty="0">
                          <a:solidFill>
                            <a:schemeClr val="bg1"/>
                          </a:solidFill>
                          <a:latin typeface="Helvetica Neue" panose="020B0604020202020204" charset="0"/>
                        </a:rPr>
                        <a:t> and the entire </a:t>
                      </a:r>
                      <a:r>
                        <a:rPr lang="en-US" sz="1200" b="1" dirty="0">
                          <a:solidFill>
                            <a:schemeClr val="bg1"/>
                          </a:solidFill>
                          <a:latin typeface="Helvetica Neue" panose="020B0604020202020204" charset="0"/>
                          <a:ea typeface="Times New Roman"/>
                          <a:cs typeface="Times New Roman"/>
                          <a:sym typeface="Times New Roman"/>
                        </a:rPr>
                        <a:t>Religious and Spiritual Education Program </a:t>
                      </a:r>
                      <a:r>
                        <a:rPr lang="en-US" sz="1200" b="1" u="none" strike="noStrike" cap="none" dirty="0">
                          <a:solidFill>
                            <a:schemeClr val="bg1"/>
                          </a:solidFill>
                          <a:latin typeface="Helvetica Neue" panose="020B0604020202020204" charset="0"/>
                        </a:rPr>
                        <a:t>to ensure that all materials represent the most effective best practices available and the Teachers are most effective so that the target goals are achieved. Necessary adjustments are made in the Program or Teachers.</a:t>
                      </a:r>
                      <a:endParaRPr sz="1200" b="1" dirty="0">
                        <a:solidFill>
                          <a:schemeClr val="bg1"/>
                        </a:solidFill>
                        <a:latin typeface="Helvetica Neue" panose="020B0604020202020204" charset="0"/>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ESG2.1TF and Teachers </a:t>
                      </a:r>
                      <a:endParaRPr lang="en-US" sz="1200" dirty="0">
                        <a:solidFill>
                          <a:schemeClr val="bg1"/>
                        </a:solidFill>
                        <a:latin typeface="Helvetica Neue" panose="020B0604020202020204" charset="0"/>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At least annually after step 8 and continuously thereafter</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Annual review takes place and improvements are implemented</a:t>
                      </a:r>
                      <a:endParaRPr sz="1200" dirty="0">
                        <a:solidFill>
                          <a:schemeClr val="bg1"/>
                        </a:solidFill>
                        <a:latin typeface="Helvetica Neue" panose="020B0604020202020204" charset="0"/>
                      </a:endParaRPr>
                    </a:p>
                  </a:txBody>
                  <a:tcPr marL="91450" marR="91450" marT="45725" marB="45725"/>
                </a:tc>
                <a:extLst>
                  <a:ext uri="{0D108BD9-81ED-4DB2-BD59-A6C34878D82A}">
                    <a16:rowId xmlns:a16="http://schemas.microsoft.com/office/drawing/2014/main" val="4045429906"/>
                  </a:ext>
                </a:extLst>
              </a:tr>
            </a:tbl>
          </a:graphicData>
        </a:graphic>
      </p:graphicFrame>
      <p:sp>
        <p:nvSpPr>
          <p:cNvPr id="6" name="Title 1">
            <a:extLst>
              <a:ext uri="{FF2B5EF4-FFF2-40B4-BE49-F238E27FC236}">
                <a16:creationId xmlns:a16="http://schemas.microsoft.com/office/drawing/2014/main" id="{3A3309C9-0135-4DB1-9DB6-2B654886C7C5}"/>
              </a:ext>
            </a:extLst>
          </p:cNvPr>
          <p:cNvSpPr>
            <a:spLocks noGrp="1"/>
          </p:cNvSpPr>
          <p:nvPr>
            <p:ph type="title"/>
          </p:nvPr>
        </p:nvSpPr>
        <p:spPr>
          <a:xfrm>
            <a:off x="602166" y="-142350"/>
            <a:ext cx="7939668" cy="1143000"/>
          </a:xfrm>
        </p:spPr>
        <p:txBody>
          <a:bodyPr/>
          <a:lstStyle/>
          <a:p>
            <a:r>
              <a:rPr lang="en-US" sz="2400" u="sng" dirty="0">
                <a:latin typeface="+mn-lt"/>
              </a:rPr>
              <a:t>Education &amp; Spiritual Growth Strategic Goal 2.1 Action Plan</a:t>
            </a:r>
          </a:p>
        </p:txBody>
      </p:sp>
    </p:spTree>
  </p:cSld>
  <p:clrMapOvr>
    <a:masterClrMapping/>
  </p:clrMapOvr>
  <p:transition>
    <p:strips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0681B-374B-47F4-97C9-6F2AEE6888FF}"/>
              </a:ext>
            </a:extLst>
          </p:cNvPr>
          <p:cNvSpPr>
            <a:spLocks noGrp="1"/>
          </p:cNvSpPr>
          <p:nvPr>
            <p:ph type="title"/>
          </p:nvPr>
        </p:nvSpPr>
        <p:spPr>
          <a:xfrm>
            <a:off x="918713" y="-86264"/>
            <a:ext cx="7306574" cy="1143000"/>
          </a:xfrm>
        </p:spPr>
        <p:txBody>
          <a:bodyPr/>
          <a:lstStyle/>
          <a:p>
            <a:r>
              <a:rPr kumimoji="0" lang="en-US" sz="28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a:t>
            </a:r>
            <a:r>
              <a:rPr lang="en-US" sz="2800" dirty="0"/>
              <a:t>Leads 1</a:t>
            </a:r>
          </a:p>
        </p:txBody>
      </p:sp>
      <p:sp>
        <p:nvSpPr>
          <p:cNvPr id="3" name="Content Placeholder 2">
            <a:extLst>
              <a:ext uri="{FF2B5EF4-FFF2-40B4-BE49-F238E27FC236}">
                <a16:creationId xmlns:a16="http://schemas.microsoft.com/office/drawing/2014/main" id="{1D5BF839-4E6E-45E7-8006-B028F8613E12}"/>
              </a:ext>
            </a:extLst>
          </p:cNvPr>
          <p:cNvSpPr>
            <a:spLocks noGrp="1"/>
          </p:cNvSpPr>
          <p:nvPr>
            <p:ph sz="half" idx="1"/>
          </p:nvPr>
        </p:nvSpPr>
        <p:spPr>
          <a:xfrm>
            <a:off x="-1" y="949086"/>
            <a:ext cx="8969829" cy="5864524"/>
          </a:xfrm>
        </p:spPr>
        <p:txBody>
          <a:bodyPr/>
          <a:lstStyle/>
          <a:p>
            <a:pPr marL="233363" indent="-233363"/>
            <a:r>
              <a:rPr lang="en-US" sz="1300" u="sng" dirty="0">
                <a:solidFill>
                  <a:schemeClr val="bg1"/>
                </a:solidFill>
                <a:effectLst/>
              </a:rPr>
              <a:t>LEAD 1:  </a:t>
            </a:r>
          </a:p>
          <a:p>
            <a:pPr marL="457200" lvl="1" indent="0">
              <a:buNone/>
            </a:pPr>
            <a:r>
              <a:rPr lang="en-US" sz="1300" dirty="0">
                <a:solidFill>
                  <a:schemeClr val="bg1"/>
                </a:solidFill>
                <a:effectLst/>
              </a:rPr>
              <a:t>A: recruit team</a:t>
            </a:r>
          </a:p>
          <a:p>
            <a:pPr marL="457200" lvl="1" indent="0">
              <a:buNone/>
              <a:tabLst>
                <a:tab pos="746125" algn="l"/>
              </a:tabLst>
            </a:pPr>
            <a:r>
              <a:rPr lang="en-US" sz="1300" dirty="0">
                <a:solidFill>
                  <a:schemeClr val="bg1"/>
                </a:solidFill>
                <a:effectLst/>
              </a:rPr>
              <a:t>B: research, define and identify metrics to determine effectiveness, baselines, parishioner desires 	and what constitutes measurable improvement success</a:t>
            </a:r>
          </a:p>
          <a:p>
            <a:pPr marL="457200" lvl="1" indent="0">
              <a:buNone/>
              <a:tabLst>
                <a:tab pos="746125" algn="l"/>
              </a:tabLst>
            </a:pPr>
            <a:r>
              <a:rPr lang="en-US" sz="1300" dirty="0">
                <a:solidFill>
                  <a:schemeClr val="bg1"/>
                </a:solidFill>
                <a:effectLst/>
              </a:rPr>
              <a:t>C: identify at least 3 adult, young adult, and youth religious education, (including prayer life 	enhancement) &amp; church services engagement programs to consider</a:t>
            </a:r>
          </a:p>
          <a:p>
            <a:pPr marL="233363" indent="-233363"/>
            <a:r>
              <a:rPr lang="en-US" sz="1300" u="sng" dirty="0">
                <a:solidFill>
                  <a:schemeClr val="bg1"/>
                </a:solidFill>
                <a:effectLst/>
              </a:rPr>
              <a:t>LEAD 2: </a:t>
            </a:r>
          </a:p>
          <a:p>
            <a:pPr marL="457200" lvl="1" indent="0">
              <a:buNone/>
              <a:tabLst>
                <a:tab pos="746125" algn="l"/>
              </a:tabLst>
            </a:pPr>
            <a:r>
              <a:rPr lang="en-US" sz="1300" dirty="0">
                <a:solidFill>
                  <a:schemeClr val="bg1"/>
                </a:solidFill>
                <a:effectLst/>
              </a:rPr>
              <a:t>A: evaluate researched education &amp; engagement programs, and benchmark existing parish 	education &amp; engagement  programs,  for effectiveness against Lead 1B definitions and 	standards</a:t>
            </a:r>
          </a:p>
          <a:p>
            <a:pPr marL="457200" lvl="1" indent="0">
              <a:buNone/>
              <a:tabLst>
                <a:tab pos="746125" algn="l"/>
              </a:tabLst>
            </a:pPr>
            <a:r>
              <a:rPr lang="en-US" sz="1300" dirty="0">
                <a:solidFill>
                  <a:schemeClr val="bg1"/>
                </a:solidFill>
                <a:effectLst/>
              </a:rPr>
              <a:t>B: modify and/or develop new education &amp; engagement programs for utilization and create parish 	Education &amp; Engagement Program to achieve Education &amp; Engagement Targets</a:t>
            </a:r>
          </a:p>
          <a:p>
            <a:pPr marL="457200" lvl="1" indent="0">
              <a:buNone/>
              <a:tabLst>
                <a:tab pos="746125" algn="l"/>
              </a:tabLst>
            </a:pPr>
            <a:r>
              <a:rPr lang="en-US" sz="1300" dirty="0">
                <a:solidFill>
                  <a:schemeClr val="bg1"/>
                </a:solidFill>
                <a:effectLst/>
              </a:rPr>
              <a:t>C: finalize parish “Education &amp; Engagement Program” and effectiveness measurement metrics</a:t>
            </a:r>
          </a:p>
          <a:p>
            <a:pPr marL="233363" indent="-233363"/>
            <a:r>
              <a:rPr lang="en-US" sz="1300" u="sng" dirty="0">
                <a:solidFill>
                  <a:schemeClr val="bg1"/>
                </a:solidFill>
                <a:effectLst/>
              </a:rPr>
              <a:t>LEAD 3:  </a:t>
            </a:r>
          </a:p>
          <a:p>
            <a:pPr marL="457200" lvl="1" indent="0">
              <a:buNone/>
            </a:pPr>
            <a:r>
              <a:rPr lang="en-US" sz="1300" dirty="0">
                <a:solidFill>
                  <a:schemeClr val="bg1"/>
                </a:solidFill>
                <a:effectLst/>
              </a:rPr>
              <a:t>A: identify delivery modalities, technology, and “Educators”</a:t>
            </a:r>
          </a:p>
          <a:p>
            <a:pPr marL="457200" lvl="1" indent="0">
              <a:buNone/>
              <a:tabLst>
                <a:tab pos="746125" algn="l"/>
              </a:tabLst>
            </a:pPr>
            <a:r>
              <a:rPr lang="en-US" sz="1300" dirty="0">
                <a:solidFill>
                  <a:schemeClr val="bg1"/>
                </a:solidFill>
                <a:effectLst/>
              </a:rPr>
              <a:t>B: develop Educator training program, delivery modalities, and interim effectiveness assessment 	process</a:t>
            </a:r>
          </a:p>
          <a:p>
            <a:pPr marL="457200" lvl="1" indent="0">
              <a:buNone/>
            </a:pPr>
            <a:r>
              <a:rPr lang="en-US" sz="1300" dirty="0">
                <a:solidFill>
                  <a:schemeClr val="bg1"/>
                </a:solidFill>
                <a:effectLst/>
              </a:rPr>
              <a:t>C: recruit and train Educators </a:t>
            </a:r>
          </a:p>
          <a:p>
            <a:pPr marL="233363" indent="-233363"/>
            <a:r>
              <a:rPr lang="en-US" sz="1300" u="sng" dirty="0">
                <a:solidFill>
                  <a:schemeClr val="bg1"/>
                </a:solidFill>
                <a:effectLst/>
              </a:rPr>
              <a:t>LEAD 4:</a:t>
            </a:r>
          </a:p>
          <a:p>
            <a:pPr marL="457200" lvl="1" indent="0">
              <a:buNone/>
              <a:tabLst>
                <a:tab pos="746125" algn="l"/>
              </a:tabLst>
            </a:pPr>
            <a:r>
              <a:rPr lang="en-US" sz="1300" dirty="0">
                <a:solidFill>
                  <a:schemeClr val="bg1"/>
                </a:solidFill>
                <a:effectLst/>
              </a:rPr>
              <a:t>A: identify, recruit and educate Parish adults, young adults, and  youth into the Education &amp; 	Engagement	Program B: assign Educators to respective adults, young adults and youth, as 	necessary</a:t>
            </a:r>
          </a:p>
          <a:p>
            <a:pPr marL="457200" lvl="1" indent="0">
              <a:buNone/>
              <a:tabLst>
                <a:tab pos="746125" algn="l"/>
              </a:tabLst>
            </a:pPr>
            <a:r>
              <a:rPr lang="en-US" sz="1300" dirty="0">
                <a:solidFill>
                  <a:schemeClr val="bg1"/>
                </a:solidFill>
                <a:effectLst/>
              </a:rPr>
              <a:t>B:  schedule and complete a parish implementation of the Education &amp; Engagement Program to 	achieve the Education 	&amp; Engagement Targets</a:t>
            </a:r>
          </a:p>
          <a:p>
            <a:pPr marL="233363" indent="-233363">
              <a:tabLst>
                <a:tab pos="746125" algn="l"/>
              </a:tabLst>
            </a:pPr>
            <a:r>
              <a:rPr lang="en-US" sz="1300" u="sng" dirty="0">
                <a:solidFill>
                  <a:schemeClr val="bg1"/>
                </a:solidFill>
                <a:effectLst/>
              </a:rPr>
              <a:t>LEAD 5:  </a:t>
            </a:r>
          </a:p>
          <a:p>
            <a:pPr marL="457200" lvl="1" indent="0">
              <a:buNone/>
              <a:tabLst>
                <a:tab pos="746125" algn="l"/>
              </a:tabLst>
            </a:pPr>
            <a:r>
              <a:rPr lang="en-US" sz="1300" dirty="0">
                <a:solidFill>
                  <a:schemeClr val="bg1"/>
                </a:solidFill>
                <a:effectLst/>
              </a:rPr>
              <a:t>A: obtain qualitative and quantitative data from Education &amp; Engagement Program  effectiveness </a:t>
            </a:r>
          </a:p>
          <a:p>
            <a:pPr marL="457200" lvl="1" indent="0">
              <a:buNone/>
              <a:tabLst>
                <a:tab pos="746125" algn="l"/>
              </a:tabLst>
            </a:pPr>
            <a:r>
              <a:rPr lang="en-US" sz="1300" dirty="0">
                <a:solidFill>
                  <a:schemeClr val="bg1"/>
                </a:solidFill>
                <a:effectLst/>
              </a:rPr>
              <a:t>B: analyze all data and finalize and deliver Education &amp; Engagement Program assessment and 	make all necessary improvements to Education &amp; Engagement Program</a:t>
            </a:r>
          </a:p>
        </p:txBody>
      </p:sp>
      <p:sp>
        <p:nvSpPr>
          <p:cNvPr id="7" name="Rectangle 6">
            <a:extLst>
              <a:ext uri="{FF2B5EF4-FFF2-40B4-BE49-F238E27FC236}">
                <a16:creationId xmlns:a16="http://schemas.microsoft.com/office/drawing/2014/main" id="{45A197C0-DF5F-45F7-9981-657CBE859B87}"/>
              </a:ext>
            </a:extLst>
          </p:cNvPr>
          <p:cNvSpPr/>
          <p:nvPr/>
        </p:nvSpPr>
        <p:spPr bwMode="auto">
          <a:xfrm>
            <a:off x="0" y="986192"/>
            <a:ext cx="8900160" cy="5821395"/>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4200" b="0" i="0" u="none" strike="noStrike" kern="1200" cap="none" spc="0" normalizeH="0" baseline="0" noProof="0" dirty="0">
              <a:ln>
                <a:noFill/>
              </a:ln>
              <a:solidFill>
                <a:srgbClr val="5D0100"/>
              </a:solidFill>
              <a:effectLst/>
              <a:uLnTx/>
              <a:uFillTx/>
              <a:latin typeface="Times"/>
              <a:ea typeface="+mn-ea"/>
              <a:cs typeface="+mn-cs"/>
            </a:endParaRPr>
          </a:p>
        </p:txBody>
      </p:sp>
    </p:spTree>
    <p:extLst>
      <p:ext uri="{BB962C8B-B14F-4D97-AF65-F5344CB8AC3E}">
        <p14:creationId xmlns:p14="http://schemas.microsoft.com/office/powerpoint/2010/main" val="2520257220"/>
      </p:ext>
    </p:extLst>
  </p:cSld>
  <p:clrMapOvr>
    <a:masterClrMapping/>
  </p:clrMapOvr>
  <p:transition>
    <p:strips dir="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537854" y="2719923"/>
            <a:ext cx="6324600" cy="1143000"/>
          </a:xfrm>
        </p:spPr>
        <p:txBody>
          <a:bodyPr/>
          <a:lstStyle/>
          <a:p>
            <a:r>
              <a:rPr lang="en-US" dirty="0"/>
              <a:t>Sample 6 </a:t>
            </a:r>
            <a:br>
              <a:rPr lang="en-US" dirty="0"/>
            </a:br>
            <a:r>
              <a:rPr lang="en-US" dirty="0"/>
              <a:t>Religious Education</a:t>
            </a:r>
          </a:p>
        </p:txBody>
      </p:sp>
    </p:spTree>
    <p:extLst>
      <p:ext uri="{BB962C8B-B14F-4D97-AF65-F5344CB8AC3E}">
        <p14:creationId xmlns:p14="http://schemas.microsoft.com/office/powerpoint/2010/main" val="3627637311"/>
      </p:ext>
    </p:extLst>
  </p:cSld>
  <p:clrMapOvr>
    <a:masterClrMapping/>
  </p:clrMapOvr>
  <p:transition>
    <p:strips dir="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4"/>
          <p:cNvSpPr txBox="1">
            <a:spLocks noGrp="1"/>
          </p:cNvSpPr>
          <p:nvPr>
            <p:ph type="body" idx="1"/>
          </p:nvPr>
        </p:nvSpPr>
        <p:spPr>
          <a:xfrm>
            <a:off x="444582" y="2131540"/>
            <a:ext cx="8034454" cy="4343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3200"/>
              <a:buNone/>
            </a:pPr>
            <a:r>
              <a:rPr lang="en-US" dirty="0">
                <a:solidFill>
                  <a:schemeClr val="bg1"/>
                </a:solidFill>
              </a:rPr>
              <a:t>Within  20  months, we will fully research, develop or improve and implement a Christ-centered Youth and Emerging Adult Ministry and programs that focus on measurably increasing and improving the spiritual and intellectual engagement, fellowship, service and Orthodox Christian way of life for the Youth and Emerging Adults in the parish. </a:t>
            </a:r>
            <a:endParaRPr dirty="0">
              <a:solidFill>
                <a:schemeClr val="bg1"/>
              </a:solidFill>
            </a:endParaRPr>
          </a:p>
        </p:txBody>
      </p:sp>
      <p:sp>
        <p:nvSpPr>
          <p:cNvPr id="6" name="Title 1">
            <a:extLst>
              <a:ext uri="{FF2B5EF4-FFF2-40B4-BE49-F238E27FC236}">
                <a16:creationId xmlns:a16="http://schemas.microsoft.com/office/drawing/2014/main" id="{459004C8-A4CC-452A-A15D-2469E7B61854}"/>
              </a:ext>
            </a:extLst>
          </p:cNvPr>
          <p:cNvSpPr txBox="1">
            <a:spLocks/>
          </p:cNvSpPr>
          <p:nvPr/>
        </p:nvSpPr>
        <p:spPr>
          <a:xfrm>
            <a:off x="773688" y="568411"/>
            <a:ext cx="8188411" cy="1143000"/>
          </a:xfrm>
          <a:prstGeom prst="rect">
            <a:avLst/>
          </a:prstGeom>
          <a:no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ctr" rtl="0">
              <a:lnSpc>
                <a:spcPct val="70000"/>
              </a:lnSpc>
              <a:spcBef>
                <a:spcPts val="0"/>
              </a:spcBef>
              <a:spcAft>
                <a:spcPts val="0"/>
              </a:spcAft>
              <a:buClr>
                <a:srgbClr val="000000"/>
              </a:buClr>
              <a:buSzPts val="1400"/>
              <a:buFont typeface="Arial"/>
              <a:buNone/>
              <a:defRPr sz="3600" b="0" i="0" u="none" strike="noStrike" cap="none">
                <a:solidFill>
                  <a:srgbClr val="760002"/>
                </a:solidFill>
                <a:latin typeface="Play"/>
                <a:ea typeface="Play"/>
                <a:cs typeface="Play"/>
                <a:sym typeface="Play"/>
              </a:defRPr>
            </a:lvl1pPr>
            <a:lvl2pPr marR="0" lvl="1"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2pPr>
            <a:lvl3pPr marR="0" lvl="2"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3pPr>
            <a:lvl4pPr marR="0" lvl="3"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4pPr>
            <a:lvl5pPr marR="0" lvl="4"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5pPr>
            <a:lvl6pPr marR="0" lvl="5"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6pPr>
            <a:lvl7pPr marR="0" lvl="6"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7pPr>
            <a:lvl8pPr marR="0" lvl="7"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8pPr>
            <a:lvl9pPr marR="0" lvl="8" algn="ctr" rtl="0">
              <a:lnSpc>
                <a:spcPct val="70000"/>
              </a:lnSpc>
              <a:spcBef>
                <a:spcPts val="0"/>
              </a:spcBef>
              <a:spcAft>
                <a:spcPts val="0"/>
              </a:spcAft>
              <a:buClr>
                <a:srgbClr val="000000"/>
              </a:buClr>
              <a:buSzPts val="1400"/>
              <a:buFont typeface="Arial"/>
              <a:buNone/>
              <a:defRPr sz="4400" b="0" i="0" u="none" strike="noStrike" cap="none">
                <a:solidFill>
                  <a:srgbClr val="760002"/>
                </a:solidFill>
                <a:latin typeface="Play"/>
                <a:ea typeface="Play"/>
                <a:cs typeface="Play"/>
                <a:sym typeface="Play"/>
              </a:defRPr>
            </a:lvl9pPr>
          </a:lstStyle>
          <a:p>
            <a:pPr marL="0" marR="0" lvl="0" indent="0" algn="ctr" defTabSz="914400" rtl="0" eaLnBrk="1" fontAlgn="auto" latinLnBrk="0" hangingPunct="1">
              <a:lnSpc>
                <a:spcPct val="70000"/>
              </a:lnSpc>
              <a:spcBef>
                <a:spcPts val="0"/>
              </a:spcBef>
              <a:spcAft>
                <a:spcPts val="0"/>
              </a:spcAft>
              <a:buClr>
                <a:srgbClr val="000000"/>
              </a:buClr>
              <a:buSzPts val="1400"/>
              <a:buFont typeface="Arial"/>
              <a:buNone/>
              <a:tabLst/>
              <a:defRPr/>
            </a:pPr>
            <a:r>
              <a:rPr kumimoji="0" lang="en-US" sz="3600" b="0" i="0" u="sng" strike="noStrike" kern="0" cap="none" spc="0" normalizeH="0" baseline="0" noProof="0" dirty="0">
                <a:ln>
                  <a:noFill/>
                </a:ln>
                <a:solidFill>
                  <a:srgbClr val="760002"/>
                </a:solidFill>
                <a:effectLst/>
                <a:uLnTx/>
                <a:uFillTx/>
                <a:latin typeface="Helvetica Neue" panose="020B0604020202020204" charset="0"/>
                <a:sym typeface="Play"/>
              </a:rPr>
              <a:t>EDUCATION &amp; SPIRITUAL GROWTH Strategic  Goal  2.2</a:t>
            </a:r>
          </a:p>
          <a:p>
            <a:pPr marL="0" marR="0" lvl="0" indent="0" algn="ctr" defTabSz="914400" rtl="0" eaLnBrk="1" fontAlgn="auto" latinLnBrk="0" hangingPunct="1">
              <a:lnSpc>
                <a:spcPct val="70000"/>
              </a:lnSpc>
              <a:spcBef>
                <a:spcPts val="0"/>
              </a:spcBef>
              <a:spcAft>
                <a:spcPts val="0"/>
              </a:spcAft>
              <a:buClr>
                <a:srgbClr val="000000"/>
              </a:buClr>
              <a:buSzPts val="1400"/>
              <a:buFont typeface="Arial"/>
              <a:buNone/>
              <a:tabLst/>
              <a:defRPr/>
            </a:pPr>
            <a:br>
              <a:rPr kumimoji="0" lang="en-US" sz="3600" b="0" i="0" u="sng" strike="noStrike" kern="0" cap="none" spc="0" normalizeH="0" baseline="0" noProof="0" dirty="0">
                <a:ln>
                  <a:noFill/>
                </a:ln>
                <a:solidFill>
                  <a:srgbClr val="760002"/>
                </a:solidFill>
                <a:effectLst/>
                <a:uLnTx/>
                <a:uFillTx/>
                <a:latin typeface="Helvetica Neue" panose="020B0604020202020204" charset="0"/>
                <a:sym typeface="Play"/>
              </a:rPr>
            </a:br>
            <a:r>
              <a:rPr kumimoji="0" lang="en-US" sz="3600" b="0" i="0" u="sng" strike="noStrike" kern="0" cap="none" spc="0" normalizeH="0" baseline="0" noProof="0" dirty="0">
                <a:ln>
                  <a:noFill/>
                </a:ln>
                <a:solidFill>
                  <a:srgbClr val="760002"/>
                </a:solidFill>
                <a:effectLst/>
                <a:uLnTx/>
                <a:uFillTx/>
                <a:latin typeface="Helvetica Neue" panose="020B0604020202020204" charset="0"/>
                <a:sym typeface="Play"/>
              </a:rPr>
              <a:t>Youth and Emerging Adult Ministries</a:t>
            </a:r>
          </a:p>
        </p:txBody>
      </p:sp>
    </p:spTree>
  </p:cSld>
  <p:clrMapOvr>
    <a:masterClrMapping/>
  </p:clrMapOvr>
  <p:transition>
    <p:strips dir="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graphicFrame>
        <p:nvGraphicFramePr>
          <p:cNvPr id="68" name="Google Shape;68;p5"/>
          <p:cNvGraphicFramePr/>
          <p:nvPr>
            <p:extLst>
              <p:ext uri="{D42A27DB-BD31-4B8C-83A1-F6EECF244321}">
                <p14:modId xmlns:p14="http://schemas.microsoft.com/office/powerpoint/2010/main" val="3779782289"/>
              </p:ext>
            </p:extLst>
          </p:nvPr>
        </p:nvGraphicFramePr>
        <p:xfrm>
          <a:off x="0" y="664960"/>
          <a:ext cx="9032475" cy="6197029"/>
        </p:xfrm>
        <a:graphic>
          <a:graphicData uri="http://schemas.openxmlformats.org/drawingml/2006/table">
            <a:tbl>
              <a:tblPr firstRow="1" bandRow="1">
                <a:noFill/>
              </a:tblPr>
              <a:tblGrid>
                <a:gridCol w="4572000">
                  <a:extLst>
                    <a:ext uri="{9D8B030D-6E8A-4147-A177-3AD203B41FA5}">
                      <a16:colId xmlns:a16="http://schemas.microsoft.com/office/drawing/2014/main" val="20000"/>
                    </a:ext>
                  </a:extLst>
                </a:gridCol>
                <a:gridCol w="1407381">
                  <a:extLst>
                    <a:ext uri="{9D8B030D-6E8A-4147-A177-3AD203B41FA5}">
                      <a16:colId xmlns:a16="http://schemas.microsoft.com/office/drawing/2014/main" val="20001"/>
                    </a:ext>
                  </a:extLst>
                </a:gridCol>
                <a:gridCol w="1081377">
                  <a:extLst>
                    <a:ext uri="{9D8B030D-6E8A-4147-A177-3AD203B41FA5}">
                      <a16:colId xmlns:a16="http://schemas.microsoft.com/office/drawing/2014/main" val="20002"/>
                    </a:ext>
                  </a:extLst>
                </a:gridCol>
                <a:gridCol w="1971717">
                  <a:extLst>
                    <a:ext uri="{9D8B030D-6E8A-4147-A177-3AD203B41FA5}">
                      <a16:colId xmlns:a16="http://schemas.microsoft.com/office/drawing/2014/main" val="20003"/>
                    </a:ext>
                  </a:extLst>
                </a:gridCol>
              </a:tblGrid>
              <a:tr h="527709">
                <a:tc>
                  <a:txBody>
                    <a:bodyPr/>
                    <a:lstStyle/>
                    <a:p>
                      <a:pPr algn="l"/>
                      <a:r>
                        <a:rPr lang="en-US" sz="1200" b="1" kern="1200" dirty="0">
                          <a:solidFill>
                            <a:schemeClr val="bg1"/>
                          </a:solidFill>
                          <a:effectLst/>
                          <a:latin typeface="Helvetica Neue" panose="020B0604020202020204" charset="0"/>
                          <a:ea typeface="+mn-ea"/>
                          <a:cs typeface="+mn-cs"/>
                        </a:rPr>
                        <a:t>Key  Actions  Necessary  </a:t>
                      </a:r>
                      <a:r>
                        <a:rPr lang="en-US" sz="1200" b="1" u="none" kern="1200" dirty="0">
                          <a:solidFill>
                            <a:schemeClr val="bg1"/>
                          </a:solidFill>
                          <a:effectLst/>
                          <a:latin typeface="Helvetica Neue" panose="020B0604020202020204" charset="0"/>
                          <a:ea typeface="+mn-ea"/>
                          <a:cs typeface="+mn-cs"/>
                        </a:rPr>
                        <a:t>To Achieve  Strategic  </a:t>
                      </a:r>
                      <a:r>
                        <a:rPr lang="en-US" sz="1200" b="1" u="sng" kern="1200" dirty="0">
                          <a:solidFill>
                            <a:schemeClr val="bg1"/>
                          </a:solidFill>
                          <a:effectLst/>
                          <a:latin typeface="Helvetica Neue" panose="020B0604020202020204" charset="0"/>
                          <a:ea typeface="+mn-ea"/>
                          <a:cs typeface="+mn-cs"/>
                        </a:rPr>
                        <a:t>Goal  2.2</a:t>
                      </a:r>
                      <a:endParaRPr lang="en-US" sz="1200" dirty="0">
                        <a:solidFill>
                          <a:schemeClr val="bg1"/>
                        </a:solidFill>
                        <a:latin typeface="Helvetica Neue" panose="020B0604020202020204" charset="0"/>
                      </a:endParaRPr>
                    </a:p>
                  </a:txBody>
                  <a:tcPr/>
                </a:tc>
                <a:tc>
                  <a:txBody>
                    <a:bodyPr/>
                    <a:lstStyle/>
                    <a:p>
                      <a:pPr algn="l"/>
                      <a:r>
                        <a:rPr lang="en-US" sz="1200" u="sng" dirty="0">
                          <a:solidFill>
                            <a:schemeClr val="bg1"/>
                          </a:solidFill>
                          <a:latin typeface="Helvetica Neue" panose="020B0604020202020204" charset="0"/>
                        </a:rPr>
                        <a:t>Responsible Party</a:t>
                      </a:r>
                    </a:p>
                  </a:txBody>
                  <a:tcPr/>
                </a:tc>
                <a:tc>
                  <a:txBody>
                    <a:bodyPr/>
                    <a:lstStyle/>
                    <a:p>
                      <a:pPr algn="l"/>
                      <a:r>
                        <a:rPr lang="en-US" sz="1200" u="sng" dirty="0">
                          <a:solidFill>
                            <a:schemeClr val="bg1"/>
                          </a:solidFill>
                          <a:latin typeface="Helvetica Neue" panose="020B0604020202020204" charset="0"/>
                        </a:rPr>
                        <a:t>Timetable</a:t>
                      </a:r>
                    </a:p>
                  </a:txBody>
                  <a:tcPr/>
                </a:tc>
                <a:tc>
                  <a:txBody>
                    <a:bodyPr/>
                    <a:lstStyle/>
                    <a:p>
                      <a:pPr algn="l"/>
                      <a:r>
                        <a:rPr lang="en-US" sz="1200" b="1" u="none" dirty="0">
                          <a:solidFill>
                            <a:schemeClr val="bg1"/>
                          </a:solidFill>
                          <a:latin typeface="Helvetica Neue" panose="020B0604020202020204" charset="0"/>
                        </a:rPr>
                        <a:t>Completion </a:t>
                      </a:r>
                    </a:p>
                    <a:p>
                      <a:pPr algn="l"/>
                      <a:r>
                        <a:rPr lang="en-US" sz="1200" b="1" u="sng" dirty="0">
                          <a:solidFill>
                            <a:schemeClr val="bg1"/>
                          </a:solidFill>
                          <a:latin typeface="Helvetica Neue" panose="020B0604020202020204" charset="0"/>
                        </a:rPr>
                        <a:t>Confirmation Test</a:t>
                      </a:r>
                    </a:p>
                  </a:txBody>
                  <a:tcPr/>
                </a:tc>
                <a:extLst>
                  <a:ext uri="{0D108BD9-81ED-4DB2-BD59-A6C34878D82A}">
                    <a16:rowId xmlns:a16="http://schemas.microsoft.com/office/drawing/2014/main" val="10000"/>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1. Form Educational and Spiritual Growth Goal 2.1 Task Force (“ESG2.2TF”)</a:t>
                      </a:r>
                      <a:endParaRPr sz="1200" b="1"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Strategic Planning Team and Goal Captain </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1 month from Start Date</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ESG2.2TF team members agree to serve</a:t>
                      </a:r>
                      <a:endParaRPr sz="1200" dirty="0">
                        <a:solidFill>
                          <a:schemeClr val="bg1"/>
                        </a:solidFill>
                        <a:latin typeface="Helvetica Neue" panose="020B0604020202020204" charset="0"/>
                      </a:endParaRPr>
                    </a:p>
                  </a:txBody>
                  <a:tcPr marL="91450" marR="91450" marT="45725" marB="45725"/>
                </a:tc>
                <a:extLst>
                  <a:ext uri="{0D108BD9-81ED-4DB2-BD59-A6C34878D82A}">
                    <a16:rowId xmlns:a16="http://schemas.microsoft.com/office/drawing/2014/main" val="10001"/>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2. Conduct comprehensive research from all available sources (Orthodox and non-Orthodox) to collect best in class youth and emerging adult ministry programs and activities and identify methods to</a:t>
                      </a:r>
                      <a:r>
                        <a:rPr lang="en-US" sz="1200" b="1" dirty="0">
                          <a:solidFill>
                            <a:schemeClr val="bg1"/>
                          </a:solidFill>
                        </a:rPr>
                        <a:t> assess and measurably increase and improve the spiritual and intellectual engagement, fellowship, service and Orthodox Christian way of life of youth and emerging adults.</a:t>
                      </a:r>
                      <a:endParaRPr sz="1200" b="1" dirty="0">
                        <a:solidFill>
                          <a:schemeClr val="bg1"/>
                        </a:solidFill>
                        <a:latin typeface="Helvetica Neue" panose="020B0604020202020204" charset="0"/>
                        <a:ea typeface="Times New Roman"/>
                        <a:cs typeface="Times New Roman"/>
                        <a:sym typeface="Times New Roman"/>
                      </a:endParaRPr>
                    </a:p>
                  </a:txBody>
                  <a:tcPr marL="91450" marR="91450" marT="45725" marB="45725"/>
                </a:tc>
                <a:tc>
                  <a:txBody>
                    <a:bodyPr/>
                    <a:lstStyle/>
                    <a:p>
                      <a:pPr marL="0" lvl="0" indent="0" algn="l" rtl="0">
                        <a:spcBef>
                          <a:spcPts val="0"/>
                        </a:spcBef>
                        <a:spcAft>
                          <a:spcPts val="0"/>
                        </a:spcAft>
                        <a:buNone/>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ESG2.2TF</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5 months after step 1</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Research report complied from all sources including objective evidence of effectiveness</a:t>
                      </a:r>
                    </a:p>
                    <a:p>
                      <a:pPr marL="0" marR="0" lvl="0" indent="0" algn="l" rtl="0">
                        <a:spcBef>
                          <a:spcPts val="0"/>
                        </a:spcBef>
                        <a:spcAft>
                          <a:spcPts val="0"/>
                        </a:spcAft>
                        <a:buNone/>
                      </a:pPr>
                      <a:endParaRPr sz="1200" dirty="0">
                        <a:solidFill>
                          <a:schemeClr val="bg1"/>
                        </a:solidFill>
                        <a:latin typeface="Helvetica Neue" panose="020B0604020202020204" charset="0"/>
                      </a:endParaRPr>
                    </a:p>
                  </a:txBody>
                  <a:tcPr marL="91450" marR="91450" marT="45725" marB="45725"/>
                </a:tc>
                <a:extLst>
                  <a:ext uri="{0D108BD9-81ED-4DB2-BD59-A6C34878D82A}">
                    <a16:rowId xmlns:a16="http://schemas.microsoft.com/office/drawing/2014/main" val="10002"/>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rPr>
                        <a:t>3</a:t>
                      </a:r>
                      <a:r>
                        <a:rPr lang="en-US" sz="1200" b="1" dirty="0">
                          <a:solidFill>
                            <a:schemeClr val="bg1"/>
                          </a:solidFill>
                          <a:latin typeface="Helvetica Neue" panose="020B0604020202020204" charset="0"/>
                          <a:ea typeface="Times New Roman"/>
                          <a:cs typeface="Times New Roman"/>
                          <a:sym typeface="Times New Roman"/>
                        </a:rPr>
                        <a:t>. Develop and conduct survey/polling</a:t>
                      </a:r>
                      <a:r>
                        <a:rPr lang="en-US" sz="1200" b="1" dirty="0">
                          <a:solidFill>
                            <a:schemeClr val="bg1"/>
                          </a:solidFill>
                          <a:latin typeface="Helvetica Neue" panose="020B0604020202020204" charset="0"/>
                          <a:ea typeface="Times New Roman"/>
                          <a:cs typeface="Times New Roman"/>
                          <a:sym typeface="Times New Roman"/>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 from present and past youth and emerging adults to gain input as to what programs and activities they desire and would be most effective and what are the most effective delivery options.</a:t>
                      </a:r>
                      <a:br>
                        <a:rPr lang="en-US" sz="1200" b="1" dirty="0">
                          <a:solidFill>
                            <a:schemeClr val="bg1"/>
                          </a:solidFill>
                          <a:latin typeface="Helvetica Neue" panose="020B0604020202020204" charset="0"/>
                        </a:rPr>
                      </a:br>
                      <a:endParaRPr sz="1200" b="1" dirty="0">
                        <a:solidFill>
                          <a:schemeClr val="bg1"/>
                        </a:solidFill>
                        <a:latin typeface="Helvetica Neue" panose="020B0604020202020204" charset="0"/>
                      </a:endParaRPr>
                    </a:p>
                  </a:txBody>
                  <a:tcPr marL="91450" marR="91450" marT="45725" marB="45725"/>
                </a:tc>
                <a:tc>
                  <a:txBody>
                    <a:bodyPr/>
                    <a:lstStyle/>
                    <a:p>
                      <a:pPr marL="0" lvl="0" indent="0" algn="l" rtl="0">
                        <a:spcBef>
                          <a:spcPts val="0"/>
                        </a:spcBef>
                        <a:spcAft>
                          <a:spcPts val="0"/>
                        </a:spcAft>
                        <a:buNone/>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ESG2.2TF</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Simultaneous with step 2</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Surveys are  returned from statistically significant sampling of present and past youth and emerging adults and responses are compiled</a:t>
                      </a:r>
                    </a:p>
                  </a:txBody>
                  <a:tcPr marL="91450" marR="91450" marT="45725" marB="45725"/>
                </a:tc>
                <a:extLst>
                  <a:ext uri="{0D108BD9-81ED-4DB2-BD59-A6C34878D82A}">
                    <a16:rowId xmlns:a16="http://schemas.microsoft.com/office/drawing/2014/main" val="10003"/>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4. Qualitatively analyze and assess:</a:t>
                      </a:r>
                      <a:endParaRPr lang="en-US" sz="1200" b="1" dirty="0">
                        <a:solidFill>
                          <a:schemeClr val="bg1"/>
                        </a:solidFill>
                        <a:latin typeface="Helvetica Neue" panose="020B0604020202020204" charset="0"/>
                      </a:endParaRPr>
                    </a:p>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(a) all researched and collected youth and emerging adult ministry programs and activities, objective metrics and evidence of their success, and the methods to</a:t>
                      </a:r>
                      <a:r>
                        <a:rPr lang="en-US" sz="1200" b="1" dirty="0">
                          <a:solidFill>
                            <a:schemeClr val="bg1"/>
                          </a:solidFill>
                        </a:rPr>
                        <a:t> assess and measurably increase and improve the spiritual and intellectual engagement, fellowship and  service</a:t>
                      </a:r>
                      <a:r>
                        <a:rPr lang="en-US" sz="1200" b="1" dirty="0">
                          <a:solidFill>
                            <a:schemeClr val="bg1"/>
                          </a:solidFill>
                          <a:latin typeface="Helvetica Neue" panose="020B0604020202020204" charset="0"/>
                          <a:ea typeface="Times New Roman"/>
                          <a:cs typeface="Times New Roman"/>
                          <a:sym typeface="Times New Roman"/>
                        </a:rPr>
                        <a:t>;</a:t>
                      </a:r>
                    </a:p>
                    <a:p>
                      <a:pPr marL="0" marR="0" lvl="0" indent="0" algn="l" rtl="0">
                        <a:spcBef>
                          <a:spcPts val="0"/>
                        </a:spcBef>
                        <a:spcAft>
                          <a:spcPts val="0"/>
                        </a:spcAft>
                        <a:buNone/>
                      </a:pPr>
                      <a:r>
                        <a:rPr lang="en-US" sz="1200" b="1" dirty="0">
                          <a:solidFill>
                            <a:schemeClr val="bg1"/>
                          </a:solidFill>
                          <a:latin typeface="Helvetica Neue" panose="020B0604020202020204" charset="0"/>
                          <a:cs typeface="Times New Roman"/>
                          <a:sym typeface="Times New Roman"/>
                        </a:rPr>
                        <a:t>(b) Youth and emerging adult survey data of needed content and programs and desired delivery options;</a:t>
                      </a:r>
                      <a:endParaRPr lang="en-US" sz="1200" b="1" dirty="0">
                        <a:solidFill>
                          <a:schemeClr val="bg1"/>
                        </a:solidFill>
                        <a:latin typeface="Helvetica Neue" panose="020B0604020202020204" charset="0"/>
                      </a:endParaRPr>
                    </a:p>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(c) all existing parish youth and emerging adult ministry programs and activities; and </a:t>
                      </a:r>
                      <a:endParaRPr lang="en-US" sz="1200" b="1" dirty="0">
                        <a:solidFill>
                          <a:schemeClr val="bg1"/>
                        </a:solidFill>
                        <a:latin typeface="Helvetica Neue" panose="020B0604020202020204" charset="0"/>
                      </a:endParaRPr>
                    </a:p>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(d) best methods for implementing and delivering the programs and activities for each age group.</a:t>
                      </a:r>
                      <a:endParaRPr lang="en-US" sz="1200" b="1" dirty="0">
                        <a:solidFill>
                          <a:schemeClr val="bg1"/>
                        </a:solidFill>
                        <a:latin typeface="Helvetica Neue" panose="020B0604020202020204" charset="0"/>
                      </a:endParaRPr>
                    </a:p>
                    <a:p>
                      <a:pPr marL="0" marR="0" lvl="0" indent="0" algn="l" rtl="0">
                        <a:spcBef>
                          <a:spcPts val="0"/>
                        </a:spcBef>
                        <a:spcAft>
                          <a:spcPts val="0"/>
                        </a:spcAft>
                        <a:buNone/>
                      </a:pPr>
                      <a:endParaRPr sz="1200" dirty="0">
                        <a:solidFill>
                          <a:schemeClr val="bg1"/>
                        </a:solidFill>
                        <a:latin typeface="Helvetica Neue" panose="020B0604020202020204" charset="0"/>
                      </a:endParaRPr>
                    </a:p>
                  </a:txBody>
                  <a:tcPr marL="91450" marR="91450" marT="45725" marB="45725"/>
                </a:tc>
                <a:tc>
                  <a:txBody>
                    <a:bodyPr/>
                    <a:lstStyle/>
                    <a:p>
                      <a:pPr marL="0" lvl="0" indent="0" algn="l" rtl="0">
                        <a:spcBef>
                          <a:spcPts val="0"/>
                        </a:spcBef>
                        <a:spcAft>
                          <a:spcPts val="0"/>
                        </a:spcAft>
                        <a:buNone/>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ESG2.2TF</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4 months after steps 2 and 3</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Comprehensive report of qualitative analysis and best practices is completed</a:t>
                      </a:r>
                    </a:p>
                    <a:p>
                      <a:pPr marL="0" marR="0" lvl="0" indent="0" algn="l" rtl="0">
                        <a:spcBef>
                          <a:spcPts val="0"/>
                        </a:spcBef>
                        <a:spcAft>
                          <a:spcPts val="0"/>
                        </a:spcAft>
                        <a:buNone/>
                      </a:pPr>
                      <a:endParaRPr sz="1200" dirty="0">
                        <a:solidFill>
                          <a:schemeClr val="bg1"/>
                        </a:solidFill>
                        <a:latin typeface="Helvetica Neue" panose="020B0604020202020204" charset="0"/>
                      </a:endParaRPr>
                    </a:p>
                  </a:txBody>
                  <a:tcPr marL="91450" marR="91450" marT="45725" marB="45725"/>
                </a:tc>
                <a:extLst>
                  <a:ext uri="{0D108BD9-81ED-4DB2-BD59-A6C34878D82A}">
                    <a16:rowId xmlns:a16="http://schemas.microsoft.com/office/drawing/2014/main" val="10004"/>
                  </a:ext>
                </a:extLst>
              </a:tr>
            </a:tbl>
          </a:graphicData>
        </a:graphic>
      </p:graphicFrame>
      <p:sp>
        <p:nvSpPr>
          <p:cNvPr id="9" name="Title 1">
            <a:extLst>
              <a:ext uri="{FF2B5EF4-FFF2-40B4-BE49-F238E27FC236}">
                <a16:creationId xmlns:a16="http://schemas.microsoft.com/office/drawing/2014/main" id="{C3A5FB3B-472C-4C42-9C1E-93C64DD049E1}"/>
              </a:ext>
            </a:extLst>
          </p:cNvPr>
          <p:cNvSpPr>
            <a:spLocks noGrp="1"/>
          </p:cNvSpPr>
          <p:nvPr>
            <p:ph type="title"/>
          </p:nvPr>
        </p:nvSpPr>
        <p:spPr>
          <a:xfrm>
            <a:off x="602166" y="-142350"/>
            <a:ext cx="7939668" cy="1143000"/>
          </a:xfrm>
        </p:spPr>
        <p:txBody>
          <a:bodyPr/>
          <a:lstStyle/>
          <a:p>
            <a:r>
              <a:rPr lang="en-US" sz="2400" u="sng" dirty="0">
                <a:latin typeface="Helvetica Neue" panose="020B0604020202020204" charset="0"/>
              </a:rPr>
              <a:t>Education &amp; Spiritual Growth Strategic Goal 2.2 Action Plan</a:t>
            </a:r>
          </a:p>
        </p:txBody>
      </p:sp>
    </p:spTree>
  </p:cSld>
  <p:clrMapOvr>
    <a:masterClrMapping/>
  </p:clrMapOvr>
  <p:transition>
    <p:strips dir="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graphicFrame>
        <p:nvGraphicFramePr>
          <p:cNvPr id="75" name="Google Shape;75;p6"/>
          <p:cNvGraphicFramePr/>
          <p:nvPr>
            <p:extLst>
              <p:ext uri="{D42A27DB-BD31-4B8C-83A1-F6EECF244321}">
                <p14:modId xmlns:p14="http://schemas.microsoft.com/office/powerpoint/2010/main" val="2915913141"/>
              </p:ext>
            </p:extLst>
          </p:nvPr>
        </p:nvGraphicFramePr>
        <p:xfrm>
          <a:off x="0" y="677535"/>
          <a:ext cx="9032475" cy="5750472"/>
        </p:xfrm>
        <a:graphic>
          <a:graphicData uri="http://schemas.openxmlformats.org/drawingml/2006/table">
            <a:tbl>
              <a:tblPr firstRow="1" bandRow="1">
                <a:noFill/>
              </a:tblPr>
              <a:tblGrid>
                <a:gridCol w="4291013">
                  <a:extLst>
                    <a:ext uri="{9D8B030D-6E8A-4147-A177-3AD203B41FA5}">
                      <a16:colId xmlns:a16="http://schemas.microsoft.com/office/drawing/2014/main" val="20000"/>
                    </a:ext>
                  </a:extLst>
                </a:gridCol>
                <a:gridCol w="1490662">
                  <a:extLst>
                    <a:ext uri="{9D8B030D-6E8A-4147-A177-3AD203B41FA5}">
                      <a16:colId xmlns:a16="http://schemas.microsoft.com/office/drawing/2014/main" val="20001"/>
                    </a:ext>
                  </a:extLst>
                </a:gridCol>
                <a:gridCol w="1260950">
                  <a:extLst>
                    <a:ext uri="{9D8B030D-6E8A-4147-A177-3AD203B41FA5}">
                      <a16:colId xmlns:a16="http://schemas.microsoft.com/office/drawing/2014/main" val="20002"/>
                    </a:ext>
                  </a:extLst>
                </a:gridCol>
                <a:gridCol w="1989850">
                  <a:extLst>
                    <a:ext uri="{9D8B030D-6E8A-4147-A177-3AD203B41FA5}">
                      <a16:colId xmlns:a16="http://schemas.microsoft.com/office/drawing/2014/main" val="20003"/>
                    </a:ext>
                  </a:extLst>
                </a:gridCol>
              </a:tblGrid>
              <a:tr h="538342">
                <a:tc>
                  <a:txBody>
                    <a:bodyPr/>
                    <a:lstStyle/>
                    <a:p>
                      <a:pPr algn="l"/>
                      <a:r>
                        <a:rPr lang="en-US" sz="1200" b="1" kern="1200" dirty="0">
                          <a:solidFill>
                            <a:schemeClr val="bg1"/>
                          </a:solidFill>
                          <a:effectLst/>
                          <a:latin typeface="Helvetica Neue" panose="020B0604020202020204" charset="0"/>
                          <a:ea typeface="+mn-ea"/>
                          <a:cs typeface="+mn-cs"/>
                        </a:rPr>
                        <a:t>Key  Actions  Necessary  </a:t>
                      </a:r>
                      <a:r>
                        <a:rPr lang="en-US" sz="1200" b="1" u="none" kern="1200" dirty="0">
                          <a:solidFill>
                            <a:schemeClr val="bg1"/>
                          </a:solidFill>
                          <a:effectLst/>
                          <a:latin typeface="Helvetica Neue" panose="020B0604020202020204" charset="0"/>
                          <a:ea typeface="+mn-ea"/>
                          <a:cs typeface="+mn-cs"/>
                        </a:rPr>
                        <a:t>To Achieve  Strategic  </a:t>
                      </a:r>
                      <a:r>
                        <a:rPr lang="en-US" sz="1200" b="1" u="sng" kern="1200" dirty="0">
                          <a:solidFill>
                            <a:schemeClr val="bg1"/>
                          </a:solidFill>
                          <a:effectLst/>
                          <a:latin typeface="Helvetica Neue" panose="020B0604020202020204" charset="0"/>
                          <a:ea typeface="+mn-ea"/>
                          <a:cs typeface="+mn-cs"/>
                        </a:rPr>
                        <a:t>Goal  2.2</a:t>
                      </a:r>
                      <a:endParaRPr lang="en-US" sz="1200" dirty="0">
                        <a:solidFill>
                          <a:schemeClr val="bg1"/>
                        </a:solidFill>
                        <a:latin typeface="Helvetica Neue" panose="020B0604020202020204" charset="0"/>
                      </a:endParaRPr>
                    </a:p>
                  </a:txBody>
                  <a:tcPr/>
                </a:tc>
                <a:tc>
                  <a:txBody>
                    <a:bodyPr/>
                    <a:lstStyle/>
                    <a:p>
                      <a:pPr algn="l"/>
                      <a:r>
                        <a:rPr lang="en-US" sz="1200" u="sng" dirty="0">
                          <a:solidFill>
                            <a:schemeClr val="bg1"/>
                          </a:solidFill>
                          <a:latin typeface="Helvetica Neue" panose="020B0604020202020204" charset="0"/>
                        </a:rPr>
                        <a:t>Responsible Party</a:t>
                      </a:r>
                    </a:p>
                  </a:txBody>
                  <a:tcPr/>
                </a:tc>
                <a:tc>
                  <a:txBody>
                    <a:bodyPr/>
                    <a:lstStyle/>
                    <a:p>
                      <a:pPr algn="l"/>
                      <a:r>
                        <a:rPr lang="en-US" sz="1200" u="sng" dirty="0">
                          <a:solidFill>
                            <a:schemeClr val="bg1"/>
                          </a:solidFill>
                          <a:latin typeface="Helvetica Neue" panose="020B0604020202020204" charset="0"/>
                        </a:rPr>
                        <a:t>Timetable</a:t>
                      </a:r>
                    </a:p>
                  </a:txBody>
                  <a:tcPr/>
                </a:tc>
                <a:tc>
                  <a:txBody>
                    <a:bodyPr/>
                    <a:lstStyle/>
                    <a:p>
                      <a:pPr algn="l"/>
                      <a:r>
                        <a:rPr lang="en-US" sz="1200" b="1" u="none" dirty="0">
                          <a:solidFill>
                            <a:schemeClr val="bg1"/>
                          </a:solidFill>
                          <a:latin typeface="Helvetica Neue" panose="020B0604020202020204" charset="0"/>
                        </a:rPr>
                        <a:t>Completion </a:t>
                      </a:r>
                    </a:p>
                    <a:p>
                      <a:pPr algn="l"/>
                      <a:r>
                        <a:rPr lang="en-US" sz="1200" b="1" u="sng" dirty="0">
                          <a:solidFill>
                            <a:schemeClr val="bg1"/>
                          </a:solidFill>
                          <a:latin typeface="Helvetica Neue" panose="020B0604020202020204" charset="0"/>
                        </a:rPr>
                        <a:t>Confirmation Test</a:t>
                      </a:r>
                    </a:p>
                  </a:txBody>
                  <a:tcPr/>
                </a:tc>
                <a:extLst>
                  <a:ext uri="{0D108BD9-81ED-4DB2-BD59-A6C34878D82A}">
                    <a16:rowId xmlns:a16="http://schemas.microsoft.com/office/drawing/2014/main" val="10000"/>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5. Develop an outline of a comprehensive Youth and Emerging Adult Ministry Program tailored to the needs of the youth and emerging adults with delivery schedule and proposed methods of delivery.  </a:t>
                      </a:r>
                    </a:p>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 </a:t>
                      </a:r>
                      <a:endParaRPr sz="1200" b="1" dirty="0">
                        <a:solidFill>
                          <a:schemeClr val="bg1"/>
                        </a:solidFill>
                        <a:latin typeface="Helvetica Neue" panose="020B0604020202020204" charset="0"/>
                      </a:endParaRPr>
                    </a:p>
                  </a:txBody>
                  <a:tcPr marL="91450" marR="91450" marT="45725" marB="45725"/>
                </a:tc>
                <a:tc>
                  <a:txBody>
                    <a:bodyPr/>
                    <a:lstStyle/>
                    <a:p>
                      <a:pPr marL="0" lvl="0" indent="0" algn="l" rtl="0">
                        <a:spcBef>
                          <a:spcPts val="0"/>
                        </a:spcBef>
                        <a:spcAft>
                          <a:spcPts val="0"/>
                        </a:spcAft>
                        <a:buNone/>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ESG2.2TF and Clergy</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3 months after step 4</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Outline of elements of comprehensive </a:t>
                      </a:r>
                      <a:r>
                        <a:rPr lang="en-US" sz="1200" b="0" dirty="0">
                          <a:solidFill>
                            <a:schemeClr val="bg1"/>
                          </a:solidFill>
                          <a:latin typeface="Helvetica Neue" panose="020B0604020202020204" charset="0"/>
                          <a:ea typeface="Times New Roman"/>
                          <a:cs typeface="Times New Roman"/>
                          <a:sym typeface="Times New Roman"/>
                        </a:rPr>
                        <a:t>Youth and Emerging Adult Ministry Program</a:t>
                      </a:r>
                      <a:r>
                        <a:rPr lang="en-US" sz="1200" dirty="0">
                          <a:solidFill>
                            <a:schemeClr val="bg1"/>
                          </a:solidFill>
                          <a:latin typeface="Helvetica Neue" panose="020B0604020202020204" charset="0"/>
                        </a:rPr>
                        <a:t> is finalized</a:t>
                      </a:r>
                    </a:p>
                  </a:txBody>
                  <a:tcPr marL="91450" marR="91450" marT="45725" marB="45725"/>
                </a:tc>
                <a:extLst>
                  <a:ext uri="{0D108BD9-81ED-4DB2-BD59-A6C34878D82A}">
                    <a16:rowId xmlns:a16="http://schemas.microsoft.com/office/drawing/2014/main" val="10001"/>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6. Develop, improve or eliminate materials needed to create a best practices comprehensive new Youth and Emerging Adult Ministry Program that is also in full compliance with the applicable youth protection policies and standards.</a:t>
                      </a:r>
                      <a:endParaRPr lang="en-US" sz="1200" b="1" dirty="0">
                        <a:solidFill>
                          <a:schemeClr val="bg1"/>
                        </a:solidFill>
                        <a:latin typeface="Helvetica Neue" panose="020B0604020202020204" charset="0"/>
                      </a:endParaRPr>
                    </a:p>
                    <a:p>
                      <a:pPr marL="0" marR="0" lvl="0" indent="0" algn="l" rtl="0">
                        <a:spcBef>
                          <a:spcPts val="0"/>
                        </a:spcBef>
                        <a:spcAft>
                          <a:spcPts val="0"/>
                        </a:spcAft>
                        <a:buNone/>
                      </a:pPr>
                      <a:endParaRPr sz="1200" b="1" dirty="0">
                        <a:solidFill>
                          <a:schemeClr val="bg1"/>
                        </a:solidFill>
                        <a:latin typeface="Helvetica Neue" panose="020B0604020202020204" charset="0"/>
                      </a:endParaRPr>
                    </a:p>
                  </a:txBody>
                  <a:tcPr marL="91450" marR="91450" marT="45725" marB="45725"/>
                </a:tc>
                <a:tc>
                  <a:txBody>
                    <a:bodyPr/>
                    <a:lstStyle/>
                    <a:p>
                      <a:pPr marL="0" lvl="0" indent="0" algn="l" rtl="0">
                        <a:spcBef>
                          <a:spcPts val="0"/>
                        </a:spcBef>
                        <a:spcAft>
                          <a:spcPts val="0"/>
                        </a:spcAft>
                        <a:buNone/>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ESG2.2TF</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3 months after step 5</a:t>
                      </a:r>
                      <a:endParaRPr sz="1200" dirty="0">
                        <a:solidFill>
                          <a:schemeClr val="bg1"/>
                        </a:solidFill>
                        <a:latin typeface="Helvetica Neue" panose="020B0604020202020204" charset="0"/>
                      </a:endParaRPr>
                    </a:p>
                  </a:txBody>
                  <a:tcPr marL="91450" marR="91450" marT="45725" marB="45725"/>
                </a:tc>
                <a:tc>
                  <a:txBody>
                    <a:bodyPr/>
                    <a:lstStyle/>
                    <a:p>
                      <a:pPr marL="0" lvl="0" indent="0" algn="l" rtl="0">
                        <a:spcBef>
                          <a:spcPts val="0"/>
                        </a:spcBef>
                        <a:spcAft>
                          <a:spcPts val="0"/>
                        </a:spcAft>
                        <a:buNone/>
                      </a:pPr>
                      <a:r>
                        <a:rPr lang="en-US" sz="1200" dirty="0">
                          <a:solidFill>
                            <a:schemeClr val="bg1"/>
                          </a:solidFill>
                          <a:latin typeface="Helvetica Neue" panose="020B0604020202020204" charset="0"/>
                          <a:ea typeface="Times New Roman"/>
                          <a:cs typeface="Times New Roman"/>
                          <a:sym typeface="Times New Roman"/>
                        </a:rPr>
                        <a:t>Youth and Emerging Adult Ministry Program</a:t>
                      </a:r>
                      <a:r>
                        <a:rPr lang="en-US" sz="1200" b="1" dirty="0">
                          <a:solidFill>
                            <a:schemeClr val="bg1"/>
                          </a:solidFill>
                          <a:latin typeface="Helvetica Neue" panose="020B0604020202020204" charset="0"/>
                          <a:ea typeface="Times New Roman"/>
                          <a:cs typeface="Times New Roman"/>
                          <a:sym typeface="Times New Roman"/>
                        </a:rPr>
                        <a:t> </a:t>
                      </a:r>
                      <a:r>
                        <a:rPr lang="en-US" sz="1200" dirty="0">
                          <a:solidFill>
                            <a:schemeClr val="bg1"/>
                          </a:solidFill>
                          <a:latin typeface="Helvetica Neue" panose="020B0604020202020204" charset="0"/>
                        </a:rPr>
                        <a:t>is completed and developed</a:t>
                      </a:r>
                      <a:endParaRPr sz="1200" dirty="0">
                        <a:solidFill>
                          <a:schemeClr val="bg1"/>
                        </a:solidFill>
                        <a:latin typeface="Helvetica Neue" panose="020B0604020202020204" charset="0"/>
                      </a:endParaRPr>
                    </a:p>
                  </a:txBody>
                  <a:tcPr marL="91450" marR="91450" marT="45725" marB="45725">
                    <a:lnB w="12700" cap="flat" cmpd="sng" algn="ctr">
                      <a:solidFill>
                        <a:schemeClr val="lt1"/>
                      </a:solidFill>
                      <a:prstDash val="solid"/>
                      <a:round/>
                      <a:headEnd type="none" w="sm" len="sm"/>
                      <a:tailEnd type="none" w="sm" len="sm"/>
                    </a:lnB>
                  </a:tcPr>
                </a:tc>
                <a:extLst>
                  <a:ext uri="{0D108BD9-81ED-4DB2-BD59-A6C34878D82A}">
                    <a16:rowId xmlns:a16="http://schemas.microsoft.com/office/drawing/2014/main" val="10002"/>
                  </a:ext>
                </a:extLst>
              </a:tr>
              <a:tr h="524000">
                <a:tc>
                  <a:txBody>
                    <a:bodyPr/>
                    <a:lstStyle/>
                    <a:p>
                      <a:pPr marL="0" marR="0" lvl="0" indent="0" algn="l" rtl="0">
                        <a:spcBef>
                          <a:spcPts val="0"/>
                        </a:spcBef>
                        <a:spcAft>
                          <a:spcPts val="0"/>
                        </a:spcAft>
                        <a:buAutoNum type="arabicPeriod" startAt="7"/>
                      </a:pPr>
                      <a:r>
                        <a:rPr lang="en-US" sz="1200" b="1" dirty="0">
                          <a:solidFill>
                            <a:schemeClr val="bg1"/>
                          </a:solidFill>
                          <a:latin typeface="Helvetica Neue" panose="020B0604020202020204" charset="0"/>
                          <a:ea typeface="Times New Roman"/>
                          <a:cs typeface="Times New Roman"/>
                          <a:sym typeface="Times New Roman"/>
                        </a:rPr>
                        <a:t>Recruit and train the Y&amp;EA Ministry Team to implement the new Youth and Emerging Adult Ministry Program and establish the various delivery methods for the Program as determined in step 4.</a:t>
                      </a:r>
                      <a:endParaRPr sz="1200" b="1"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ESG2.2TF</a:t>
                      </a:r>
                      <a:endParaRPr sz="1200" dirty="0">
                        <a:solidFill>
                          <a:schemeClr val="bg1"/>
                        </a:solidFill>
                        <a:latin typeface="Helvetica Neue" panose="020B0604020202020204" charset="0"/>
                      </a:endParaRPr>
                    </a:p>
                  </a:txBody>
                  <a:tcPr marL="91450" marR="91450" marT="45725" marB="45725"/>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3 months after step 6</a:t>
                      </a:r>
                      <a:endParaRPr sz="1200" dirty="0">
                        <a:solidFill>
                          <a:schemeClr val="bg1"/>
                        </a:solidFill>
                        <a:latin typeface="Helvetica Neue" panose="020B0604020202020204" charset="0"/>
                      </a:endParaRPr>
                    </a:p>
                  </a:txBody>
                  <a:tcPr marL="91450" marR="91450" marT="45725" marB="45725">
                    <a:lnR w="12700" cap="flat" cmpd="sng" algn="ctr">
                      <a:solidFill>
                        <a:schemeClr val="lt1"/>
                      </a:solidFill>
                      <a:prstDash val="solid"/>
                      <a:round/>
                      <a:headEnd type="none" w="sm" len="sm"/>
                      <a:tailEnd type="none" w="sm" len="sm"/>
                    </a:lnR>
                  </a:tcPr>
                </a:tc>
                <a:tc>
                  <a:txBody>
                    <a:bodyPr/>
                    <a:lstStyle/>
                    <a:p>
                      <a:pPr marL="0" marR="0" lvl="0" indent="0" algn="l" rtl="0">
                        <a:spcBef>
                          <a:spcPts val="0"/>
                        </a:spcBef>
                        <a:spcAft>
                          <a:spcPts val="0"/>
                        </a:spcAft>
                        <a:buNone/>
                      </a:pPr>
                      <a:r>
                        <a:rPr lang="en-US" sz="1200" b="0" dirty="0">
                          <a:solidFill>
                            <a:schemeClr val="bg1"/>
                          </a:solidFill>
                          <a:latin typeface="Helvetica Neue" panose="020B0604020202020204" charset="0"/>
                          <a:ea typeface="Times New Roman"/>
                          <a:cs typeface="Times New Roman"/>
                          <a:sym typeface="Times New Roman"/>
                        </a:rPr>
                        <a:t>Y&amp;EA Ministry Team </a:t>
                      </a:r>
                      <a:r>
                        <a:rPr lang="en-US" sz="1200" dirty="0">
                          <a:solidFill>
                            <a:schemeClr val="bg1"/>
                          </a:solidFill>
                          <a:latin typeface="Helvetica Neue" panose="020B0604020202020204" charset="0"/>
                        </a:rPr>
                        <a:t>are recruited and trained and delivery methods are established</a:t>
                      </a:r>
                      <a:endParaRPr sz="1200" dirty="0">
                        <a:solidFill>
                          <a:schemeClr val="bg1"/>
                        </a:solidFill>
                        <a:latin typeface="Helvetica Neue" panose="020B0604020202020204" charset="0"/>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tcPr>
                </a:tc>
                <a:extLst>
                  <a:ext uri="{0D108BD9-81ED-4DB2-BD59-A6C34878D82A}">
                    <a16:rowId xmlns:a16="http://schemas.microsoft.com/office/drawing/2014/main" val="685153340"/>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ea typeface="Times New Roman"/>
                          <a:cs typeface="Times New Roman"/>
                          <a:sym typeface="Times New Roman"/>
                        </a:rPr>
                        <a:t>8. Begin implementation of the comprehensive new Youth and Emerging Adult Ministry Program.</a:t>
                      </a:r>
                      <a:br>
                        <a:rPr lang="en-US" sz="1200" b="1" dirty="0">
                          <a:solidFill>
                            <a:schemeClr val="bg1"/>
                          </a:solidFill>
                          <a:latin typeface="Helvetica Neue" panose="020B0604020202020204" charset="0"/>
                        </a:rPr>
                      </a:br>
                      <a:endParaRPr sz="1200" b="1" dirty="0">
                        <a:solidFill>
                          <a:schemeClr val="bg1"/>
                        </a:solidFill>
                        <a:latin typeface="Helvetica Neue" panose="020B0604020202020204" charset="0"/>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ESG2.2TF and </a:t>
                      </a:r>
                      <a:r>
                        <a:rPr lang="en-US" sz="1200" b="0" dirty="0">
                          <a:solidFill>
                            <a:schemeClr val="bg1"/>
                          </a:solidFill>
                          <a:latin typeface="Helvetica Neue" panose="020B0604020202020204" charset="0"/>
                          <a:ea typeface="Times New Roman"/>
                          <a:cs typeface="Times New Roman"/>
                          <a:sym typeface="Times New Roman"/>
                        </a:rPr>
                        <a:t>Y&amp;EA Ministry Team</a:t>
                      </a:r>
                      <a:endParaRPr sz="1200" b="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1 month after step 7</a:t>
                      </a:r>
                      <a:endParaRPr sz="1200" dirty="0">
                        <a:solidFill>
                          <a:schemeClr val="bg1"/>
                        </a:solidFill>
                        <a:latin typeface="Helvetica Neue" panose="020B0604020202020204" charset="0"/>
                      </a:endParaRPr>
                    </a:p>
                  </a:txBody>
                  <a:tcPr marL="91450" marR="91450" marT="45725" marB="45725">
                    <a:lnR w="12700" cap="flat" cmpd="sng" algn="ctr">
                      <a:solidFill>
                        <a:schemeClr val="lt1"/>
                      </a:solidFill>
                      <a:prstDash val="solid"/>
                      <a:round/>
                      <a:headEnd type="none" w="sm" len="sm"/>
                      <a:tailEnd type="none" w="sm" len="sm"/>
                    </a:lnR>
                  </a:tcPr>
                </a:tc>
                <a:tc>
                  <a:txBody>
                    <a:bodyPr/>
                    <a:lstStyle/>
                    <a:p>
                      <a:pPr marL="0" marR="0" lvl="0" indent="0" algn="l" rtl="0">
                        <a:spcBef>
                          <a:spcPts val="0"/>
                        </a:spcBef>
                        <a:spcAft>
                          <a:spcPts val="0"/>
                        </a:spcAft>
                        <a:buNone/>
                      </a:pPr>
                      <a:r>
                        <a:rPr lang="en-US" sz="1200" b="0" dirty="0">
                          <a:solidFill>
                            <a:schemeClr val="bg1"/>
                          </a:solidFill>
                          <a:latin typeface="Helvetica Neue" panose="020B0604020202020204" charset="0"/>
                          <a:ea typeface="Times New Roman"/>
                          <a:cs typeface="Times New Roman"/>
                          <a:sym typeface="Times New Roman"/>
                        </a:rPr>
                        <a:t>Youth and Emerging Adult Ministry Program</a:t>
                      </a:r>
                      <a:r>
                        <a:rPr lang="en-US" sz="1200" b="0" dirty="0">
                          <a:solidFill>
                            <a:schemeClr val="bg1"/>
                          </a:solidFill>
                          <a:latin typeface="Helvetica Neue" panose="020B0604020202020204" charset="0"/>
                        </a:rPr>
                        <a:t> delivery </a:t>
                      </a:r>
                      <a:r>
                        <a:rPr lang="en-US" sz="1200" dirty="0">
                          <a:solidFill>
                            <a:schemeClr val="bg1"/>
                          </a:solidFill>
                          <a:latin typeface="Helvetica Neue" panose="020B0604020202020204" charset="0"/>
                        </a:rPr>
                        <a:t>begins</a:t>
                      </a:r>
                      <a:endParaRPr sz="1200" dirty="0">
                        <a:solidFill>
                          <a:schemeClr val="bg1"/>
                        </a:solidFill>
                        <a:latin typeface="Helvetica Neue" panose="020B0604020202020204" charset="0"/>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tcPr>
                </a:tc>
                <a:extLst>
                  <a:ext uri="{0D108BD9-81ED-4DB2-BD59-A6C34878D82A}">
                    <a16:rowId xmlns:a16="http://schemas.microsoft.com/office/drawing/2014/main" val="2083447258"/>
                  </a:ext>
                </a:extLst>
              </a:tr>
              <a:tr h="524000">
                <a:tc>
                  <a:txBody>
                    <a:bodyPr/>
                    <a:lstStyle/>
                    <a:p>
                      <a:pPr marL="0" marR="0" lvl="0" indent="0" algn="l" rtl="0">
                        <a:spcBef>
                          <a:spcPts val="0"/>
                        </a:spcBef>
                        <a:spcAft>
                          <a:spcPts val="0"/>
                        </a:spcAft>
                        <a:buNone/>
                      </a:pPr>
                      <a:r>
                        <a:rPr lang="en-US" sz="1200" b="1" dirty="0">
                          <a:solidFill>
                            <a:schemeClr val="bg1"/>
                          </a:solidFill>
                          <a:latin typeface="Helvetica Neue" panose="020B0604020202020204" charset="0"/>
                        </a:rPr>
                        <a:t>9. At least annually </a:t>
                      </a:r>
                      <a:r>
                        <a:rPr lang="en-US" sz="1200" b="1" u="none" strike="noStrike" cap="none" dirty="0">
                          <a:solidFill>
                            <a:schemeClr val="bg1"/>
                          </a:solidFill>
                          <a:latin typeface="Helvetica Neue" panose="020B0604020202020204" charset="0"/>
                        </a:rPr>
                        <a:t>review, evaluate, eliminate or improve, materials,</a:t>
                      </a:r>
                      <a:r>
                        <a:rPr lang="en-US" sz="1200" b="1" u="none" strike="noStrike" cap="none" baseline="0" dirty="0">
                          <a:solidFill>
                            <a:schemeClr val="bg1"/>
                          </a:solidFill>
                          <a:latin typeface="Helvetica Neue" panose="020B0604020202020204" charset="0"/>
                        </a:rPr>
                        <a:t> Y&amp;EA Ministry Team </a:t>
                      </a:r>
                      <a:r>
                        <a:rPr lang="en-US" sz="1200" b="1" u="none" strike="noStrike" cap="none" dirty="0">
                          <a:solidFill>
                            <a:schemeClr val="bg1"/>
                          </a:solidFill>
                          <a:latin typeface="Helvetica Neue" panose="020B0604020202020204" charset="0"/>
                        </a:rPr>
                        <a:t>and the entire </a:t>
                      </a:r>
                      <a:r>
                        <a:rPr lang="en-US" sz="1200" b="1" dirty="0">
                          <a:solidFill>
                            <a:schemeClr val="bg1"/>
                          </a:solidFill>
                          <a:latin typeface="Helvetica Neue" panose="020B0604020202020204" charset="0"/>
                          <a:ea typeface="Times New Roman"/>
                          <a:cs typeface="Times New Roman"/>
                          <a:sym typeface="Times New Roman"/>
                        </a:rPr>
                        <a:t>Youth and Emerging Adult Ministry Program </a:t>
                      </a:r>
                      <a:r>
                        <a:rPr lang="en-US" sz="1200" b="1" u="none" strike="noStrike" cap="none" dirty="0">
                          <a:solidFill>
                            <a:schemeClr val="bg1"/>
                          </a:solidFill>
                          <a:latin typeface="Helvetica Neue" panose="020B0604020202020204" charset="0"/>
                        </a:rPr>
                        <a:t>to ensure that all materials and the program represents the most effective best practices and metrics available and the </a:t>
                      </a:r>
                      <a:r>
                        <a:rPr lang="en-US" sz="1200" b="1" u="none" strike="noStrike" cap="none" baseline="0" dirty="0">
                          <a:solidFill>
                            <a:schemeClr val="bg1"/>
                          </a:solidFill>
                          <a:latin typeface="Helvetica Neue" panose="020B0604020202020204" charset="0"/>
                        </a:rPr>
                        <a:t>Y&amp;EA Ministry Team </a:t>
                      </a:r>
                      <a:r>
                        <a:rPr lang="en-US" sz="1200" b="1" u="none" strike="noStrike" cap="none" dirty="0">
                          <a:solidFill>
                            <a:schemeClr val="bg1"/>
                          </a:solidFill>
                          <a:latin typeface="Helvetica Neue" panose="020B0604020202020204" charset="0"/>
                        </a:rPr>
                        <a:t>are most effective so that the target goals are achieved. Necessary adjustments are made in the Program or </a:t>
                      </a:r>
                      <a:r>
                        <a:rPr lang="en-US" sz="1200" b="1" u="none" strike="noStrike" cap="none" baseline="0" dirty="0">
                          <a:solidFill>
                            <a:schemeClr val="bg1"/>
                          </a:solidFill>
                          <a:latin typeface="Helvetica Neue" panose="020B0604020202020204" charset="0"/>
                        </a:rPr>
                        <a:t>Y&amp;EA Ministry Team</a:t>
                      </a:r>
                      <a:r>
                        <a:rPr lang="en-US" sz="1200" b="1" u="none" strike="noStrike" cap="none" dirty="0">
                          <a:solidFill>
                            <a:schemeClr val="bg1"/>
                          </a:solidFill>
                          <a:latin typeface="Helvetica Neue" panose="020B0604020202020204" charset="0"/>
                        </a:rPr>
                        <a:t>.</a:t>
                      </a:r>
                      <a:endParaRPr sz="1200" b="1" dirty="0">
                        <a:solidFill>
                          <a:schemeClr val="bg1"/>
                        </a:solidFill>
                        <a:latin typeface="Helvetica Neue" panose="020B0604020202020204" charset="0"/>
                      </a:endParaRPr>
                    </a:p>
                  </a:txBody>
                  <a:tcPr marL="91450" marR="91450" marT="45725" marB="45725"/>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chemeClr val="bg1"/>
                          </a:solidFill>
                          <a:effectLst/>
                          <a:uLnTx/>
                          <a:uFillTx/>
                          <a:latin typeface="Helvetica Neue" panose="020B0604020202020204" charset="0"/>
                          <a:ea typeface="Times New Roman"/>
                          <a:cs typeface="Times New Roman"/>
                          <a:sym typeface="Times New Roman"/>
                        </a:rPr>
                        <a:t>ESG2.2TF and </a:t>
                      </a:r>
                      <a:r>
                        <a:rPr lang="en-US" sz="1200" b="0" dirty="0">
                          <a:solidFill>
                            <a:schemeClr val="bg1"/>
                          </a:solidFill>
                          <a:latin typeface="Helvetica Neue" panose="020B0604020202020204" charset="0"/>
                          <a:ea typeface="Times New Roman"/>
                          <a:cs typeface="Times New Roman"/>
                          <a:sym typeface="Times New Roman"/>
                        </a:rPr>
                        <a:t>Y&amp;EA Ministry Team</a:t>
                      </a:r>
                      <a:endParaRPr lang="en-US" sz="1200" dirty="0">
                        <a:solidFill>
                          <a:schemeClr val="bg1"/>
                        </a:solidFill>
                        <a:latin typeface="Helvetica Neue" panose="020B0604020202020204" charset="0"/>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dirty="0">
                          <a:solidFill>
                            <a:schemeClr val="bg1"/>
                          </a:solidFill>
                          <a:latin typeface="Helvetica Neue" panose="020B0604020202020204" charset="0"/>
                        </a:rPr>
                        <a:t>At least annually after step 8 and continuously thereafter</a:t>
                      </a:r>
                      <a:endParaRPr sz="1200" dirty="0">
                        <a:solidFill>
                          <a:schemeClr val="bg1"/>
                        </a:solidFill>
                        <a:latin typeface="Helvetica Neue" panose="020B0604020202020204" charset="0"/>
                      </a:endParaRPr>
                    </a:p>
                  </a:txBody>
                  <a:tcPr marL="91450" marR="91450" marT="45725" marB="45725">
                    <a:lnR w="12700" cap="flat" cmpd="sng" algn="ctr">
                      <a:solidFill>
                        <a:schemeClr val="lt1"/>
                      </a:solidFill>
                      <a:prstDash val="solid"/>
                      <a:round/>
                      <a:headEnd type="none" w="sm" len="sm"/>
                      <a:tailEnd type="none" w="sm" len="sm"/>
                    </a:lnR>
                  </a:tcPr>
                </a:tc>
                <a:tc>
                  <a:txBody>
                    <a:bodyPr/>
                    <a:lstStyle/>
                    <a:p>
                      <a:pPr marL="0" marR="0" lvl="0" indent="0" algn="l" rtl="0">
                        <a:spcBef>
                          <a:spcPts val="0"/>
                        </a:spcBef>
                        <a:spcAft>
                          <a:spcPts val="0"/>
                        </a:spcAft>
                        <a:buNone/>
                      </a:pPr>
                      <a:r>
                        <a:rPr lang="en-US" sz="1200" dirty="0">
                          <a:solidFill>
                            <a:schemeClr val="bg1"/>
                          </a:solidFill>
                          <a:latin typeface="Helvetica Neue" panose="020B0604020202020204" charset="0"/>
                        </a:rPr>
                        <a:t>Annual review takes place and improvements are implemented</a:t>
                      </a:r>
                      <a:endParaRPr sz="1200" dirty="0">
                        <a:solidFill>
                          <a:schemeClr val="bg1"/>
                        </a:solidFill>
                        <a:latin typeface="Helvetica Neue" panose="020B0604020202020204" charset="0"/>
                      </a:endParaRPr>
                    </a:p>
                  </a:txBody>
                  <a:tcPr marL="91450" marR="91450" marT="45725" marB="45725">
                    <a:lnL w="12700" cap="flat" cmpd="sng" algn="ctr">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lgn="ctr">
                      <a:solidFill>
                        <a:schemeClr val="lt1"/>
                      </a:solidFill>
                      <a:prstDash val="solid"/>
                      <a:round/>
                      <a:headEnd type="none" w="sm" len="sm"/>
                      <a:tailEnd type="none" w="sm" len="sm"/>
                    </a:lnT>
                    <a:lnB w="12700" cap="flat" cmpd="sng" algn="ctr">
                      <a:solidFill>
                        <a:schemeClr val="lt1"/>
                      </a:solidFill>
                      <a:prstDash val="solid"/>
                      <a:round/>
                      <a:headEnd type="none" w="sm" len="sm"/>
                      <a:tailEnd type="none" w="sm" len="sm"/>
                    </a:lnB>
                  </a:tcPr>
                </a:tc>
                <a:extLst>
                  <a:ext uri="{0D108BD9-81ED-4DB2-BD59-A6C34878D82A}">
                    <a16:rowId xmlns:a16="http://schemas.microsoft.com/office/drawing/2014/main" val="2061547581"/>
                  </a:ext>
                </a:extLst>
              </a:tr>
            </a:tbl>
          </a:graphicData>
        </a:graphic>
      </p:graphicFrame>
      <p:sp>
        <p:nvSpPr>
          <p:cNvPr id="6" name="Title 1">
            <a:extLst>
              <a:ext uri="{FF2B5EF4-FFF2-40B4-BE49-F238E27FC236}">
                <a16:creationId xmlns:a16="http://schemas.microsoft.com/office/drawing/2014/main" id="{5B433813-39F3-4CDD-8FF4-A806E1BB85FF}"/>
              </a:ext>
            </a:extLst>
          </p:cNvPr>
          <p:cNvSpPr>
            <a:spLocks noGrp="1"/>
          </p:cNvSpPr>
          <p:nvPr>
            <p:ph type="title"/>
          </p:nvPr>
        </p:nvSpPr>
        <p:spPr>
          <a:xfrm>
            <a:off x="602166" y="-142350"/>
            <a:ext cx="7939668" cy="1143000"/>
          </a:xfrm>
        </p:spPr>
        <p:txBody>
          <a:bodyPr/>
          <a:lstStyle/>
          <a:p>
            <a:r>
              <a:rPr lang="en-US" sz="2400" u="sng" dirty="0">
                <a:latin typeface="Helvetica Neue" panose="020B0604020202020204" charset="0"/>
              </a:rPr>
              <a:t>Education &amp; Spiritual Growth Strategic Goal 2.2 Action Plan</a:t>
            </a:r>
          </a:p>
        </p:txBody>
      </p:sp>
    </p:spTree>
  </p:cSld>
  <p:clrMapOvr>
    <a:masterClrMapping/>
  </p:clrMapOvr>
  <p:transition>
    <p:strips dir="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537854" y="2719923"/>
            <a:ext cx="6324600" cy="1143000"/>
          </a:xfrm>
        </p:spPr>
        <p:txBody>
          <a:bodyPr/>
          <a:lstStyle/>
          <a:p>
            <a:r>
              <a:rPr lang="en-US" dirty="0"/>
              <a:t>Sample 7 </a:t>
            </a:r>
            <a:br>
              <a:rPr lang="en-US" dirty="0"/>
            </a:br>
            <a:r>
              <a:rPr lang="en-US" dirty="0"/>
              <a:t>Religious Education</a:t>
            </a:r>
          </a:p>
        </p:txBody>
      </p:sp>
    </p:spTree>
    <p:extLst>
      <p:ext uri="{BB962C8B-B14F-4D97-AF65-F5344CB8AC3E}">
        <p14:creationId xmlns:p14="http://schemas.microsoft.com/office/powerpoint/2010/main" val="2274199862"/>
      </p:ext>
    </p:extLst>
  </p:cSld>
  <p:clrMapOvr>
    <a:masterClrMapping/>
  </p:clrMapOvr>
  <p:transition>
    <p:strips dir="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Google Shape;40;p8"/>
          <p:cNvSpPr txBox="1">
            <a:spLocks noGrp="1"/>
          </p:cNvSpPr>
          <p:nvPr>
            <p:ph type="body" idx="1"/>
          </p:nvPr>
        </p:nvSpPr>
        <p:spPr>
          <a:xfrm>
            <a:off x="524754" y="2071577"/>
            <a:ext cx="8285177" cy="43434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200"/>
              <a:buNone/>
            </a:pPr>
            <a:r>
              <a:rPr lang="en-US" sz="2400" b="1" dirty="0">
                <a:solidFill>
                  <a:schemeClr val="tx1"/>
                </a:solidFill>
                <a:latin typeface="Helvetica Neue"/>
                <a:ea typeface="Helvetica Neue"/>
                <a:cs typeface="Helvetica Neue"/>
                <a:sym typeface="Helvetica Neue"/>
              </a:rPr>
              <a:t>Within  </a:t>
            </a:r>
            <a:r>
              <a:rPr lang="en-US" sz="2400" b="1" dirty="0">
                <a:solidFill>
                  <a:schemeClr val="tx1"/>
                </a:solidFill>
              </a:rPr>
              <a:t>21</a:t>
            </a:r>
            <a:r>
              <a:rPr lang="en-US" sz="2400" b="1" dirty="0">
                <a:solidFill>
                  <a:schemeClr val="tx1"/>
                </a:solidFill>
                <a:latin typeface="Helvetica Neue"/>
                <a:ea typeface="Helvetica Neue"/>
                <a:cs typeface="Helvetica Neue"/>
                <a:sym typeface="Helvetica Neue"/>
              </a:rPr>
              <a:t>  months,  we  will  develop  and  implement  an  effective,  comprehensive  and  interactive  </a:t>
            </a:r>
            <a:r>
              <a:rPr lang="en-US" sz="2400" b="1" dirty="0">
                <a:solidFill>
                  <a:schemeClr val="tx1"/>
                </a:solidFill>
              </a:rPr>
              <a:t>full-year  Adult  Religious Education  Program</a:t>
            </a:r>
            <a:r>
              <a:rPr lang="en-US" sz="2400" b="1" dirty="0">
                <a:solidFill>
                  <a:schemeClr val="tx1"/>
                </a:solidFill>
                <a:latin typeface="Helvetica Neue"/>
                <a:ea typeface="Helvetica Neue"/>
                <a:cs typeface="Helvetica Neue"/>
                <a:sym typeface="Helvetica Neue"/>
              </a:rPr>
              <a:t>  that  will  be  successfully  delivered  to  a  minimum  of  30%  of  adult  parishioners  over  the  next  2  years  thereafter.</a:t>
            </a:r>
            <a:r>
              <a:rPr lang="en-US" sz="2400" b="1" dirty="0">
                <a:solidFill>
                  <a:schemeClr val="tx1"/>
                </a:solidFill>
              </a:rPr>
              <a:t> </a:t>
            </a:r>
            <a:endParaRPr sz="2400" b="1" dirty="0">
              <a:solidFill>
                <a:schemeClr val="tx1"/>
              </a:solidFill>
            </a:endParaRPr>
          </a:p>
        </p:txBody>
      </p:sp>
      <p:sp>
        <p:nvSpPr>
          <p:cNvPr id="41" name="Google Shape;41;p8"/>
          <p:cNvSpPr txBox="1"/>
          <p:nvPr/>
        </p:nvSpPr>
        <p:spPr>
          <a:xfrm>
            <a:off x="346167" y="364808"/>
            <a:ext cx="8642350" cy="1143000"/>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70000"/>
              </a:lnSpc>
              <a:spcBef>
                <a:spcPts val="0"/>
              </a:spcBef>
              <a:spcAft>
                <a:spcPts val="0"/>
              </a:spcAft>
              <a:buClr>
                <a:srgbClr val="000000"/>
              </a:buClr>
              <a:buSzTx/>
              <a:buFont typeface="Arial"/>
              <a:buNone/>
              <a:tabLst/>
              <a:defRPr/>
            </a:pPr>
            <a:r>
              <a:rPr kumimoji="0" lang="en-US" sz="3600" b="1" i="0" u="sng" strike="noStrike" kern="0" cap="none" spc="0" normalizeH="0" baseline="0" noProof="0" dirty="0">
                <a:ln>
                  <a:noFill/>
                </a:ln>
                <a:solidFill>
                  <a:srgbClr val="760002"/>
                </a:solidFill>
                <a:effectLst/>
                <a:uLnTx/>
                <a:uFillTx/>
                <a:latin typeface="Helvetica Neue"/>
                <a:ea typeface="Arial"/>
                <a:cs typeface="Arial"/>
                <a:sym typeface="Arial"/>
              </a:rPr>
              <a:t>Education</a:t>
            </a:r>
          </a:p>
          <a:p>
            <a:pPr marL="0" marR="0" lvl="0" indent="0" algn="ctr" defTabSz="914400" rtl="0" eaLnBrk="1" fontAlgn="auto" latinLnBrk="0" hangingPunct="1">
              <a:lnSpc>
                <a:spcPct val="70000"/>
              </a:lnSpc>
              <a:spcBef>
                <a:spcPts val="0"/>
              </a:spcBef>
              <a:spcAft>
                <a:spcPts val="0"/>
              </a:spcAft>
              <a:buClr>
                <a:srgbClr val="000000"/>
              </a:buClr>
              <a:buSzTx/>
              <a:buFont typeface="Arial"/>
              <a:buNone/>
              <a:tabLst/>
              <a:defRPr/>
            </a:pPr>
            <a:endParaRPr kumimoji="0" lang="en-US" sz="3600" b="1" i="0" u="sng" strike="noStrike" kern="0" cap="none" spc="0" normalizeH="0" baseline="0" noProof="0" dirty="0">
              <a:ln>
                <a:noFill/>
              </a:ln>
              <a:solidFill>
                <a:srgbClr val="760002"/>
              </a:solidFill>
              <a:effectLst/>
              <a:uLnTx/>
              <a:uFillTx/>
              <a:latin typeface="Helvetica Neue"/>
              <a:cs typeface="Arial"/>
              <a:sym typeface="Arial"/>
            </a:endParaRPr>
          </a:p>
          <a:p>
            <a:pPr lvl="0" algn="ctr" hangingPunct="1">
              <a:lnSpc>
                <a:spcPct val="70000"/>
              </a:lnSpc>
              <a:buClr>
                <a:srgbClr val="000000"/>
              </a:buClr>
              <a:defRPr/>
            </a:pPr>
            <a:r>
              <a:rPr lang="en-US" sz="3600" b="1" u="sng" dirty="0">
                <a:solidFill>
                  <a:srgbClr val="760002"/>
                </a:solidFill>
                <a:latin typeface="Helvetica Neue"/>
                <a:ea typeface="Arial"/>
                <a:cs typeface="Arial"/>
                <a:sym typeface="Arial"/>
              </a:rPr>
              <a:t>Goal  4.1  </a:t>
            </a:r>
            <a:r>
              <a:rPr kumimoji="0" lang="en-US" sz="3600" b="1" i="0" u="sng" strike="noStrike" kern="0" cap="none" spc="0" normalizeH="0" baseline="0" noProof="0" dirty="0">
                <a:ln>
                  <a:noFill/>
                </a:ln>
                <a:solidFill>
                  <a:srgbClr val="760002"/>
                </a:solidFill>
                <a:effectLst/>
                <a:uLnTx/>
                <a:uFillTx/>
                <a:latin typeface="Helvetica Neue"/>
                <a:cs typeface="Arial"/>
                <a:sym typeface="Arial"/>
              </a:rPr>
              <a:t>Adult  Religious  Education</a:t>
            </a:r>
            <a:endParaRPr kumimoji="0" lang="en-US" sz="1400" b="0" i="0" u="none" strike="noStrike" kern="0" cap="none" spc="0" normalizeH="0" baseline="0" noProof="0" dirty="0">
              <a:ln>
                <a:noFill/>
              </a:ln>
              <a:solidFill>
                <a:srgbClr val="000000"/>
              </a:solidFill>
              <a:effectLst/>
              <a:uLnTx/>
              <a:uFillTx/>
              <a:latin typeface="Helvetica Neue"/>
              <a:cs typeface="Arial"/>
              <a:sym typeface="Arial"/>
            </a:endParaRPr>
          </a:p>
          <a:p>
            <a:pPr marL="0" marR="0" lvl="0" indent="0" algn="ctr" defTabSz="914400" rtl="0" eaLnBrk="1" fontAlgn="auto" latinLnBrk="0" hangingPunct="1">
              <a:lnSpc>
                <a:spcPct val="70000"/>
              </a:lnSpc>
              <a:spcBef>
                <a:spcPts val="0"/>
              </a:spcBef>
              <a:spcAft>
                <a:spcPts val="0"/>
              </a:spcAft>
              <a:buClr>
                <a:srgbClr val="000000"/>
              </a:buClr>
              <a:buSzTx/>
              <a:buFont typeface="Arial"/>
              <a:buNone/>
              <a:tabLst/>
              <a:defRPr/>
            </a:pPr>
            <a:endParaRPr kumimoji="0" sz="1400" b="0" i="0" u="none" strike="noStrike" kern="0" cap="none" spc="0" normalizeH="0" baseline="0" noProof="0" dirty="0">
              <a:ln>
                <a:noFill/>
              </a:ln>
              <a:solidFill>
                <a:srgbClr val="000000"/>
              </a:solidFill>
              <a:effectLst/>
              <a:uLnTx/>
              <a:uFillTx/>
              <a:latin typeface="Helvetica Neue"/>
              <a:cs typeface="Arial"/>
              <a:sym typeface="Arial"/>
            </a:endParaRPr>
          </a:p>
        </p:txBody>
      </p:sp>
    </p:spTree>
  </p:cSld>
  <p:clrMapOvr>
    <a:masterClrMapping/>
  </p:clrMapOvr>
  <p:transition>
    <p:strips dir="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graphicFrame>
        <p:nvGraphicFramePr>
          <p:cNvPr id="47" name="Google Shape;47;p9"/>
          <p:cNvGraphicFramePr/>
          <p:nvPr/>
        </p:nvGraphicFramePr>
        <p:xfrm>
          <a:off x="0" y="555653"/>
          <a:ext cx="8939825" cy="5994535"/>
        </p:xfrm>
        <a:graphic>
          <a:graphicData uri="http://schemas.openxmlformats.org/drawingml/2006/table">
            <a:tbl>
              <a:tblPr firstRow="1" bandRow="1">
                <a:noFill/>
              </a:tblPr>
              <a:tblGrid>
                <a:gridCol w="4552200">
                  <a:extLst>
                    <a:ext uri="{9D8B030D-6E8A-4147-A177-3AD203B41FA5}">
                      <a16:colId xmlns:a16="http://schemas.microsoft.com/office/drawing/2014/main" val="20000"/>
                    </a:ext>
                  </a:extLst>
                </a:gridCol>
                <a:gridCol w="1427975">
                  <a:extLst>
                    <a:ext uri="{9D8B030D-6E8A-4147-A177-3AD203B41FA5}">
                      <a16:colId xmlns:a16="http://schemas.microsoft.com/office/drawing/2014/main" val="20001"/>
                    </a:ext>
                  </a:extLst>
                </a:gridCol>
                <a:gridCol w="1395800">
                  <a:extLst>
                    <a:ext uri="{9D8B030D-6E8A-4147-A177-3AD203B41FA5}">
                      <a16:colId xmlns:a16="http://schemas.microsoft.com/office/drawing/2014/main" val="20002"/>
                    </a:ext>
                  </a:extLst>
                </a:gridCol>
                <a:gridCol w="1563850">
                  <a:extLst>
                    <a:ext uri="{9D8B030D-6E8A-4147-A177-3AD203B41FA5}">
                      <a16:colId xmlns:a16="http://schemas.microsoft.com/office/drawing/2014/main" val="20003"/>
                    </a:ext>
                  </a:extLst>
                </a:gridCol>
              </a:tblGrid>
              <a:tr h="879743">
                <a:tc>
                  <a:txBody>
                    <a:bodyPr/>
                    <a:lstStyle/>
                    <a:p>
                      <a:pPr marL="0" marR="0" lvl="0" indent="0" algn="l" rtl="0">
                        <a:lnSpc>
                          <a:spcPct val="100000"/>
                        </a:lnSpc>
                        <a:spcBef>
                          <a:spcPts val="0"/>
                        </a:spcBef>
                        <a:spcAft>
                          <a:spcPts val="0"/>
                        </a:spcAft>
                        <a:buClr>
                          <a:srgbClr val="000000"/>
                        </a:buClr>
                        <a:buSzPts val="1200"/>
                        <a:buFont typeface="Arial"/>
                        <a:buNone/>
                      </a:pPr>
                      <a:endParaRPr sz="1050" b="1" u="none" strike="noStrike" cap="none" dirty="0">
                        <a:solidFill>
                          <a:schemeClr val="tx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200"/>
                        <a:buFont typeface="Arial"/>
                        <a:buNone/>
                      </a:pPr>
                      <a:endParaRPr sz="1050" b="1" u="none" strike="noStrike" cap="none" dirty="0">
                        <a:solidFill>
                          <a:schemeClr val="tx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200"/>
                        <a:buFont typeface="Arial"/>
                        <a:buNone/>
                      </a:pPr>
                      <a:r>
                        <a:rPr lang="en-US" sz="1050" b="1" u="sng" strike="noStrike" cap="none" dirty="0">
                          <a:solidFill>
                            <a:schemeClr val="tx1"/>
                          </a:solidFill>
                          <a:latin typeface="Helvetica Neue"/>
                          <a:ea typeface="Helvetica Neue"/>
                          <a:cs typeface="Helvetica Neue"/>
                          <a:sym typeface="Helvetica Neue"/>
                        </a:rPr>
                        <a:t>Specific  Key  Actions  Necessary  To  Achieve    Goal  4.1</a:t>
                      </a:r>
                      <a:endParaRPr sz="105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200"/>
                        <a:buFont typeface="Arial"/>
                        <a:buNone/>
                      </a:pPr>
                      <a:endParaRPr sz="1050" b="1" u="none"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200"/>
                        <a:buFont typeface="Arial"/>
                        <a:buNone/>
                      </a:pPr>
                      <a:endParaRPr sz="1050" b="1" u="sng"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200"/>
                        <a:buFont typeface="Arial"/>
                        <a:buNone/>
                      </a:pPr>
                      <a:r>
                        <a:rPr lang="en-US" sz="1050" b="1" u="none" strike="noStrike" cap="none" dirty="0">
                          <a:solidFill>
                            <a:schemeClr val="tx1"/>
                          </a:solidFill>
                          <a:latin typeface="Helvetica Neue"/>
                        </a:rPr>
                        <a:t>Who  Must  Do </a:t>
                      </a:r>
                      <a:r>
                        <a:rPr lang="en-US" sz="1050" b="1" u="sng" strike="noStrike" cap="none" dirty="0">
                          <a:solidFill>
                            <a:schemeClr val="tx1"/>
                          </a:solidFill>
                          <a:latin typeface="Helvetica Neue"/>
                        </a:rPr>
                        <a:t>Each  Action</a:t>
                      </a:r>
                      <a:endParaRPr sz="105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050" b="1" u="none" strike="noStrike" cap="none" dirty="0">
                          <a:solidFill>
                            <a:schemeClr val="tx1"/>
                          </a:solidFill>
                          <a:latin typeface="Helvetica Neue"/>
                        </a:rPr>
                        <a:t>Timetable:  How Many  Months  or Days  To   Finish  Action  From Previous </a:t>
                      </a:r>
                      <a:r>
                        <a:rPr lang="en-US" sz="1050" b="1" u="sng" strike="noStrike" cap="none" dirty="0">
                          <a:solidFill>
                            <a:schemeClr val="tx1"/>
                          </a:solidFill>
                          <a:latin typeface="Helvetica Neue"/>
                        </a:rPr>
                        <a:t>  Action</a:t>
                      </a:r>
                      <a:endParaRPr sz="105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200"/>
                        <a:buFont typeface="Arial"/>
                        <a:buNone/>
                      </a:pPr>
                      <a:endParaRPr sz="1050" b="1" u="none"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200"/>
                        <a:buFont typeface="Arial"/>
                        <a:buNone/>
                      </a:pPr>
                      <a:r>
                        <a:rPr lang="en-US" sz="1050" b="1" u="none" strike="noStrike" cap="none" dirty="0">
                          <a:solidFill>
                            <a:schemeClr val="tx1"/>
                          </a:solidFill>
                          <a:latin typeface="Helvetica Neue"/>
                        </a:rPr>
                        <a:t>How  Will  We  Know  When  This  Action Has  Been </a:t>
                      </a:r>
                      <a:r>
                        <a:rPr lang="en-US" sz="1050" b="1" u="sng" strike="noStrike" cap="none" dirty="0">
                          <a:solidFill>
                            <a:schemeClr val="tx1"/>
                          </a:solidFill>
                          <a:latin typeface="Helvetica Neue"/>
                        </a:rPr>
                        <a:t>Completed</a:t>
                      </a:r>
                      <a:endParaRPr sz="1050" b="1" u="none" strike="noStrike" cap="none" dirty="0">
                        <a:solidFill>
                          <a:schemeClr val="tx1"/>
                        </a:solidFill>
                        <a:latin typeface="Helvetica Neue"/>
                      </a:endParaRPr>
                    </a:p>
                  </a:txBody>
                  <a:tcPr marL="91450" marR="91450" marT="45725" marB="45725">
                    <a:solidFill>
                      <a:schemeClr val="accent5"/>
                    </a:solidFill>
                  </a:tcPr>
                </a:tc>
                <a:extLst>
                  <a:ext uri="{0D108BD9-81ED-4DB2-BD59-A6C34878D82A}">
                    <a16:rowId xmlns:a16="http://schemas.microsoft.com/office/drawing/2014/main" val="10000"/>
                  </a:ext>
                </a:extLst>
              </a:tr>
              <a:tr h="341800">
                <a:tc>
                  <a:txBody>
                    <a:bodyPr/>
                    <a:lstStyle/>
                    <a:p>
                      <a:pPr marL="228600" marR="0" lvl="0" indent="-222250" algn="l" rtl="0">
                        <a:lnSpc>
                          <a:spcPct val="100000"/>
                        </a:lnSpc>
                        <a:spcBef>
                          <a:spcPts val="0"/>
                        </a:spcBef>
                        <a:spcAft>
                          <a:spcPts val="0"/>
                        </a:spcAft>
                        <a:buClr>
                          <a:schemeClr val="dk1"/>
                        </a:buClr>
                        <a:buSzPts val="1100"/>
                        <a:buFont typeface="Helvetica Neue"/>
                        <a:buAutoNum type="arabicPeriod"/>
                      </a:pPr>
                      <a:r>
                        <a:rPr lang="en-US" sz="1100" b="1" u="none" strike="noStrike" cap="none" dirty="0">
                          <a:solidFill>
                            <a:schemeClr val="tx1"/>
                          </a:solidFill>
                          <a:latin typeface="Helvetica Neue"/>
                        </a:rPr>
                        <a:t>Form Education  Goal 4.1 Task Force (E4.1TF).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E4.1TF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1 month from start date</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E4.1TF team members agree to serve</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1"/>
                  </a:ext>
                </a:extLst>
              </a:tr>
              <a:tr h="712175">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2.  Compile and send survey to community for input on most needed and desired adult religious education and spirituality topics, information and curriculum.</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4 months after step 1</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Surveys returned  and responses are compiled </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2"/>
                  </a:ext>
                </a:extLst>
              </a:tr>
              <a:tr h="1040850">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3. Conduct comprehensive research to determine best in class adult religious and spiritual education materials, content, programs, delivery options and best practices from both</a:t>
                      </a:r>
                      <a:r>
                        <a:rPr lang="en-US" sz="1100" b="1" u="none" strike="noStrike" cap="none" baseline="0" dirty="0">
                          <a:solidFill>
                            <a:schemeClr val="tx1"/>
                          </a:solidFill>
                          <a:latin typeface="Helvetica Neue"/>
                        </a:rPr>
                        <a:t> Orthodox and non-Orthodox sources </a:t>
                      </a:r>
                      <a:r>
                        <a:rPr lang="en-US" sz="1100" b="1" u="none" strike="noStrike" cap="none" dirty="0">
                          <a:solidFill>
                            <a:schemeClr val="tx1"/>
                          </a:solidFill>
                          <a:latin typeface="Helvetica Neue"/>
                        </a:rPr>
                        <a:t> (including reviewing existing Metropolis of Atlanta strategic plan religious education materials and other offerings from Orthodox Parish Priests and Religious Education Directors) and specifically identify objective evidence of the effectiveness of each. </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Simultaneous with step 2</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All materials are researched including objective evidence of effectiveness</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3"/>
                  </a:ext>
                </a:extLst>
              </a:tr>
              <a:tr h="821750">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4.  Qualitatively analyze and assess: (a)  all researched and submitted educational materials and categorize them according to topics and objective evidence of their effectiveness and create a comprehensive list of topics and best in class content; (b) assess community survey data of needed and desired adult religious education and spirituality topics and information; and (c) best alternative methods for delivery of adult religious education content. </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sngStrike" cap="none" dirty="0">
                          <a:solidFill>
                            <a:schemeClr val="tx1"/>
                          </a:solidFill>
                          <a:latin typeface="Helvetica Neue"/>
                          <a:ea typeface="Helvetica Neue"/>
                          <a:cs typeface="Helvetica Neue"/>
                          <a:sym typeface="Helvetica Neue"/>
                        </a:rPr>
                        <a:t>E4.1TF</a:t>
                      </a:r>
                      <a:endParaRPr sz="1100" b="1" u="none" strike="sng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4 months after step 3</a:t>
                      </a:r>
                      <a:endParaRPr sz="1100" b="1" u="none" strike="sng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Comprehensive report completed of qualitive analysis of all content / materials, community survey and alternative delivery systems</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4"/>
                  </a:ext>
                </a:extLst>
              </a:tr>
              <a:tr h="931300">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5. Finalize outline of comprehensive “Adult Religious Education Program” and delivery schedule and methods to identify gaps in the Program and the process and timeline for specifically filling such gaps, including who is responsible for achieving each step within the established timeline (“Gap Analysis Workplan”).</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3 months after step 4</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Adult Religious Education Program and Gap Analysis Workplan is complete</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5"/>
                  </a:ext>
                </a:extLst>
              </a:tr>
            </a:tbl>
          </a:graphicData>
        </a:graphic>
      </p:graphicFrame>
      <p:sp>
        <p:nvSpPr>
          <p:cNvPr id="48" name="Google Shape;48;p9"/>
          <p:cNvSpPr txBox="1">
            <a:spLocks noGrp="1"/>
          </p:cNvSpPr>
          <p:nvPr>
            <p:ph type="title"/>
          </p:nvPr>
        </p:nvSpPr>
        <p:spPr>
          <a:xfrm>
            <a:off x="601661" y="-220304"/>
            <a:ext cx="7940675" cy="1143000"/>
          </a:xfrm>
          <a:prstGeom prst="rect">
            <a:avLst/>
          </a:prstGeom>
          <a:noFill/>
          <a:ln>
            <a:noFill/>
          </a:ln>
        </p:spPr>
        <p:txBody>
          <a:bodyPr spcFirstLastPara="1" wrap="square" lIns="91425" tIns="45700" rIns="91425" bIns="45700" anchor="ctr" anchorCtr="0">
            <a:noAutofit/>
          </a:bodyPr>
          <a:lstStyle/>
          <a:p>
            <a:pPr marL="0" lvl="0" indent="0" algn="ctr" rtl="0">
              <a:lnSpc>
                <a:spcPct val="70000"/>
              </a:lnSpc>
              <a:spcBef>
                <a:spcPts val="0"/>
              </a:spcBef>
              <a:spcAft>
                <a:spcPts val="0"/>
              </a:spcAft>
              <a:buSzPts val="1400"/>
              <a:buNone/>
            </a:pPr>
            <a:r>
              <a:rPr lang="en-US" sz="2400" b="1" u="sng" dirty="0">
                <a:latin typeface="Helvetica Neue"/>
                <a:ea typeface="Arial"/>
                <a:cs typeface="Arial"/>
                <a:sym typeface="Arial"/>
              </a:rPr>
              <a:t>Education  Goal  4.1</a:t>
            </a:r>
            <a:r>
              <a:rPr lang="en-US" sz="2400" u="sng" dirty="0">
                <a:latin typeface="Helvetica Neue"/>
                <a:ea typeface="Arial"/>
                <a:cs typeface="Arial"/>
                <a:sym typeface="Arial"/>
              </a:rPr>
              <a:t> </a:t>
            </a:r>
            <a:r>
              <a:rPr lang="en-US" sz="2400" b="1" u="sng" dirty="0">
                <a:latin typeface="Helvetica Neue"/>
                <a:ea typeface="Arial"/>
                <a:cs typeface="Arial"/>
                <a:sym typeface="Arial"/>
              </a:rPr>
              <a:t>Action Plan</a:t>
            </a:r>
            <a:endParaRPr dirty="0">
              <a:latin typeface="Helvetica Neue"/>
            </a:endParaRPr>
          </a:p>
        </p:txBody>
      </p:sp>
    </p:spTree>
  </p:cSld>
  <p:clrMapOvr>
    <a:masterClrMapping/>
  </p:clrMapOvr>
  <p:transition>
    <p:strips dir="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aphicFrame>
        <p:nvGraphicFramePr>
          <p:cNvPr id="54" name="Google Shape;54;p10"/>
          <p:cNvGraphicFramePr/>
          <p:nvPr/>
        </p:nvGraphicFramePr>
        <p:xfrm>
          <a:off x="41950" y="425650"/>
          <a:ext cx="9060100" cy="6331778"/>
        </p:xfrm>
        <a:graphic>
          <a:graphicData uri="http://schemas.openxmlformats.org/drawingml/2006/table">
            <a:tbl>
              <a:tblPr firstRow="1" bandRow="1">
                <a:noFill/>
              </a:tblPr>
              <a:tblGrid>
                <a:gridCol w="4889225">
                  <a:extLst>
                    <a:ext uri="{9D8B030D-6E8A-4147-A177-3AD203B41FA5}">
                      <a16:colId xmlns:a16="http://schemas.microsoft.com/office/drawing/2014/main" val="20000"/>
                    </a:ext>
                  </a:extLst>
                </a:gridCol>
                <a:gridCol w="987325">
                  <a:extLst>
                    <a:ext uri="{9D8B030D-6E8A-4147-A177-3AD203B41FA5}">
                      <a16:colId xmlns:a16="http://schemas.microsoft.com/office/drawing/2014/main" val="20001"/>
                    </a:ext>
                  </a:extLst>
                </a:gridCol>
                <a:gridCol w="1342957">
                  <a:extLst>
                    <a:ext uri="{9D8B030D-6E8A-4147-A177-3AD203B41FA5}">
                      <a16:colId xmlns:a16="http://schemas.microsoft.com/office/drawing/2014/main" val="20002"/>
                    </a:ext>
                  </a:extLst>
                </a:gridCol>
                <a:gridCol w="1840593">
                  <a:extLst>
                    <a:ext uri="{9D8B030D-6E8A-4147-A177-3AD203B41FA5}">
                      <a16:colId xmlns:a16="http://schemas.microsoft.com/office/drawing/2014/main" val="20003"/>
                    </a:ext>
                  </a:extLst>
                </a:gridCol>
              </a:tblGrid>
              <a:tr h="779263">
                <a:tc>
                  <a:txBody>
                    <a:bodyPr/>
                    <a:lstStyle/>
                    <a:p>
                      <a:pPr marL="0" marR="0" lvl="0" indent="0" algn="l" rtl="0">
                        <a:lnSpc>
                          <a:spcPct val="100000"/>
                        </a:lnSpc>
                        <a:spcBef>
                          <a:spcPts val="0"/>
                        </a:spcBef>
                        <a:spcAft>
                          <a:spcPts val="0"/>
                        </a:spcAft>
                        <a:buClr>
                          <a:srgbClr val="000000"/>
                        </a:buClr>
                        <a:buSzPts val="1100"/>
                        <a:buFont typeface="Arial"/>
                        <a:buNone/>
                      </a:pPr>
                      <a:endParaRPr sz="900" b="1" u="none" strike="noStrike" cap="none" dirty="0">
                        <a:solidFill>
                          <a:schemeClr val="tx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100"/>
                        <a:buFont typeface="Arial"/>
                        <a:buNone/>
                      </a:pPr>
                      <a:endParaRPr sz="900" b="1" u="none" strike="noStrike" cap="none" dirty="0">
                        <a:solidFill>
                          <a:schemeClr val="tx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100"/>
                        <a:buFont typeface="Arial"/>
                        <a:buNone/>
                      </a:pPr>
                      <a:r>
                        <a:rPr lang="en-US" sz="900" b="1" u="sng" strike="noStrike" cap="none" dirty="0">
                          <a:solidFill>
                            <a:schemeClr val="tx1"/>
                          </a:solidFill>
                          <a:latin typeface="Helvetica Neue"/>
                          <a:ea typeface="Helvetica Neue"/>
                          <a:cs typeface="Helvetica Neue"/>
                          <a:sym typeface="Helvetica Neue"/>
                        </a:rPr>
                        <a:t>Specific  Key  Actions  Necessary  To  Achieve    Goal  4.1</a:t>
                      </a:r>
                      <a:endParaRPr sz="90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900" b="1" u="none"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100"/>
                        <a:buFont typeface="Arial"/>
                        <a:buNone/>
                      </a:pPr>
                      <a:endParaRPr sz="900" b="1" u="sng"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100"/>
                        <a:buFont typeface="Arial"/>
                        <a:buNone/>
                      </a:pPr>
                      <a:r>
                        <a:rPr lang="en-US" sz="900" b="1" u="none" strike="noStrike" cap="none" dirty="0">
                          <a:solidFill>
                            <a:schemeClr val="tx1"/>
                          </a:solidFill>
                          <a:latin typeface="Helvetica Neue"/>
                        </a:rPr>
                        <a:t>Who  Must  Do </a:t>
                      </a:r>
                      <a:r>
                        <a:rPr lang="en-US" sz="900" b="1" u="sng" strike="noStrike" cap="none" dirty="0">
                          <a:solidFill>
                            <a:schemeClr val="tx1"/>
                          </a:solidFill>
                          <a:latin typeface="Helvetica Neue"/>
                        </a:rPr>
                        <a:t>Each  Action</a:t>
                      </a:r>
                      <a:endParaRPr sz="90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US" sz="900" b="1" u="none" strike="noStrike" cap="none" dirty="0">
                          <a:solidFill>
                            <a:schemeClr val="tx1"/>
                          </a:solidFill>
                          <a:latin typeface="Helvetica Neue"/>
                        </a:rPr>
                        <a:t>Timetable:  How Many  Months  or Days  To   Finish  Action  From </a:t>
                      </a:r>
                      <a:r>
                        <a:rPr lang="en-US" sz="900" b="1" u="sng" strike="noStrike" cap="none" dirty="0">
                          <a:solidFill>
                            <a:schemeClr val="tx1"/>
                          </a:solidFill>
                          <a:latin typeface="Helvetica Neue"/>
                        </a:rPr>
                        <a:t>Previous   Action</a:t>
                      </a:r>
                      <a:endParaRPr sz="90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900" b="1" u="none"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100"/>
                        <a:buFont typeface="Arial"/>
                        <a:buNone/>
                      </a:pPr>
                      <a:r>
                        <a:rPr lang="en-US" sz="900" b="1" u="none" strike="noStrike" cap="none" dirty="0">
                          <a:solidFill>
                            <a:schemeClr val="tx1"/>
                          </a:solidFill>
                          <a:latin typeface="Helvetica Neue"/>
                        </a:rPr>
                        <a:t>How  Will  We  Know  When  This  Action Has  </a:t>
                      </a:r>
                      <a:r>
                        <a:rPr lang="en-US" sz="900" b="1" u="sng" strike="noStrike" cap="none" dirty="0">
                          <a:solidFill>
                            <a:schemeClr val="tx1"/>
                          </a:solidFill>
                          <a:latin typeface="Helvetica Neue"/>
                        </a:rPr>
                        <a:t>Been Completed</a:t>
                      </a:r>
                      <a:endParaRPr sz="900" b="1" u="none" strike="noStrike" cap="none" dirty="0">
                        <a:solidFill>
                          <a:schemeClr val="tx1"/>
                        </a:solidFill>
                        <a:latin typeface="Helvetica Neue"/>
                      </a:endParaRPr>
                    </a:p>
                  </a:txBody>
                  <a:tcPr marL="91450" marR="91450" marT="45725" marB="45725">
                    <a:solidFill>
                      <a:schemeClr val="accent5"/>
                    </a:solidFill>
                  </a:tcPr>
                </a:tc>
                <a:extLst>
                  <a:ext uri="{0D108BD9-81ED-4DB2-BD59-A6C34878D82A}">
                    <a16:rowId xmlns:a16="http://schemas.microsoft.com/office/drawing/2014/main" val="10000"/>
                  </a:ext>
                </a:extLst>
              </a:tr>
              <a:tr h="843650">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6.  Research, gather, revise,  develop, and/or solicit the development of  additional materials needed for missing areas, or areas that do not meet best practices, or most effective standard as determined through Gap Analysis Workplan, including replacing  those materials that are deemed ineffective.</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4 months after step 5</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Gap Analysis Workplan is executed and gaps are filled</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1"/>
                  </a:ext>
                </a:extLst>
              </a:tr>
              <a:tr h="436800">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7. Recruit and train any additional appropriate persons needed to most effectively deliver the content for the Adult Religious Education Program.</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4</a:t>
                      </a:r>
                      <a:r>
                        <a:rPr lang="en-US" sz="1100" b="1" u="none" strike="noStrike" cap="none" baseline="0" dirty="0">
                          <a:solidFill>
                            <a:schemeClr val="tx1"/>
                          </a:solidFill>
                          <a:latin typeface="Helvetica Neue"/>
                        </a:rPr>
                        <a:t> </a:t>
                      </a:r>
                      <a:r>
                        <a:rPr lang="en-US" sz="1100" b="1" u="none" strike="noStrike" cap="none" dirty="0">
                          <a:solidFill>
                            <a:schemeClr val="tx1"/>
                          </a:solidFill>
                          <a:latin typeface="Helvetica Neue"/>
                        </a:rPr>
                        <a:t>months after step 6</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Additional educators agree to serve and are trained</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2"/>
                  </a:ext>
                </a:extLst>
              </a:tr>
              <a:tr h="645175">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8. I</a:t>
                      </a:r>
                      <a:r>
                        <a:rPr lang="en-US" sz="1100" b="1" u="none" strike="noStrike" cap="none" baseline="0" dirty="0">
                          <a:solidFill>
                            <a:schemeClr val="tx1"/>
                          </a:solidFill>
                          <a:latin typeface="Helvetica Neue"/>
                        </a:rPr>
                        <a:t>n conjunction with Communications and Technology Task Force, e</a:t>
                      </a:r>
                      <a:r>
                        <a:rPr lang="en-US" sz="1100" b="1" u="none" strike="noStrike" cap="none" dirty="0">
                          <a:solidFill>
                            <a:schemeClr val="tx1"/>
                          </a:solidFill>
                          <a:latin typeface="Helvetica Neue"/>
                        </a:rPr>
                        <a:t>stablish online, video and/or alternative platform for delivery of Adult Religious Education Program, including a format for peer review and commentary, as well as a process to submit newer and more effective materials, and load best practices education materials onto Metropolis of Atlanta Portal Spiritual Growth Resources</a:t>
                      </a:r>
                      <a:r>
                        <a:rPr lang="en-US" sz="1100" b="1" u="none" strike="noStrike" cap="none" baseline="0" dirty="0">
                          <a:solidFill>
                            <a:schemeClr val="tx1"/>
                          </a:solidFill>
                          <a:latin typeface="Helvetica Neue"/>
                        </a:rPr>
                        <a:t>.</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Simultaneous with steps 6 and 7</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000" b="1" u="none" strike="noStrike" cap="none" dirty="0">
                          <a:solidFill>
                            <a:schemeClr val="tx1"/>
                          </a:solidFill>
                          <a:latin typeface="Helvetica Neue"/>
                        </a:rPr>
                        <a:t>Online and video delivery options established and best practice materials for the various topics are loaded on the Metropolis Portal </a:t>
                      </a:r>
                      <a:endParaRPr sz="10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3"/>
                  </a:ext>
                </a:extLst>
              </a:tr>
              <a:tr h="645175">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9. Begin promotion of Adult Religious Education Program and establish process to sign up as many adults as possible with the goal of participation from 30% of our adults. </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Simultaneous with step 7</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Communication and sign-up of participants occurs</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4"/>
                  </a:ext>
                </a:extLst>
              </a:tr>
              <a:tr h="408825">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10. Begin official roll out of Adult Religious Education Program. </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i="0" u="none" strike="noStrike" cap="none" dirty="0">
                        <a:solidFill>
                          <a:schemeClr val="tx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100"/>
                        <a:buFont typeface="Arial"/>
                        <a:buNone/>
                      </a:pPr>
                      <a:endParaRPr sz="11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1 month after step 9</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Program is officially rolled-out</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5"/>
                  </a:ext>
                </a:extLst>
              </a:tr>
              <a:tr h="645175">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11.  Create</a:t>
                      </a:r>
                      <a:r>
                        <a:rPr lang="en-US" sz="1100" b="1" u="none" strike="noStrike" cap="none" baseline="0" dirty="0">
                          <a:solidFill>
                            <a:schemeClr val="tx1"/>
                          </a:solidFill>
                          <a:latin typeface="Helvetica Neue"/>
                        </a:rPr>
                        <a:t> and i</a:t>
                      </a:r>
                      <a:r>
                        <a:rPr lang="en-US" sz="1100" b="1" u="none" strike="noStrike" cap="none" dirty="0">
                          <a:solidFill>
                            <a:schemeClr val="tx1"/>
                          </a:solidFill>
                          <a:latin typeface="Helvetica Neue"/>
                        </a:rPr>
                        <a:t>mplement a regularly scheduled evaluation plan for reviewing the performance and effectiveness of all Adult Religious Education Program materials after each delivery and make improvements based on results of evaluation. </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Beginning after each Program is delivered</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Evaluations reviewed and improvements made in each element of Adult Religious Education Program </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6"/>
                  </a:ext>
                </a:extLst>
              </a:tr>
              <a:tr h="645175">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12.  Semi-annual review, evaluation and update of all materials,</a:t>
                      </a:r>
                      <a:r>
                        <a:rPr lang="en-US" sz="1100" b="1" u="none" strike="noStrike" cap="none" baseline="0" dirty="0">
                          <a:solidFill>
                            <a:schemeClr val="tx1"/>
                          </a:solidFill>
                          <a:latin typeface="Helvetica Neue"/>
                        </a:rPr>
                        <a:t> presenters,</a:t>
                      </a:r>
                      <a:r>
                        <a:rPr lang="en-US" sz="1100" b="1" u="none" strike="noStrike" cap="none" dirty="0">
                          <a:solidFill>
                            <a:schemeClr val="tx1"/>
                          </a:solidFill>
                          <a:latin typeface="Helvetica Neue"/>
                        </a:rPr>
                        <a:t> and entire Adult Religious Education Program to ensure that all materials and presenters are the most effective best practices available and the target of 30% of adults having completed the program is achieved.</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E4.1TF</a:t>
                      </a:r>
                      <a:endParaRPr sz="11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Semi-annual review</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Semi-Annual assessment is complete, improvements implemented and 30% adult target is achieved </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7"/>
                  </a:ext>
                </a:extLst>
              </a:tr>
            </a:tbl>
          </a:graphicData>
        </a:graphic>
      </p:graphicFrame>
      <p:sp>
        <p:nvSpPr>
          <p:cNvPr id="55" name="Google Shape;55;p10"/>
          <p:cNvSpPr txBox="1">
            <a:spLocks noGrp="1"/>
          </p:cNvSpPr>
          <p:nvPr>
            <p:ph type="title"/>
          </p:nvPr>
        </p:nvSpPr>
        <p:spPr>
          <a:xfrm>
            <a:off x="559712" y="-337262"/>
            <a:ext cx="7940675" cy="1143000"/>
          </a:xfrm>
          <a:prstGeom prst="rect">
            <a:avLst/>
          </a:prstGeom>
          <a:noFill/>
          <a:ln>
            <a:noFill/>
          </a:ln>
        </p:spPr>
        <p:txBody>
          <a:bodyPr spcFirstLastPara="1" wrap="square" lIns="91425" tIns="45700" rIns="91425" bIns="45700" anchor="ctr" anchorCtr="0">
            <a:noAutofit/>
          </a:bodyPr>
          <a:lstStyle/>
          <a:p>
            <a:pPr marL="0" lvl="0" indent="0" algn="ctr" rtl="0">
              <a:lnSpc>
                <a:spcPct val="70000"/>
              </a:lnSpc>
              <a:spcBef>
                <a:spcPts val="0"/>
              </a:spcBef>
              <a:spcAft>
                <a:spcPts val="0"/>
              </a:spcAft>
              <a:buSzPts val="1400"/>
              <a:buNone/>
            </a:pPr>
            <a:r>
              <a:rPr lang="en-US" sz="2400" b="1" u="sng" dirty="0">
                <a:latin typeface="Helvetica Neue"/>
                <a:ea typeface="Arial"/>
                <a:cs typeface="Arial"/>
                <a:sym typeface="Arial"/>
              </a:rPr>
              <a:t>Education  Goal  4.1</a:t>
            </a:r>
            <a:r>
              <a:rPr lang="en-US" sz="2400" u="sng" dirty="0">
                <a:latin typeface="Helvetica Neue"/>
                <a:ea typeface="Arial"/>
                <a:cs typeface="Arial"/>
                <a:sym typeface="Arial"/>
              </a:rPr>
              <a:t> </a:t>
            </a:r>
            <a:r>
              <a:rPr lang="en-US" sz="2400" b="1" u="sng" dirty="0">
                <a:latin typeface="Helvetica Neue"/>
                <a:ea typeface="Arial"/>
                <a:cs typeface="Arial"/>
                <a:sym typeface="Arial"/>
              </a:rPr>
              <a:t>Action Plan</a:t>
            </a:r>
            <a:endParaRPr dirty="0">
              <a:latin typeface="Helvetica Neue"/>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9"/>
        <p:cNvGrpSpPr/>
        <p:nvPr/>
      </p:nvGrpSpPr>
      <p:grpSpPr>
        <a:xfrm>
          <a:off x="0" y="0"/>
          <a:ext cx="0" cy="0"/>
          <a:chOff x="0" y="0"/>
          <a:chExt cx="0" cy="0"/>
        </a:xfrm>
      </p:grpSpPr>
      <p:sp>
        <p:nvSpPr>
          <p:cNvPr id="40" name="Google Shape;40;p8"/>
          <p:cNvSpPr txBox="1">
            <a:spLocks noGrp="1"/>
          </p:cNvSpPr>
          <p:nvPr>
            <p:ph type="body" idx="1"/>
          </p:nvPr>
        </p:nvSpPr>
        <p:spPr>
          <a:xfrm>
            <a:off x="506041" y="2514600"/>
            <a:ext cx="8285177" cy="4343400"/>
          </a:xfrm>
          <a:prstGeom prst="rect">
            <a:avLst/>
          </a:prstGeom>
          <a:noFill/>
          <a:ln>
            <a:noFill/>
          </a:ln>
        </p:spPr>
        <p:txBody>
          <a:bodyPr spcFirstLastPara="1" wrap="square" lIns="91425" tIns="45700" rIns="91425" bIns="45700" anchor="t" anchorCtr="0">
            <a:noAutofit/>
          </a:bodyPr>
          <a:lstStyle/>
          <a:p>
            <a:pPr marL="0" lvl="0" indent="0">
              <a:spcBef>
                <a:spcPts val="0"/>
              </a:spcBef>
              <a:buSzPts val="3200"/>
              <a:buNone/>
            </a:pPr>
            <a:r>
              <a:rPr lang="en-US" sz="2400" b="1" dirty="0">
                <a:solidFill>
                  <a:schemeClr val="tx1"/>
                </a:solidFill>
              </a:rPr>
              <a:t>Within  21  months,  we  will  determine  the  applicable metrics  to  ensure  that  our  Sunday  School curriculum  is  effective,  and  design  and  implement  such  an  effective  K-12  curriculum  that  reaches and engages  at  least  60%  of  our  youth.</a:t>
            </a:r>
          </a:p>
          <a:p>
            <a:pPr marL="0" lvl="0" indent="0">
              <a:spcBef>
                <a:spcPts val="0"/>
              </a:spcBef>
              <a:buSzPts val="3200"/>
              <a:buNone/>
            </a:pPr>
            <a:endParaRPr lang="en-US" sz="2400" b="1" dirty="0">
              <a:solidFill>
                <a:schemeClr val="tx1"/>
              </a:solidFill>
            </a:endParaRPr>
          </a:p>
        </p:txBody>
      </p:sp>
      <p:sp>
        <p:nvSpPr>
          <p:cNvPr id="41" name="Google Shape;41;p8"/>
          <p:cNvSpPr txBox="1"/>
          <p:nvPr/>
        </p:nvSpPr>
        <p:spPr>
          <a:xfrm>
            <a:off x="245158" y="283464"/>
            <a:ext cx="8642350" cy="1143000"/>
          </a:xfrm>
          <a:prstGeom prst="rect">
            <a:avLst/>
          </a:prstGeom>
          <a:no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70000"/>
              </a:lnSpc>
              <a:spcBef>
                <a:spcPts val="0"/>
              </a:spcBef>
              <a:spcAft>
                <a:spcPts val="0"/>
              </a:spcAft>
              <a:buClr>
                <a:srgbClr val="000000"/>
              </a:buClr>
              <a:buSzTx/>
              <a:buFont typeface="Arial"/>
              <a:buNone/>
              <a:tabLst/>
              <a:defRPr/>
            </a:pPr>
            <a:r>
              <a:rPr kumimoji="0" lang="en-US" sz="3600" b="1" i="0" u="sng" strike="noStrike" kern="0" cap="none" spc="0" normalizeH="0" baseline="0" noProof="0" dirty="0">
                <a:ln>
                  <a:noFill/>
                </a:ln>
                <a:solidFill>
                  <a:srgbClr val="760002"/>
                </a:solidFill>
                <a:effectLst/>
                <a:uLnTx/>
                <a:uFillTx/>
                <a:latin typeface="Helvetica Neue"/>
                <a:ea typeface="Arial"/>
                <a:cs typeface="Arial"/>
                <a:sym typeface="Arial"/>
              </a:rPr>
              <a:t>Education</a:t>
            </a:r>
          </a:p>
          <a:p>
            <a:pPr marL="0" marR="0" lvl="0" indent="0" algn="ctr" defTabSz="914400" rtl="0" eaLnBrk="1" fontAlgn="auto" latinLnBrk="0" hangingPunct="1">
              <a:lnSpc>
                <a:spcPct val="70000"/>
              </a:lnSpc>
              <a:spcBef>
                <a:spcPts val="0"/>
              </a:spcBef>
              <a:spcAft>
                <a:spcPts val="0"/>
              </a:spcAft>
              <a:buClr>
                <a:srgbClr val="000000"/>
              </a:buClr>
              <a:buSzTx/>
              <a:buFont typeface="Arial"/>
              <a:buNone/>
              <a:tabLst/>
              <a:defRPr/>
            </a:pPr>
            <a:endParaRPr kumimoji="0" lang="en-US" sz="3600" b="1" i="0" u="sng" strike="noStrike" kern="0" cap="none" spc="0" normalizeH="0" baseline="0" noProof="0" dirty="0">
              <a:ln>
                <a:noFill/>
              </a:ln>
              <a:solidFill>
                <a:srgbClr val="760002"/>
              </a:solidFill>
              <a:effectLst/>
              <a:uLnTx/>
              <a:uFillTx/>
              <a:latin typeface="Helvetica Neue"/>
              <a:cs typeface="Arial"/>
              <a:sym typeface="Arial"/>
            </a:endParaRPr>
          </a:p>
          <a:p>
            <a:pPr lvl="0" algn="ctr" hangingPunct="1">
              <a:lnSpc>
                <a:spcPct val="70000"/>
              </a:lnSpc>
              <a:buClr>
                <a:srgbClr val="000000"/>
              </a:buClr>
              <a:defRPr/>
            </a:pPr>
            <a:r>
              <a:rPr lang="en-US" sz="3600" b="1" u="sng" dirty="0">
                <a:solidFill>
                  <a:srgbClr val="760002"/>
                </a:solidFill>
                <a:latin typeface="Helvetica Neue"/>
                <a:ea typeface="Arial"/>
                <a:cs typeface="Arial"/>
                <a:sym typeface="Arial"/>
              </a:rPr>
              <a:t>Goal  4.2  </a:t>
            </a:r>
            <a:r>
              <a:rPr kumimoji="0" lang="en-US" sz="3600" b="1" i="0" u="sng" strike="noStrike" kern="0" cap="none" spc="0" normalizeH="0" baseline="0" noProof="0" dirty="0">
                <a:ln>
                  <a:noFill/>
                </a:ln>
                <a:solidFill>
                  <a:srgbClr val="760002"/>
                </a:solidFill>
                <a:effectLst/>
                <a:uLnTx/>
                <a:uFillTx/>
                <a:latin typeface="Helvetica Neue"/>
                <a:cs typeface="Arial"/>
                <a:sym typeface="Arial"/>
              </a:rPr>
              <a:t>Youth  Religious  Education</a:t>
            </a:r>
            <a:endParaRPr kumimoji="0" sz="1400" b="0" i="0" u="none" strike="noStrike" kern="0" cap="none" spc="0" normalizeH="0" baseline="0" noProof="0" dirty="0">
              <a:ln>
                <a:noFill/>
              </a:ln>
              <a:solidFill>
                <a:srgbClr val="000000"/>
              </a:solidFill>
              <a:effectLst/>
              <a:uLnTx/>
              <a:uFillTx/>
              <a:latin typeface="Helvetica Neue"/>
              <a:cs typeface="Arial"/>
              <a:sym typeface="Arial"/>
            </a:endParaRPr>
          </a:p>
        </p:txBody>
      </p:sp>
    </p:spTree>
  </p:cSld>
  <p:clrMapOvr>
    <a:masterClrMapping/>
  </p:clrMapOvr>
  <p:transition>
    <p:strips dir="rd"/>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6"/>
        <p:cNvGrpSpPr/>
        <p:nvPr/>
      </p:nvGrpSpPr>
      <p:grpSpPr>
        <a:xfrm>
          <a:off x="0" y="0"/>
          <a:ext cx="0" cy="0"/>
          <a:chOff x="0" y="0"/>
          <a:chExt cx="0" cy="0"/>
        </a:xfrm>
      </p:grpSpPr>
      <p:graphicFrame>
        <p:nvGraphicFramePr>
          <p:cNvPr id="47" name="Google Shape;47;p9"/>
          <p:cNvGraphicFramePr/>
          <p:nvPr/>
        </p:nvGraphicFramePr>
        <p:xfrm>
          <a:off x="51040" y="530626"/>
          <a:ext cx="9041915" cy="6203963"/>
        </p:xfrm>
        <a:graphic>
          <a:graphicData uri="http://schemas.openxmlformats.org/drawingml/2006/table">
            <a:tbl>
              <a:tblPr firstRow="1" bandRow="1">
                <a:noFill/>
              </a:tblPr>
              <a:tblGrid>
                <a:gridCol w="4604185">
                  <a:extLst>
                    <a:ext uri="{9D8B030D-6E8A-4147-A177-3AD203B41FA5}">
                      <a16:colId xmlns:a16="http://schemas.microsoft.com/office/drawing/2014/main" val="20000"/>
                    </a:ext>
                  </a:extLst>
                </a:gridCol>
                <a:gridCol w="1286423">
                  <a:extLst>
                    <a:ext uri="{9D8B030D-6E8A-4147-A177-3AD203B41FA5}">
                      <a16:colId xmlns:a16="http://schemas.microsoft.com/office/drawing/2014/main" val="20001"/>
                    </a:ext>
                  </a:extLst>
                </a:gridCol>
                <a:gridCol w="1290375">
                  <a:extLst>
                    <a:ext uri="{9D8B030D-6E8A-4147-A177-3AD203B41FA5}">
                      <a16:colId xmlns:a16="http://schemas.microsoft.com/office/drawing/2014/main" val="20002"/>
                    </a:ext>
                  </a:extLst>
                </a:gridCol>
                <a:gridCol w="1860932">
                  <a:extLst>
                    <a:ext uri="{9D8B030D-6E8A-4147-A177-3AD203B41FA5}">
                      <a16:colId xmlns:a16="http://schemas.microsoft.com/office/drawing/2014/main" val="20003"/>
                    </a:ext>
                  </a:extLst>
                </a:gridCol>
              </a:tblGrid>
              <a:tr h="883503">
                <a:tc>
                  <a:txBody>
                    <a:bodyPr/>
                    <a:lstStyle/>
                    <a:p>
                      <a:pPr marL="0" marR="0" lvl="0" indent="0" algn="l" rtl="0">
                        <a:lnSpc>
                          <a:spcPct val="100000"/>
                        </a:lnSpc>
                        <a:spcBef>
                          <a:spcPts val="0"/>
                        </a:spcBef>
                        <a:spcAft>
                          <a:spcPts val="0"/>
                        </a:spcAft>
                        <a:buClr>
                          <a:srgbClr val="000000"/>
                        </a:buClr>
                        <a:buSzPts val="1200"/>
                        <a:buFont typeface="Arial"/>
                        <a:buNone/>
                      </a:pPr>
                      <a:endParaRPr sz="1000" b="1" u="none" strike="noStrike" cap="none" dirty="0">
                        <a:solidFill>
                          <a:schemeClr val="tx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200"/>
                        <a:buFont typeface="Arial"/>
                        <a:buNone/>
                      </a:pPr>
                      <a:endParaRPr sz="1000" b="1" u="none" strike="noStrike" cap="none" dirty="0">
                        <a:solidFill>
                          <a:schemeClr val="tx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200"/>
                        <a:buFont typeface="Arial"/>
                        <a:buNone/>
                      </a:pPr>
                      <a:r>
                        <a:rPr lang="en-US" sz="1000" b="1" u="sng" strike="noStrike" cap="none" dirty="0">
                          <a:solidFill>
                            <a:schemeClr val="tx1"/>
                          </a:solidFill>
                          <a:latin typeface="Helvetica Neue"/>
                          <a:ea typeface="Helvetica Neue"/>
                          <a:cs typeface="Helvetica Neue"/>
                          <a:sym typeface="Helvetica Neue"/>
                        </a:rPr>
                        <a:t>Specific  Key  Actions  Necessary  To  Achieve    Goal  4.2</a:t>
                      </a:r>
                      <a:endParaRPr sz="100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200"/>
                        <a:buFont typeface="Arial"/>
                        <a:buNone/>
                      </a:pPr>
                      <a:endParaRPr sz="1000" b="1" u="none"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200"/>
                        <a:buFont typeface="Arial"/>
                        <a:buNone/>
                      </a:pPr>
                      <a:endParaRPr sz="1000" b="1" u="sng"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200"/>
                        <a:buFont typeface="Arial"/>
                        <a:buNone/>
                      </a:pPr>
                      <a:r>
                        <a:rPr lang="en-US" sz="1000" b="1" u="none" strike="noStrike" cap="none" dirty="0">
                          <a:solidFill>
                            <a:schemeClr val="tx1"/>
                          </a:solidFill>
                          <a:latin typeface="Helvetica Neue"/>
                        </a:rPr>
                        <a:t>Who  Must  Do </a:t>
                      </a:r>
                      <a:r>
                        <a:rPr lang="en-US" sz="1000" b="1" u="sng" strike="noStrike" cap="none" dirty="0">
                          <a:solidFill>
                            <a:schemeClr val="tx1"/>
                          </a:solidFill>
                          <a:latin typeface="Helvetica Neue"/>
                        </a:rPr>
                        <a:t>Each  Action</a:t>
                      </a:r>
                      <a:endParaRPr sz="100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n-US" sz="1000" b="1" u="none" strike="noStrike" cap="none" dirty="0">
                          <a:solidFill>
                            <a:schemeClr val="tx1"/>
                          </a:solidFill>
                          <a:latin typeface="Helvetica Neue"/>
                        </a:rPr>
                        <a:t>Timetable:  How Many  Months  or Days  To   Finish  Action  From </a:t>
                      </a:r>
                      <a:r>
                        <a:rPr lang="en-US" sz="1000" b="1" u="sng" strike="noStrike" cap="none" dirty="0">
                          <a:solidFill>
                            <a:schemeClr val="tx1"/>
                          </a:solidFill>
                          <a:latin typeface="Helvetica Neue"/>
                        </a:rPr>
                        <a:t>Previous   Action</a:t>
                      </a:r>
                      <a:endParaRPr sz="100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200"/>
                        <a:buFont typeface="Arial"/>
                        <a:buNone/>
                      </a:pPr>
                      <a:endParaRPr sz="1000" b="1" u="none"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200"/>
                        <a:buFont typeface="Arial"/>
                        <a:buNone/>
                      </a:pPr>
                      <a:r>
                        <a:rPr lang="en-US" sz="1000" b="1" u="none" strike="noStrike" cap="none" dirty="0">
                          <a:solidFill>
                            <a:schemeClr val="tx1"/>
                          </a:solidFill>
                          <a:latin typeface="Helvetica Neue"/>
                        </a:rPr>
                        <a:t>How  Will  We  Know  When  This  Action Has  Been </a:t>
                      </a:r>
                      <a:r>
                        <a:rPr lang="en-US" sz="1000" b="1" u="sng" strike="noStrike" cap="none" dirty="0">
                          <a:solidFill>
                            <a:schemeClr val="tx1"/>
                          </a:solidFill>
                          <a:latin typeface="Helvetica Neue"/>
                        </a:rPr>
                        <a:t>Completed</a:t>
                      </a:r>
                      <a:endParaRPr sz="1000" b="1" u="none" strike="noStrike" cap="none" dirty="0">
                        <a:solidFill>
                          <a:schemeClr val="tx1"/>
                        </a:solidFill>
                        <a:latin typeface="Helvetica Neue"/>
                      </a:endParaRPr>
                    </a:p>
                  </a:txBody>
                  <a:tcPr marL="91450" marR="91450" marT="45725" marB="45725">
                    <a:solidFill>
                      <a:schemeClr val="accent5"/>
                    </a:solidFill>
                  </a:tcPr>
                </a:tc>
                <a:extLst>
                  <a:ext uri="{0D108BD9-81ED-4DB2-BD59-A6C34878D82A}">
                    <a16:rowId xmlns:a16="http://schemas.microsoft.com/office/drawing/2014/main" val="10000"/>
                  </a:ext>
                </a:extLst>
              </a:tr>
              <a:tr h="341800">
                <a:tc>
                  <a:txBody>
                    <a:bodyPr/>
                    <a:lstStyle/>
                    <a:p>
                      <a:pPr marL="6350" marR="0" lvl="0" indent="0" algn="l" rtl="0">
                        <a:lnSpc>
                          <a:spcPct val="100000"/>
                        </a:lnSpc>
                        <a:spcBef>
                          <a:spcPts val="0"/>
                        </a:spcBef>
                        <a:spcAft>
                          <a:spcPts val="0"/>
                        </a:spcAft>
                        <a:buClr>
                          <a:schemeClr val="dk1"/>
                        </a:buClr>
                        <a:buSzPts val="1100"/>
                        <a:buFont typeface="Helvetica Neue"/>
                        <a:buNone/>
                      </a:pPr>
                      <a:r>
                        <a:rPr lang="en-US" sz="1100" b="1" u="none" strike="noStrike" cap="none" dirty="0">
                          <a:solidFill>
                            <a:schemeClr val="tx1"/>
                          </a:solidFill>
                          <a:latin typeface="Helvetica Neue"/>
                        </a:rPr>
                        <a:t>1. Form Education  Goal 4.2 Task Force (E4.2TF).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E4.2TF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1 month from start date</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E4.2TF team members agree to serve</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1"/>
                  </a:ext>
                </a:extLst>
              </a:tr>
              <a:tr h="712175">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2. Conduct comprehensive research from all available sources to determine how to </a:t>
                      </a:r>
                      <a:r>
                        <a:rPr lang="en-US" sz="1100" b="1" u="none" strike="noStrike" cap="none" baseline="0" dirty="0">
                          <a:solidFill>
                            <a:srgbClr val="FF0000"/>
                          </a:solidFill>
                          <a:latin typeface="Helvetica Neue"/>
                        </a:rPr>
                        <a:t> </a:t>
                      </a:r>
                      <a:r>
                        <a:rPr lang="en-US" sz="1100" b="1" u="none" strike="noStrike" cap="none" dirty="0">
                          <a:solidFill>
                            <a:schemeClr val="tx1"/>
                          </a:solidFill>
                          <a:latin typeface="Helvetica Neue"/>
                        </a:rPr>
                        <a:t>measure properly the effectiveness of church religious education programs and materials for youth and establish an “Effectiveness Measurement Methodology and Process” to test the effectiveness of our youth religious education programs.</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E4.2TF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4 months after step1</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Effectiveness Measurement Methodology and Process Report is completed </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2"/>
                  </a:ext>
                </a:extLst>
              </a:tr>
              <a:tr h="1040850">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3. Conduct comprehensive research to determine best in class religious and spiritual education materials, content, programs, delivery options and best practices from both Orthodox and non-Orthodox sources (including site visits to successful churches and reviewing existing Metropolis of Atlanta strategic plan religious education materials and other offerings from Orthodox Parish Priests and Religious Education Directors) and specifically identify objective evidence of the effectiveness of each. </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E4.2TF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simultaneous with step 2</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All materials are researched including objective evidence of effectiveness based on Effectiveness Measurement Methodology and Process</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3"/>
                  </a:ext>
                </a:extLst>
              </a:tr>
              <a:tr h="821750">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4.  Qualitatively analyze and assess: (a)  all researched and submitted educational materials and categorize them according to topics and objective evidence of their effectiveness and create a comprehensive list of topics and best in class content; (b) all content against the Effectiveness Measurement Methodology and Process to determine the most effective content; and (c) best alternative methods for delivery of most effective youth religious education content. </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E4.2TF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4 months after step 3</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Comprehensive report completed of qualitive analysis of all content/materials, and alternative delivery systems</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4"/>
                  </a:ext>
                </a:extLst>
              </a:tr>
              <a:tr h="931300">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5. Finalize outline of comprehensive “Youth Religious Education Program” and delivery schedule and methods to identify gaps in the Program and the process and timeline for specifically filling such gaps, including who is responsible for achieving each step within the established timeline (“Gap Analysis Workplan”).</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i="0" u="none" strike="noStrike" cap="none" dirty="0">
                          <a:solidFill>
                            <a:schemeClr val="tx1"/>
                          </a:solidFill>
                          <a:latin typeface="Helvetica Neue"/>
                          <a:ea typeface="Helvetica Neue"/>
                          <a:cs typeface="Helvetica Neue"/>
                          <a:sym typeface="Helvetica Neue"/>
                        </a:rPr>
                        <a:t>E4.2TF</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100" b="1" u="none" strike="noStrike" cap="none" dirty="0">
                          <a:solidFill>
                            <a:schemeClr val="tx1"/>
                          </a:solidFill>
                          <a:latin typeface="Helvetica Neue"/>
                        </a:rPr>
                        <a:t>3 months after step 4</a:t>
                      </a:r>
                      <a:endParaRPr sz="11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100" b="1" u="none" strike="noStrike" cap="none" dirty="0">
                          <a:solidFill>
                            <a:schemeClr val="tx1"/>
                          </a:solidFill>
                          <a:latin typeface="Helvetica Neue"/>
                        </a:rPr>
                        <a:t>Youth Religious Education Program and Gap Analysis Workplan is complete</a:t>
                      </a:r>
                      <a:endParaRPr sz="11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5"/>
                  </a:ext>
                </a:extLst>
              </a:tr>
            </a:tbl>
          </a:graphicData>
        </a:graphic>
      </p:graphicFrame>
      <p:sp>
        <p:nvSpPr>
          <p:cNvPr id="48" name="Google Shape;48;p9"/>
          <p:cNvSpPr txBox="1">
            <a:spLocks noGrp="1"/>
          </p:cNvSpPr>
          <p:nvPr>
            <p:ph type="title"/>
          </p:nvPr>
        </p:nvSpPr>
        <p:spPr>
          <a:xfrm>
            <a:off x="601661" y="-220304"/>
            <a:ext cx="7940675" cy="1143000"/>
          </a:xfrm>
          <a:prstGeom prst="rect">
            <a:avLst/>
          </a:prstGeom>
          <a:noFill/>
          <a:ln>
            <a:noFill/>
          </a:ln>
        </p:spPr>
        <p:txBody>
          <a:bodyPr spcFirstLastPara="1" wrap="square" lIns="91425" tIns="45700" rIns="91425" bIns="45700" anchor="ctr" anchorCtr="0">
            <a:noAutofit/>
          </a:bodyPr>
          <a:lstStyle/>
          <a:p>
            <a:pPr marL="0" lvl="0" indent="0" algn="ctr" rtl="0">
              <a:lnSpc>
                <a:spcPct val="70000"/>
              </a:lnSpc>
              <a:spcBef>
                <a:spcPts val="0"/>
              </a:spcBef>
              <a:spcAft>
                <a:spcPts val="0"/>
              </a:spcAft>
              <a:buSzPts val="1400"/>
              <a:buNone/>
            </a:pPr>
            <a:r>
              <a:rPr lang="en-US" sz="2400" b="1" u="sng" dirty="0">
                <a:latin typeface="Helvetica Neue"/>
                <a:ea typeface="Arial"/>
                <a:cs typeface="Arial"/>
                <a:sym typeface="Arial"/>
              </a:rPr>
              <a:t>Education  Goal  4.2</a:t>
            </a:r>
            <a:r>
              <a:rPr lang="en-US" sz="2400" u="sng" dirty="0">
                <a:latin typeface="Helvetica Neue"/>
                <a:ea typeface="Arial"/>
                <a:cs typeface="Arial"/>
                <a:sym typeface="Arial"/>
              </a:rPr>
              <a:t> </a:t>
            </a:r>
            <a:r>
              <a:rPr lang="en-US" sz="2400" b="1" u="sng" dirty="0">
                <a:latin typeface="Helvetica Neue"/>
                <a:ea typeface="Arial"/>
                <a:cs typeface="Arial"/>
                <a:sym typeface="Arial"/>
              </a:rPr>
              <a:t>Action Plan</a:t>
            </a:r>
            <a:endParaRPr dirty="0">
              <a:latin typeface="Helvetica Neue"/>
            </a:endParaRPr>
          </a:p>
        </p:txBody>
      </p:sp>
    </p:spTree>
  </p:cSld>
  <p:clrMapOvr>
    <a:masterClrMapping/>
  </p:clrMapOvr>
  <p:transition>
    <p:strips dir="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76809" y="720619"/>
          <a:ext cx="8997519" cy="5397201"/>
        </p:xfrm>
        <a:graphic>
          <a:graphicData uri="http://schemas.openxmlformats.org/drawingml/2006/table">
            <a:tbl>
              <a:tblPr firstRow="1" bandRow="1">
                <a:tableStyleId>{7DF18680-E054-41AD-8BC1-D1AEF772440D}</a:tableStyleId>
              </a:tblPr>
              <a:tblGrid>
                <a:gridCol w="3663714">
                  <a:extLst>
                    <a:ext uri="{9D8B030D-6E8A-4147-A177-3AD203B41FA5}">
                      <a16:colId xmlns:a16="http://schemas.microsoft.com/office/drawing/2014/main" val="20000"/>
                    </a:ext>
                  </a:extLst>
                </a:gridCol>
                <a:gridCol w="1635121">
                  <a:extLst>
                    <a:ext uri="{9D8B030D-6E8A-4147-A177-3AD203B41FA5}">
                      <a16:colId xmlns:a16="http://schemas.microsoft.com/office/drawing/2014/main" val="20001"/>
                    </a:ext>
                  </a:extLst>
                </a:gridCol>
                <a:gridCol w="1828092">
                  <a:extLst>
                    <a:ext uri="{9D8B030D-6E8A-4147-A177-3AD203B41FA5}">
                      <a16:colId xmlns:a16="http://schemas.microsoft.com/office/drawing/2014/main" val="20002"/>
                    </a:ext>
                  </a:extLst>
                </a:gridCol>
                <a:gridCol w="1870592">
                  <a:extLst>
                    <a:ext uri="{9D8B030D-6E8A-4147-A177-3AD203B41FA5}">
                      <a16:colId xmlns:a16="http://schemas.microsoft.com/office/drawing/2014/main" val="20003"/>
                    </a:ext>
                  </a:extLst>
                </a:gridCol>
              </a:tblGrid>
              <a:tr h="437639">
                <a:tc>
                  <a:txBody>
                    <a:bodyPr/>
                    <a:lstStyle/>
                    <a:p>
                      <a:pPr algn="ctr"/>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algn="ctr"/>
                      <a:r>
                        <a:rPr lang="en-US" sz="1100" b="1" u="sng" kern="1200" dirty="0">
                          <a:solidFill>
                            <a:schemeClr val="bg1"/>
                          </a:solidFill>
                          <a:effectLst/>
                          <a:latin typeface="Georgia" panose="02040502050405020303" pitchFamily="18" charset="0"/>
                          <a:ea typeface="+mn-ea"/>
                          <a:cs typeface="+mn-cs"/>
                        </a:rPr>
                        <a:t>SMART  Goal  1</a:t>
                      </a:r>
                      <a:endParaRPr lang="en-US" sz="1100" b="1" dirty="0">
                        <a:solidFill>
                          <a:schemeClr val="bg1"/>
                        </a:solidFill>
                        <a:latin typeface="Georgia" panose="02040502050405020303" pitchFamily="18" charset="0"/>
                      </a:endParaRPr>
                    </a:p>
                  </a:txBody>
                  <a:tcPr/>
                </a:tc>
                <a:tc>
                  <a:txBody>
                    <a:bodyPr/>
                    <a:lstStyle/>
                    <a:p>
                      <a:pPr algn="ctr"/>
                      <a:r>
                        <a:rPr lang="en-US" sz="1100" b="1" u="sng" dirty="0">
                          <a:solidFill>
                            <a:schemeClr val="bg1"/>
                          </a:solidFill>
                          <a:latin typeface="Georgia" panose="02040502050405020303" pitchFamily="18" charset="0"/>
                        </a:rPr>
                        <a:t>Responsible Party</a:t>
                      </a:r>
                    </a:p>
                  </a:txBody>
                  <a:tcPr/>
                </a:tc>
                <a:tc>
                  <a:txBody>
                    <a:bodyPr/>
                    <a:lstStyle/>
                    <a:p>
                      <a:pPr algn="ctr"/>
                      <a:r>
                        <a:rPr lang="en-US" sz="1100" b="1" u="sng" dirty="0">
                          <a:solidFill>
                            <a:schemeClr val="bg1"/>
                          </a:solidFill>
                          <a:latin typeface="Georgia" panose="02040502050405020303" pitchFamily="18" charset="0"/>
                        </a:rPr>
                        <a:t>Deadline Timetable</a:t>
                      </a:r>
                    </a:p>
                  </a:txBody>
                  <a:tcPr/>
                </a:tc>
                <a:tc>
                  <a:txBody>
                    <a:bodyPr/>
                    <a:lstStyle/>
                    <a:p>
                      <a:pPr algn="ctr"/>
                      <a:r>
                        <a:rPr lang="en-US" sz="1100" b="1" u="none" dirty="0">
                          <a:solidFill>
                            <a:schemeClr val="bg1"/>
                          </a:solidFill>
                          <a:latin typeface="Georgia" panose="02040502050405020303" pitchFamily="18" charset="0"/>
                        </a:rPr>
                        <a:t>Completion </a:t>
                      </a:r>
                    </a:p>
                    <a:p>
                      <a:pPr algn="ctr"/>
                      <a:r>
                        <a:rPr lang="en-US" sz="11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9110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1: Research the most effective Education &amp; Engagement Programs within 4 months</a:t>
                      </a:r>
                      <a:endParaRPr lang="en-US" sz="1200" b="1" u="sng"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marL="0" marR="0" algn="ctr">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16944058"/>
                  </a:ext>
                </a:extLst>
              </a:tr>
              <a:tr h="471057">
                <a:tc>
                  <a:txBody>
                    <a:bodyPr/>
                    <a:lstStyle/>
                    <a:p>
                      <a:pPr marL="11113" marR="0" lvl="0" indent="0" algn="just">
                        <a:lnSpc>
                          <a:spcPct val="107000"/>
                        </a:lnSpc>
                        <a:spcBef>
                          <a:spcPts val="0"/>
                        </a:spcBef>
                        <a:spcAft>
                          <a:spcPts val="0"/>
                        </a:spcAft>
                        <a:buFont typeface="Arial" panose="020B0604020202020204" pitchFamily="34" charset="0"/>
                        <a:buNone/>
                        <a:tabLst/>
                      </a:pPr>
                      <a:r>
                        <a:rPr lang="en-US" sz="1400" b="1" dirty="0">
                          <a:effectLst/>
                          <a:latin typeface="Georgia" panose="02040502050405020303" pitchFamily="18" charset="0"/>
                          <a:ea typeface="Calibri" panose="020F0502020204030204" pitchFamily="34" charset="0"/>
                          <a:cs typeface="Times New Roman" panose="02020603050405020304" pitchFamily="18" charset="0"/>
                        </a:rPr>
                        <a:t>1. Form Parish SMART Goal Team 1 (“Education &amp; Engagement Ministry Team 1”).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Strategic Planning Team and Goal co-Captains</a:t>
                      </a:r>
                      <a:endParaRPr lang="en-US" sz="11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start date</a:t>
                      </a:r>
                    </a:p>
                    <a:p>
                      <a:pPr marL="0" marR="0">
                        <a:lnSpc>
                          <a:spcPct val="107000"/>
                        </a:lnSpc>
                        <a:spcBef>
                          <a:spcPts val="0"/>
                        </a:spcBef>
                        <a:spcAft>
                          <a:spcPts val="0"/>
                        </a:spcAft>
                      </a:pP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nSpc>
                          <a:spcPct val="107000"/>
                        </a:lnSpc>
                        <a:spcBef>
                          <a:spcPts val="0"/>
                        </a:spcBef>
                        <a:spcAft>
                          <a:spcPts val="0"/>
                        </a:spcAft>
                        <a:buFont typeface="Symbol" pitchFamily="2" charset="2"/>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&amp; Engagement Ministry Team 1 members agree to serve </a:t>
                      </a:r>
                      <a:r>
                        <a:rPr lang="en-US" sz="1200" dirty="0">
                          <a:effectLst/>
                          <a:latin typeface="Georgia" panose="02040502050405020303" pitchFamily="18" charset="0"/>
                          <a:ea typeface="Calibri" panose="020F0502020204030204" pitchFamily="34" charset="0"/>
                          <a:cs typeface="Times New Roman" panose="02020603050405020304" pitchFamily="18" charset="0"/>
                        </a:rPr>
                        <a:t> </a:t>
                      </a:r>
                      <a:endParaRPr lang="en-US" sz="1100"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60737851"/>
                  </a:ext>
                </a:extLst>
              </a:tr>
              <a:tr h="606954">
                <a:tc>
                  <a:txBody>
                    <a:bodyPr/>
                    <a:lstStyle/>
                    <a:p>
                      <a:pPr marL="0" lvl="1" indent="0">
                        <a:buNone/>
                      </a:pPr>
                      <a:r>
                        <a:rPr lang="en-US" sz="1400" b="1" dirty="0">
                          <a:effectLst/>
                          <a:latin typeface="Georgia" panose="02040502050405020303" pitchFamily="18" charset="0"/>
                        </a:rPr>
                        <a:t>2. Research, define and identify metrics to determine effectiveness and what constitutes “measurable improvement” success for each targeted demographic of youth and adults in each  “Education &amp; Engagement Programs.” Survey parishioners’ religious education, prayer life &amp; church services engagement needs and desires. Identify specific curriculum to help parishioners better make personal transitions through their lives.</a:t>
                      </a:r>
                      <a:endParaRPr lang="en-US" sz="1400" b="1" dirty="0">
                        <a:solidFill>
                          <a:srgbClr val="FF0000"/>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&amp; Engagement </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Ministry Team 1</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3 months after </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step 1</a:t>
                      </a:r>
                    </a:p>
                  </a:txBody>
                  <a:tcPr marL="68580" marR="68580" marT="0" marB="0">
                    <a:lnT w="12700" cap="flat" cmpd="sng" algn="ctr">
                      <a:solidFill>
                        <a:schemeClr val="tx1"/>
                      </a:solidFill>
                      <a:prstDash val="solid"/>
                      <a:round/>
                      <a:headEnd type="none" w="med" len="med"/>
                      <a:tailEnd type="none" w="med" len="med"/>
                    </a:lnT>
                    <a:noFill/>
                  </a:tcPr>
                </a:tc>
                <a:tc>
                  <a:txBody>
                    <a:bodyPr/>
                    <a:lstStyle/>
                    <a:p>
                      <a:pPr marL="0" marR="0" lvl="0" indent="0">
                        <a:lnSpc>
                          <a:spcPct val="107000"/>
                        </a:lnSpc>
                        <a:spcBef>
                          <a:spcPts val="0"/>
                        </a:spcBef>
                        <a:spcAft>
                          <a:spcPts val="0"/>
                        </a:spcAft>
                        <a:buFont typeface="Symbol" pitchFamily="2" charset="2"/>
                        <a:buNone/>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Success and effectiveness metrics are finalized</a:t>
                      </a:r>
                    </a:p>
                  </a:txBody>
                  <a:tcPr marL="68580" marR="68580" marT="0" marB="0">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0002"/>
                  </a:ext>
                </a:extLst>
              </a:tr>
              <a:tr h="916489">
                <a:tc>
                  <a:txBody>
                    <a:bodyPr/>
                    <a:lstStyle/>
                    <a:p>
                      <a:pPr marL="0" marR="0" lvl="0" indent="0" algn="just">
                        <a:lnSpc>
                          <a:spcPct val="107000"/>
                        </a:lnSpc>
                        <a:spcBef>
                          <a:spcPts val="0"/>
                        </a:spcBef>
                        <a:spcAft>
                          <a:spcPts val="0"/>
                        </a:spcAft>
                        <a:buFontTx/>
                        <a:buNone/>
                      </a:pPr>
                      <a:r>
                        <a:rPr lang="en-US" sz="1400" b="1" dirty="0">
                          <a:effectLst/>
                          <a:latin typeface="Georgia" panose="02040502050405020303" pitchFamily="18" charset="0"/>
                          <a:ea typeface="Calibri" panose="020F0502020204030204" pitchFamily="34" charset="0"/>
                          <a:cs typeface="Times New Roman" panose="02020603050405020304" pitchFamily="18" charset="0"/>
                        </a:rPr>
                        <a:t>3. </a:t>
                      </a:r>
                      <a:r>
                        <a:rPr lang="en-US" sz="1400" b="1" dirty="0">
                          <a:effectLst/>
                          <a:latin typeface="Georgia" panose="02040502050405020303" pitchFamily="18" charset="0"/>
                        </a:rPr>
                        <a:t>Identify at least 3 Adult/Young Adult and 3 Youth Education &amp; Engagement </a:t>
                      </a:r>
                      <a:r>
                        <a:rPr lang="en-US" sz="1400" b="1" dirty="0">
                          <a:solidFill>
                            <a:srgbClr val="5D0100"/>
                          </a:solidFill>
                          <a:latin typeface="Georgia" panose="02040502050405020303" pitchFamily="18" charset="0"/>
                        </a:rPr>
                        <a:t>programs </a:t>
                      </a:r>
                      <a:r>
                        <a:rPr lang="en-US" sz="1400" b="1" dirty="0">
                          <a:effectLst/>
                          <a:latin typeface="Georgia" panose="02040502050405020303" pitchFamily="18" charset="0"/>
                        </a:rPr>
                        <a:t>to evaluate and consider from both inside and outside the Orthodox ecosystem.</a:t>
                      </a:r>
                      <a:endParaRPr lang="en-US" sz="14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&amp; Engagement Ministry Team 1</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Simultaneous with step 2</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nSpc>
                          <a:spcPct val="107000"/>
                        </a:lnSpc>
                        <a:spcBef>
                          <a:spcPts val="0"/>
                        </a:spcBef>
                        <a:spcAft>
                          <a:spcPts val="0"/>
                        </a:spcAft>
                        <a:buFontTx/>
                        <a:buNone/>
                      </a:pPr>
                      <a:r>
                        <a:rPr lang="en-US" sz="1200" b="1" dirty="0">
                          <a:effectLst/>
                          <a:latin typeface="Georgia" panose="02040502050405020303" pitchFamily="18" charset="0"/>
                          <a:ea typeface="Calibri" panose="020F0502020204030204" pitchFamily="34" charset="0"/>
                          <a:cs typeface="Times New Roman" panose="02020603050405020304" pitchFamily="18" charset="0"/>
                        </a:rPr>
                        <a:t>At least 3 Education &amp; Engagement </a:t>
                      </a:r>
                      <a:r>
                        <a:rPr lang="en-US" sz="1200" b="1" dirty="0">
                          <a:effectLst/>
                          <a:latin typeface="Georgia" panose="02040502050405020303" pitchFamily="18" charset="0"/>
                        </a:rPr>
                        <a:t>training p</a:t>
                      </a:r>
                      <a:r>
                        <a:rPr lang="en-US" sz="1200" b="1" dirty="0">
                          <a:solidFill>
                            <a:srgbClr val="5D0100"/>
                          </a:solidFill>
                          <a:latin typeface="Georgia" panose="02040502050405020303" pitchFamily="18" charset="0"/>
                        </a:rPr>
                        <a:t>rograms</a:t>
                      </a:r>
                      <a:r>
                        <a:rPr lang="en-US" sz="1200" b="1" dirty="0">
                          <a:effectLst/>
                          <a:latin typeface="Georgia" panose="02040502050405020303" pitchFamily="18" charset="0"/>
                          <a:ea typeface="Calibri" panose="020F0502020204030204" pitchFamily="34" charset="0"/>
                          <a:cs typeface="Times New Roman" panose="02020603050405020304" pitchFamily="18" charset="0"/>
                        </a:rPr>
                        <a:t> are identified for study for each demographic</a:t>
                      </a:r>
                    </a:p>
                  </a:txBody>
                  <a:tcPr marL="68580" marR="68580" marT="0" marB="0"/>
                </a:tc>
                <a:extLst>
                  <a:ext uri="{0D108BD9-81ED-4DB2-BD59-A6C34878D82A}">
                    <a16:rowId xmlns:a16="http://schemas.microsoft.com/office/drawing/2014/main" val="1085481770"/>
                  </a:ext>
                </a:extLst>
              </a:tr>
            </a:tbl>
          </a:graphicData>
        </a:graphic>
      </p:graphicFrame>
      <p:sp>
        <p:nvSpPr>
          <p:cNvPr id="6" name="Title 1">
            <a:extLst>
              <a:ext uri="{FF2B5EF4-FFF2-40B4-BE49-F238E27FC236}">
                <a16:creationId xmlns:a16="http://schemas.microsoft.com/office/drawing/2014/main" id="{B1E44BC4-6B6A-FECB-3EC6-FA5FCCDB3EE4}"/>
              </a:ext>
            </a:extLst>
          </p:cNvPr>
          <p:cNvSpPr txBox="1">
            <a:spLocks/>
          </p:cNvSpPr>
          <p:nvPr/>
        </p:nvSpPr>
        <p:spPr bwMode="auto">
          <a:xfrm>
            <a:off x="221942" y="-250934"/>
            <a:ext cx="899308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Adult</a:t>
            </a: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mj-cs"/>
              </a:rPr>
              <a:t>, Young Adult</a:t>
            </a: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 &amp; </a:t>
            </a:r>
            <a:r>
              <a:rPr kumimoji="0" lang="en-US" sz="2200" b="1" i="0" u="none" strike="noStrike" kern="0" cap="none" spc="0" normalizeH="0" baseline="0" noProof="0" dirty="0">
                <a:ln>
                  <a:noFill/>
                </a:ln>
                <a:solidFill>
                  <a:srgbClr val="760002"/>
                </a:solidFill>
                <a:effectLst>
                  <a:outerShdw blurRad="38100" dist="38100" dir="2700000" algn="tl">
                    <a:srgbClr val="C0C0C0"/>
                  </a:outerShdw>
                </a:effectLst>
                <a:uLnTx/>
                <a:uFillTx/>
                <a:latin typeface="Georgia"/>
                <a:ea typeface="+mj-ea"/>
                <a:cs typeface="+mj-cs"/>
              </a:rPr>
              <a:t>Youth Education &amp; Engagement</a:t>
            </a:r>
            <a:b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br>
            <a:r>
              <a:rPr kumimoji="0" lang="en-US" sz="2400" b="1" i="0" u="sng" strike="noStrike" kern="0" cap="none" spc="0" normalizeH="0" baseline="0" noProof="0" dirty="0">
                <a:ln>
                  <a:noFill/>
                </a:ln>
                <a:solidFill>
                  <a:srgbClr val="760002"/>
                </a:solidFill>
                <a:effectLst/>
                <a:uLnTx/>
                <a:uFillTx/>
                <a:latin typeface="Georgia" panose="02040502050405020303" pitchFamily="18" charset="0"/>
                <a:ea typeface="+mj-ea"/>
                <a:cs typeface="Arial" panose="020B0604020202020204" pitchFamily="34" charset="0"/>
              </a:rPr>
              <a:t>SMART Goal </a:t>
            </a:r>
            <a:r>
              <a:rPr kumimoji="0" lang="en-US" sz="2200" b="1" i="0" u="sng" strike="noStrike" kern="0" cap="none" spc="0" normalizeH="0" baseline="0" noProof="0" dirty="0">
                <a:ln>
                  <a:noFill/>
                </a:ln>
                <a:solidFill>
                  <a:srgbClr val="760002"/>
                </a:solidFill>
                <a:effectLst/>
                <a:uLnTx/>
                <a:uFillTx/>
                <a:latin typeface="Georgia" panose="02040502050405020303" pitchFamily="18" charset="0"/>
                <a:ea typeface="+mj-ea"/>
                <a:cs typeface="+mj-cs"/>
              </a:rPr>
              <a:t>1 Action Plan</a:t>
            </a:r>
            <a:endParaRPr kumimoji="0" lang="en-US" sz="2200" b="1" i="0" u="sng" strike="noStrike" kern="0" cap="none" spc="0" normalizeH="0" baseline="0" noProof="0" dirty="0">
              <a:ln>
                <a:noFill/>
              </a:ln>
              <a:solidFill>
                <a:srgbClr val="760002"/>
              </a:solidFill>
              <a:effectLst>
                <a:outerShdw blurRad="38100" dist="38100" dir="2700000" algn="tl">
                  <a:srgbClr val="C0C0C0"/>
                </a:outerShdw>
              </a:effectLst>
              <a:uLnTx/>
              <a:uFillTx/>
              <a:latin typeface="Georgia" panose="02040502050405020303" pitchFamily="18" charset="0"/>
              <a:ea typeface="+mj-ea"/>
              <a:cs typeface="+mj-cs"/>
            </a:endParaRPr>
          </a:p>
        </p:txBody>
      </p:sp>
    </p:spTree>
    <p:extLst>
      <p:ext uri="{BB962C8B-B14F-4D97-AF65-F5344CB8AC3E}">
        <p14:creationId xmlns:p14="http://schemas.microsoft.com/office/powerpoint/2010/main" val="1375132353"/>
      </p:ext>
    </p:extLst>
  </p:cSld>
  <p:clrMapOvr>
    <a:masterClrMapping/>
  </p:clrMapOvr>
  <p:transition>
    <p:strips dir="rd"/>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aphicFrame>
        <p:nvGraphicFramePr>
          <p:cNvPr id="54" name="Google Shape;54;p10"/>
          <p:cNvGraphicFramePr/>
          <p:nvPr/>
        </p:nvGraphicFramePr>
        <p:xfrm>
          <a:off x="41950" y="699275"/>
          <a:ext cx="9060100" cy="6040185"/>
        </p:xfrm>
        <a:graphic>
          <a:graphicData uri="http://schemas.openxmlformats.org/drawingml/2006/table">
            <a:tbl>
              <a:tblPr firstRow="1" bandRow="1">
                <a:noFill/>
              </a:tblPr>
              <a:tblGrid>
                <a:gridCol w="4889225">
                  <a:extLst>
                    <a:ext uri="{9D8B030D-6E8A-4147-A177-3AD203B41FA5}">
                      <a16:colId xmlns:a16="http://schemas.microsoft.com/office/drawing/2014/main" val="20000"/>
                    </a:ext>
                  </a:extLst>
                </a:gridCol>
                <a:gridCol w="865326">
                  <a:extLst>
                    <a:ext uri="{9D8B030D-6E8A-4147-A177-3AD203B41FA5}">
                      <a16:colId xmlns:a16="http://schemas.microsoft.com/office/drawing/2014/main" val="20001"/>
                    </a:ext>
                  </a:extLst>
                </a:gridCol>
                <a:gridCol w="1317049">
                  <a:extLst>
                    <a:ext uri="{9D8B030D-6E8A-4147-A177-3AD203B41FA5}">
                      <a16:colId xmlns:a16="http://schemas.microsoft.com/office/drawing/2014/main" val="20002"/>
                    </a:ext>
                  </a:extLst>
                </a:gridCol>
                <a:gridCol w="1988500">
                  <a:extLst>
                    <a:ext uri="{9D8B030D-6E8A-4147-A177-3AD203B41FA5}">
                      <a16:colId xmlns:a16="http://schemas.microsoft.com/office/drawing/2014/main" val="20003"/>
                    </a:ext>
                  </a:extLst>
                </a:gridCol>
              </a:tblGrid>
              <a:tr h="971275">
                <a:tc>
                  <a:txBody>
                    <a:bodyPr/>
                    <a:lstStyle/>
                    <a:p>
                      <a:pPr marL="0" marR="0" lvl="0" indent="0" algn="l" rtl="0">
                        <a:lnSpc>
                          <a:spcPct val="100000"/>
                        </a:lnSpc>
                        <a:spcBef>
                          <a:spcPts val="0"/>
                        </a:spcBef>
                        <a:spcAft>
                          <a:spcPts val="0"/>
                        </a:spcAft>
                        <a:buClr>
                          <a:srgbClr val="000000"/>
                        </a:buClr>
                        <a:buSzPts val="1100"/>
                        <a:buFont typeface="Arial"/>
                        <a:buNone/>
                      </a:pPr>
                      <a:endParaRPr sz="1200" b="1" u="none" strike="noStrike" cap="none" dirty="0">
                        <a:solidFill>
                          <a:schemeClr val="tx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100"/>
                        <a:buFont typeface="Arial"/>
                        <a:buNone/>
                      </a:pPr>
                      <a:endParaRPr sz="1200" b="1" u="none" strike="noStrike" cap="none" dirty="0">
                        <a:solidFill>
                          <a:schemeClr val="tx1"/>
                        </a:solidFill>
                        <a:latin typeface="Helvetica Neue"/>
                        <a:ea typeface="Helvetica Neue"/>
                        <a:cs typeface="Helvetica Neue"/>
                        <a:sym typeface="Helvetica Neue"/>
                      </a:endParaRPr>
                    </a:p>
                    <a:p>
                      <a:pPr marL="0" marR="0" lvl="0" indent="0" algn="l" rtl="0">
                        <a:lnSpc>
                          <a:spcPct val="100000"/>
                        </a:lnSpc>
                        <a:spcBef>
                          <a:spcPts val="0"/>
                        </a:spcBef>
                        <a:spcAft>
                          <a:spcPts val="0"/>
                        </a:spcAft>
                        <a:buClr>
                          <a:srgbClr val="000000"/>
                        </a:buClr>
                        <a:buSzPts val="1100"/>
                        <a:buFont typeface="Arial"/>
                        <a:buNone/>
                      </a:pPr>
                      <a:r>
                        <a:rPr lang="en-US" sz="1200" b="1" u="sng" strike="noStrike" cap="none" dirty="0">
                          <a:solidFill>
                            <a:schemeClr val="tx1"/>
                          </a:solidFill>
                          <a:latin typeface="Helvetica Neue"/>
                          <a:ea typeface="Helvetica Neue"/>
                          <a:cs typeface="Helvetica Neue"/>
                          <a:sym typeface="Helvetica Neue"/>
                        </a:rPr>
                        <a:t>Specific  Key  Actions  Necessary  To  Achieve    Goal  4.2</a:t>
                      </a:r>
                      <a:endParaRPr sz="120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200" b="1" u="none"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100"/>
                        <a:buFont typeface="Arial"/>
                        <a:buNone/>
                      </a:pPr>
                      <a:endParaRPr sz="1200" b="1" u="sng"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Who  Must  Do Each</a:t>
                      </a:r>
                      <a:r>
                        <a:rPr lang="en-US" sz="1200" b="1" u="sng" strike="noStrike" cap="none" dirty="0">
                          <a:solidFill>
                            <a:schemeClr val="tx1"/>
                          </a:solidFill>
                          <a:latin typeface="Helvetica Neue"/>
                        </a:rPr>
                        <a:t>  Action</a:t>
                      </a:r>
                      <a:endParaRPr sz="120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Timetable:  How Many  Months  or Days  To   Finish  Action  From Previous</a:t>
                      </a:r>
                      <a:r>
                        <a:rPr lang="en-US" sz="1200" b="1" u="sng" strike="noStrike" cap="none" dirty="0">
                          <a:solidFill>
                            <a:schemeClr val="tx1"/>
                          </a:solidFill>
                          <a:latin typeface="Helvetica Neue"/>
                        </a:rPr>
                        <a:t>   Action</a:t>
                      </a:r>
                      <a:endParaRPr sz="1200" b="1" u="none" strike="noStrike" cap="none" dirty="0">
                        <a:solidFill>
                          <a:schemeClr val="tx1"/>
                        </a:solidFill>
                        <a:latin typeface="Helvetica Neue"/>
                      </a:endParaRPr>
                    </a:p>
                  </a:txBody>
                  <a:tcPr marL="91450" marR="91450" marT="45725" marB="45725">
                    <a:solidFill>
                      <a:schemeClr val="accent5"/>
                    </a:solidFill>
                  </a:tcPr>
                </a:tc>
                <a:tc>
                  <a:txBody>
                    <a:bodyPr/>
                    <a:lstStyle/>
                    <a:p>
                      <a:pPr marL="0" marR="0" lvl="0" indent="0" algn="l" rtl="0">
                        <a:lnSpc>
                          <a:spcPct val="100000"/>
                        </a:lnSpc>
                        <a:spcBef>
                          <a:spcPts val="0"/>
                        </a:spcBef>
                        <a:spcAft>
                          <a:spcPts val="0"/>
                        </a:spcAft>
                        <a:buClr>
                          <a:srgbClr val="000000"/>
                        </a:buClr>
                        <a:buSzPts val="1100"/>
                        <a:buFont typeface="Arial"/>
                        <a:buNone/>
                      </a:pPr>
                      <a:endParaRPr sz="1200" b="1" u="none" strike="noStrike" cap="none" dirty="0">
                        <a:solidFill>
                          <a:schemeClr val="tx1"/>
                        </a:solidFill>
                        <a:latin typeface="Helvetica Neue"/>
                      </a:endParaRPr>
                    </a:p>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How  Will  We  Know  When  This  Action Has  </a:t>
                      </a:r>
                      <a:r>
                        <a:rPr lang="en-US" sz="1200" b="1" u="sng" strike="noStrike" cap="none" dirty="0">
                          <a:solidFill>
                            <a:schemeClr val="tx1"/>
                          </a:solidFill>
                          <a:latin typeface="Helvetica Neue"/>
                        </a:rPr>
                        <a:t>Been Completed</a:t>
                      </a:r>
                      <a:endParaRPr sz="1200" b="1" u="none" strike="noStrike" cap="none" dirty="0">
                        <a:solidFill>
                          <a:schemeClr val="tx1"/>
                        </a:solidFill>
                        <a:latin typeface="Helvetica Neue"/>
                      </a:endParaRPr>
                    </a:p>
                  </a:txBody>
                  <a:tcPr marL="91450" marR="91450" marT="45725" marB="45725">
                    <a:solidFill>
                      <a:schemeClr val="accent5"/>
                    </a:solidFill>
                  </a:tcPr>
                </a:tc>
                <a:extLst>
                  <a:ext uri="{0D108BD9-81ED-4DB2-BD59-A6C34878D82A}">
                    <a16:rowId xmlns:a16="http://schemas.microsoft.com/office/drawing/2014/main" val="10000"/>
                  </a:ext>
                </a:extLst>
              </a:tr>
              <a:tr h="843650">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6.  Research, gather, revise,  develop, and/or solicit the development of  additional materials needed for missing areas that do not meet best practices, or most effective standard as determined through Gap Analysis Workplan, including replacing  those materials that are deemed ineffective.</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i="0" u="none" strike="noStrike" cap="none" dirty="0">
                          <a:solidFill>
                            <a:schemeClr val="tx1"/>
                          </a:solidFill>
                          <a:latin typeface="Helvetica Neue"/>
                          <a:ea typeface="Helvetica Neue"/>
                          <a:cs typeface="Helvetica Neue"/>
                          <a:sym typeface="Helvetica Neue"/>
                        </a:rPr>
                        <a:t>E4.2TF</a:t>
                      </a:r>
                      <a:endParaRPr sz="12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b="1" u="none" strike="noStrike" cap="none" dirty="0">
                          <a:solidFill>
                            <a:schemeClr val="tx1"/>
                          </a:solidFill>
                          <a:latin typeface="Helvetica Neue"/>
                        </a:rPr>
                        <a:t>4 months after step 5</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Gap Analysis Workplan is executed and gaps are filled</a:t>
                      </a:r>
                      <a:endParaRPr sz="12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1"/>
                  </a:ext>
                </a:extLst>
              </a:tr>
              <a:tr h="436800">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7. Recruit and train appropriate</a:t>
                      </a:r>
                      <a:r>
                        <a:rPr lang="en-US" sz="1200" b="1" u="none" strike="noStrike" cap="none" baseline="0" dirty="0">
                          <a:solidFill>
                            <a:schemeClr val="tx1"/>
                          </a:solidFill>
                          <a:latin typeface="Helvetica Neue"/>
                        </a:rPr>
                        <a:t> </a:t>
                      </a:r>
                      <a:r>
                        <a:rPr lang="en-US" sz="1200" b="1" u="none" strike="noStrike" cap="none" dirty="0">
                          <a:solidFill>
                            <a:schemeClr val="tx1"/>
                          </a:solidFill>
                          <a:latin typeface="Helvetica Neue"/>
                        </a:rPr>
                        <a:t>teachers needed for</a:t>
                      </a:r>
                      <a:r>
                        <a:rPr lang="en-US" sz="1200" b="1" u="none" strike="noStrike" cap="none" baseline="0" dirty="0">
                          <a:solidFill>
                            <a:schemeClr val="tx1"/>
                          </a:solidFill>
                          <a:latin typeface="Helvetica Neue"/>
                        </a:rPr>
                        <a:t> the </a:t>
                      </a:r>
                      <a:r>
                        <a:rPr lang="en-US" sz="1200" b="1" u="none" strike="noStrike" cap="none" dirty="0">
                          <a:solidFill>
                            <a:schemeClr val="tx1"/>
                          </a:solidFill>
                          <a:latin typeface="Helvetica Neue"/>
                        </a:rPr>
                        <a:t>most </a:t>
                      </a:r>
                      <a:r>
                        <a:rPr lang="en-US" sz="1200" b="1" u="none" strike="noStrike" cap="none" baseline="0" dirty="0">
                          <a:solidFill>
                            <a:schemeClr val="tx1"/>
                          </a:solidFill>
                          <a:latin typeface="Helvetica Neue"/>
                        </a:rPr>
                        <a:t>effective delivery of the </a:t>
                      </a:r>
                      <a:r>
                        <a:rPr lang="en-US" sz="1200" b="1" u="none" strike="noStrike" cap="none" dirty="0">
                          <a:solidFill>
                            <a:schemeClr val="tx1"/>
                          </a:solidFill>
                          <a:latin typeface="Helvetica Neue"/>
                        </a:rPr>
                        <a:t>Youth Religious Education Program.</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i="0" u="none" strike="noStrike" cap="none" dirty="0">
                          <a:solidFill>
                            <a:schemeClr val="tx1"/>
                          </a:solidFill>
                          <a:latin typeface="Helvetica Neue"/>
                          <a:ea typeface="Helvetica Neue"/>
                          <a:cs typeface="Helvetica Neue"/>
                          <a:sym typeface="Helvetica Neue"/>
                        </a:rPr>
                        <a:t>E4.2TF</a:t>
                      </a:r>
                      <a:endParaRPr sz="12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b="1" u="none" strike="noStrike" cap="none" dirty="0">
                          <a:solidFill>
                            <a:schemeClr val="tx1"/>
                          </a:solidFill>
                          <a:latin typeface="Helvetica Neue"/>
                        </a:rPr>
                        <a:t>4 months after step 6</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Additional teachers agree to serve and are trained</a:t>
                      </a:r>
                      <a:endParaRPr sz="12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2"/>
                  </a:ext>
                </a:extLst>
              </a:tr>
              <a:tr h="645175">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8. Begin official roll out of Youth Religious Education Program. </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i="0" u="none" strike="noStrike" cap="none" dirty="0">
                          <a:solidFill>
                            <a:schemeClr val="tx1"/>
                          </a:solidFill>
                          <a:latin typeface="Helvetica Neue"/>
                          <a:ea typeface="Helvetica Neue"/>
                          <a:cs typeface="Helvetica Neue"/>
                          <a:sym typeface="Helvetica Neue"/>
                        </a:rPr>
                        <a:t>E4.2TF</a:t>
                      </a:r>
                      <a:endParaRPr sz="12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b="1" u="none" strike="noStrike" cap="none" dirty="0">
                          <a:solidFill>
                            <a:schemeClr val="tx1"/>
                          </a:solidFill>
                          <a:latin typeface="Helvetica Neue"/>
                        </a:rPr>
                        <a:t>1 month after step 7</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Youth Religious Education Program is officially rolled-out</a:t>
                      </a:r>
                      <a:endParaRPr sz="12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147542127"/>
                  </a:ext>
                </a:extLst>
              </a:tr>
              <a:tr h="645175">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9. I</a:t>
                      </a:r>
                      <a:r>
                        <a:rPr lang="en-US" sz="1200" b="1" u="none" strike="noStrike" cap="none" baseline="0" dirty="0">
                          <a:solidFill>
                            <a:schemeClr val="tx1"/>
                          </a:solidFill>
                          <a:latin typeface="Helvetica Neue"/>
                        </a:rPr>
                        <a:t>n conjunction with the Communications and Technology Committee, e</a:t>
                      </a:r>
                      <a:r>
                        <a:rPr lang="en-US" sz="1200" b="1" u="none" strike="noStrike" cap="none" dirty="0">
                          <a:solidFill>
                            <a:schemeClr val="tx1"/>
                          </a:solidFill>
                          <a:latin typeface="Helvetica Neue"/>
                        </a:rPr>
                        <a:t>stablish and implement alternative online, video and/or other platform for delivery of Youth Religious Education Program, including a format for peer review and commentary, as well as a process to submit newer and more effective materials,</a:t>
                      </a:r>
                      <a:r>
                        <a:rPr lang="en-US" sz="1200" b="1" u="none" strike="noStrike" cap="none" baseline="0" dirty="0">
                          <a:solidFill>
                            <a:schemeClr val="tx1"/>
                          </a:solidFill>
                          <a:latin typeface="Helvetica Neue"/>
                        </a:rPr>
                        <a:t>.</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i="0" u="none" strike="noStrike" cap="none" dirty="0">
                          <a:solidFill>
                            <a:schemeClr val="tx1"/>
                          </a:solidFill>
                          <a:latin typeface="Helvetica Neue"/>
                          <a:ea typeface="Helvetica Neue"/>
                          <a:cs typeface="Helvetica Neue"/>
                          <a:sym typeface="Helvetica Neue"/>
                        </a:rPr>
                        <a:t>E4.2TF</a:t>
                      </a:r>
                      <a:endParaRPr sz="12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b="1" u="none" strike="noStrike" cap="none" dirty="0">
                          <a:solidFill>
                            <a:schemeClr val="tx1"/>
                          </a:solidFill>
                          <a:latin typeface="Helvetica Neue"/>
                        </a:rPr>
                        <a:t>Simultaneous with steps 7 and 8</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Online, video  or alterative delivery options established and implemented</a:t>
                      </a:r>
                      <a:endParaRPr sz="12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3"/>
                  </a:ext>
                </a:extLst>
              </a:tr>
              <a:tr h="645175">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10.  Semi-annual review, evaluation and update of all materials,</a:t>
                      </a:r>
                      <a:r>
                        <a:rPr lang="en-US" sz="1200" b="1" u="none" strike="noStrike" cap="none" baseline="0" dirty="0">
                          <a:solidFill>
                            <a:schemeClr val="tx1"/>
                          </a:solidFill>
                          <a:latin typeface="Helvetica Neue"/>
                        </a:rPr>
                        <a:t> teachers,</a:t>
                      </a:r>
                      <a:r>
                        <a:rPr lang="en-US" sz="1200" b="1" u="none" strike="noStrike" cap="none" dirty="0">
                          <a:solidFill>
                            <a:schemeClr val="tx1"/>
                          </a:solidFill>
                          <a:latin typeface="Helvetica Neue"/>
                        </a:rPr>
                        <a:t> and entire Youth Religious Education Program to ensure that all materials are the most effective best practices available and the target of 60% of Youth having effectively completed the Youth Religious Education Program is achieved.</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i="0" u="none" strike="noStrike" cap="none" dirty="0">
                          <a:solidFill>
                            <a:schemeClr val="tx1"/>
                          </a:solidFill>
                          <a:latin typeface="Helvetica Neue"/>
                          <a:ea typeface="Helvetica Neue"/>
                          <a:cs typeface="Helvetica Neue"/>
                          <a:sym typeface="Helvetica Neue"/>
                        </a:rPr>
                        <a:t>E4.2TF</a:t>
                      </a:r>
                      <a:endParaRPr sz="1200" b="1" i="0" u="none" strike="noStrike" cap="none" dirty="0">
                        <a:solidFill>
                          <a:schemeClr val="tx1"/>
                        </a:solidFill>
                        <a:latin typeface="Helvetica Neue"/>
                        <a:ea typeface="Helvetica Neue"/>
                        <a:cs typeface="Helvetica Neue"/>
                        <a:sym typeface="Helvetica Neue"/>
                      </a:endParaRPr>
                    </a:p>
                  </a:txBody>
                  <a:tcPr marL="91450" marR="91450" marT="45725" marB="45725"/>
                </a:tc>
                <a:tc>
                  <a:txBody>
                    <a:bodyPr/>
                    <a:lstStyle/>
                    <a:p>
                      <a:pPr marL="0" marR="0" lvl="0" indent="0" algn="l" rtl="0">
                        <a:lnSpc>
                          <a:spcPct val="100000"/>
                        </a:lnSpc>
                        <a:spcBef>
                          <a:spcPts val="0"/>
                        </a:spcBef>
                        <a:spcAft>
                          <a:spcPts val="0"/>
                        </a:spcAft>
                        <a:buClr>
                          <a:schemeClr val="dk1"/>
                        </a:buClr>
                        <a:buSzPts val="1200"/>
                        <a:buFont typeface="Helvetica Neue"/>
                        <a:buNone/>
                      </a:pPr>
                      <a:r>
                        <a:rPr lang="en-US" sz="1200" b="1" u="none" strike="noStrike" cap="none" dirty="0">
                          <a:solidFill>
                            <a:schemeClr val="tx1"/>
                          </a:solidFill>
                          <a:latin typeface="Helvetica Neue"/>
                        </a:rPr>
                        <a:t>Semi-annual review</a:t>
                      </a:r>
                      <a:endParaRPr sz="1200" b="1" u="none" strike="noStrike" cap="none" dirty="0">
                        <a:solidFill>
                          <a:schemeClr val="tx1"/>
                        </a:solidFill>
                        <a:latin typeface="Helvetica Neue"/>
                      </a:endParaRPr>
                    </a:p>
                  </a:txBody>
                  <a:tcPr marL="91450" marR="91450" marT="45725" marB="45725"/>
                </a:tc>
                <a:tc>
                  <a:txBody>
                    <a:bodyPr/>
                    <a:lstStyle/>
                    <a:p>
                      <a:pPr marL="0" marR="0" lvl="0" indent="0" algn="l" rtl="0">
                        <a:lnSpc>
                          <a:spcPct val="100000"/>
                        </a:lnSpc>
                        <a:spcBef>
                          <a:spcPts val="0"/>
                        </a:spcBef>
                        <a:spcAft>
                          <a:spcPts val="0"/>
                        </a:spcAft>
                        <a:buClr>
                          <a:srgbClr val="000000"/>
                        </a:buClr>
                        <a:buSzPts val="1100"/>
                        <a:buFont typeface="Arial"/>
                        <a:buNone/>
                      </a:pPr>
                      <a:r>
                        <a:rPr lang="en-US" sz="1200" b="1" u="none" strike="noStrike" cap="none" dirty="0">
                          <a:solidFill>
                            <a:schemeClr val="tx1"/>
                          </a:solidFill>
                          <a:latin typeface="Helvetica Neue"/>
                        </a:rPr>
                        <a:t>Semi-Annual assessment of Youth Religious Education Program is complete, improvements are implemented and 60% Youth target is achieved </a:t>
                      </a:r>
                      <a:endParaRPr sz="1200" b="1" u="none" strike="noStrike" cap="none" dirty="0">
                        <a:solidFill>
                          <a:schemeClr val="tx1"/>
                        </a:solidFill>
                        <a:latin typeface="Helvetica Neue"/>
                      </a:endParaRPr>
                    </a:p>
                  </a:txBody>
                  <a:tcPr marL="91450" marR="91450" marT="45725" marB="45725"/>
                </a:tc>
                <a:extLst>
                  <a:ext uri="{0D108BD9-81ED-4DB2-BD59-A6C34878D82A}">
                    <a16:rowId xmlns:a16="http://schemas.microsoft.com/office/drawing/2014/main" val="10007"/>
                  </a:ext>
                </a:extLst>
              </a:tr>
            </a:tbl>
          </a:graphicData>
        </a:graphic>
      </p:graphicFrame>
      <p:sp>
        <p:nvSpPr>
          <p:cNvPr id="55" name="Google Shape;55;p10"/>
          <p:cNvSpPr txBox="1">
            <a:spLocks noGrp="1"/>
          </p:cNvSpPr>
          <p:nvPr>
            <p:ph type="title"/>
          </p:nvPr>
        </p:nvSpPr>
        <p:spPr>
          <a:xfrm>
            <a:off x="601661" y="-220304"/>
            <a:ext cx="7940675" cy="1143000"/>
          </a:xfrm>
          <a:prstGeom prst="rect">
            <a:avLst/>
          </a:prstGeom>
          <a:noFill/>
          <a:ln>
            <a:noFill/>
          </a:ln>
        </p:spPr>
        <p:txBody>
          <a:bodyPr spcFirstLastPara="1" wrap="square" lIns="91425" tIns="45700" rIns="91425" bIns="45700" anchor="ctr" anchorCtr="0">
            <a:noAutofit/>
          </a:bodyPr>
          <a:lstStyle/>
          <a:p>
            <a:pPr marL="0" lvl="0" indent="0" algn="ctr" rtl="0">
              <a:lnSpc>
                <a:spcPct val="70000"/>
              </a:lnSpc>
              <a:spcBef>
                <a:spcPts val="0"/>
              </a:spcBef>
              <a:spcAft>
                <a:spcPts val="0"/>
              </a:spcAft>
              <a:buSzPts val="1400"/>
              <a:buNone/>
            </a:pPr>
            <a:r>
              <a:rPr lang="en-US" sz="2400" b="1" u="sng" dirty="0">
                <a:latin typeface="Helvetica Neue"/>
                <a:ea typeface="Arial"/>
                <a:cs typeface="Arial"/>
                <a:sym typeface="Arial"/>
              </a:rPr>
              <a:t>Education  Goal  4.2</a:t>
            </a:r>
            <a:r>
              <a:rPr lang="en-US" sz="2400" u="sng" dirty="0">
                <a:latin typeface="Helvetica Neue"/>
                <a:ea typeface="Arial"/>
                <a:cs typeface="Arial"/>
                <a:sym typeface="Arial"/>
              </a:rPr>
              <a:t> </a:t>
            </a:r>
            <a:r>
              <a:rPr lang="en-US" sz="2400" b="1" u="sng" dirty="0">
                <a:latin typeface="Helvetica Neue"/>
                <a:ea typeface="Arial"/>
                <a:cs typeface="Arial"/>
                <a:sym typeface="Arial"/>
              </a:rPr>
              <a:t>Action Plan</a:t>
            </a:r>
            <a:endParaRPr dirty="0">
              <a:latin typeface="Helvetica Neue"/>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E5D8B-BC2C-3205-A684-FDA143D660CA}"/>
              </a:ext>
            </a:extLst>
          </p:cNvPr>
          <p:cNvSpPr>
            <a:spLocks noGrp="1"/>
          </p:cNvSpPr>
          <p:nvPr>
            <p:ph type="title"/>
          </p:nvPr>
        </p:nvSpPr>
        <p:spPr>
          <a:xfrm>
            <a:off x="1537854" y="2719923"/>
            <a:ext cx="6324600" cy="1143000"/>
          </a:xfrm>
        </p:spPr>
        <p:txBody>
          <a:bodyPr/>
          <a:lstStyle/>
          <a:p>
            <a:r>
              <a:rPr lang="en-US" dirty="0"/>
              <a:t>Sample 8 </a:t>
            </a:r>
            <a:br>
              <a:rPr lang="en-US" dirty="0"/>
            </a:br>
            <a:r>
              <a:rPr lang="en-US" dirty="0"/>
              <a:t>Religious Education</a:t>
            </a:r>
          </a:p>
        </p:txBody>
      </p:sp>
    </p:spTree>
    <p:extLst>
      <p:ext uri="{BB962C8B-B14F-4D97-AF65-F5344CB8AC3E}">
        <p14:creationId xmlns:p14="http://schemas.microsoft.com/office/powerpoint/2010/main" val="4289111559"/>
      </p:ext>
    </p:extLst>
  </p:cSld>
  <p:clrMapOvr>
    <a:masterClrMapping/>
  </p:clrMapOvr>
  <p:transition>
    <p:strips dir="rd"/>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Content Placeholder 2"/>
          <p:cNvSpPr txBox="1">
            <a:spLocks noGrp="1"/>
          </p:cNvSpPr>
          <p:nvPr>
            <p:ph type="body" sz="half" idx="1"/>
          </p:nvPr>
        </p:nvSpPr>
        <p:spPr>
          <a:xfrm>
            <a:off x="66675" y="1848150"/>
            <a:ext cx="8899437" cy="3396433"/>
          </a:xfrm>
          <a:prstGeom prst="rect">
            <a:avLst/>
          </a:prstGeom>
        </p:spPr>
        <p:txBody>
          <a:bodyPr>
            <a:noAutofit/>
          </a:bodyPr>
          <a:lstStyle/>
          <a:p>
            <a:pPr marL="0" indent="0" defTabSz="731520">
              <a:lnSpc>
                <a:spcPct val="100000"/>
              </a:lnSpc>
              <a:spcBef>
                <a:spcPts val="0"/>
              </a:spcBef>
              <a:buSzTx/>
              <a:buNone/>
              <a:defRPr sz="1920" b="1">
                <a:effectLst/>
              </a:defRPr>
            </a:pPr>
            <a:r>
              <a:rPr sz="2000" dirty="0">
                <a:solidFill>
                  <a:srgbClr val="660033"/>
                </a:solidFill>
              </a:rPr>
              <a:t>Develop  and  implement  </a:t>
            </a:r>
            <a:r>
              <a:rPr lang="en-US" sz="2000" dirty="0">
                <a:solidFill>
                  <a:srgbClr val="660033"/>
                </a:solidFill>
              </a:rPr>
              <a:t>within  36  months  </a:t>
            </a:r>
            <a:r>
              <a:rPr sz="2000" dirty="0">
                <a:solidFill>
                  <a:srgbClr val="660033"/>
                </a:solidFill>
              </a:rPr>
              <a:t>effective  Parishioner </a:t>
            </a:r>
            <a:r>
              <a:rPr lang="en-US" sz="2000" dirty="0">
                <a:solidFill>
                  <a:srgbClr val="660033"/>
                </a:solidFill>
              </a:rPr>
              <a:t> </a:t>
            </a:r>
            <a:r>
              <a:rPr sz="2000" dirty="0">
                <a:solidFill>
                  <a:srgbClr val="660033"/>
                </a:solidFill>
              </a:rPr>
              <a:t>Engagement  &amp;  Spiritual  Growth  Programs  (collectively, the “Engagement Programs”)  that will achieve the following “Engagement Targets”:</a:t>
            </a:r>
          </a:p>
          <a:p>
            <a:pPr marL="731520" indent="-271779" defTabSz="731520">
              <a:lnSpc>
                <a:spcPct val="100000"/>
              </a:lnSpc>
              <a:spcBef>
                <a:spcPts val="0"/>
              </a:spcBef>
              <a:buAutoNum type="alphaLcParenBoth"/>
              <a:defRPr sz="1920" b="1">
                <a:effectLst/>
              </a:defRPr>
            </a:pPr>
            <a:r>
              <a:rPr sz="2000" dirty="0">
                <a:solidFill>
                  <a:srgbClr val="660033"/>
                </a:solidFill>
              </a:rPr>
              <a:t> Increase ministries engagement by</a:t>
            </a:r>
            <a:r>
              <a:rPr lang="en-US" sz="2000" dirty="0">
                <a:solidFill>
                  <a:srgbClr val="660033"/>
                </a:solidFill>
              </a:rPr>
              <a:t> at least</a:t>
            </a:r>
            <a:r>
              <a:rPr sz="2000" dirty="0">
                <a:solidFill>
                  <a:srgbClr val="660033"/>
                </a:solidFill>
              </a:rPr>
              <a:t> 50%; </a:t>
            </a:r>
          </a:p>
          <a:p>
            <a:pPr marL="731520" indent="-271779" algn="just" defTabSz="731520">
              <a:lnSpc>
                <a:spcPct val="100000"/>
              </a:lnSpc>
              <a:spcBef>
                <a:spcPts val="0"/>
              </a:spcBef>
              <a:buAutoNum type="alphaLcParenBoth"/>
              <a:tabLst>
                <a:tab pos="1219200" algn="l"/>
              </a:tabLst>
              <a:defRPr sz="1920" b="1">
                <a:effectLst/>
              </a:defRPr>
            </a:pPr>
            <a:r>
              <a:rPr sz="2000" dirty="0">
                <a:solidFill>
                  <a:srgbClr val="660033"/>
                </a:solidFill>
              </a:rPr>
              <a:t> Increase the parishioner financial</a:t>
            </a:r>
            <a:r>
              <a:rPr lang="en-US" sz="2000" dirty="0">
                <a:solidFill>
                  <a:srgbClr val="660033"/>
                </a:solidFill>
              </a:rPr>
              <a:t> </a:t>
            </a:r>
            <a:r>
              <a:rPr sz="2000" dirty="0">
                <a:solidFill>
                  <a:srgbClr val="660033"/>
                </a:solidFill>
              </a:rPr>
              <a:t>stewardship so that</a:t>
            </a:r>
            <a:r>
              <a:rPr lang="en-US" sz="2000" dirty="0">
                <a:solidFill>
                  <a:srgbClr val="660033"/>
                </a:solidFill>
              </a:rPr>
              <a:t>:</a:t>
            </a:r>
          </a:p>
          <a:p>
            <a:pPr marL="1428750" indent="-514350" algn="just" defTabSz="731520">
              <a:lnSpc>
                <a:spcPct val="100000"/>
              </a:lnSpc>
              <a:spcBef>
                <a:spcPts val="0"/>
              </a:spcBef>
              <a:buAutoNum type="romanLcParenBoth"/>
              <a:tabLst>
                <a:tab pos="1219200" algn="l"/>
              </a:tabLst>
              <a:defRPr sz="1920" b="1">
                <a:effectLst/>
              </a:defRPr>
            </a:pPr>
            <a:r>
              <a:rPr sz="2000" dirty="0">
                <a:solidFill>
                  <a:srgbClr val="660033"/>
                </a:solidFill>
              </a:rPr>
              <a:t>all </a:t>
            </a:r>
            <a:r>
              <a:rPr lang="en-US" sz="2000" dirty="0">
                <a:solidFill>
                  <a:srgbClr val="660033"/>
                </a:solidFill>
              </a:rPr>
              <a:t>parish </a:t>
            </a:r>
            <a:r>
              <a:rPr sz="2000" dirty="0">
                <a:solidFill>
                  <a:srgbClr val="660033"/>
                </a:solidFill>
              </a:rPr>
              <a:t>operating</a:t>
            </a:r>
            <a:r>
              <a:rPr lang="en-US" sz="2000" dirty="0">
                <a:solidFill>
                  <a:srgbClr val="660033"/>
                </a:solidFill>
              </a:rPr>
              <a:t> </a:t>
            </a:r>
            <a:r>
              <a:rPr sz="2000" dirty="0">
                <a:solidFill>
                  <a:srgbClr val="660033"/>
                </a:solidFill>
              </a:rPr>
              <a:t>expenses </a:t>
            </a:r>
            <a:r>
              <a:rPr lang="en-US" sz="2000" dirty="0">
                <a:solidFill>
                  <a:srgbClr val="660033"/>
                </a:solidFill>
              </a:rPr>
              <a:t>(plus increases in funding for parish-chosen external charities and philanthropies that equal at least 10% of the other operating expenses) </a:t>
            </a:r>
            <a:r>
              <a:rPr sz="2000" dirty="0">
                <a:solidFill>
                  <a:srgbClr val="660033"/>
                </a:solidFill>
              </a:rPr>
              <a:t>are  paid  through </a:t>
            </a:r>
            <a:r>
              <a:rPr lang="en-US" sz="2000" dirty="0">
                <a:solidFill>
                  <a:srgbClr val="660033"/>
                </a:solidFill>
              </a:rPr>
              <a:t>parishioner</a:t>
            </a:r>
            <a:r>
              <a:rPr sz="2000" dirty="0">
                <a:solidFill>
                  <a:srgbClr val="660033"/>
                </a:solidFill>
              </a:rPr>
              <a:t> stewardship</a:t>
            </a:r>
            <a:r>
              <a:rPr lang="en-US" sz="2000" dirty="0">
                <a:solidFill>
                  <a:srgbClr val="660033"/>
                </a:solidFill>
              </a:rPr>
              <a:t>; and</a:t>
            </a:r>
          </a:p>
          <a:p>
            <a:pPr marL="1428750" indent="-514350" algn="just" defTabSz="731520">
              <a:lnSpc>
                <a:spcPct val="100000"/>
              </a:lnSpc>
              <a:spcBef>
                <a:spcPts val="0"/>
              </a:spcBef>
              <a:buAutoNum type="romanLcParenBoth"/>
              <a:tabLst>
                <a:tab pos="1219200" algn="l"/>
              </a:tabLst>
              <a:defRPr sz="1920" b="1">
                <a:effectLst/>
              </a:defRPr>
            </a:pPr>
            <a:r>
              <a:rPr lang="en-US" sz="2000" dirty="0">
                <a:solidFill>
                  <a:srgbClr val="660033"/>
                </a:solidFill>
              </a:rPr>
              <a:t> the median annual stewardship contribution from parishioners increases by at least </a:t>
            </a:r>
            <a:r>
              <a:rPr lang="en-US" sz="2000" dirty="0">
                <a:solidFill>
                  <a:schemeClr val="bg2"/>
                </a:solidFill>
              </a:rPr>
              <a:t>75%</a:t>
            </a:r>
            <a:r>
              <a:rPr sz="2000" dirty="0">
                <a:solidFill>
                  <a:schemeClr val="bg2"/>
                </a:solidFill>
              </a:rPr>
              <a:t>;</a:t>
            </a:r>
            <a:r>
              <a:rPr sz="2000" dirty="0">
                <a:solidFill>
                  <a:srgbClr val="660033"/>
                </a:solidFill>
              </a:rPr>
              <a:t> </a:t>
            </a:r>
          </a:p>
          <a:p>
            <a:pPr marL="459741" indent="0" algn="just" defTabSz="731520">
              <a:lnSpc>
                <a:spcPct val="100000"/>
              </a:lnSpc>
              <a:spcBef>
                <a:spcPts val="0"/>
              </a:spcBef>
              <a:buNone/>
              <a:tabLst>
                <a:tab pos="1219200" algn="l"/>
              </a:tabLst>
              <a:defRPr sz="1920" b="1">
                <a:effectLst/>
              </a:defRPr>
            </a:pPr>
            <a:r>
              <a:rPr lang="en-US" sz="2000" dirty="0">
                <a:solidFill>
                  <a:srgbClr val="660033"/>
                </a:solidFill>
              </a:rPr>
              <a:t>(c) </a:t>
            </a:r>
            <a:r>
              <a:rPr sz="2000" dirty="0">
                <a:solidFill>
                  <a:srgbClr val="660033"/>
                </a:solidFill>
              </a:rPr>
              <a:t>Actively engage at least </a:t>
            </a:r>
            <a:r>
              <a:rPr lang="en-US" sz="2000" dirty="0">
                <a:solidFill>
                  <a:srgbClr val="660033"/>
                </a:solidFill>
              </a:rPr>
              <a:t>50</a:t>
            </a:r>
            <a:r>
              <a:rPr sz="2000" dirty="0">
                <a:solidFill>
                  <a:srgbClr val="660033"/>
                </a:solidFill>
              </a:rPr>
              <a:t>% of parishioners in a religious </a:t>
            </a:r>
            <a:r>
              <a:rPr lang="en-US" sz="2000" dirty="0">
                <a:solidFill>
                  <a:srgbClr val="660033"/>
                </a:solidFill>
              </a:rPr>
              <a:t>	</a:t>
            </a:r>
            <a:r>
              <a:rPr sz="2000" dirty="0">
                <a:solidFill>
                  <a:srgbClr val="660033"/>
                </a:solidFill>
              </a:rPr>
              <a:t>education and spiritual engagement program.</a:t>
            </a:r>
          </a:p>
        </p:txBody>
      </p:sp>
      <p:sp>
        <p:nvSpPr>
          <p:cNvPr id="302" name="Title 1"/>
          <p:cNvSpPr txBox="1">
            <a:spLocks noGrp="1"/>
          </p:cNvSpPr>
          <p:nvPr>
            <p:ph type="title"/>
          </p:nvPr>
        </p:nvSpPr>
        <p:spPr>
          <a:xfrm>
            <a:off x="321720" y="816173"/>
            <a:ext cx="8644392" cy="1143001"/>
          </a:xfrm>
          <a:prstGeom prst="rect">
            <a:avLst/>
          </a:prstGeom>
        </p:spPr>
        <p:txBody>
          <a:bodyPr/>
          <a:lstStyle/>
          <a:p>
            <a:pPr>
              <a:defRPr sz="2800" u="none"/>
            </a:pPr>
            <a:r>
              <a:rPr dirty="0"/>
              <a:t>Parishioner Engagement  &amp; Spiritual Growth</a:t>
            </a:r>
            <a:br>
              <a:rPr dirty="0"/>
            </a:br>
            <a:r>
              <a:rPr u="sng" dirty="0"/>
              <a:t>Wildly  Important Goal 3</a:t>
            </a:r>
          </a:p>
        </p:txBody>
      </p:sp>
      <p:pic>
        <p:nvPicPr>
          <p:cNvPr id="303" name="Picture 6" descr="Picture 6"/>
          <p:cNvPicPr>
            <a:picLocks noChangeAspect="1"/>
          </p:cNvPicPr>
          <p:nvPr/>
        </p:nvPicPr>
        <p:blipFill>
          <a:blip r:embed="rId2"/>
          <a:stretch>
            <a:fillRect/>
          </a:stretch>
        </p:blipFill>
        <p:spPr>
          <a:xfrm>
            <a:off x="3011731" y="99067"/>
            <a:ext cx="3264371" cy="823296"/>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Content Placeholder 5"/>
          <p:cNvSpPr txBox="1">
            <a:spLocks noGrp="1"/>
          </p:cNvSpPr>
          <p:nvPr>
            <p:ph type="body" idx="1"/>
          </p:nvPr>
        </p:nvSpPr>
        <p:spPr>
          <a:xfrm>
            <a:off x="53926" y="867555"/>
            <a:ext cx="4704779" cy="5663242"/>
          </a:xfrm>
          <a:prstGeom prst="rect">
            <a:avLst/>
          </a:prstGeom>
        </p:spPr>
        <p:txBody>
          <a:bodyPr/>
          <a:lstStyle/>
          <a:p>
            <a:pPr marL="284163" indent="-2841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1:</a:t>
            </a:r>
            <a:r>
              <a:rPr sz="1800" u="none" dirty="0">
                <a:solidFill>
                  <a:srgbClr val="660033"/>
                </a:solidFill>
              </a:rPr>
              <a:t>  Research  the  most  </a:t>
            </a:r>
            <a:r>
              <a:rPr lang="en-US" sz="1800" u="none" dirty="0">
                <a:solidFill>
                  <a:srgbClr val="660033"/>
                </a:solidFill>
              </a:rPr>
              <a:t>	</a:t>
            </a:r>
            <a:r>
              <a:rPr sz="1800" u="none" dirty="0">
                <a:solidFill>
                  <a:srgbClr val="660033"/>
                </a:solidFill>
              </a:rPr>
              <a:t>effective 	stewardship and </a:t>
            </a:r>
            <a:r>
              <a:rPr lang="en-US" sz="1800" u="none" dirty="0">
                <a:solidFill>
                  <a:srgbClr val="660033"/>
                </a:solidFill>
              </a:rPr>
              <a:t>	</a:t>
            </a:r>
            <a:r>
              <a:rPr sz="1800" u="none" dirty="0">
                <a:solidFill>
                  <a:srgbClr val="660033"/>
                </a:solidFill>
              </a:rPr>
              <a:t>ministry </a:t>
            </a:r>
            <a:r>
              <a:rPr lang="en-US" sz="1800" u="none" dirty="0">
                <a:solidFill>
                  <a:srgbClr val="660033"/>
                </a:solidFill>
              </a:rPr>
              <a:t>	</a:t>
            </a:r>
            <a:r>
              <a:rPr sz="1800" u="none" dirty="0">
                <a:solidFill>
                  <a:srgbClr val="660033"/>
                </a:solidFill>
              </a:rPr>
              <a:t>engagement,  and </a:t>
            </a:r>
            <a:r>
              <a:rPr lang="en-US" sz="1800" u="none" dirty="0">
                <a:solidFill>
                  <a:srgbClr val="660033"/>
                </a:solidFill>
              </a:rPr>
              <a:t>	</a:t>
            </a:r>
            <a:r>
              <a:rPr sz="1800" u="none" dirty="0">
                <a:solidFill>
                  <a:srgbClr val="660033"/>
                </a:solidFill>
              </a:rPr>
              <a:t>spiritual  growth  programs </a:t>
            </a:r>
            <a:r>
              <a:rPr lang="en-US" sz="1800" u="none" dirty="0">
                <a:solidFill>
                  <a:srgbClr val="660033"/>
                </a:solidFill>
              </a:rPr>
              <a:t> 	</a:t>
            </a:r>
            <a:r>
              <a:rPr sz="1800" u="none" dirty="0">
                <a:solidFill>
                  <a:srgbClr val="660033"/>
                </a:solidFill>
              </a:rPr>
              <a:t>(the  “Engagement Programs”) </a:t>
            </a:r>
            <a:r>
              <a:rPr lang="en-US" sz="1800" u="none" dirty="0">
                <a:solidFill>
                  <a:srgbClr val="660033"/>
                </a:solidFill>
              </a:rPr>
              <a:t>	</a:t>
            </a:r>
            <a:r>
              <a:rPr sz="1800" u="none" dirty="0">
                <a:solidFill>
                  <a:srgbClr val="660033"/>
                </a:solidFill>
              </a:rPr>
              <a:t>within  4  months</a:t>
            </a:r>
          </a:p>
          <a:p>
            <a:pPr marL="284163" indent="-2841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2:</a:t>
            </a:r>
            <a:r>
              <a:rPr sz="1800" u="none" dirty="0">
                <a:solidFill>
                  <a:srgbClr val="660033"/>
                </a:solidFill>
              </a:rPr>
              <a:t> Develop  the  most  </a:t>
            </a:r>
            <a:r>
              <a:rPr lang="en-US" sz="1800" u="none" dirty="0">
                <a:solidFill>
                  <a:srgbClr val="660033"/>
                </a:solidFill>
              </a:rPr>
              <a:t>	</a:t>
            </a:r>
            <a:r>
              <a:rPr sz="1800" u="none" dirty="0">
                <a:solidFill>
                  <a:srgbClr val="660033"/>
                </a:solidFill>
              </a:rPr>
              <a:t>effective 	Engagement  </a:t>
            </a:r>
            <a:r>
              <a:rPr lang="en-US" sz="1800" u="none" dirty="0">
                <a:solidFill>
                  <a:srgbClr val="660033"/>
                </a:solidFill>
              </a:rPr>
              <a:t>	</a:t>
            </a:r>
            <a:r>
              <a:rPr sz="1800" u="none" dirty="0">
                <a:solidFill>
                  <a:srgbClr val="660033"/>
                </a:solidFill>
              </a:rPr>
              <a:t>Programs  within 4 	months</a:t>
            </a:r>
          </a:p>
          <a:p>
            <a:pPr marL="233363" indent="-2333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3:</a:t>
            </a:r>
            <a:r>
              <a:rPr sz="1800" u="none" dirty="0">
                <a:solidFill>
                  <a:srgbClr val="660033"/>
                </a:solidFill>
              </a:rPr>
              <a:t> Recruit  and  train  the  </a:t>
            </a:r>
            <a:r>
              <a:rPr lang="en-US" sz="1800" u="none" dirty="0">
                <a:solidFill>
                  <a:srgbClr val="660033"/>
                </a:solidFill>
              </a:rPr>
              <a:t>	</a:t>
            </a:r>
            <a:r>
              <a:rPr sz="1800" u="none" dirty="0">
                <a:solidFill>
                  <a:srgbClr val="660033"/>
                </a:solidFill>
              </a:rPr>
              <a:t>parish “Engagement  </a:t>
            </a:r>
            <a:r>
              <a:rPr lang="en-US" sz="1800" u="none" dirty="0">
                <a:solidFill>
                  <a:srgbClr val="660033"/>
                </a:solidFill>
              </a:rPr>
              <a:t>	</a:t>
            </a:r>
            <a:r>
              <a:rPr sz="1800" u="none" dirty="0">
                <a:solidFill>
                  <a:srgbClr val="660033"/>
                </a:solidFill>
              </a:rPr>
              <a:t>Ambassadors”  within  2  </a:t>
            </a:r>
            <a:r>
              <a:rPr lang="en-US" sz="1800" u="none" dirty="0">
                <a:solidFill>
                  <a:srgbClr val="660033"/>
                </a:solidFill>
              </a:rPr>
              <a:t>	</a:t>
            </a:r>
            <a:r>
              <a:rPr sz="1800" u="none" dirty="0">
                <a:solidFill>
                  <a:srgbClr val="660033"/>
                </a:solidFill>
              </a:rPr>
              <a:t>months </a:t>
            </a:r>
          </a:p>
          <a:p>
            <a:pPr marL="233363" indent="-2333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4:</a:t>
            </a:r>
            <a:r>
              <a:rPr sz="1800" u="none" dirty="0">
                <a:solidFill>
                  <a:srgbClr val="660033"/>
                </a:solidFill>
              </a:rPr>
              <a:t> Implement  the</a:t>
            </a:r>
            <a:r>
              <a:rPr lang="en-US" sz="1800" u="none" dirty="0">
                <a:solidFill>
                  <a:srgbClr val="660033"/>
                </a:solidFill>
              </a:rPr>
              <a:t> 	</a:t>
            </a:r>
            <a:r>
              <a:rPr sz="1800" u="none" dirty="0">
                <a:solidFill>
                  <a:srgbClr val="660033"/>
                </a:solidFill>
              </a:rPr>
              <a:t>Engagement Programs  to  </a:t>
            </a:r>
            <a:r>
              <a:rPr lang="en-US" sz="1800" u="none" dirty="0">
                <a:solidFill>
                  <a:srgbClr val="660033"/>
                </a:solidFill>
              </a:rPr>
              <a:t>	</a:t>
            </a:r>
            <a:r>
              <a:rPr sz="1800" u="none" dirty="0">
                <a:solidFill>
                  <a:srgbClr val="660033"/>
                </a:solidFill>
              </a:rPr>
              <a:t>achieve  the  Engagement </a:t>
            </a:r>
            <a:r>
              <a:rPr lang="en-US" sz="1800" u="none" dirty="0">
                <a:solidFill>
                  <a:srgbClr val="660033"/>
                </a:solidFill>
              </a:rPr>
              <a:t>	</a:t>
            </a:r>
            <a:r>
              <a:rPr sz="1800" u="none" dirty="0">
                <a:solidFill>
                  <a:srgbClr val="660033"/>
                </a:solidFill>
              </a:rPr>
              <a:t>Targets  within  24  </a:t>
            </a:r>
            <a:r>
              <a:rPr lang="en-US" sz="1800" u="none" dirty="0">
                <a:solidFill>
                  <a:srgbClr val="660033"/>
                </a:solidFill>
              </a:rPr>
              <a:t>	</a:t>
            </a:r>
            <a:r>
              <a:rPr sz="1800" u="none" dirty="0">
                <a:solidFill>
                  <a:srgbClr val="660033"/>
                </a:solidFill>
              </a:rPr>
              <a:t>months</a:t>
            </a:r>
          </a:p>
          <a:p>
            <a:pPr marL="233363" indent="-233363">
              <a:spcBef>
                <a:spcPts val="400"/>
              </a:spcBef>
              <a:tabLst>
                <a:tab pos="685800" algn="l"/>
              </a:tabLst>
              <a:defRPr sz="1900" u="sng">
                <a:solidFill>
                  <a:srgbClr val="800000"/>
                </a:solidFill>
                <a:effectLst/>
                <a:latin typeface="Georgia"/>
                <a:ea typeface="Georgia"/>
                <a:cs typeface="Georgia"/>
                <a:sym typeface="Georgia"/>
              </a:defRPr>
            </a:pPr>
            <a:r>
              <a:rPr sz="1800" dirty="0">
                <a:solidFill>
                  <a:srgbClr val="660033"/>
                </a:solidFill>
              </a:rPr>
              <a:t>LAG 5</a:t>
            </a:r>
            <a:r>
              <a:rPr sz="1800" u="none" dirty="0">
                <a:solidFill>
                  <a:srgbClr val="660033"/>
                </a:solidFill>
              </a:rPr>
              <a:t>:  Compile  and assess the  	results  of the  Engagement  	Programs and make necessary 	improvements within  2 months</a:t>
            </a:r>
          </a:p>
        </p:txBody>
      </p:sp>
      <p:sp>
        <p:nvSpPr>
          <p:cNvPr id="306" name="Content Placeholder 6"/>
          <p:cNvSpPr txBox="1"/>
          <p:nvPr/>
        </p:nvSpPr>
        <p:spPr>
          <a:xfrm>
            <a:off x="4872577" y="697994"/>
            <a:ext cx="3649932" cy="4073025"/>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a:bodyPr>
          <a:lstStyle/>
          <a:p>
            <a:pPr marL="0" marR="0" lvl="0" indent="0" algn="ctr" defTabSz="859536" rtl="0" eaLnBrk="1" fontAlgn="auto" latinLnBrk="0" hangingPunct="1">
              <a:lnSpc>
                <a:spcPct val="90000"/>
              </a:lnSpc>
              <a:spcBef>
                <a:spcPts val="300"/>
              </a:spcBef>
              <a:spcAft>
                <a:spcPts val="0"/>
              </a:spcAft>
              <a:buClrTx/>
              <a:buSzTx/>
              <a:buFontTx/>
              <a:buNone/>
              <a:tabLst/>
              <a:defRPr sz="1504" b="1" u="sng">
                <a:solidFill>
                  <a:srgbClr val="5D0100"/>
                </a:solidFill>
                <a:latin typeface="Georgia"/>
                <a:ea typeface="Georgia"/>
                <a:cs typeface="Georgia"/>
                <a:sym typeface="Georgia"/>
              </a:defRPr>
            </a:pPr>
            <a:r>
              <a:rPr kumimoji="0" sz="1504" b="1" i="0" u="sng" strike="noStrike" kern="1200" cap="none" spc="0" normalizeH="0" baseline="0" noProof="0" dirty="0">
                <a:ln>
                  <a:noFill/>
                </a:ln>
                <a:solidFill>
                  <a:srgbClr val="5D0100"/>
                </a:solidFill>
                <a:effectLst/>
                <a:uLnTx/>
                <a:uFillTx/>
                <a:latin typeface="Georgia"/>
                <a:sym typeface="Georgia"/>
              </a:rPr>
              <a:t>WIG </a:t>
            </a:r>
            <a:r>
              <a:rPr kumimoji="0" lang="en-US" sz="1504" b="1" i="0" u="sng" strike="noStrike" kern="1200" cap="none" spc="0" normalizeH="0" baseline="0" noProof="0" dirty="0">
                <a:ln>
                  <a:noFill/>
                </a:ln>
                <a:solidFill>
                  <a:srgbClr val="5D0100"/>
                </a:solidFill>
                <a:effectLst/>
                <a:uLnTx/>
                <a:uFillTx/>
                <a:latin typeface="Georgia"/>
                <a:sym typeface="Georgia"/>
              </a:rPr>
              <a:t> </a:t>
            </a:r>
            <a:r>
              <a:rPr kumimoji="0" sz="1504" b="1" i="0" u="sng" strike="noStrike" kern="1200" cap="none" spc="0" normalizeH="0" baseline="0" noProof="0" dirty="0">
                <a:ln>
                  <a:noFill/>
                </a:ln>
                <a:solidFill>
                  <a:srgbClr val="5D0100"/>
                </a:solidFill>
                <a:effectLst/>
                <a:uLnTx/>
                <a:uFillTx/>
                <a:latin typeface="Georgia"/>
                <a:sym typeface="Georgia"/>
              </a:rPr>
              <a:t>3:</a:t>
            </a:r>
            <a:endParaRPr kumimoji="0" sz="2632" b="1" i="0" u="sng" strike="noStrike" kern="1200" cap="none" spc="0" normalizeH="0" baseline="0" noProof="0" dirty="0">
              <a:ln>
                <a:noFill/>
              </a:ln>
              <a:solidFill>
                <a:srgbClr val="5D0100"/>
              </a:solidFill>
              <a:effectLst>
                <a:outerShdw blurRad="35814" dist="35814" dir="2700000" rotWithShape="0">
                  <a:srgbClr val="C0AAAA">
                    <a:lumOff val="10616"/>
                  </a:srgbClr>
                </a:outerShdw>
              </a:effectLst>
              <a:uLnTx/>
              <a:uFillTx/>
              <a:latin typeface="Arial"/>
              <a:ea typeface="Arial"/>
              <a:cs typeface="Arial"/>
              <a:sym typeface="Arial"/>
            </a:endParaRPr>
          </a:p>
        </p:txBody>
      </p:sp>
      <p:sp>
        <p:nvSpPr>
          <p:cNvPr id="307" name="Rectangle 1"/>
          <p:cNvSpPr/>
          <p:nvPr/>
        </p:nvSpPr>
        <p:spPr>
          <a:xfrm>
            <a:off x="4778010" y="694489"/>
            <a:ext cx="4271423" cy="6094501"/>
          </a:xfrm>
          <a:prstGeom prst="rect">
            <a:avLst/>
          </a:prstGeom>
          <a:ln w="38100">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308" name="Rectangle 2"/>
          <p:cNvSpPr/>
          <p:nvPr/>
        </p:nvSpPr>
        <p:spPr>
          <a:xfrm>
            <a:off x="53927" y="849880"/>
            <a:ext cx="4629515" cy="5948201"/>
          </a:xfrm>
          <a:prstGeom prst="rect">
            <a:avLst/>
          </a:prstGeom>
          <a:ln w="19050">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3" name="TextBox 2">
            <a:extLst>
              <a:ext uri="{FF2B5EF4-FFF2-40B4-BE49-F238E27FC236}">
                <a16:creationId xmlns:a16="http://schemas.microsoft.com/office/drawing/2014/main" id="{DA0EFC3B-9DBD-42CD-8753-B31945162ED9}"/>
              </a:ext>
            </a:extLst>
          </p:cNvPr>
          <p:cNvSpPr txBox="1"/>
          <p:nvPr/>
        </p:nvSpPr>
        <p:spPr>
          <a:xfrm>
            <a:off x="4891881" y="964181"/>
            <a:ext cx="4043680" cy="609397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l" defTabSz="731520" rtl="0" eaLnBrk="1" fontAlgn="auto" latinLnBrk="0" hangingPunct="1">
              <a:lnSpc>
                <a:spcPct val="100000"/>
              </a:lnSpc>
              <a:spcBef>
                <a:spcPts val="0"/>
              </a:spcBef>
              <a:spcAft>
                <a:spcPts val="0"/>
              </a:spcAft>
              <a:buClrTx/>
              <a:buSzTx/>
              <a:buFontTx/>
              <a:buNone/>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Develop  and  implement  within  36 months effective  Parishioner Engagement  &amp;  Spiritual  Growth  Programs  (collectively, the “Engagement Programs”)  that  will achieve the following “Engagement Targets”:</a:t>
            </a:r>
          </a:p>
          <a:p>
            <a:pPr marL="342900" marR="0" lvl="0" indent="-342900" algn="l" defTabSz="731520" rtl="0" eaLnBrk="1" fontAlgn="auto" latinLnBrk="0" hangingPunct="1">
              <a:lnSpc>
                <a:spcPct val="100000"/>
              </a:lnSpc>
              <a:spcBef>
                <a:spcPts val="0"/>
              </a:spcBef>
              <a:spcAft>
                <a:spcPts val="0"/>
              </a:spcAft>
              <a:buClrTx/>
              <a:buSzTx/>
              <a:buFontTx/>
              <a:buAutoNum type="alphaLcParenBoth"/>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Increase ministries engagement by at least 50%; </a:t>
            </a:r>
          </a:p>
          <a:p>
            <a:pPr marL="342900" marR="0" lvl="0" indent="-342900" algn="l" defTabSz="731520" rtl="0" eaLnBrk="1" fontAlgn="auto" latinLnBrk="0" hangingPunct="1">
              <a:lnSpc>
                <a:spcPct val="100000"/>
              </a:lnSpc>
              <a:spcBef>
                <a:spcPts val="0"/>
              </a:spcBef>
              <a:spcAft>
                <a:spcPts val="0"/>
              </a:spcAft>
              <a:buClrTx/>
              <a:buSzTx/>
              <a:buFontTx/>
              <a:buAutoNum type="alphaLcParenBoth"/>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Increase the parishioner financial stewardship so that:</a:t>
            </a:r>
          </a:p>
          <a:p>
            <a:pPr marL="690563" marR="0" lvl="0" indent="-344488" algn="l" defTabSz="731520" rtl="0" eaLnBrk="1" fontAlgn="auto" latinLnBrk="0" hangingPunct="1">
              <a:lnSpc>
                <a:spcPct val="100000"/>
              </a:lnSpc>
              <a:spcBef>
                <a:spcPts val="0"/>
              </a:spcBef>
              <a:spcAft>
                <a:spcPts val="0"/>
              </a:spcAft>
              <a:buClrTx/>
              <a:buSzTx/>
              <a:buFontTx/>
              <a:buAutoNum type="romanLcParenBoth"/>
              <a:tabLst>
                <a:tab pos="1219200" algn="l"/>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all parish operating expenses (plus increases in funding for parish-chosen external charities and philanthropies to equal at least 10% of the other operating expenses) are  paid  through parishioner stewardship; and</a:t>
            </a:r>
          </a:p>
          <a:p>
            <a:pPr marL="690563" marR="0" lvl="0" indent="-344488" algn="l" defTabSz="731520" rtl="0" eaLnBrk="1" fontAlgn="auto" latinLnBrk="0" hangingPunct="1">
              <a:lnSpc>
                <a:spcPct val="100000"/>
              </a:lnSpc>
              <a:spcBef>
                <a:spcPts val="0"/>
              </a:spcBef>
              <a:spcAft>
                <a:spcPts val="0"/>
              </a:spcAft>
              <a:buClrTx/>
              <a:buSzTx/>
              <a:buFontTx/>
              <a:buAutoNum type="romanLcParenBoth"/>
              <a:tabLst>
                <a:tab pos="1219200" algn="l"/>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 the median annual stewardship contribution from parishioners will  increase by at least 75%; </a:t>
            </a:r>
          </a:p>
          <a:p>
            <a:pPr marL="0" marR="0" lvl="0" indent="0" algn="l" defTabSz="731520" rtl="0" eaLnBrk="1" fontAlgn="auto" latinLnBrk="0" hangingPunct="1">
              <a:lnSpc>
                <a:spcPct val="100000"/>
              </a:lnSpc>
              <a:spcBef>
                <a:spcPts val="0"/>
              </a:spcBef>
              <a:spcAft>
                <a:spcPts val="0"/>
              </a:spcAft>
              <a:buClrTx/>
              <a:buSzTx/>
              <a:buFontTx/>
              <a:buNone/>
              <a:tabLst>
                <a:tab pos="690563" algn="l"/>
                <a:tab pos="1219200" algn="l"/>
              </a:tabLst>
              <a:defRPr sz="1920" b="1">
                <a:effectLst/>
              </a:defRPr>
            </a:pPr>
            <a:r>
              <a:rPr kumimoji="0" lang="en-US" sz="1500" b="1" i="0" u="none" strike="noStrike" kern="1200" cap="none" spc="0" normalizeH="0" baseline="0" noProof="0" dirty="0">
                <a:ln>
                  <a:noFill/>
                </a:ln>
                <a:solidFill>
                  <a:srgbClr val="660033"/>
                </a:solidFill>
                <a:effectLst/>
                <a:uLnTx/>
                <a:uFillTx/>
                <a:latin typeface="Georgia" panose="02040502050405020303" pitchFamily="18" charset="0"/>
                <a:ea typeface="+mn-ea"/>
                <a:cs typeface="+mn-cs"/>
              </a:rPr>
              <a:t>(c) Actively engage at least 50% of 	parishioners in a religious 	education and spiritual 	engagement program.</a:t>
            </a:r>
          </a:p>
          <a:p>
            <a:pPr marL="0" marR="0" lvl="0" indent="0" algn="l" defTabSz="914400" rtl="0" eaLnBrk="1" fontAlgn="auto" latinLnBrk="0" hangingPunct="0">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srgbClr val="000000"/>
              </a:solidFill>
              <a:effectLst/>
              <a:uLnTx/>
              <a:uFillTx/>
              <a:latin typeface="Georgia" panose="02040502050405020303" pitchFamily="18" charset="0"/>
              <a:ea typeface="+mn-ea"/>
              <a:cs typeface="+mn-cs"/>
              <a:sym typeface="Calibri"/>
            </a:endParaRPr>
          </a:p>
        </p:txBody>
      </p:sp>
      <p:sp>
        <p:nvSpPr>
          <p:cNvPr id="12" name="Title 1">
            <a:extLst>
              <a:ext uri="{FF2B5EF4-FFF2-40B4-BE49-F238E27FC236}">
                <a16:creationId xmlns:a16="http://schemas.microsoft.com/office/drawing/2014/main" id="{73053738-8653-4420-889C-4D1E1EEDB544}"/>
              </a:ext>
            </a:extLst>
          </p:cNvPr>
          <p:cNvSpPr txBox="1"/>
          <p:nvPr/>
        </p:nvSpPr>
        <p:spPr>
          <a:xfrm>
            <a:off x="3025643" y="78487"/>
            <a:ext cx="6118357" cy="616002"/>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nchor="ctr">
            <a:spAutoFit/>
          </a:bodyPr>
          <a:lstStyle>
            <a:lvl1pPr algn="ctr">
              <a:lnSpc>
                <a:spcPct val="70000"/>
              </a:lnSpc>
              <a:defRPr sz="3200" b="1" u="sng">
                <a:solidFill>
                  <a:srgbClr val="760002"/>
                </a:solidFill>
                <a:latin typeface="Georgia"/>
                <a:ea typeface="Georgia"/>
                <a:cs typeface="Georgia"/>
                <a:sym typeface="Georgia"/>
              </a:defRPr>
            </a:lvl1p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60002"/>
                </a:solidFill>
                <a:effectLst/>
                <a:uLnTx/>
                <a:uFillTx/>
                <a:latin typeface="Georgia"/>
                <a:sym typeface="Georgia"/>
              </a:rPr>
              <a:t>Parishioner  Engagement  &amp;  Spiritual </a:t>
            </a:r>
            <a:r>
              <a:rPr kumimoji="0" lang="en-US" sz="2400" b="1" i="0" u="sng" strike="noStrike" kern="1200" cap="none" spc="0" normalizeH="0" baseline="0" noProof="0" dirty="0">
                <a:ln>
                  <a:noFill/>
                </a:ln>
                <a:solidFill>
                  <a:srgbClr val="760002"/>
                </a:solidFill>
                <a:effectLst/>
                <a:uLnTx/>
                <a:uFillTx/>
                <a:latin typeface="Georgia"/>
                <a:sym typeface="Georgia"/>
              </a:rPr>
              <a:t>Growth  </a:t>
            </a:r>
            <a:r>
              <a:rPr kumimoji="0" sz="2400" b="1" i="0" u="sng" strike="noStrike" kern="1200" cap="none" spc="0" normalizeH="0" baseline="0" noProof="0" dirty="0">
                <a:ln>
                  <a:noFill/>
                </a:ln>
                <a:solidFill>
                  <a:srgbClr val="760002"/>
                </a:solidFill>
                <a:effectLst/>
                <a:uLnTx/>
                <a:uFillTx/>
                <a:latin typeface="Georgia"/>
                <a:sym typeface="Georgia"/>
              </a:rPr>
              <a:t>Lag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Measures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WIG  3</a:t>
            </a:r>
          </a:p>
        </p:txBody>
      </p:sp>
      <p:pic>
        <p:nvPicPr>
          <p:cNvPr id="13" name="Picture 5" descr="Picture 5">
            <a:extLst>
              <a:ext uri="{FF2B5EF4-FFF2-40B4-BE49-F238E27FC236}">
                <a16:creationId xmlns:a16="http://schemas.microsoft.com/office/drawing/2014/main" id="{E8D490BC-B2C2-4F78-8D0B-5DB944CAF7F6}"/>
              </a:ext>
            </a:extLst>
          </p:cNvPr>
          <p:cNvPicPr>
            <a:picLocks noChangeAspect="1"/>
          </p:cNvPicPr>
          <p:nvPr/>
        </p:nvPicPr>
        <p:blipFill>
          <a:blip r:embed="rId2"/>
          <a:stretch>
            <a:fillRect/>
          </a:stretch>
        </p:blipFill>
        <p:spPr>
          <a:xfrm>
            <a:off x="144895" y="59918"/>
            <a:ext cx="2821825" cy="711684"/>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Content Placeholder 2"/>
          <p:cNvSpPr txBox="1">
            <a:spLocks noGrp="1"/>
          </p:cNvSpPr>
          <p:nvPr>
            <p:ph type="body" idx="1"/>
          </p:nvPr>
        </p:nvSpPr>
        <p:spPr>
          <a:xfrm>
            <a:off x="110044" y="714373"/>
            <a:ext cx="5446490" cy="5311590"/>
          </a:xfrm>
          <a:prstGeom prst="rect">
            <a:avLst/>
          </a:prstGeom>
        </p:spPr>
        <p:txBody>
          <a:bodyPr>
            <a:noAutofit/>
          </a:bodyPr>
          <a:lstStyle/>
          <a:p>
            <a:pPr marL="221694" indent="-221694" defTabSz="868680">
              <a:spcBef>
                <a:spcPts val="200"/>
              </a:spcBef>
              <a:defRPr sz="1140" u="sng">
                <a:effectLst/>
                <a:latin typeface="Georgia"/>
                <a:ea typeface="Georgia"/>
                <a:cs typeface="Georgia"/>
                <a:sym typeface="Georgia"/>
              </a:defRPr>
            </a:pPr>
            <a:r>
              <a:rPr sz="1200" dirty="0"/>
              <a:t>LEAD 1:  </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A: recruit team</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B: determine stewardship, ministry engagement, and </a:t>
            </a:r>
            <a:r>
              <a:rPr lang="en-US" sz="1200" dirty="0"/>
              <a:t>	</a:t>
            </a:r>
            <a:r>
              <a:rPr sz="1200" dirty="0"/>
              <a:t>spiritual engagement key definitions and effectiveness </a:t>
            </a:r>
            <a:r>
              <a:rPr lang="en-US" sz="1200" dirty="0"/>
              <a:t>	</a:t>
            </a:r>
            <a:r>
              <a:rPr sz="1200" dirty="0"/>
              <a:t>metrics </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C: analyze the parish baseline on those key effectiveness </a:t>
            </a:r>
            <a:r>
              <a:rPr lang="en-US" sz="1200" dirty="0"/>
              <a:t>	</a:t>
            </a:r>
            <a:r>
              <a:rPr sz="1200" dirty="0"/>
              <a:t>metrics and 	identify parish impediments to success</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D: identify at least 5 stewardship/ministry engagement and </a:t>
            </a:r>
            <a:r>
              <a:rPr lang="en-US" sz="1200" dirty="0"/>
              <a:t>	</a:t>
            </a:r>
            <a:r>
              <a:rPr sz="1200" dirty="0"/>
              <a:t>5  spiritual growth programs to consider</a:t>
            </a:r>
          </a:p>
          <a:p>
            <a:pPr marL="221694" indent="-221694" defTabSz="868680">
              <a:spcBef>
                <a:spcPts val="200"/>
              </a:spcBef>
              <a:tabLst>
                <a:tab pos="749300" algn="l"/>
              </a:tabLst>
              <a:defRPr sz="1140" u="sng">
                <a:effectLst/>
                <a:latin typeface="Georgia"/>
                <a:ea typeface="Georgia"/>
                <a:cs typeface="Georgia"/>
                <a:sym typeface="Georgia"/>
              </a:defRPr>
            </a:pPr>
            <a:r>
              <a:rPr sz="1200" dirty="0"/>
              <a:t>LEAD 2: </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A: evaluate researched stewardship, ministry engagement, </a:t>
            </a:r>
            <a:r>
              <a:rPr lang="en-US" sz="1200" dirty="0"/>
              <a:t>	</a:t>
            </a:r>
            <a:r>
              <a:rPr sz="1200" dirty="0"/>
              <a:t>and spiritual engagement programs for effectiveness  </a:t>
            </a:r>
            <a:r>
              <a:rPr lang="en-US" sz="1200" dirty="0"/>
              <a:t>	</a:t>
            </a:r>
            <a:r>
              <a:rPr sz="1200" dirty="0"/>
              <a:t>against key performance metrics and parish baselines</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B: modify stewardship, ministry engagement and spiritual </a:t>
            </a:r>
            <a:r>
              <a:rPr lang="en-US" sz="1200" dirty="0"/>
              <a:t>	</a:t>
            </a:r>
            <a:r>
              <a:rPr sz="1200" dirty="0"/>
              <a:t>engagement programs (collectively, the ”Engagement </a:t>
            </a:r>
            <a:r>
              <a:rPr lang="en-US" sz="1200" dirty="0"/>
              <a:t>	</a:t>
            </a:r>
            <a:r>
              <a:rPr sz="1200" dirty="0"/>
              <a:t>Programs”) for utilization at St Nicholas</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C: finalize parish Engagement Programs and establish </a:t>
            </a:r>
            <a:r>
              <a:rPr lang="en-US" sz="1200" dirty="0"/>
              <a:t>	</a:t>
            </a:r>
            <a:r>
              <a:rPr sz="1200" dirty="0"/>
              <a:t>quarterly and/or monthly performance benchmarks</a:t>
            </a:r>
          </a:p>
          <a:p>
            <a:pPr marL="221694" indent="-221694" defTabSz="868680">
              <a:spcBef>
                <a:spcPts val="200"/>
              </a:spcBef>
              <a:tabLst>
                <a:tab pos="749300" algn="l"/>
              </a:tabLst>
              <a:defRPr sz="1140" u="sng">
                <a:effectLst/>
                <a:latin typeface="Georgia"/>
                <a:ea typeface="Georgia"/>
                <a:cs typeface="Georgia"/>
                <a:sym typeface="Georgia"/>
              </a:defRPr>
            </a:pPr>
            <a:r>
              <a:rPr sz="1200" dirty="0"/>
              <a:t>LEAD 3:  </a:t>
            </a:r>
          </a:p>
          <a:p>
            <a:pPr marL="0" lvl="1" indent="434340"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A: identify numbers and names of Engagement Programs </a:t>
            </a:r>
            <a:r>
              <a:rPr lang="en-US" sz="1200" dirty="0"/>
              <a:t>	</a:t>
            </a:r>
            <a:r>
              <a:rPr sz="1200" dirty="0"/>
              <a:t>and Engagement Ambassadors to deliver Engagement </a:t>
            </a:r>
            <a:r>
              <a:rPr lang="en-US" sz="1200" dirty="0"/>
              <a:t>	</a:t>
            </a:r>
            <a:r>
              <a:rPr sz="1200" dirty="0"/>
              <a:t>Programs</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B: develop Engagement Ambassadors training programs</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C: train the Engagement Ambassadors</a:t>
            </a:r>
          </a:p>
          <a:p>
            <a:pPr marL="221694" indent="-221694" defTabSz="868680">
              <a:spcBef>
                <a:spcPts val="200"/>
              </a:spcBef>
              <a:defRPr sz="1140" u="sng">
                <a:effectLst/>
                <a:latin typeface="Georgia"/>
                <a:ea typeface="Georgia"/>
                <a:cs typeface="Georgia"/>
                <a:sym typeface="Georgia"/>
              </a:defRPr>
            </a:pPr>
            <a:r>
              <a:rPr sz="1200" dirty="0"/>
              <a:t>LEAD 4:</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A: implement Engagement Programs based on determined </a:t>
            </a:r>
            <a:r>
              <a:rPr lang="en-US" sz="1200" dirty="0"/>
              <a:t>	</a:t>
            </a:r>
            <a:r>
              <a:rPr sz="1200" dirty="0"/>
              <a:t>monthly and quarterly performance benchmarks</a:t>
            </a:r>
          </a:p>
          <a:p>
            <a:pPr marL="0" lvl="1" indent="434340" defTabSz="868680">
              <a:spcBef>
                <a:spcPts val="200"/>
              </a:spcBef>
              <a:buSzTx/>
              <a:buNone/>
              <a:defRPr sz="1140">
                <a:solidFill>
                  <a:srgbClr val="800000"/>
                </a:solidFill>
                <a:effectLst/>
                <a:latin typeface="Georgia"/>
                <a:ea typeface="Georgia"/>
                <a:cs typeface="Georgia"/>
                <a:sym typeface="Georgia"/>
              </a:defRPr>
            </a:pPr>
            <a:r>
              <a:rPr sz="1200" dirty="0"/>
              <a:t>B: continue Engagement Ambassadors’ follow-up with </a:t>
            </a:r>
            <a:r>
              <a:rPr lang="en-US" sz="1200" dirty="0"/>
              <a:t>	</a:t>
            </a:r>
            <a:r>
              <a:rPr sz="1200" dirty="0"/>
              <a:t>parishioners until Engagement Targets are achieved</a:t>
            </a:r>
          </a:p>
          <a:p>
            <a:pPr marL="221694" indent="-221694" defTabSz="868680">
              <a:spcBef>
                <a:spcPts val="200"/>
              </a:spcBef>
              <a:defRPr sz="1140" u="sng">
                <a:solidFill>
                  <a:srgbClr val="800000"/>
                </a:solidFill>
                <a:effectLst/>
                <a:latin typeface="Georgia"/>
                <a:ea typeface="Georgia"/>
                <a:cs typeface="Georgia"/>
                <a:sym typeface="Georgia"/>
              </a:defRPr>
            </a:pPr>
            <a:r>
              <a:rPr sz="1200" dirty="0"/>
              <a:t>LE</a:t>
            </a:r>
            <a:r>
              <a:rPr sz="1200" dirty="0">
                <a:solidFill>
                  <a:srgbClr val="5D0100"/>
                </a:solidFill>
              </a:rPr>
              <a:t>AD 5:  </a:t>
            </a:r>
          </a:p>
          <a:p>
            <a:pPr marL="0" lvl="1" indent="438864"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A: obtain qualitative and quantitative  data from </a:t>
            </a:r>
            <a:r>
              <a:rPr lang="en-US" sz="1200" dirty="0"/>
              <a:t>	</a:t>
            </a:r>
            <a:r>
              <a:rPr sz="1200" dirty="0"/>
              <a:t>Engagement Programs 	effectiveness</a:t>
            </a:r>
          </a:p>
          <a:p>
            <a:pPr marL="0" lvl="1" indent="438864" defTabSz="868680">
              <a:spcBef>
                <a:spcPts val="200"/>
              </a:spcBef>
              <a:buSzTx/>
              <a:buNone/>
              <a:tabLst>
                <a:tab pos="749300" algn="l"/>
              </a:tabLst>
              <a:defRPr sz="1140">
                <a:solidFill>
                  <a:srgbClr val="800000"/>
                </a:solidFill>
                <a:effectLst/>
                <a:latin typeface="Georgia"/>
                <a:ea typeface="Georgia"/>
                <a:cs typeface="Georgia"/>
                <a:sym typeface="Georgia"/>
              </a:defRPr>
            </a:pPr>
            <a:r>
              <a:rPr sz="1200" dirty="0"/>
              <a:t>B: analyze all data and finalize Engagement Programs </a:t>
            </a:r>
            <a:r>
              <a:rPr lang="en-US" sz="1200" dirty="0"/>
              <a:t>	</a:t>
            </a:r>
            <a:r>
              <a:rPr sz="1200" dirty="0"/>
              <a:t>assessment and make all necessary improvements</a:t>
            </a:r>
          </a:p>
        </p:txBody>
      </p:sp>
      <p:sp>
        <p:nvSpPr>
          <p:cNvPr id="312" name="Content Placeholder 3"/>
          <p:cNvSpPr txBox="1"/>
          <p:nvPr/>
        </p:nvSpPr>
        <p:spPr>
          <a:xfrm>
            <a:off x="5596446" y="1078542"/>
            <a:ext cx="3499496" cy="4858872"/>
          </a:xfrm>
          <a:prstGeom prst="rect">
            <a:avLst/>
          </a:prstGeom>
          <a:ln w="12700">
            <a:miter lim="400000"/>
          </a:ln>
          <a:extLst>
            <a:ext uri="{C572A759-6A51-4108-AA02-DFA0A04FC94B}">
              <ma14:wrappingTextBoxFlag xmlns="" xmlns:ma14="http://schemas.microsoft.com/office/mac/drawingml/2011/main" val="1"/>
            </a:ext>
          </a:extLst>
        </p:spPr>
        <p:txBody>
          <a:bodyPr lIns="45719" rIns="45719">
            <a:normAutofit fontScale="85000" lnSpcReduction="10000"/>
          </a:bodyPr>
          <a:lstStyle/>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 pos="690563"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1:</a:t>
            </a:r>
            <a:r>
              <a:rPr kumimoji="0" lang="en-US" sz="1900" b="0" i="0" u="none" strike="noStrike" kern="0" cap="none" spc="0" normalizeH="0" baseline="0" noProof="0" dirty="0">
                <a:ln>
                  <a:noFill/>
                </a:ln>
                <a:solidFill>
                  <a:srgbClr val="660033"/>
                </a:solidFill>
                <a:effectLst/>
                <a:uLnTx/>
                <a:uFillTx/>
                <a:latin typeface="Georgia"/>
                <a:sym typeface="Georgia"/>
              </a:rPr>
              <a:t>  Research  the  most  	effective stewardship and 	ministry engagement,  and 	spiritual  growth  programs  	(the  “Engagement  	Programs”) within  4  	months</a:t>
            </a:r>
          </a:p>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2:</a:t>
            </a:r>
            <a:r>
              <a:rPr kumimoji="0" lang="en-US" sz="1900" b="0" i="0" u="none" strike="noStrike" kern="0" cap="none" spc="0" normalizeH="0" baseline="0" noProof="0" dirty="0">
                <a:ln>
                  <a:noFill/>
                </a:ln>
                <a:solidFill>
                  <a:srgbClr val="660033"/>
                </a:solidFill>
                <a:effectLst/>
                <a:uLnTx/>
                <a:uFillTx/>
                <a:latin typeface="Georgia"/>
                <a:sym typeface="Georgia"/>
              </a:rPr>
              <a:t> Develop  the  most  	effective Engagement  	Programs  within 4 months</a:t>
            </a:r>
          </a:p>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3:</a:t>
            </a:r>
            <a:r>
              <a:rPr kumimoji="0" lang="en-US" sz="1900" b="0" i="0" u="none" strike="noStrike" kern="0" cap="none" spc="0" normalizeH="0" baseline="0" noProof="0" dirty="0">
                <a:ln>
                  <a:noFill/>
                </a:ln>
                <a:solidFill>
                  <a:srgbClr val="660033"/>
                </a:solidFill>
                <a:effectLst/>
                <a:uLnTx/>
                <a:uFillTx/>
                <a:latin typeface="Georgia"/>
                <a:sym typeface="Georgia"/>
              </a:rPr>
              <a:t> Recruit  and  train  the  	parish “Engagement  	Ambassadors”  within  2  	months </a:t>
            </a:r>
          </a:p>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4:</a:t>
            </a:r>
            <a:r>
              <a:rPr kumimoji="0" lang="en-US" sz="1900" b="0" i="0" u="none" strike="noStrike" kern="0" cap="none" spc="0" normalizeH="0" baseline="0" noProof="0" dirty="0">
                <a:ln>
                  <a:noFill/>
                </a:ln>
                <a:solidFill>
                  <a:srgbClr val="660033"/>
                </a:solidFill>
                <a:effectLst/>
                <a:uLnTx/>
                <a:uFillTx/>
                <a:latin typeface="Georgia"/>
                <a:sym typeface="Georgia"/>
              </a:rPr>
              <a:t> Implement  the  	Engagement </a:t>
            </a:r>
            <a:r>
              <a:rPr kumimoji="0" lang="en-US" sz="1900" b="0" i="0" u="sng" strike="noStrike" kern="1200" cap="none" spc="0" normalizeH="0" baseline="0" noProof="0" dirty="0">
                <a:ln>
                  <a:noFill/>
                </a:ln>
                <a:solidFill>
                  <a:srgbClr val="660033"/>
                </a:solidFill>
                <a:effectLst/>
                <a:uLnTx/>
                <a:uFillTx/>
                <a:latin typeface="Georgia"/>
                <a:sym typeface="Georgia"/>
              </a:rPr>
              <a:t> </a:t>
            </a:r>
            <a:r>
              <a:rPr kumimoji="0" lang="en-US" sz="1900" b="0" i="0" u="none" strike="noStrike" kern="0" cap="none" spc="0" normalizeH="0" baseline="0" noProof="0" dirty="0">
                <a:ln>
                  <a:noFill/>
                </a:ln>
                <a:solidFill>
                  <a:srgbClr val="660033"/>
                </a:solidFill>
                <a:effectLst/>
                <a:uLnTx/>
                <a:uFillTx/>
                <a:latin typeface="Georgia"/>
                <a:sym typeface="Georgia"/>
              </a:rPr>
              <a:t>Programs  to  	achieve  the  Engagement 	Targets  within  24  months</a:t>
            </a:r>
          </a:p>
          <a:p>
            <a:pPr marL="284163" marR="0" lvl="0" indent="-284163" algn="l" defTabSz="914400" rtl="0" eaLnBrk="1" fontAlgn="auto" latinLnBrk="0" hangingPunct="1">
              <a:lnSpc>
                <a:spcPct val="90000"/>
              </a:lnSpc>
              <a:spcBef>
                <a:spcPts val="400"/>
              </a:spcBef>
              <a:spcAft>
                <a:spcPts val="0"/>
              </a:spcAft>
              <a:buClrTx/>
              <a:buSzPct val="100000"/>
              <a:buFontTx/>
              <a:buChar char="•"/>
              <a:tabLst>
                <a:tab pos="685800" algn="l"/>
              </a:tabLst>
              <a:defRPr sz="1900" u="sng">
                <a:solidFill>
                  <a:srgbClr val="800000"/>
                </a:solidFill>
                <a:effectLst/>
                <a:latin typeface="Georgia"/>
                <a:ea typeface="Georgia"/>
                <a:cs typeface="Georgia"/>
                <a:sym typeface="Georgia"/>
              </a:defRPr>
            </a:pPr>
            <a:r>
              <a:rPr kumimoji="0" lang="en-US" sz="1900" b="0" i="0" u="sng" strike="noStrike" kern="0" cap="none" spc="0" normalizeH="0" baseline="0" noProof="0" dirty="0">
                <a:ln>
                  <a:noFill/>
                </a:ln>
                <a:solidFill>
                  <a:srgbClr val="660033"/>
                </a:solidFill>
                <a:effectLst/>
                <a:uLnTx/>
                <a:uFillTx/>
                <a:latin typeface="Georgia"/>
                <a:sym typeface="Georgia"/>
              </a:rPr>
              <a:t>LAG 5</a:t>
            </a:r>
            <a:r>
              <a:rPr kumimoji="0" lang="en-US" sz="1900" b="0" i="0" u="none" strike="noStrike" kern="0" cap="none" spc="0" normalizeH="0" baseline="0" noProof="0" dirty="0">
                <a:ln>
                  <a:noFill/>
                </a:ln>
                <a:solidFill>
                  <a:srgbClr val="660033"/>
                </a:solidFill>
                <a:effectLst/>
                <a:uLnTx/>
                <a:uFillTx/>
                <a:latin typeface="Georgia"/>
                <a:sym typeface="Georgia"/>
              </a:rPr>
              <a:t>:  Compile and assess the  	results  of the  Engagement  	Programs and </a:t>
            </a:r>
            <a:r>
              <a:rPr kumimoji="0" lang="en-US" sz="2000" b="0" i="0" u="none" strike="noStrike" kern="0" cap="none" spc="0" normalizeH="0" baseline="0" noProof="0" dirty="0">
                <a:ln>
                  <a:noFill/>
                </a:ln>
                <a:solidFill>
                  <a:srgbClr val="660033"/>
                </a:solidFill>
                <a:effectLst/>
                <a:uLnTx/>
                <a:uFillTx/>
                <a:latin typeface="Georgia"/>
                <a:sym typeface="Georgia"/>
              </a:rPr>
              <a:t>make 	necessary 	improvements 	</a:t>
            </a:r>
            <a:r>
              <a:rPr kumimoji="0" lang="en-US" sz="1900" b="0" i="0" u="none" strike="noStrike" kern="0" cap="none" spc="0" normalizeH="0" baseline="0" noProof="0" dirty="0">
                <a:ln>
                  <a:noFill/>
                </a:ln>
                <a:solidFill>
                  <a:srgbClr val="660033"/>
                </a:solidFill>
                <a:effectLst/>
                <a:uLnTx/>
                <a:uFillTx/>
                <a:latin typeface="Georgia"/>
                <a:sym typeface="Georgia"/>
              </a:rPr>
              <a:t>within  2 months</a:t>
            </a:r>
          </a:p>
          <a:p>
            <a:pPr marL="284163" marR="0" lvl="0" indent="-284163" algn="l" defTabSz="914400" rtl="0" eaLnBrk="1" fontAlgn="auto" latinLnBrk="0" hangingPunct="1">
              <a:lnSpc>
                <a:spcPct val="90000"/>
              </a:lnSpc>
              <a:spcBef>
                <a:spcPts val="300"/>
              </a:spcBef>
              <a:spcAft>
                <a:spcPts val="0"/>
              </a:spcAft>
              <a:buClrTx/>
              <a:buSzPct val="100000"/>
              <a:buFontTx/>
              <a:buChar char="•"/>
              <a:tabLst>
                <a:tab pos="685800" algn="l"/>
              </a:tabLst>
              <a:defRPr sz="1600" u="sng">
                <a:solidFill>
                  <a:srgbClr val="800000"/>
                </a:solidFill>
                <a:latin typeface="Arial"/>
                <a:ea typeface="Arial"/>
                <a:cs typeface="Arial"/>
                <a:sym typeface="Arial"/>
              </a:defRPr>
            </a:pPr>
            <a:endParaRPr kumimoji="0" lang="en-US" sz="1600" b="0" i="0" u="none" strike="noStrike" kern="1200" cap="none" spc="0" normalizeH="0" baseline="0" noProof="0" dirty="0">
              <a:ln>
                <a:noFill/>
              </a:ln>
              <a:solidFill>
                <a:srgbClr val="800000"/>
              </a:solidFill>
              <a:effectLst/>
              <a:uLnTx/>
              <a:uFillTx/>
              <a:latin typeface="Arial"/>
              <a:cs typeface="Arial"/>
              <a:sym typeface="Arial"/>
            </a:endParaRPr>
          </a:p>
        </p:txBody>
      </p:sp>
      <p:sp>
        <p:nvSpPr>
          <p:cNvPr id="313" name="Rectangle 4"/>
          <p:cNvSpPr/>
          <p:nvPr/>
        </p:nvSpPr>
        <p:spPr>
          <a:xfrm>
            <a:off x="5596444" y="779609"/>
            <a:ext cx="3459587" cy="5456738"/>
          </a:xfrm>
          <a:prstGeom prst="rect">
            <a:avLst/>
          </a:prstGeom>
          <a:ln>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314" name="Rectangle 6"/>
          <p:cNvSpPr/>
          <p:nvPr/>
        </p:nvSpPr>
        <p:spPr>
          <a:xfrm>
            <a:off x="61984" y="736787"/>
            <a:ext cx="5446491" cy="6061295"/>
          </a:xfrm>
          <a:prstGeom prst="rect">
            <a:avLst/>
          </a:prstGeom>
          <a:ln>
            <a:solidFill>
              <a:srgbClr val="5D0100"/>
            </a:solidFill>
          </a:ln>
        </p:spPr>
        <p:txBody>
          <a:bodyPr lIns="45719" rIns="45719"/>
          <a:lstStyle/>
          <a:p>
            <a:pPr marL="0" marR="0" lvl="0" indent="0" algn="l" defTabSz="914400" rtl="0" eaLnBrk="1" fontAlgn="auto" latinLnBrk="0" hangingPunct="1">
              <a:lnSpc>
                <a:spcPct val="100000"/>
              </a:lnSpc>
              <a:spcBef>
                <a:spcPts val="0"/>
              </a:spcBef>
              <a:spcAft>
                <a:spcPts val="0"/>
              </a:spcAft>
              <a:buClrTx/>
              <a:buSzTx/>
              <a:buFontTx/>
              <a:buNone/>
              <a:tabLst/>
              <a:defRPr>
                <a:solidFill>
                  <a:srgbClr val="5D0100"/>
                </a:solidFill>
                <a:latin typeface="+mj-lt"/>
                <a:ea typeface="+mj-ea"/>
                <a:cs typeface="+mj-cs"/>
                <a:sym typeface="Times Roman"/>
              </a:defRPr>
            </a:pPr>
            <a:endParaRPr kumimoji="0" sz="1800" b="0" i="0" u="none" strike="noStrike" kern="1200" cap="none" spc="0" normalizeH="0" baseline="0" noProof="0" dirty="0">
              <a:ln>
                <a:noFill/>
              </a:ln>
              <a:solidFill>
                <a:srgbClr val="5D0100"/>
              </a:solidFill>
              <a:effectLst/>
              <a:uLnTx/>
              <a:uFillTx/>
              <a:latin typeface="Times New Roman"/>
              <a:ea typeface="+mn-ea"/>
              <a:cs typeface="+mn-cs"/>
              <a:sym typeface="Times Roman"/>
            </a:endParaRPr>
          </a:p>
        </p:txBody>
      </p:sp>
      <p:sp>
        <p:nvSpPr>
          <p:cNvPr id="315" name="Title 1"/>
          <p:cNvSpPr txBox="1"/>
          <p:nvPr/>
        </p:nvSpPr>
        <p:spPr>
          <a:xfrm>
            <a:off x="3025643" y="78487"/>
            <a:ext cx="6118357" cy="616002"/>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nchor="ctr">
            <a:spAutoFit/>
          </a:bodyPr>
          <a:lstStyle>
            <a:lvl1pPr algn="ctr">
              <a:lnSpc>
                <a:spcPct val="70000"/>
              </a:lnSpc>
              <a:defRPr sz="3200" b="1" u="sng">
                <a:solidFill>
                  <a:srgbClr val="760002"/>
                </a:solidFill>
                <a:latin typeface="Georgia"/>
                <a:ea typeface="Georgia"/>
                <a:cs typeface="Georgia"/>
                <a:sym typeface="Georgia"/>
              </a:defRPr>
            </a:lvl1p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760002"/>
                </a:solidFill>
                <a:effectLst/>
                <a:uLnTx/>
                <a:uFillTx/>
                <a:latin typeface="Georgia"/>
                <a:sym typeface="Georgia"/>
              </a:rPr>
              <a:t>Parishioner  Engagement  &amp;  Spiritual </a:t>
            </a:r>
            <a:r>
              <a:rPr kumimoji="0" lang="en-US" sz="2400" b="1" i="0" u="sng" strike="noStrike" kern="1200" cap="none" spc="0" normalizeH="0" baseline="0" noProof="0" dirty="0">
                <a:ln>
                  <a:noFill/>
                </a:ln>
                <a:solidFill>
                  <a:srgbClr val="760002"/>
                </a:solidFill>
                <a:effectLst/>
                <a:uLnTx/>
                <a:uFillTx/>
                <a:latin typeface="Georgia"/>
                <a:sym typeface="Georgia"/>
              </a:rPr>
              <a:t>Growth  </a:t>
            </a:r>
            <a:r>
              <a:rPr kumimoji="0" sz="2400" b="1" i="0" u="sng" strike="noStrike" kern="1200" cap="none" spc="0" normalizeH="0" baseline="0" noProof="0" dirty="0">
                <a:ln>
                  <a:noFill/>
                </a:ln>
                <a:solidFill>
                  <a:srgbClr val="760002"/>
                </a:solidFill>
                <a:effectLst/>
                <a:uLnTx/>
                <a:uFillTx/>
                <a:latin typeface="Georgia"/>
                <a:sym typeface="Georgia"/>
              </a:rPr>
              <a:t>L</a:t>
            </a:r>
            <a:r>
              <a:rPr kumimoji="0" lang="en-US" sz="2400" b="1" i="0" u="sng" strike="noStrike" kern="1200" cap="none" spc="0" normalizeH="0" baseline="0" noProof="0" dirty="0">
                <a:ln>
                  <a:noFill/>
                </a:ln>
                <a:solidFill>
                  <a:srgbClr val="760002"/>
                </a:solidFill>
                <a:effectLst/>
                <a:uLnTx/>
                <a:uFillTx/>
                <a:latin typeface="Georgia"/>
                <a:sym typeface="Georgia"/>
              </a:rPr>
              <a:t>ead</a:t>
            </a:r>
            <a:r>
              <a:rPr kumimoji="0" sz="2400" b="1" i="0" u="sng" strike="noStrike" kern="1200" cap="none" spc="0" normalizeH="0" baseline="0" noProof="0" dirty="0">
                <a:ln>
                  <a:noFill/>
                </a:ln>
                <a:solidFill>
                  <a:srgbClr val="760002"/>
                </a:solidFill>
                <a:effectLst/>
                <a:uLnTx/>
                <a:uFillTx/>
                <a:latin typeface="Georgia"/>
                <a:sym typeface="Georgia"/>
              </a:rPr>
              <a:t>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Measures </a:t>
            </a:r>
            <a:r>
              <a:rPr kumimoji="0" lang="en-US" sz="2400" b="1" i="0" u="sng" strike="noStrike" kern="1200" cap="none" spc="0" normalizeH="0" baseline="0" noProof="0" dirty="0">
                <a:ln>
                  <a:noFill/>
                </a:ln>
                <a:solidFill>
                  <a:srgbClr val="760002"/>
                </a:solidFill>
                <a:effectLst/>
                <a:uLnTx/>
                <a:uFillTx/>
                <a:latin typeface="Georgia"/>
                <a:sym typeface="Georgia"/>
              </a:rPr>
              <a:t> </a:t>
            </a:r>
            <a:r>
              <a:rPr kumimoji="0" sz="2400" b="1" i="0" u="sng" strike="noStrike" kern="1200" cap="none" spc="0" normalizeH="0" baseline="0" noProof="0" dirty="0">
                <a:ln>
                  <a:noFill/>
                </a:ln>
                <a:solidFill>
                  <a:srgbClr val="760002"/>
                </a:solidFill>
                <a:effectLst/>
                <a:uLnTx/>
                <a:uFillTx/>
                <a:latin typeface="Georgia"/>
                <a:sym typeface="Georgia"/>
              </a:rPr>
              <a:t>WIG  3</a:t>
            </a:r>
          </a:p>
        </p:txBody>
      </p:sp>
      <p:pic>
        <p:nvPicPr>
          <p:cNvPr id="7" name="Picture 5" descr="Picture 5">
            <a:extLst>
              <a:ext uri="{FF2B5EF4-FFF2-40B4-BE49-F238E27FC236}">
                <a16:creationId xmlns:a16="http://schemas.microsoft.com/office/drawing/2014/main" id="{2A2CEC31-7234-416C-9F7A-507EC409BE71}"/>
              </a:ext>
            </a:extLst>
          </p:cNvPr>
          <p:cNvPicPr>
            <a:picLocks noChangeAspect="1"/>
          </p:cNvPicPr>
          <p:nvPr/>
        </p:nvPicPr>
        <p:blipFill>
          <a:blip r:embed="rId2"/>
          <a:stretch>
            <a:fillRect/>
          </a:stretch>
        </p:blipFill>
        <p:spPr>
          <a:xfrm>
            <a:off x="144895" y="59918"/>
            <a:ext cx="2821825" cy="711684"/>
          </a:xfrm>
          <a:prstGeom prst="rect">
            <a:avLst/>
          </a:prstGeom>
          <a:ln w="12700">
            <a:miter lim="400000"/>
          </a:ln>
        </p:spPr>
      </p:pic>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 name="Content Placeholder 3"/>
          <p:cNvGraphicFramePr/>
          <p:nvPr/>
        </p:nvGraphicFramePr>
        <p:xfrm>
          <a:off x="142240" y="1043065"/>
          <a:ext cx="8930640" cy="5220253"/>
        </p:xfrm>
        <a:graphic>
          <a:graphicData uri="http://schemas.openxmlformats.org/drawingml/2006/table">
            <a:tbl>
              <a:tblPr firstRow="1" bandRow="1"/>
              <a:tblGrid>
                <a:gridCol w="3636482">
                  <a:extLst>
                    <a:ext uri="{9D8B030D-6E8A-4147-A177-3AD203B41FA5}">
                      <a16:colId xmlns:a16="http://schemas.microsoft.com/office/drawing/2014/main" val="20000"/>
                    </a:ext>
                  </a:extLst>
                </a:gridCol>
                <a:gridCol w="1622966">
                  <a:extLst>
                    <a:ext uri="{9D8B030D-6E8A-4147-A177-3AD203B41FA5}">
                      <a16:colId xmlns:a16="http://schemas.microsoft.com/office/drawing/2014/main" val="20001"/>
                    </a:ext>
                  </a:extLst>
                </a:gridCol>
                <a:gridCol w="1814504">
                  <a:extLst>
                    <a:ext uri="{9D8B030D-6E8A-4147-A177-3AD203B41FA5}">
                      <a16:colId xmlns:a16="http://schemas.microsoft.com/office/drawing/2014/main" val="20002"/>
                    </a:ext>
                  </a:extLst>
                </a:gridCol>
                <a:gridCol w="1856688">
                  <a:extLst>
                    <a:ext uri="{9D8B030D-6E8A-4147-A177-3AD203B41FA5}">
                      <a16:colId xmlns:a16="http://schemas.microsoft.com/office/drawing/2014/main" val="20003"/>
                    </a:ext>
                  </a:extLst>
                </a:gridCol>
              </a:tblGrid>
              <a:tr h="511947">
                <a:tc>
                  <a:txBody>
                    <a:bodyPr/>
                    <a:lstStyle/>
                    <a:p>
                      <a:pPr algn="ctr">
                        <a:defRPr sz="1400">
                          <a:solidFill>
                            <a:srgbClr val="800000"/>
                          </a:solidFill>
                          <a:latin typeface="Georgia"/>
                          <a:ea typeface="Georgia"/>
                          <a:cs typeface="Georgia"/>
                          <a:sym typeface="Georgia"/>
                        </a:defRPr>
                      </a:pPr>
                      <a:r>
                        <a:rPr dirty="0"/>
                        <a:t>Key  Actions  Necessary  To  Achieve  </a:t>
                      </a:r>
                    </a:p>
                    <a:p>
                      <a:pPr algn="ctr">
                        <a:defRPr sz="1400" u="sng">
                          <a:solidFill>
                            <a:srgbClr val="800000"/>
                          </a:solidFill>
                          <a:latin typeface="Georgia"/>
                          <a:ea typeface="Georgia"/>
                          <a:cs typeface="Georgia"/>
                          <a:sym typeface="Georgia"/>
                        </a:defRPr>
                      </a:pPr>
                      <a:r>
                        <a:rPr dirty="0"/>
                        <a:t>Strategic  WIG 3</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Responsible </a:t>
                      </a:r>
                      <a:r>
                        <a:rPr u="sng" dirty="0"/>
                        <a:t>Party</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Deadline </a:t>
                      </a:r>
                      <a:r>
                        <a:rPr u="sng" dirty="0"/>
                        <a:t>Timetable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lang="en-US" dirty="0"/>
                        <a:t> </a:t>
                      </a:r>
                      <a:r>
                        <a:rPr dirty="0"/>
                        <a:t>Completion </a:t>
                      </a:r>
                    </a:p>
                    <a:p>
                      <a:pPr algn="ctr">
                        <a:defRPr sz="1400" u="sng">
                          <a:solidFill>
                            <a:srgbClr val="800000"/>
                          </a:solidFill>
                          <a:latin typeface="Georgia"/>
                          <a:ea typeface="Georgia"/>
                          <a:cs typeface="Georgia"/>
                          <a:sym typeface="Georgia"/>
                        </a:defRPr>
                      </a:pPr>
                      <a:r>
                        <a:rPr dirty="0"/>
                        <a:t>Confirmation Test</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extLst>
                  <a:ext uri="{0D108BD9-81ED-4DB2-BD59-A6C34878D82A}">
                    <a16:rowId xmlns:a16="http://schemas.microsoft.com/office/drawing/2014/main" val="10000"/>
                  </a:ext>
                </a:extLst>
              </a:tr>
              <a:tr h="457117">
                <a:tc gridSpan="4">
                  <a:txBody>
                    <a:bodyPr/>
                    <a:lstStyle/>
                    <a:p>
                      <a:pPr algn="l">
                        <a:lnSpc>
                          <a:spcPct val="107000"/>
                        </a:lnSpc>
                        <a:defRPr sz="1800"/>
                      </a:pPr>
                      <a:r>
                        <a:rPr sz="1400" b="1" u="sng" dirty="0">
                          <a:solidFill>
                            <a:srgbClr val="FF0000"/>
                          </a:solidFill>
                          <a:latin typeface="Georgia"/>
                          <a:ea typeface="Georgia"/>
                          <a:cs typeface="Georgia"/>
                          <a:sym typeface="Georgia"/>
                        </a:rPr>
                        <a:t>LAG 1: Research  the  most   effective  stewardship, and  ministry  and </a:t>
                      </a:r>
                      <a:r>
                        <a:rPr lang="en-US" sz="1400" b="1" u="sng" dirty="0">
                          <a:solidFill>
                            <a:srgbClr val="FF0000"/>
                          </a:solidFill>
                          <a:latin typeface="Georgia"/>
                          <a:ea typeface="Georgia"/>
                          <a:cs typeface="Georgia"/>
                          <a:sym typeface="Georgia"/>
                        </a:rPr>
                        <a:t>spiritual</a:t>
                      </a:r>
                      <a:r>
                        <a:rPr sz="1400" b="1" u="sng" dirty="0">
                          <a:solidFill>
                            <a:srgbClr val="FF0000"/>
                          </a:solidFill>
                          <a:latin typeface="Georgia"/>
                          <a:ea typeface="Georgia"/>
                          <a:cs typeface="Georgia"/>
                          <a:sym typeface="Georgia"/>
                        </a:rPr>
                        <a:t>  engagement  programs (the  “Engagement  Programs”) within  4  months</a:t>
                      </a:r>
                    </a:p>
                  </a:txBody>
                  <a:tcPr marL="0" marR="0" marT="0" marB="0" horzOverflow="overflow">
                    <a:lnL w="12700">
                      <a:solidFill>
                        <a:srgbClr val="5D0100"/>
                      </a:solidFill>
                    </a:lnL>
                    <a:lnR w="12700">
                      <a:solidFill>
                        <a:srgbClr val="5D0100"/>
                      </a:solidFill>
                    </a:lnR>
                    <a:lnT w="38100">
                      <a:solidFill>
                        <a:srgbClr val="8000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16090">
                <a:tc>
                  <a:txBody>
                    <a:bodyPr/>
                    <a:lstStyle/>
                    <a:p>
                      <a:pPr algn="just">
                        <a:lnSpc>
                          <a:spcPct val="107000"/>
                        </a:lnSpc>
                        <a:defRPr sz="1800"/>
                      </a:pPr>
                      <a:r>
                        <a:rPr sz="1400" b="1" dirty="0">
                          <a:solidFill>
                            <a:srgbClr val="5D0100"/>
                          </a:solidFill>
                          <a:latin typeface="Georgia"/>
                          <a:ea typeface="Georgia"/>
                          <a:cs typeface="Georgia"/>
                          <a:sym typeface="Georgia"/>
                        </a:rPr>
                        <a:t>1. Form </a:t>
                      </a:r>
                      <a:r>
                        <a:rPr lang="en-US" sz="1400" b="1" dirty="0">
                          <a:solidFill>
                            <a:srgbClr val="5D0100"/>
                          </a:solidFill>
                          <a:latin typeface="Georgia"/>
                          <a:ea typeface="Georgia"/>
                          <a:cs typeface="Georgia"/>
                          <a:sym typeface="Georgia"/>
                        </a:rPr>
                        <a:t>Parishioner Engagement &amp; Spiritual Growth </a:t>
                      </a:r>
                      <a:r>
                        <a:rPr sz="1400" b="1" dirty="0">
                          <a:solidFill>
                            <a:srgbClr val="5D0100"/>
                          </a:solidFill>
                          <a:latin typeface="Georgia"/>
                          <a:ea typeface="Georgia"/>
                          <a:cs typeface="Georgia"/>
                          <a:sym typeface="Georgia"/>
                        </a:rPr>
                        <a:t>Wildly Important Goal Team 3 (“Engagement Programs Team 3”). </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marL="60325" indent="0" algn="l">
                        <a:lnSpc>
                          <a:spcPct val="107000"/>
                        </a:lnSpc>
                        <a:defRPr sz="1800"/>
                      </a:pPr>
                      <a:r>
                        <a:rPr sz="1200" b="0" dirty="0">
                          <a:solidFill>
                            <a:srgbClr val="5D0100"/>
                          </a:solidFill>
                          <a:latin typeface="Georgia"/>
                          <a:ea typeface="Georgia"/>
                          <a:cs typeface="Georgia"/>
                          <a:sym typeface="Georgia"/>
                        </a:rPr>
                        <a:t>Strategic Planning Team and Goal co-Captains</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algn="l">
                        <a:lnSpc>
                          <a:spcPct val="107000"/>
                        </a:lnSpc>
                        <a:defRPr sz="1800"/>
                      </a:pPr>
                      <a:r>
                        <a:rPr lang="en-US" sz="1200" b="0" dirty="0">
                          <a:solidFill>
                            <a:srgbClr val="660033"/>
                          </a:solidFill>
                          <a:latin typeface="Georgia"/>
                          <a:ea typeface="Georgia"/>
                          <a:cs typeface="Georgia"/>
                          <a:sym typeface="Georgia"/>
                        </a:rPr>
                        <a:t> </a:t>
                      </a:r>
                      <a:r>
                        <a:rPr sz="1200" b="0" dirty="0">
                          <a:solidFill>
                            <a:srgbClr val="660033"/>
                          </a:solidFill>
                          <a:latin typeface="Georgia"/>
                          <a:ea typeface="Georgia"/>
                          <a:cs typeface="Georgia"/>
                          <a:sym typeface="Georgia"/>
                        </a:rPr>
                        <a:t>1 month  after Start Date</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 members agree to serve  </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extLst>
                  <a:ext uri="{0D108BD9-81ED-4DB2-BD59-A6C34878D82A}">
                    <a16:rowId xmlns:a16="http://schemas.microsoft.com/office/drawing/2014/main" val="10002"/>
                  </a:ext>
                </a:extLst>
              </a:tr>
              <a:tr h="606954">
                <a:tc>
                  <a:txBody>
                    <a:bodyPr/>
                    <a:lstStyle/>
                    <a:p>
                      <a:pPr marL="0" lvl="1" indent="0" algn="l">
                        <a:defRPr sz="1400" b="1">
                          <a:solidFill>
                            <a:srgbClr val="5D0100"/>
                          </a:solidFill>
                          <a:latin typeface="Georgia"/>
                          <a:ea typeface="Georgia"/>
                          <a:cs typeface="Georgia"/>
                          <a:sym typeface="Georgia"/>
                        </a:defRPr>
                      </a:pPr>
                      <a:r>
                        <a:rPr dirty="0"/>
                        <a:t>2. Determine stewardship and ministry and </a:t>
                      </a:r>
                      <a:r>
                        <a:rPr lang="en-US" dirty="0"/>
                        <a:t>spiritual </a:t>
                      </a:r>
                      <a:r>
                        <a:rPr dirty="0"/>
                        <a:t>engagement key  definitions and effectiveness metrics.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marL="60325" indent="0" algn="l">
                        <a:lnSpc>
                          <a:spcPct val="107000"/>
                        </a:lnSpc>
                        <a:defRPr b="1">
                          <a:solidFill>
                            <a:srgbClr val="5D0100"/>
                          </a:solidFill>
                          <a:latin typeface="Georgia"/>
                          <a:ea typeface="Georgia"/>
                          <a:cs typeface="Georgia"/>
                          <a:sym typeface="Georgia"/>
                        </a:defRPr>
                      </a:pPr>
                      <a:r>
                        <a:rPr sz="1200" b="0" dirty="0"/>
                        <a:t>Engagement Programs  Ministry  Team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b="1">
                          <a:solidFill>
                            <a:srgbClr val="FF0000"/>
                          </a:solidFill>
                          <a:latin typeface="Georgia"/>
                          <a:ea typeface="Georgia"/>
                          <a:cs typeface="Georgia"/>
                          <a:sym typeface="Georgia"/>
                        </a:defRPr>
                      </a:pPr>
                      <a:r>
                        <a:rPr lang="en-US" sz="1200" b="0" dirty="0">
                          <a:solidFill>
                            <a:srgbClr val="660033"/>
                          </a:solidFill>
                        </a:rPr>
                        <a:t> </a:t>
                      </a:r>
                      <a:r>
                        <a:rPr sz="1200" b="0" dirty="0">
                          <a:solidFill>
                            <a:srgbClr val="660033"/>
                          </a:solidFill>
                        </a:rPr>
                        <a:t>2 month after step 1</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definitions and metrics determined </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extLst>
                  <a:ext uri="{0D108BD9-81ED-4DB2-BD59-A6C34878D82A}">
                    <a16:rowId xmlns:a16="http://schemas.microsoft.com/office/drawing/2014/main" val="10003"/>
                  </a:ext>
                </a:extLst>
              </a:tr>
              <a:tr h="765663">
                <a:tc>
                  <a:txBody>
                    <a:bodyPr/>
                    <a:lstStyle/>
                    <a:p>
                      <a:pPr algn="l">
                        <a:lnSpc>
                          <a:spcPct val="107000"/>
                        </a:lnSpc>
                        <a:defRPr sz="1800"/>
                      </a:pPr>
                      <a:r>
                        <a:rPr sz="1400" b="1" dirty="0">
                          <a:solidFill>
                            <a:srgbClr val="5D0100"/>
                          </a:solidFill>
                          <a:latin typeface="Georgia"/>
                          <a:ea typeface="Georgia"/>
                          <a:cs typeface="Georgia"/>
                          <a:sym typeface="Georgia"/>
                        </a:rPr>
                        <a:t>3. Analyze the parish baseline on those key stewardship</a:t>
                      </a:r>
                      <a:r>
                        <a:rPr lang="en-US" sz="1400" b="1" dirty="0">
                          <a:solidFill>
                            <a:srgbClr val="5D0100"/>
                          </a:solidFill>
                          <a:latin typeface="Georgia"/>
                          <a:ea typeface="Georgia"/>
                          <a:cs typeface="Georgia"/>
                          <a:sym typeface="Georgia"/>
                        </a:rPr>
                        <a:t>,</a:t>
                      </a:r>
                      <a:r>
                        <a:rPr sz="1400" b="1" dirty="0">
                          <a:solidFill>
                            <a:srgbClr val="5D0100"/>
                          </a:solidFill>
                          <a:latin typeface="Georgia"/>
                          <a:ea typeface="Georgia"/>
                          <a:cs typeface="Georgia"/>
                          <a:sym typeface="Georgia"/>
                        </a:rPr>
                        <a:t> </a:t>
                      </a:r>
                      <a:r>
                        <a:rPr lang="en-US" sz="1400" b="1" dirty="0">
                          <a:solidFill>
                            <a:srgbClr val="5D0100"/>
                          </a:solidFill>
                          <a:latin typeface="Georgia"/>
                          <a:ea typeface="Georgia"/>
                          <a:cs typeface="Georgia"/>
                          <a:sym typeface="Georgia"/>
                        </a:rPr>
                        <a:t>ministry and spiritual  engagement </a:t>
                      </a:r>
                      <a:r>
                        <a:rPr sz="1400" b="1" dirty="0">
                          <a:solidFill>
                            <a:srgbClr val="5D0100"/>
                          </a:solidFill>
                          <a:latin typeface="Georgia"/>
                          <a:ea typeface="Georgia"/>
                          <a:cs typeface="Georgia"/>
                          <a:sym typeface="Georgia"/>
                        </a:rPr>
                        <a:t>effectiveness metrics and survey/research parish impediments to achieving increased stewardship and ministry and spiritual  engagement success.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marL="60325" indent="0" algn="l">
                        <a:lnSpc>
                          <a:spcPct val="107000"/>
                        </a:lnSpc>
                        <a:defRPr b="1">
                          <a:solidFill>
                            <a:srgbClr val="5D0100"/>
                          </a:solidFill>
                          <a:latin typeface="Georgia"/>
                          <a:ea typeface="Georgia"/>
                          <a:cs typeface="Georgia"/>
                          <a:sym typeface="Georgia"/>
                        </a:defRPr>
                      </a:pPr>
                      <a:r>
                        <a:rPr sz="1200" b="0" dirty="0"/>
                        <a:t>Engagement Programs  Ministry Team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lang="en-US" sz="1200" b="0" dirty="0">
                          <a:solidFill>
                            <a:srgbClr val="660033"/>
                          </a:solidFill>
                        </a:rPr>
                        <a:t> </a:t>
                      </a:r>
                      <a:r>
                        <a:rPr sz="1200" b="0" dirty="0">
                          <a:solidFill>
                            <a:srgbClr val="660033"/>
                          </a:solidFill>
                        </a:rPr>
                        <a:t>1 months after step 2</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Parish baselines and parish impediments </a:t>
                      </a:r>
                      <a:r>
                        <a:rPr lang="en-US" sz="1200" b="0" dirty="0">
                          <a:solidFill>
                            <a:srgbClr val="5D0100"/>
                          </a:solidFill>
                          <a:latin typeface="Georgia"/>
                          <a:ea typeface="Georgia"/>
                          <a:cs typeface="Georgia"/>
                          <a:sym typeface="Georgia"/>
                        </a:rPr>
                        <a:t>determination </a:t>
                      </a:r>
                      <a:r>
                        <a:rPr sz="1200" b="0" dirty="0">
                          <a:solidFill>
                            <a:srgbClr val="5D0100"/>
                          </a:solidFill>
                          <a:latin typeface="Georgia"/>
                          <a:ea typeface="Georgia"/>
                          <a:cs typeface="Georgia"/>
                          <a:sym typeface="Georgia"/>
                        </a:rPr>
                        <a:t>are finalized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extLst>
                  <a:ext uri="{0D108BD9-81ED-4DB2-BD59-A6C34878D82A}">
                    <a16:rowId xmlns:a16="http://schemas.microsoft.com/office/drawing/2014/main" val="10004"/>
                  </a:ext>
                </a:extLst>
              </a:tr>
              <a:tr h="1095185">
                <a:tc>
                  <a:txBody>
                    <a:bodyPr/>
                    <a:lstStyle/>
                    <a:p>
                      <a:pPr algn="l">
                        <a:lnSpc>
                          <a:spcPct val="107000"/>
                        </a:lnSpc>
                        <a:defRPr sz="1800"/>
                      </a:pPr>
                      <a:r>
                        <a:rPr sz="1400" b="1" dirty="0">
                          <a:solidFill>
                            <a:srgbClr val="5D0100"/>
                          </a:solidFill>
                          <a:latin typeface="Georgia"/>
                          <a:ea typeface="Georgia"/>
                          <a:cs typeface="Georgia"/>
                          <a:sym typeface="Georgia"/>
                        </a:rPr>
                        <a:t>4. Identify at least 5 stewardship/ ministry engagement, and 5 spiritual growth programs, to consider from both inside and outside the Orthodox ecosystem.</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marL="60325" indent="0"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lang="en-US" sz="1200" b="0" dirty="0">
                          <a:solidFill>
                            <a:srgbClr val="660033"/>
                          </a:solidFill>
                          <a:latin typeface="Georgia"/>
                          <a:ea typeface="Georgia"/>
                          <a:cs typeface="Georgia"/>
                          <a:sym typeface="Georgia"/>
                        </a:rPr>
                        <a:t> </a:t>
                      </a:r>
                      <a:r>
                        <a:rPr sz="1200" b="0" dirty="0">
                          <a:solidFill>
                            <a:srgbClr val="660033"/>
                          </a:solidFill>
                          <a:latin typeface="Georgia"/>
                          <a:ea typeface="Georgia"/>
                          <a:cs typeface="Georgia"/>
                          <a:sym typeface="Georgia"/>
                        </a:rPr>
                        <a:t>Simultaneous with steps 2 </a:t>
                      </a:r>
                      <a:r>
                        <a:rPr lang="en-US" sz="1200" b="0" dirty="0">
                          <a:solidFill>
                            <a:srgbClr val="660033"/>
                          </a:solidFill>
                          <a:latin typeface="Georgia"/>
                          <a:ea typeface="Georgia"/>
                          <a:cs typeface="Georgia"/>
                          <a:sym typeface="Georgia"/>
                        </a:rPr>
                        <a:t>   </a:t>
                      </a:r>
                      <a:r>
                        <a:rPr sz="1200" b="0" dirty="0">
                          <a:solidFill>
                            <a:srgbClr val="660033"/>
                          </a:solidFill>
                          <a:latin typeface="Georgia"/>
                          <a:ea typeface="Georgia"/>
                          <a:cs typeface="Georgia"/>
                          <a:sym typeface="Georgia"/>
                        </a:rPr>
                        <a:t>&amp;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At least 5 stewardship /ministry engagement, and 5 spiritual growth programs are examined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5"/>
                  </a:ext>
                </a:extLst>
              </a:tr>
            </a:tbl>
          </a:graphicData>
        </a:graphic>
      </p:graphicFrame>
      <p:sp>
        <p:nvSpPr>
          <p:cNvPr id="318" name="Title 1"/>
          <p:cNvSpPr txBox="1">
            <a:spLocks noGrp="1"/>
          </p:cNvSpPr>
          <p:nvPr>
            <p:ph type="title"/>
          </p:nvPr>
        </p:nvSpPr>
        <p:spPr>
          <a:xfrm>
            <a:off x="3920896" y="-43934"/>
            <a:ext cx="4297553" cy="1143001"/>
          </a:xfrm>
          <a:prstGeom prst="rect">
            <a:avLst/>
          </a:prstGeom>
        </p:spPr>
        <p:txBody>
          <a:bodyPr/>
          <a:lstStyle/>
          <a:p>
            <a:pPr>
              <a:defRPr sz="2400" u="none"/>
            </a:pPr>
            <a:r>
              <a:rPr sz="2000" dirty="0"/>
              <a:t>Parishioner Engagement  &amp; Spiritual Growth Wildly  </a:t>
            </a:r>
            <a:r>
              <a:rPr sz="2000" u="sng" dirty="0"/>
              <a:t>Important Goal 3 Action Plan</a:t>
            </a:r>
          </a:p>
        </p:txBody>
      </p:sp>
      <p:pic>
        <p:nvPicPr>
          <p:cNvPr id="319" name="Picture 5" descr="Picture 5"/>
          <p:cNvPicPr>
            <a:picLocks noChangeAspect="1"/>
          </p:cNvPicPr>
          <p:nvPr/>
        </p:nvPicPr>
        <p:blipFill>
          <a:blip r:embed="rId2"/>
          <a:stretch>
            <a:fillRect/>
          </a:stretch>
        </p:blipFill>
        <p:spPr>
          <a:xfrm>
            <a:off x="1037063" y="130750"/>
            <a:ext cx="2983519" cy="752464"/>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1" name="Content Placeholder 3"/>
          <p:cNvGraphicFramePr/>
          <p:nvPr/>
        </p:nvGraphicFramePr>
        <p:xfrm>
          <a:off x="61678" y="1068478"/>
          <a:ext cx="9020641" cy="5635216"/>
        </p:xfrm>
        <a:graphic>
          <a:graphicData uri="http://schemas.openxmlformats.org/drawingml/2006/table">
            <a:tbl>
              <a:tblPr firstRow="1" bandRow="1"/>
              <a:tblGrid>
                <a:gridCol w="3893110">
                  <a:extLst>
                    <a:ext uri="{9D8B030D-6E8A-4147-A177-3AD203B41FA5}">
                      <a16:colId xmlns:a16="http://schemas.microsoft.com/office/drawing/2014/main" val="20000"/>
                    </a:ext>
                  </a:extLst>
                </a:gridCol>
                <a:gridCol w="1520030">
                  <a:extLst>
                    <a:ext uri="{9D8B030D-6E8A-4147-A177-3AD203B41FA5}">
                      <a16:colId xmlns:a16="http://schemas.microsoft.com/office/drawing/2014/main" val="20001"/>
                    </a:ext>
                  </a:extLst>
                </a:gridCol>
                <a:gridCol w="1639824">
                  <a:extLst>
                    <a:ext uri="{9D8B030D-6E8A-4147-A177-3AD203B41FA5}">
                      <a16:colId xmlns:a16="http://schemas.microsoft.com/office/drawing/2014/main" val="20002"/>
                    </a:ext>
                  </a:extLst>
                </a:gridCol>
                <a:gridCol w="1967677">
                  <a:extLst>
                    <a:ext uri="{9D8B030D-6E8A-4147-A177-3AD203B41FA5}">
                      <a16:colId xmlns:a16="http://schemas.microsoft.com/office/drawing/2014/main" val="20003"/>
                    </a:ext>
                  </a:extLst>
                </a:gridCol>
              </a:tblGrid>
              <a:tr h="455835">
                <a:tc>
                  <a:txBody>
                    <a:bodyPr/>
                    <a:lstStyle/>
                    <a:p>
                      <a:pPr algn="ctr">
                        <a:defRPr>
                          <a:solidFill>
                            <a:srgbClr val="800000"/>
                          </a:solidFill>
                          <a:latin typeface="Georgia"/>
                          <a:ea typeface="Georgia"/>
                          <a:cs typeface="Georgia"/>
                          <a:sym typeface="Georgia"/>
                        </a:defRPr>
                      </a:pPr>
                      <a:r>
                        <a:rPr dirty="0"/>
                        <a:t>Key  Actions  Necessary  To  Achieve  </a:t>
                      </a:r>
                    </a:p>
                    <a:p>
                      <a:pPr algn="ctr">
                        <a:defRPr u="sng">
                          <a:solidFill>
                            <a:srgbClr val="800000"/>
                          </a:solidFill>
                          <a:latin typeface="Georgia"/>
                          <a:ea typeface="Georgia"/>
                          <a:cs typeface="Georgia"/>
                          <a:sym typeface="Georgia"/>
                        </a:defRPr>
                      </a:pPr>
                      <a:r>
                        <a:rPr dirty="0"/>
                        <a:t>Strategic  WIG 3</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tc>
                  <a:txBody>
                    <a:bodyPr/>
                    <a:lstStyle/>
                    <a:p>
                      <a:pPr algn="ctr">
                        <a:defRPr>
                          <a:solidFill>
                            <a:srgbClr val="800000"/>
                          </a:solidFill>
                          <a:latin typeface="Georgia"/>
                          <a:ea typeface="Georgia"/>
                          <a:cs typeface="Georgia"/>
                          <a:sym typeface="Georgia"/>
                        </a:defRPr>
                      </a:pPr>
                      <a:r>
                        <a:rPr u="sng" dirty="0"/>
                        <a:t>Responsible Party</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tc>
                  <a:txBody>
                    <a:bodyPr/>
                    <a:lstStyle/>
                    <a:p>
                      <a:pPr algn="ctr">
                        <a:defRPr>
                          <a:solidFill>
                            <a:srgbClr val="800000"/>
                          </a:solidFill>
                          <a:latin typeface="Georgia"/>
                          <a:ea typeface="Georgia"/>
                          <a:cs typeface="Georgia"/>
                          <a:sym typeface="Georgia"/>
                        </a:defRPr>
                      </a:pPr>
                      <a:r>
                        <a:rPr u="sng" dirty="0"/>
                        <a:t>Deadline Timetable</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tc>
                  <a:txBody>
                    <a:bodyPr/>
                    <a:lstStyle/>
                    <a:p>
                      <a:pPr algn="ctr">
                        <a:defRPr>
                          <a:solidFill>
                            <a:srgbClr val="800000"/>
                          </a:solidFill>
                          <a:latin typeface="Georgia"/>
                          <a:ea typeface="Georgia"/>
                          <a:cs typeface="Georgia"/>
                          <a:sym typeface="Georgia"/>
                        </a:defRPr>
                      </a:pPr>
                      <a:r>
                        <a:rPr dirty="0"/>
                        <a:t>Completion </a:t>
                      </a:r>
                    </a:p>
                    <a:p>
                      <a:pPr algn="ctr">
                        <a:defRPr u="sng">
                          <a:solidFill>
                            <a:srgbClr val="800000"/>
                          </a:solidFill>
                          <a:latin typeface="Georgia"/>
                          <a:ea typeface="Georgia"/>
                          <a:cs typeface="Georgia"/>
                          <a:sym typeface="Georgia"/>
                        </a:defRPr>
                      </a:pPr>
                      <a:r>
                        <a:rPr dirty="0"/>
                        <a:t>Confirmation Test</a:t>
                      </a:r>
                    </a:p>
                  </a:txBody>
                  <a:tcPr marL="45720" marR="45720" horzOverflow="overflow">
                    <a:lnL w="12700">
                      <a:solidFill>
                        <a:srgbClr val="800000"/>
                      </a:solidFill>
                    </a:lnL>
                    <a:lnR w="12700">
                      <a:solidFill>
                        <a:srgbClr val="800000"/>
                      </a:solidFill>
                    </a:lnR>
                    <a:lnT w="12700">
                      <a:solidFill>
                        <a:srgbClr val="800000"/>
                      </a:solidFill>
                    </a:lnT>
                    <a:lnB w="12700">
                      <a:solidFill>
                        <a:srgbClr val="5D0100"/>
                      </a:solidFill>
                    </a:lnB>
                    <a:solidFill>
                      <a:srgbClr val="FFF8CD"/>
                    </a:solidFill>
                  </a:tcPr>
                </a:tc>
                <a:extLst>
                  <a:ext uri="{0D108BD9-81ED-4DB2-BD59-A6C34878D82A}">
                    <a16:rowId xmlns:a16="http://schemas.microsoft.com/office/drawing/2014/main" val="10000"/>
                  </a:ext>
                </a:extLst>
              </a:tr>
              <a:tr h="303122">
                <a:tc gridSpan="4">
                  <a:txBody>
                    <a:bodyPr/>
                    <a:lstStyle/>
                    <a:p>
                      <a:pPr algn="l">
                        <a:lnSpc>
                          <a:spcPct val="107000"/>
                        </a:lnSpc>
                        <a:defRPr sz="1800"/>
                      </a:pPr>
                      <a:r>
                        <a:rPr sz="1400" b="1" u="sng" dirty="0">
                          <a:solidFill>
                            <a:srgbClr val="FF0000"/>
                          </a:solidFill>
                          <a:latin typeface="Georgia"/>
                          <a:ea typeface="Georgia"/>
                          <a:cs typeface="Georgia"/>
                          <a:sym typeface="Georgia"/>
                        </a:rPr>
                        <a:t>LAG 2: Develop   the   most  effective Engagement  Programs  within  4 	months</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303122">
                <a:tc>
                  <a:txBody>
                    <a:bodyPr/>
                    <a:lstStyle/>
                    <a:p>
                      <a:pPr marL="57150" lvl="1" indent="0" algn="l">
                        <a:defRPr sz="1400" b="1">
                          <a:solidFill>
                            <a:srgbClr val="5D0100"/>
                          </a:solidFill>
                          <a:latin typeface="Georgia"/>
                          <a:ea typeface="Georgia"/>
                          <a:cs typeface="Georgia"/>
                          <a:sym typeface="Georgia"/>
                        </a:defRPr>
                      </a:pPr>
                      <a:r>
                        <a:rPr dirty="0"/>
                        <a:t>5. Evaluate researched stewardship/ ministry engagement and  spiritual growth programs for effectiveness  against key performance metrics and parish baselines based on criteria of effectiveness determined in step 2.</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2 months after step 4</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Evaluation of alternative stewardship, ministry engagement, and spiritual engagement programs is completed </a:t>
                      </a:r>
                    </a:p>
                  </a:txBody>
                  <a:tcPr marL="0" marR="0" marT="0" marB="0" horzOverflow="overflow">
                    <a:lnL w="12700">
                      <a:solidFill>
                        <a:srgbClr val="800000"/>
                      </a:solidFill>
                    </a:lnL>
                    <a:lnR w="12700">
                      <a:solidFill>
                        <a:srgbClr val="800000"/>
                      </a:solidFill>
                    </a:lnR>
                    <a:lnT w="12700">
                      <a:solidFill>
                        <a:srgbClr val="5D0100"/>
                      </a:solidFill>
                    </a:lnT>
                    <a:lnB w="12700">
                      <a:solidFill>
                        <a:srgbClr val="800000"/>
                      </a:solidFill>
                    </a:lnB>
                    <a:solidFill>
                      <a:srgbClr val="FFFEF6"/>
                    </a:solidFill>
                  </a:tcPr>
                </a:tc>
                <a:extLst>
                  <a:ext uri="{0D108BD9-81ED-4DB2-BD59-A6C34878D82A}">
                    <a16:rowId xmlns:a16="http://schemas.microsoft.com/office/drawing/2014/main" val="10002"/>
                  </a:ext>
                </a:extLst>
              </a:tr>
              <a:tr h="303122">
                <a:tc>
                  <a:txBody>
                    <a:bodyPr/>
                    <a:lstStyle/>
                    <a:p>
                      <a:pPr marL="57150" lvl="1" indent="0" algn="l">
                        <a:defRPr sz="1400" b="1">
                          <a:solidFill>
                            <a:srgbClr val="5D0100"/>
                          </a:solidFill>
                          <a:latin typeface="Georgia"/>
                          <a:ea typeface="Georgia"/>
                          <a:cs typeface="Georgia"/>
                          <a:sym typeface="Georgia"/>
                        </a:defRPr>
                      </a:pPr>
                      <a:r>
                        <a:rPr dirty="0"/>
                        <a:t>6. Modify </a:t>
                      </a:r>
                      <a:r>
                        <a:rPr lang="en-US" dirty="0"/>
                        <a:t>or develop </a:t>
                      </a:r>
                      <a:r>
                        <a:rPr dirty="0"/>
                        <a:t>stewardship / ministry engagement and  spiritual growth programs (collectively, the “Engagement Programs”) for utilization at St. Nicholas and finalize Engagement Programs and establish monthly performance benchmarks.  </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2 months after step 5</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are finalized, and monthly performance benchmarks are determined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3"/>
                  </a:ext>
                </a:extLst>
              </a:tr>
              <a:tr h="303122">
                <a:tc gridSpan="4">
                  <a:txBody>
                    <a:bodyPr/>
                    <a:lstStyle/>
                    <a:p>
                      <a:pPr algn="l">
                        <a:lnSpc>
                          <a:spcPct val="107000"/>
                        </a:lnSpc>
                        <a:defRPr sz="1800"/>
                      </a:pPr>
                      <a:r>
                        <a:rPr sz="1400" b="1" u="sng" dirty="0">
                          <a:solidFill>
                            <a:srgbClr val="FF0000"/>
                          </a:solidFill>
                          <a:latin typeface="Georgia"/>
                          <a:ea typeface="Georgia"/>
                          <a:cs typeface="Georgia"/>
                          <a:sym typeface="Georgia"/>
                        </a:rPr>
                        <a:t>LAG 3: Recruit  and  train  the  parish  Engagement  Ambassadors  within 2  months</a:t>
                      </a:r>
                    </a:p>
                  </a:txBody>
                  <a:tcPr marL="0" marR="0" marT="0" marB="0" horzOverflow="overflow">
                    <a:lnL w="12700">
                      <a:solidFill>
                        <a:srgbClr val="800000"/>
                      </a:solidFill>
                    </a:lnL>
                    <a:lnR w="12700">
                      <a:solidFill>
                        <a:srgbClr val="800000"/>
                      </a:solidFill>
                    </a:lnR>
                    <a:lnT w="12700">
                      <a:solidFill>
                        <a:srgbClr val="8000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761772">
                <a:tc>
                  <a:txBody>
                    <a:bodyPr/>
                    <a:lstStyle/>
                    <a:p>
                      <a:pPr marL="57150" lvl="1" indent="0" algn="l">
                        <a:defRPr sz="1400" b="1">
                          <a:solidFill>
                            <a:srgbClr val="5D0100"/>
                          </a:solidFill>
                          <a:latin typeface="Georgia"/>
                          <a:ea typeface="Georgia"/>
                          <a:cs typeface="Georgia"/>
                          <a:sym typeface="Georgia"/>
                        </a:defRPr>
                      </a:pPr>
                      <a:r>
                        <a:rPr dirty="0"/>
                        <a:t>7. Identify and recruit the “Engagement Ambassadors” who can implement the Engagement Programs.</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1 month after step 6</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 are recruited</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extLst>
                  <a:ext uri="{0D108BD9-81ED-4DB2-BD59-A6C34878D82A}">
                    <a16:rowId xmlns:a16="http://schemas.microsoft.com/office/drawing/2014/main" val="10005"/>
                  </a:ext>
                </a:extLst>
              </a:tr>
              <a:tr h="625969">
                <a:tc>
                  <a:txBody>
                    <a:bodyPr/>
                    <a:lstStyle/>
                    <a:p>
                      <a:pPr marL="57150" lvl="1" indent="0" algn="l">
                        <a:defRPr sz="1400" b="1">
                          <a:solidFill>
                            <a:srgbClr val="5D0100"/>
                          </a:solidFill>
                          <a:latin typeface="Georgia"/>
                          <a:ea typeface="Georgia"/>
                          <a:cs typeface="Georgia"/>
                          <a:sym typeface="Georgia"/>
                        </a:defRPr>
                      </a:pPr>
                      <a:r>
                        <a:rPr dirty="0"/>
                        <a:t>8. Develop Engagement Ambassadors training program and train the Engagement Ambassadors selected in step 7. </a:t>
                      </a:r>
                    </a:p>
                  </a:txBody>
                  <a:tcPr marL="0" marR="0" marT="0" marB="0" horzOverflow="overflow">
                    <a:lnL w="12700">
                      <a:solidFill>
                        <a:srgbClr val="5D0100"/>
                      </a:solidFill>
                    </a:lnL>
                    <a:lnR w="12700">
                      <a:solidFill>
                        <a:srgbClr val="800000"/>
                      </a:solidFill>
                    </a:lnR>
                    <a:lnT w="12700">
                      <a:solidFill>
                        <a:srgbClr val="5D0100"/>
                      </a:solidFill>
                    </a:lnT>
                    <a:lnB w="12700">
                      <a:solidFill>
                        <a:srgbClr val="5D01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Ministry Team 3</a:t>
                      </a:r>
                    </a:p>
                  </a:txBody>
                  <a:tcPr marL="0" marR="0" marT="0" marB="0" horzOverflow="overflow">
                    <a:lnL w="12700">
                      <a:solidFill>
                        <a:srgbClr val="800000"/>
                      </a:solidFill>
                    </a:lnL>
                    <a:lnR w="12700">
                      <a:solidFill>
                        <a:srgbClr val="800000"/>
                      </a:solidFill>
                    </a:lnR>
                    <a:lnT w="12700">
                      <a:solidFill>
                        <a:srgbClr val="5D0100"/>
                      </a:solidFill>
                    </a:lnT>
                    <a:lnB w="12700">
                      <a:solidFill>
                        <a:srgbClr val="5D01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1 month after step 7</a:t>
                      </a:r>
                    </a:p>
                  </a:txBody>
                  <a:tcPr marL="0" marR="0" marT="0" marB="0" horzOverflow="overflow">
                    <a:lnL w="12700">
                      <a:solidFill>
                        <a:srgbClr val="800000"/>
                      </a:solidFill>
                    </a:lnL>
                    <a:lnR w="12700">
                      <a:solidFill>
                        <a:srgbClr val="800000"/>
                      </a:solidFill>
                    </a:lnR>
                    <a:lnT w="12700">
                      <a:solidFill>
                        <a:srgbClr val="5D0100"/>
                      </a:solidFill>
                    </a:lnT>
                    <a:lnB w="12700">
                      <a:solidFill>
                        <a:srgbClr val="5D01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 are trained</a:t>
                      </a:r>
                    </a:p>
                  </a:txBody>
                  <a:tcPr marL="0" marR="0" marT="0" marB="0" horzOverflow="overflow">
                    <a:lnL w="12700">
                      <a:solidFill>
                        <a:srgbClr val="800000"/>
                      </a:solidFill>
                    </a:lnL>
                    <a:lnR w="12700">
                      <a:solidFill>
                        <a:srgbClr val="800000"/>
                      </a:solidFill>
                    </a:lnR>
                    <a:lnT w="12700">
                      <a:solidFill>
                        <a:srgbClr val="5D0100"/>
                      </a:solidFill>
                    </a:lnT>
                    <a:lnB w="12700">
                      <a:solidFill>
                        <a:srgbClr val="5D0100"/>
                      </a:solidFill>
                    </a:lnB>
                    <a:solidFill>
                      <a:srgbClr val="FFFEF6"/>
                    </a:solidFill>
                  </a:tcPr>
                </a:tc>
                <a:extLst>
                  <a:ext uri="{0D108BD9-81ED-4DB2-BD59-A6C34878D82A}">
                    <a16:rowId xmlns:a16="http://schemas.microsoft.com/office/drawing/2014/main" val="10006"/>
                  </a:ext>
                </a:extLst>
              </a:tr>
            </a:tbl>
          </a:graphicData>
        </a:graphic>
      </p:graphicFrame>
      <p:sp>
        <p:nvSpPr>
          <p:cNvPr id="6" name="Title 1">
            <a:extLst>
              <a:ext uri="{FF2B5EF4-FFF2-40B4-BE49-F238E27FC236}">
                <a16:creationId xmlns:a16="http://schemas.microsoft.com/office/drawing/2014/main" id="{7A406F05-078A-47F6-9643-659D8D8DDAEA}"/>
              </a:ext>
            </a:extLst>
          </p:cNvPr>
          <p:cNvSpPr txBox="1">
            <a:spLocks noGrp="1"/>
          </p:cNvSpPr>
          <p:nvPr>
            <p:ph type="title"/>
          </p:nvPr>
        </p:nvSpPr>
        <p:spPr>
          <a:xfrm>
            <a:off x="3920896" y="-43934"/>
            <a:ext cx="4297553" cy="1143001"/>
          </a:xfrm>
          <a:prstGeom prst="rect">
            <a:avLst/>
          </a:prstGeom>
        </p:spPr>
        <p:txBody>
          <a:bodyPr/>
          <a:lstStyle/>
          <a:p>
            <a:pPr>
              <a:defRPr sz="2400" u="none"/>
            </a:pPr>
            <a:r>
              <a:rPr sz="2000" dirty="0"/>
              <a:t>Parishioner Engagement  &amp; Spiritual Growth Wildly  </a:t>
            </a:r>
            <a:r>
              <a:rPr sz="2000" u="sng" dirty="0"/>
              <a:t>Important Goal 3 Action Plan</a:t>
            </a:r>
          </a:p>
        </p:txBody>
      </p:sp>
      <p:pic>
        <p:nvPicPr>
          <p:cNvPr id="7" name="Picture 5" descr="Picture 5">
            <a:extLst>
              <a:ext uri="{FF2B5EF4-FFF2-40B4-BE49-F238E27FC236}">
                <a16:creationId xmlns:a16="http://schemas.microsoft.com/office/drawing/2014/main" id="{58DA7620-5B68-4041-AC31-5163E0C9647D}"/>
              </a:ext>
            </a:extLst>
          </p:cNvPr>
          <p:cNvPicPr>
            <a:picLocks noChangeAspect="1"/>
          </p:cNvPicPr>
          <p:nvPr/>
        </p:nvPicPr>
        <p:blipFill>
          <a:blip r:embed="rId2"/>
          <a:stretch>
            <a:fillRect/>
          </a:stretch>
        </p:blipFill>
        <p:spPr>
          <a:xfrm>
            <a:off x="1037063" y="130750"/>
            <a:ext cx="2983519" cy="752464"/>
          </a:xfrm>
          <a:prstGeom prst="rect">
            <a:avLst/>
          </a:prstGeom>
          <a:ln w="12700">
            <a:miter lim="400000"/>
          </a:ln>
        </p:spPr>
      </p:pic>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5" name="Content Placeholder 3"/>
          <p:cNvGraphicFramePr/>
          <p:nvPr/>
        </p:nvGraphicFramePr>
        <p:xfrm>
          <a:off x="70701" y="874719"/>
          <a:ext cx="9073299" cy="5745144"/>
        </p:xfrm>
        <a:graphic>
          <a:graphicData uri="http://schemas.openxmlformats.org/drawingml/2006/table">
            <a:tbl>
              <a:tblPr firstRow="1" bandRow="1"/>
              <a:tblGrid>
                <a:gridCol w="3854129">
                  <a:extLst>
                    <a:ext uri="{9D8B030D-6E8A-4147-A177-3AD203B41FA5}">
                      <a16:colId xmlns:a16="http://schemas.microsoft.com/office/drawing/2014/main" val="20000"/>
                    </a:ext>
                  </a:extLst>
                </a:gridCol>
                <a:gridCol w="1547196">
                  <a:extLst>
                    <a:ext uri="{9D8B030D-6E8A-4147-A177-3AD203B41FA5}">
                      <a16:colId xmlns:a16="http://schemas.microsoft.com/office/drawing/2014/main" val="20001"/>
                    </a:ext>
                  </a:extLst>
                </a:gridCol>
                <a:gridCol w="1669131">
                  <a:extLst>
                    <a:ext uri="{9D8B030D-6E8A-4147-A177-3AD203B41FA5}">
                      <a16:colId xmlns:a16="http://schemas.microsoft.com/office/drawing/2014/main" val="20002"/>
                    </a:ext>
                  </a:extLst>
                </a:gridCol>
                <a:gridCol w="2002843">
                  <a:extLst>
                    <a:ext uri="{9D8B030D-6E8A-4147-A177-3AD203B41FA5}">
                      <a16:colId xmlns:a16="http://schemas.microsoft.com/office/drawing/2014/main" val="20003"/>
                    </a:ext>
                  </a:extLst>
                </a:gridCol>
              </a:tblGrid>
              <a:tr h="536874">
                <a:tc>
                  <a:txBody>
                    <a:bodyPr/>
                    <a:lstStyle/>
                    <a:p>
                      <a:pPr algn="ctr">
                        <a:defRPr sz="1400">
                          <a:solidFill>
                            <a:srgbClr val="800000"/>
                          </a:solidFill>
                          <a:latin typeface="Georgia"/>
                          <a:ea typeface="Georgia"/>
                          <a:cs typeface="Georgia"/>
                          <a:sym typeface="Georgia"/>
                        </a:defRPr>
                      </a:pPr>
                      <a:r>
                        <a:rPr dirty="0"/>
                        <a:t>Key  Actions  Necessary  To  Achieve  </a:t>
                      </a:r>
                    </a:p>
                    <a:p>
                      <a:pPr algn="ctr">
                        <a:defRPr sz="1400" u="sng">
                          <a:solidFill>
                            <a:srgbClr val="800000"/>
                          </a:solidFill>
                          <a:latin typeface="Georgia"/>
                          <a:ea typeface="Georgia"/>
                          <a:cs typeface="Georgia"/>
                          <a:sym typeface="Georgia"/>
                        </a:defRPr>
                      </a:pPr>
                      <a:r>
                        <a:rPr dirty="0"/>
                        <a:t>Strategic  WIG 3</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Responsible </a:t>
                      </a:r>
                      <a:r>
                        <a:rPr u="sng" dirty="0"/>
                        <a:t>Party</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Deadline</a:t>
                      </a:r>
                      <a:r>
                        <a:rPr u="sng" dirty="0"/>
                        <a:t> Timetable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tc>
                  <a:txBody>
                    <a:bodyPr/>
                    <a:lstStyle/>
                    <a:p>
                      <a:pPr algn="ctr">
                        <a:defRPr sz="1400">
                          <a:solidFill>
                            <a:srgbClr val="800000"/>
                          </a:solidFill>
                          <a:latin typeface="Georgia"/>
                          <a:ea typeface="Georgia"/>
                          <a:cs typeface="Georgia"/>
                          <a:sym typeface="Georgia"/>
                        </a:defRPr>
                      </a:pPr>
                      <a:r>
                        <a:rPr dirty="0"/>
                        <a:t>Completion </a:t>
                      </a:r>
                    </a:p>
                    <a:p>
                      <a:pPr algn="ctr">
                        <a:defRPr sz="1400" u="sng">
                          <a:solidFill>
                            <a:srgbClr val="800000"/>
                          </a:solidFill>
                          <a:latin typeface="Georgia"/>
                          <a:ea typeface="Georgia"/>
                          <a:cs typeface="Georgia"/>
                          <a:sym typeface="Georgia"/>
                        </a:defRPr>
                      </a:pPr>
                      <a:r>
                        <a:rPr dirty="0"/>
                        <a:t>Confirmation Test</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8CD"/>
                    </a:solidFill>
                  </a:tcPr>
                </a:tc>
                <a:extLst>
                  <a:ext uri="{0D108BD9-81ED-4DB2-BD59-A6C34878D82A}">
                    <a16:rowId xmlns:a16="http://schemas.microsoft.com/office/drawing/2014/main" val="10000"/>
                  </a:ext>
                </a:extLst>
              </a:tr>
              <a:tr h="50800">
                <a:tc gridSpan="4">
                  <a:txBody>
                    <a:bodyPr/>
                    <a:lstStyle/>
                    <a:p>
                      <a:pPr marL="0" lvl="1" indent="0" algn="l">
                        <a:defRPr sz="1400" b="1" u="sng">
                          <a:solidFill>
                            <a:srgbClr val="FF0000"/>
                          </a:solidFill>
                          <a:latin typeface="Georgia"/>
                          <a:ea typeface="Georgia"/>
                          <a:cs typeface="Georgia"/>
                          <a:sym typeface="Georgia"/>
                        </a:defRPr>
                      </a:pPr>
                      <a:r>
                        <a:rPr dirty="0"/>
                        <a:t>LAG 4: Implement  the  Engagement  Programs  to  achieve  the </a:t>
                      </a:r>
                      <a:r>
                        <a:rPr lang="en-US" dirty="0"/>
                        <a:t> Engagement Targets</a:t>
                      </a:r>
                      <a:r>
                        <a:rPr dirty="0"/>
                        <a:t>  within  24  months</a:t>
                      </a:r>
                    </a:p>
                  </a:txBody>
                  <a:tcPr marL="0" marR="0" marT="0" marB="0" horzOverflow="overflow">
                    <a:lnL w="12700">
                      <a:solidFill>
                        <a:srgbClr val="800000"/>
                      </a:solidFill>
                    </a:lnL>
                    <a:lnR w="12700">
                      <a:solidFill>
                        <a:srgbClr val="800000"/>
                      </a:solidFill>
                    </a:lnR>
                    <a:lnT w="38100">
                      <a:solidFill>
                        <a:srgbClr val="800000"/>
                      </a:solidFill>
                    </a:lnT>
                    <a:lnB w="12700">
                      <a:solidFill>
                        <a:srgbClr val="8000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50800">
                <a:tc>
                  <a:txBody>
                    <a:bodyPr/>
                    <a:lstStyle/>
                    <a:p>
                      <a:pPr marL="58738" lvl="1" indent="0" algn="l">
                        <a:defRPr sz="1400" b="1">
                          <a:solidFill>
                            <a:srgbClr val="5D0100"/>
                          </a:solidFill>
                          <a:latin typeface="Georgia"/>
                          <a:ea typeface="Georgia"/>
                          <a:cs typeface="Georgia"/>
                          <a:sym typeface="Georgia"/>
                        </a:defRPr>
                      </a:pPr>
                      <a:r>
                        <a:rPr dirty="0"/>
                        <a:t>9. Implement Engagement Programs to achieve the Engagement Targets.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b="1">
                          <a:solidFill>
                            <a:srgbClr val="FF0000"/>
                          </a:solidFill>
                          <a:latin typeface="Georgia"/>
                          <a:ea typeface="Georgia"/>
                          <a:cs typeface="Georgia"/>
                          <a:sym typeface="Georgia"/>
                        </a:defRPr>
                      </a:pPr>
                      <a:r>
                        <a:rPr sz="1200" b="0" dirty="0">
                          <a:solidFill>
                            <a:srgbClr val="660033"/>
                          </a:solidFill>
                        </a:rPr>
                        <a:t>24 months after step 8</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are </a:t>
                      </a:r>
                      <a:r>
                        <a:rPr lang="en-US" sz="1200" b="0" dirty="0">
                          <a:solidFill>
                            <a:srgbClr val="5D0100"/>
                          </a:solidFill>
                          <a:latin typeface="Georgia"/>
                          <a:ea typeface="Georgia"/>
                          <a:cs typeface="Georgia"/>
                          <a:sym typeface="Georgia"/>
                        </a:rPr>
                        <a:t>fully launched</a:t>
                      </a:r>
                      <a:endParaRPr sz="1200" b="0" dirty="0">
                        <a:solidFill>
                          <a:srgbClr val="5D0100"/>
                        </a:solidFill>
                        <a:latin typeface="Georgia"/>
                        <a:ea typeface="Georgia"/>
                        <a:cs typeface="Georgia"/>
                        <a:sym typeface="Georgia"/>
                      </a:endParaRP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extLst>
                  <a:ext uri="{0D108BD9-81ED-4DB2-BD59-A6C34878D82A}">
                    <a16:rowId xmlns:a16="http://schemas.microsoft.com/office/drawing/2014/main" val="10002"/>
                  </a:ext>
                </a:extLst>
              </a:tr>
              <a:tr h="50800">
                <a:tc>
                  <a:txBody>
                    <a:bodyPr/>
                    <a:lstStyle/>
                    <a:p>
                      <a:pPr marL="58738" lvl="1" indent="0" algn="l">
                        <a:defRPr sz="1400" b="1">
                          <a:solidFill>
                            <a:srgbClr val="5D0100"/>
                          </a:solidFill>
                          <a:latin typeface="Georgia"/>
                          <a:ea typeface="Georgia"/>
                          <a:cs typeface="Georgia"/>
                          <a:sym typeface="Georgia"/>
                        </a:defRPr>
                      </a:pPr>
                      <a:r>
                        <a:rPr dirty="0">
                          <a:solidFill>
                            <a:srgbClr val="660033"/>
                          </a:solidFill>
                        </a:rPr>
                        <a:t>10. Track and report on monthly performance benchmarks determined in step 6  and continue Engagement Ambassadors’ follow-up with parishioners until Engagement Targets are achieved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no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660033"/>
                          </a:solidFill>
                          <a:latin typeface="Georgia"/>
                          <a:ea typeface="Georgia"/>
                          <a:cs typeface="Georgia"/>
                          <a:sym typeface="Georgia"/>
                        </a:rPr>
                        <a:t>Contemporaneous with step 9</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Established  monthly Engagement Targets are achieved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3"/>
                  </a:ext>
                </a:extLst>
              </a:tr>
              <a:tr h="50800">
                <a:tc gridSpan="4">
                  <a:txBody>
                    <a:bodyPr/>
                    <a:lstStyle/>
                    <a:p>
                      <a:pPr algn="l">
                        <a:lnSpc>
                          <a:spcPct val="107000"/>
                        </a:lnSpc>
                        <a:defRPr sz="1800"/>
                      </a:pPr>
                      <a:r>
                        <a:rPr sz="1400" b="1" u="sng" dirty="0">
                          <a:solidFill>
                            <a:srgbClr val="FF0000"/>
                          </a:solidFill>
                          <a:latin typeface="Georgia"/>
                          <a:ea typeface="Georgia"/>
                          <a:cs typeface="Georgia"/>
                          <a:sym typeface="Georgia"/>
                        </a:rPr>
                        <a:t>LAG 5: Compile  and assess the  results  of the  Parish Engagement  Programs and make necessary improvements  within  2 months</a:t>
                      </a:r>
                    </a:p>
                  </a:txBody>
                  <a:tcPr marL="0" marR="0" marT="0" marB="0" horzOverflow="overflow">
                    <a:lnL w="12700">
                      <a:solidFill>
                        <a:srgbClr val="800000"/>
                      </a:solidFill>
                    </a:lnL>
                    <a:lnR w="12700">
                      <a:solidFill>
                        <a:srgbClr val="800000"/>
                      </a:solidFill>
                    </a:lnR>
                    <a:lnT w="12700">
                      <a:solidFill>
                        <a:srgbClr val="800000"/>
                      </a:solidFill>
                    </a:lnT>
                    <a:lnB w="12700">
                      <a:solidFill>
                        <a:srgbClr val="5D0100"/>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r h="395522">
                <a:tc>
                  <a:txBody>
                    <a:bodyPr/>
                    <a:lstStyle/>
                    <a:p>
                      <a:pPr marL="58738" lvl="1" indent="0" algn="l">
                        <a:defRPr sz="1400" b="1">
                          <a:solidFill>
                            <a:srgbClr val="5D0100"/>
                          </a:solidFill>
                          <a:latin typeface="Georgia"/>
                          <a:ea typeface="Georgia"/>
                          <a:cs typeface="Georgia"/>
                          <a:sym typeface="Georgia"/>
                        </a:defRPr>
                      </a:pPr>
                      <a:r>
                        <a:rPr dirty="0"/>
                        <a:t>11. Obtain and compile qualitative and quantitative data from Engagement Programs and compile as to the effectiveness and success (based on criteria established in step 2) and identify areas for improvement. </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 and Engagement Ministry Team 3</a:t>
                      </a:r>
                    </a:p>
                  </a:txBody>
                  <a:tcPr marL="0" marR="0" marT="0" marB="0" horzOverflow="overflow">
                    <a:lnL w="12700">
                      <a:solidFill>
                        <a:srgbClr val="5D01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400" b="1">
                          <a:solidFill>
                            <a:srgbClr val="FF0000"/>
                          </a:solidFill>
                          <a:latin typeface="Georgia"/>
                          <a:ea typeface="Georgia"/>
                          <a:cs typeface="Georgia"/>
                          <a:sym typeface="Georgia"/>
                        </a:defRPr>
                      </a:pPr>
                      <a:r>
                        <a:rPr sz="1200" b="0" dirty="0">
                          <a:solidFill>
                            <a:srgbClr val="660033"/>
                          </a:solidFill>
                        </a:rPr>
                        <a:t>1 month after step 10</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assessments are completed</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CED"/>
                    </a:solidFill>
                  </a:tcPr>
                </a:tc>
                <a:extLst>
                  <a:ext uri="{0D108BD9-81ED-4DB2-BD59-A6C34878D82A}">
                    <a16:rowId xmlns:a16="http://schemas.microsoft.com/office/drawing/2014/main" val="10005"/>
                  </a:ext>
                </a:extLst>
              </a:tr>
              <a:tr h="395522">
                <a:tc>
                  <a:txBody>
                    <a:bodyPr/>
                    <a:lstStyle/>
                    <a:p>
                      <a:pPr algn="l">
                        <a:lnSpc>
                          <a:spcPct val="107000"/>
                        </a:lnSpc>
                        <a:defRPr sz="1800"/>
                      </a:pPr>
                      <a:r>
                        <a:rPr sz="1400" b="1" dirty="0">
                          <a:solidFill>
                            <a:srgbClr val="5D0100"/>
                          </a:solidFill>
                          <a:latin typeface="Georgia"/>
                          <a:ea typeface="Georgia"/>
                          <a:cs typeface="Georgia"/>
                          <a:sym typeface="Georgia"/>
                        </a:rPr>
                        <a:t>12. Finalize </a:t>
                      </a:r>
                      <a:r>
                        <a:rPr lang="en-US" sz="1400" b="1" dirty="0">
                          <a:solidFill>
                            <a:srgbClr val="5D0100"/>
                          </a:solidFill>
                          <a:latin typeface="Georgia"/>
                          <a:ea typeface="Georgia"/>
                          <a:cs typeface="Georgia"/>
                          <a:sym typeface="Georgia"/>
                        </a:rPr>
                        <a:t>and deliver </a:t>
                      </a:r>
                      <a:r>
                        <a:rPr sz="1400" b="1" dirty="0">
                          <a:solidFill>
                            <a:srgbClr val="5D0100"/>
                          </a:solidFill>
                          <a:latin typeface="Georgia"/>
                          <a:ea typeface="Georgia"/>
                          <a:cs typeface="Georgia"/>
                          <a:sym typeface="Georgia"/>
                        </a:rPr>
                        <a:t>Engagement Programs assessment analysis report, and make all refinements necessary to make the Engagement Ministries more effective based on information identified in step 11.</a:t>
                      </a:r>
                    </a:p>
                  </a:txBody>
                  <a:tcPr marL="0" marR="0" marT="0" marB="0" horzOverflow="overflow">
                    <a:lnL w="12700">
                      <a:solidFill>
                        <a:srgbClr val="5D0100"/>
                      </a:solidFill>
                    </a:lnL>
                    <a:lnR w="12700">
                      <a:solidFill>
                        <a:srgbClr val="5D0100"/>
                      </a:solidFill>
                    </a:lnR>
                    <a:lnT w="12700">
                      <a:solidFill>
                        <a:srgbClr val="5D0100"/>
                      </a:solidFill>
                    </a:lnT>
                    <a:lnB w="12700">
                      <a:solidFill>
                        <a:srgbClr val="5D01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Ambassadors and Engagement Ministry  Team 3</a:t>
                      </a:r>
                    </a:p>
                  </a:txBody>
                  <a:tcPr marL="0" marR="0" marT="0" marB="0" horzOverflow="overflow">
                    <a:lnL w="12700">
                      <a:solidFill>
                        <a:srgbClr val="5D01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400" b="1">
                          <a:solidFill>
                            <a:srgbClr val="FF0000"/>
                          </a:solidFill>
                          <a:latin typeface="Georgia"/>
                          <a:ea typeface="Georgia"/>
                          <a:cs typeface="Georgia"/>
                          <a:sym typeface="Georgia"/>
                        </a:defRPr>
                      </a:pPr>
                      <a:r>
                        <a:rPr sz="1200" b="0" dirty="0">
                          <a:solidFill>
                            <a:srgbClr val="660033"/>
                          </a:solidFill>
                        </a:rPr>
                        <a:t>1 month after step 11</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tc>
                  <a:txBody>
                    <a:bodyPr/>
                    <a:lstStyle/>
                    <a:p>
                      <a:pPr algn="l">
                        <a:lnSpc>
                          <a:spcPct val="107000"/>
                        </a:lnSpc>
                        <a:defRPr sz="1800"/>
                      </a:pPr>
                      <a:r>
                        <a:rPr sz="1200" b="0" dirty="0">
                          <a:solidFill>
                            <a:srgbClr val="5D0100"/>
                          </a:solidFill>
                          <a:latin typeface="Georgia"/>
                          <a:ea typeface="Georgia"/>
                          <a:cs typeface="Georgia"/>
                          <a:sym typeface="Georgia"/>
                        </a:rPr>
                        <a:t>Engagement Programs analysis is completed, and Engagement Programs are refined accordingly</a:t>
                      </a:r>
                    </a:p>
                  </a:txBody>
                  <a:tcPr marL="0" marR="0" marT="0" marB="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EF6"/>
                    </a:solidFill>
                  </a:tcPr>
                </a:tc>
                <a:extLst>
                  <a:ext uri="{0D108BD9-81ED-4DB2-BD59-A6C34878D82A}">
                    <a16:rowId xmlns:a16="http://schemas.microsoft.com/office/drawing/2014/main" val="10006"/>
                  </a:ext>
                </a:extLst>
              </a:tr>
            </a:tbl>
          </a:graphicData>
        </a:graphic>
      </p:graphicFrame>
      <p:sp>
        <p:nvSpPr>
          <p:cNvPr id="6" name="Title 1">
            <a:extLst>
              <a:ext uri="{FF2B5EF4-FFF2-40B4-BE49-F238E27FC236}">
                <a16:creationId xmlns:a16="http://schemas.microsoft.com/office/drawing/2014/main" id="{621A7FEE-8B01-4570-836C-039EA29B837B}"/>
              </a:ext>
            </a:extLst>
          </p:cNvPr>
          <p:cNvSpPr txBox="1">
            <a:spLocks noGrp="1"/>
          </p:cNvSpPr>
          <p:nvPr>
            <p:ph type="title"/>
          </p:nvPr>
        </p:nvSpPr>
        <p:spPr>
          <a:xfrm>
            <a:off x="3920896" y="-43934"/>
            <a:ext cx="4297553" cy="1143001"/>
          </a:xfrm>
          <a:prstGeom prst="rect">
            <a:avLst/>
          </a:prstGeom>
        </p:spPr>
        <p:txBody>
          <a:bodyPr/>
          <a:lstStyle/>
          <a:p>
            <a:pPr>
              <a:defRPr sz="2400" u="none"/>
            </a:pPr>
            <a:r>
              <a:rPr sz="2000" dirty="0"/>
              <a:t>Parishioner Engagement  &amp; Spiritual Growth Wildly  </a:t>
            </a:r>
            <a:r>
              <a:rPr sz="2000" u="sng" dirty="0"/>
              <a:t>Important Goal 3 Action Plan</a:t>
            </a:r>
          </a:p>
        </p:txBody>
      </p:sp>
      <p:pic>
        <p:nvPicPr>
          <p:cNvPr id="7" name="Picture 5" descr="Picture 5">
            <a:extLst>
              <a:ext uri="{FF2B5EF4-FFF2-40B4-BE49-F238E27FC236}">
                <a16:creationId xmlns:a16="http://schemas.microsoft.com/office/drawing/2014/main" id="{9F85EAF6-255B-496B-AF21-AE3B181F8462}"/>
              </a:ext>
            </a:extLst>
          </p:cNvPr>
          <p:cNvPicPr>
            <a:picLocks noChangeAspect="1"/>
          </p:cNvPicPr>
          <p:nvPr/>
        </p:nvPicPr>
        <p:blipFill>
          <a:blip r:embed="rId2"/>
          <a:stretch>
            <a:fillRect/>
          </a:stretch>
        </p:blipFill>
        <p:spPr>
          <a:xfrm>
            <a:off x="1037063" y="130750"/>
            <a:ext cx="2983519" cy="752464"/>
          </a:xfrm>
          <a:prstGeom prst="rect">
            <a:avLst/>
          </a:prstGeom>
          <a:ln w="12700">
            <a:miter lim="400000"/>
          </a:ln>
        </p:spPr>
      </p:pic>
    </p:spTree>
  </p:cSld>
  <p:clrMapOvr>
    <a:masterClrMapping/>
  </p:clrMapOvr>
  <mc:AlternateContent xmlns:mc="http://schemas.openxmlformats.org/markup-compatibility/2006" xmlns:p159="http://schemas.microsoft.com/office/powerpoint/2015/09/main">
    <mc:Choice Requires="p159">
      <p:transition spd="med">
        <p159:morph option="byObject"/>
      </p:transition>
    </mc:Choice>
    <mc:Fallback xmlns="">
      <p:transition spd="med">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9" name="Table 5"/>
          <p:cNvGraphicFramePr/>
          <p:nvPr/>
        </p:nvGraphicFramePr>
        <p:xfrm>
          <a:off x="114103" y="983148"/>
          <a:ext cx="8915793" cy="5974080"/>
        </p:xfrm>
        <a:graphic>
          <a:graphicData uri="http://schemas.openxmlformats.org/drawingml/2006/table">
            <a:tbl>
              <a:tblPr firstRow="1" bandRow="1"/>
              <a:tblGrid>
                <a:gridCol w="5028807">
                  <a:extLst>
                    <a:ext uri="{9D8B030D-6E8A-4147-A177-3AD203B41FA5}">
                      <a16:colId xmlns:a16="http://schemas.microsoft.com/office/drawing/2014/main" val="20000"/>
                    </a:ext>
                  </a:extLst>
                </a:gridCol>
                <a:gridCol w="1882140">
                  <a:extLst>
                    <a:ext uri="{9D8B030D-6E8A-4147-A177-3AD203B41FA5}">
                      <a16:colId xmlns:a16="http://schemas.microsoft.com/office/drawing/2014/main" val="20001"/>
                    </a:ext>
                  </a:extLst>
                </a:gridCol>
                <a:gridCol w="2004846">
                  <a:extLst>
                    <a:ext uri="{9D8B030D-6E8A-4147-A177-3AD203B41FA5}">
                      <a16:colId xmlns:a16="http://schemas.microsoft.com/office/drawing/2014/main" val="20002"/>
                    </a:ext>
                  </a:extLst>
                </a:gridCol>
              </a:tblGrid>
              <a:tr h="370840">
                <a:tc>
                  <a:txBody>
                    <a:bodyPr/>
                    <a:lstStyle/>
                    <a:p>
                      <a:pPr algn="l">
                        <a:defRPr sz="1800" b="0">
                          <a:solidFill>
                            <a:srgbClr val="000000"/>
                          </a:solidFill>
                        </a:defRPr>
                      </a:pPr>
                      <a:r>
                        <a:rPr sz="1200" b="1" dirty="0">
                          <a:solidFill>
                            <a:srgbClr val="800000"/>
                          </a:solidFill>
                          <a:latin typeface="Arial"/>
                          <a:ea typeface="Arial"/>
                          <a:cs typeface="Arial"/>
                          <a:sym typeface="Arial"/>
                        </a:rPr>
                        <a:t>Lead Measure Action</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4A0"/>
                    </a:solidFill>
                  </a:tcPr>
                </a:tc>
                <a:tc>
                  <a:txBody>
                    <a:bodyPr/>
                    <a:lstStyle/>
                    <a:p>
                      <a:pPr algn="l">
                        <a:defRPr sz="1800" b="0">
                          <a:solidFill>
                            <a:srgbClr val="000000"/>
                          </a:solidFill>
                        </a:defRPr>
                      </a:pPr>
                      <a:r>
                        <a:rPr sz="1200" b="1" dirty="0">
                          <a:solidFill>
                            <a:srgbClr val="800000"/>
                          </a:solidFill>
                          <a:latin typeface="Arial"/>
                          <a:ea typeface="Arial"/>
                          <a:cs typeface="Arial"/>
                          <a:sym typeface="Arial"/>
                        </a:rPr>
                        <a:t>Deadline Date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4A0"/>
                    </a:solidFill>
                  </a:tcPr>
                </a:tc>
                <a:tc>
                  <a:txBody>
                    <a:bodyPr/>
                    <a:lstStyle/>
                    <a:p>
                      <a:pPr algn="l">
                        <a:defRPr sz="1800" b="0">
                          <a:solidFill>
                            <a:srgbClr val="000000"/>
                          </a:solidFill>
                        </a:defRPr>
                      </a:pPr>
                      <a:r>
                        <a:rPr sz="1200" b="1" dirty="0">
                          <a:solidFill>
                            <a:srgbClr val="800000"/>
                          </a:solidFill>
                          <a:latin typeface="Arial"/>
                          <a:ea typeface="Arial"/>
                          <a:cs typeface="Arial"/>
                          <a:sym typeface="Arial"/>
                        </a:rPr>
                        <a:t>Status: Percent Complete and Date</a:t>
                      </a:r>
                    </a:p>
                  </a:txBody>
                  <a:tcPr marL="45720" marR="45720" horzOverflow="overflow">
                    <a:lnL w="12700">
                      <a:solidFill>
                        <a:srgbClr val="800000"/>
                      </a:solidFill>
                    </a:lnL>
                    <a:lnR w="12700">
                      <a:solidFill>
                        <a:srgbClr val="800000"/>
                      </a:solidFill>
                    </a:lnR>
                    <a:lnT w="12700">
                      <a:solidFill>
                        <a:srgbClr val="800000"/>
                      </a:solidFill>
                    </a:lnT>
                    <a:lnB w="38100">
                      <a:solidFill>
                        <a:srgbClr val="800000"/>
                      </a:solidFill>
                    </a:lnB>
                    <a:solidFill>
                      <a:srgbClr val="FFF4A0"/>
                    </a:solidFill>
                  </a:tcPr>
                </a:tc>
                <a:extLst>
                  <a:ext uri="{0D108BD9-81ED-4DB2-BD59-A6C34878D82A}">
                    <a16:rowId xmlns:a16="http://schemas.microsoft.com/office/drawing/2014/main" val="10000"/>
                  </a:ext>
                </a:extLst>
              </a:tr>
              <a:tr h="370840">
                <a:tc>
                  <a:txBody>
                    <a:bodyPr/>
                    <a:lstStyle/>
                    <a:p>
                      <a:pPr algn="l">
                        <a:defRPr sz="1800"/>
                      </a:pPr>
                      <a:r>
                        <a:rPr sz="1500" dirty="0">
                          <a:solidFill>
                            <a:srgbClr val="5D0100"/>
                          </a:solidFill>
                          <a:latin typeface="Georgia"/>
                          <a:ea typeface="Georgia"/>
                          <a:cs typeface="Georgia"/>
                          <a:sym typeface="Georgia"/>
                        </a:rPr>
                        <a:t>1. Form Engagement Ministry Team 3</a:t>
                      </a: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1 month ___-2</a:t>
                      </a:r>
                      <a:r>
                        <a:rPr lang="en-US" sz="1500" dirty="0">
                          <a:solidFill>
                            <a:srgbClr val="660033"/>
                          </a:solidFill>
                          <a:latin typeface="Georgia"/>
                          <a:ea typeface="Georgia"/>
                          <a:cs typeface="Georgia"/>
                          <a:sym typeface="Georgia"/>
                        </a:rPr>
                        <a:t>2</a:t>
                      </a: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38100">
                      <a:solidFill>
                        <a:srgbClr val="800000"/>
                      </a:solidFill>
                    </a:lnT>
                    <a:lnB w="12700">
                      <a:solidFill>
                        <a:srgbClr val="800000"/>
                      </a:solidFill>
                    </a:lnB>
                    <a:solidFill>
                      <a:srgbClr val="FFFBDF"/>
                    </a:solidFill>
                  </a:tcPr>
                </a:tc>
                <a:extLst>
                  <a:ext uri="{0D108BD9-81ED-4DB2-BD59-A6C34878D82A}">
                    <a16:rowId xmlns:a16="http://schemas.microsoft.com/office/drawing/2014/main" val="10001"/>
                  </a:ext>
                </a:extLst>
              </a:tr>
              <a:tr h="370840">
                <a:tc>
                  <a:txBody>
                    <a:bodyPr/>
                    <a:lstStyle/>
                    <a:p>
                      <a:pPr algn="l">
                        <a:defRPr sz="1800"/>
                      </a:pPr>
                      <a:r>
                        <a:rPr sz="1500" dirty="0">
                          <a:solidFill>
                            <a:srgbClr val="5D0100"/>
                          </a:solidFill>
                          <a:latin typeface="Georgia"/>
                          <a:ea typeface="Georgia"/>
                          <a:cs typeface="Georgia"/>
                          <a:sym typeface="Georgia"/>
                        </a:rPr>
                        <a:t>2. Develop definitions and effectiveness metrics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sz="1500" dirty="0">
                          <a:solidFill>
                            <a:srgbClr val="660033"/>
                          </a:solidFill>
                          <a:latin typeface="Georgia"/>
                          <a:ea typeface="Georgia"/>
                          <a:cs typeface="Georgia"/>
                          <a:sym typeface="Georgia"/>
                        </a:rPr>
                        <a:t>2 months ___-2</a:t>
                      </a:r>
                      <a:r>
                        <a:rPr lang="en-US" sz="1500" dirty="0">
                          <a:solidFill>
                            <a:srgbClr val="660033"/>
                          </a:solidFill>
                          <a:latin typeface="Georgia"/>
                          <a:ea typeface="Georgia"/>
                          <a:cs typeface="Georgia"/>
                          <a:sym typeface="Georgia"/>
                        </a:rPr>
                        <a:t>2</a:t>
                      </a: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2"/>
                  </a:ext>
                </a:extLst>
              </a:tr>
              <a:tr h="370840">
                <a:tc>
                  <a:txBody>
                    <a:bodyPr/>
                    <a:lstStyle/>
                    <a:p>
                      <a:pPr algn="l">
                        <a:defRPr sz="1800"/>
                      </a:pPr>
                      <a:r>
                        <a:rPr sz="1500" dirty="0">
                          <a:solidFill>
                            <a:srgbClr val="5D0100"/>
                          </a:solidFill>
                          <a:latin typeface="Georgia"/>
                          <a:ea typeface="Georgia"/>
                          <a:cs typeface="Georgia"/>
                          <a:sym typeface="Georgia"/>
                        </a:rPr>
                        <a:t>3. Analyze parish baselines and engagement success impediments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1 month ___-2</a:t>
                      </a:r>
                      <a:r>
                        <a:rPr lang="en-US" sz="1500" dirty="0">
                          <a:solidFill>
                            <a:srgbClr val="660033"/>
                          </a:solidFill>
                          <a:latin typeface="Georgia"/>
                          <a:ea typeface="Georgia"/>
                          <a:cs typeface="Georgia"/>
                          <a:sym typeface="Georgia"/>
                        </a:rPr>
                        <a:t>2</a:t>
                      </a: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3"/>
                  </a:ext>
                </a:extLst>
              </a:tr>
              <a:tr h="370840">
                <a:tc>
                  <a:txBody>
                    <a:bodyPr/>
                    <a:lstStyle/>
                    <a:p>
                      <a:pPr algn="l">
                        <a:defRPr sz="1800"/>
                      </a:pPr>
                      <a:r>
                        <a:rPr sz="1500" dirty="0">
                          <a:solidFill>
                            <a:srgbClr val="5D0100"/>
                          </a:solidFill>
                          <a:latin typeface="Georgia"/>
                          <a:ea typeface="Georgia"/>
                          <a:cs typeface="Georgia"/>
                          <a:sym typeface="Georgia"/>
                        </a:rPr>
                        <a:t>4. Research Engagement Programs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lang="en-US" sz="1500" dirty="0">
                          <a:solidFill>
                            <a:srgbClr val="660033"/>
                          </a:solidFill>
                          <a:latin typeface="Georgia"/>
                          <a:ea typeface="Georgia"/>
                          <a:cs typeface="Georgia"/>
                          <a:sym typeface="Georgia"/>
                        </a:rPr>
                        <a:t>together with 2 and 3</a:t>
                      </a:r>
                      <a:r>
                        <a:rPr sz="1500" dirty="0">
                          <a:solidFill>
                            <a:srgbClr val="660033"/>
                          </a:solidFill>
                          <a:latin typeface="Georgia"/>
                          <a:ea typeface="Georgia"/>
                          <a:cs typeface="Georgia"/>
                          <a:sym typeface="Georgia"/>
                        </a:rPr>
                        <a:t> month ____-2</a:t>
                      </a:r>
                      <a:r>
                        <a:rPr lang="en-US" sz="1500" dirty="0">
                          <a:solidFill>
                            <a:srgbClr val="660033"/>
                          </a:solidFill>
                          <a:latin typeface="Georgia"/>
                          <a:ea typeface="Georgia"/>
                          <a:cs typeface="Georgia"/>
                          <a:sym typeface="Georgia"/>
                        </a:rPr>
                        <a:t>2</a:t>
                      </a:r>
                      <a:endParaRPr sz="1500" dirty="0">
                        <a:solidFill>
                          <a:srgbClr val="660033"/>
                        </a:solidFill>
                        <a:latin typeface="Georgia"/>
                        <a:ea typeface="Georgia"/>
                        <a:cs typeface="Georgia"/>
                        <a:sym typeface="Georgia"/>
                      </a:endParaRP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4"/>
                  </a:ext>
                </a:extLst>
              </a:tr>
              <a:tr h="370840">
                <a:tc>
                  <a:txBody>
                    <a:bodyPr/>
                    <a:lstStyle/>
                    <a:p>
                      <a:pPr algn="l">
                        <a:defRPr sz="1800"/>
                      </a:pPr>
                      <a:r>
                        <a:rPr sz="1500" dirty="0">
                          <a:solidFill>
                            <a:srgbClr val="5D0100"/>
                          </a:solidFill>
                          <a:latin typeface="Georgia"/>
                          <a:ea typeface="Georgia"/>
                          <a:cs typeface="Georgia"/>
                          <a:sym typeface="Georgia"/>
                        </a:rPr>
                        <a:t>5. Evaluate Engagement Programs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2 months ____-22</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5"/>
                  </a:ext>
                </a:extLst>
              </a:tr>
              <a:tr h="370840">
                <a:tc>
                  <a:txBody>
                    <a:bodyPr/>
                    <a:lstStyle/>
                    <a:p>
                      <a:pPr algn="l">
                        <a:defRPr sz="1800"/>
                      </a:pPr>
                      <a:r>
                        <a:rPr sz="1500" dirty="0">
                          <a:solidFill>
                            <a:srgbClr val="5D0100"/>
                          </a:solidFill>
                          <a:latin typeface="Georgia"/>
                          <a:ea typeface="Georgia"/>
                          <a:cs typeface="Georgia"/>
                          <a:sym typeface="Georgia"/>
                        </a:rPr>
                        <a:t>6. Finalize Engagement Programs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sz="1500" dirty="0">
                          <a:solidFill>
                            <a:srgbClr val="660033"/>
                          </a:solidFill>
                          <a:latin typeface="Georgia"/>
                          <a:ea typeface="Georgia"/>
                          <a:cs typeface="Georgia"/>
                          <a:sym typeface="Georgia"/>
                        </a:rPr>
                        <a:t>2 months ____-22</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6"/>
                  </a:ext>
                </a:extLst>
              </a:tr>
              <a:tr h="370840">
                <a:tc>
                  <a:txBody>
                    <a:bodyPr/>
                    <a:lstStyle/>
                    <a:p>
                      <a:pPr algn="l">
                        <a:defRPr sz="1800"/>
                      </a:pPr>
                      <a:r>
                        <a:rPr sz="1500" dirty="0">
                          <a:solidFill>
                            <a:srgbClr val="5D0100"/>
                          </a:solidFill>
                          <a:latin typeface="Georgia"/>
                          <a:ea typeface="Georgia"/>
                          <a:cs typeface="Georgia"/>
                          <a:sym typeface="Georgia"/>
                        </a:rPr>
                        <a:t>7. Identify and recruit Engagement Ambassadors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1 month _____-22</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7"/>
                  </a:ext>
                </a:extLst>
              </a:tr>
              <a:tr h="370840">
                <a:tc>
                  <a:txBody>
                    <a:bodyPr/>
                    <a:lstStyle/>
                    <a:p>
                      <a:pPr algn="l">
                        <a:defRPr sz="1800"/>
                      </a:pPr>
                      <a:r>
                        <a:rPr sz="1500" dirty="0">
                          <a:solidFill>
                            <a:srgbClr val="5D0100"/>
                          </a:solidFill>
                          <a:latin typeface="Georgia"/>
                          <a:ea typeface="Georgia"/>
                          <a:cs typeface="Georgia"/>
                          <a:sym typeface="Georgia"/>
                        </a:rPr>
                        <a:t>8. Train Engagement Ambassadors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sz="1500" dirty="0">
                          <a:solidFill>
                            <a:srgbClr val="660033"/>
                          </a:solidFill>
                          <a:latin typeface="Georgia"/>
                          <a:ea typeface="Georgia"/>
                          <a:cs typeface="Georgia"/>
                          <a:sym typeface="Georgia"/>
                        </a:rPr>
                        <a:t>1 month _____-22</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08"/>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9. Implement Engagement Programs and manage to interim monthly targets</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800"/>
                      </a:pPr>
                      <a:r>
                        <a:rPr sz="1500" dirty="0">
                          <a:solidFill>
                            <a:srgbClr val="660033"/>
                          </a:solidFill>
                          <a:latin typeface="Georgia"/>
                          <a:ea typeface="Georgia"/>
                          <a:cs typeface="Georgia"/>
                          <a:sym typeface="Georgia"/>
                        </a:rPr>
                        <a:t>24 months ___-24</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09"/>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10. Track performance Data from Engagement Programs Implementation</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800"/>
                      </a:pPr>
                      <a:r>
                        <a:rPr sz="1500" dirty="0">
                          <a:solidFill>
                            <a:srgbClr val="660033"/>
                          </a:solidFill>
                          <a:latin typeface="Georgia"/>
                          <a:ea typeface="Georgia"/>
                          <a:cs typeface="Georgia"/>
                          <a:sym typeface="Georgia"/>
                        </a:rPr>
                        <a:t>Simultaneous with step 9</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10"/>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11. Obtain qualitative and quantitative assessment data from Engagement Programs </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FF0000"/>
                          </a:solidFill>
                          <a:latin typeface="Georgia"/>
                          <a:ea typeface="Georgia"/>
                          <a:cs typeface="Georgia"/>
                          <a:sym typeface="Georgia"/>
                        </a:defRPr>
                      </a:pPr>
                      <a:r>
                        <a:rPr dirty="0">
                          <a:solidFill>
                            <a:srgbClr val="660033"/>
                          </a:solidFill>
                        </a:rPr>
                        <a:t>1 month_____-24</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tc>
                  <a:txBody>
                    <a:bodyPr/>
                    <a:lstStyle/>
                    <a:p>
                      <a:pPr algn="l">
                        <a:defRPr sz="1500">
                          <a:solidFill>
                            <a:srgbClr val="5D0100"/>
                          </a:solidFill>
                          <a:latin typeface="Georgia"/>
                          <a:ea typeface="Georgia"/>
                          <a:cs typeface="Georgia"/>
                          <a:sym typeface="Georgia"/>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BDF"/>
                    </a:solidFill>
                  </a:tcPr>
                </a:tc>
                <a:extLst>
                  <a:ext uri="{0D108BD9-81ED-4DB2-BD59-A6C34878D82A}">
                    <a16:rowId xmlns:a16="http://schemas.microsoft.com/office/drawing/2014/main" val="10011"/>
                  </a:ext>
                </a:extLst>
              </a:tr>
              <a:tr h="370840">
                <a:tc>
                  <a:txBody>
                    <a:bodyPr/>
                    <a:lstStyle/>
                    <a:p>
                      <a:pPr algn="l">
                        <a:tabLst>
                          <a:tab pos="508000" algn="l"/>
                        </a:tabLst>
                        <a:defRPr sz="1800"/>
                      </a:pPr>
                      <a:r>
                        <a:rPr sz="1500" dirty="0">
                          <a:solidFill>
                            <a:srgbClr val="5D0100"/>
                          </a:solidFill>
                          <a:latin typeface="Georgia"/>
                          <a:ea typeface="Georgia"/>
                          <a:cs typeface="Georgia"/>
                          <a:sym typeface="Georgia"/>
                        </a:rPr>
                        <a:t>12. Improve Engagement Programs based lessons learned in step 11	</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FF0000"/>
                          </a:solidFill>
                          <a:latin typeface="Times New Roman"/>
                          <a:ea typeface="Times New Roman"/>
                          <a:cs typeface="Times New Roman"/>
                          <a:sym typeface="Times New Roman"/>
                        </a:defRPr>
                      </a:pPr>
                      <a:r>
                        <a:rPr dirty="0">
                          <a:solidFill>
                            <a:srgbClr val="660033"/>
                          </a:solidFill>
                        </a:rPr>
                        <a:t>1 month ____-24</a:t>
                      </a:r>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tc>
                  <a:txBody>
                    <a:bodyPr/>
                    <a:lstStyle/>
                    <a:p>
                      <a:pPr algn="l">
                        <a:defRPr sz="1500">
                          <a:solidFill>
                            <a:srgbClr val="5D0100"/>
                          </a:solidFill>
                          <a:latin typeface="Arial"/>
                          <a:ea typeface="Arial"/>
                          <a:cs typeface="Arial"/>
                          <a:sym typeface="Arial"/>
                        </a:defRPr>
                      </a:pPr>
                      <a:endParaRPr dirty="0"/>
                    </a:p>
                  </a:txBody>
                  <a:tcPr marL="45720" marR="45720" horzOverflow="overflow">
                    <a:lnL w="12700">
                      <a:solidFill>
                        <a:srgbClr val="800000"/>
                      </a:solidFill>
                    </a:lnL>
                    <a:lnR w="12700">
                      <a:solidFill>
                        <a:srgbClr val="800000"/>
                      </a:solidFill>
                    </a:lnR>
                    <a:lnT w="12700">
                      <a:solidFill>
                        <a:srgbClr val="800000"/>
                      </a:solidFill>
                    </a:lnT>
                    <a:lnB w="12700">
                      <a:solidFill>
                        <a:srgbClr val="800000"/>
                      </a:solidFill>
                    </a:lnB>
                    <a:solidFill>
                      <a:srgbClr val="FFFDF0"/>
                    </a:solidFill>
                  </a:tcPr>
                </a:tc>
                <a:extLst>
                  <a:ext uri="{0D108BD9-81ED-4DB2-BD59-A6C34878D82A}">
                    <a16:rowId xmlns:a16="http://schemas.microsoft.com/office/drawing/2014/main" val="10012"/>
                  </a:ext>
                </a:extLst>
              </a:tr>
            </a:tbl>
          </a:graphicData>
        </a:graphic>
      </p:graphicFrame>
      <p:sp>
        <p:nvSpPr>
          <p:cNvPr id="6" name="TextShape 1">
            <a:extLst>
              <a:ext uri="{FF2B5EF4-FFF2-40B4-BE49-F238E27FC236}">
                <a16:creationId xmlns:a16="http://schemas.microsoft.com/office/drawing/2014/main" id="{28157679-F12E-418B-B1E8-14AFBCFBCB4F}"/>
              </a:ext>
            </a:extLst>
          </p:cNvPr>
          <p:cNvSpPr txBox="1"/>
          <p:nvPr/>
        </p:nvSpPr>
        <p:spPr>
          <a:xfrm>
            <a:off x="977760" y="6516"/>
            <a:ext cx="7188480" cy="1142640"/>
          </a:xfrm>
          <a:prstGeom prst="rect">
            <a:avLst/>
          </a:prstGeom>
          <a:noFill/>
          <a:ln w="0">
            <a:noFill/>
          </a:ln>
        </p:spPr>
        <p:txBody>
          <a:bodyPr anchor="ctr">
            <a:noAutofit/>
          </a:bodyPr>
          <a:lstStyle/>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800" b="1" i="0" u="none" strike="noStrike" kern="1200" cap="none" spc="-1" normalizeH="0" baseline="0" noProof="0" dirty="0">
                <a:ln>
                  <a:noFill/>
                </a:ln>
                <a:solidFill>
                  <a:srgbClr val="760002"/>
                </a:solidFill>
                <a:effectLst/>
                <a:uLnTx/>
                <a:uFillTx/>
                <a:latin typeface="Georgia"/>
                <a:ea typeface="+mn-ea"/>
                <a:cs typeface="+mn-cs"/>
              </a:rPr>
              <a:t>Parishioner Engagement  &amp; Spiritual Growth Wildly  Important  Goal  3  </a:t>
            </a:r>
          </a:p>
          <a:p>
            <a:pPr marL="0" marR="0" lvl="0" indent="0" algn="ctr" defTabSz="914400" rtl="0" eaLnBrk="1" fontAlgn="auto" latinLnBrk="0" hangingPunct="1">
              <a:lnSpc>
                <a:spcPct val="70000"/>
              </a:lnSpc>
              <a:spcBef>
                <a:spcPts val="0"/>
              </a:spcBef>
              <a:spcAft>
                <a:spcPts val="0"/>
              </a:spcAft>
              <a:buClrTx/>
              <a:buSzTx/>
              <a:buFontTx/>
              <a:buNone/>
              <a:tabLst/>
              <a:defRPr/>
            </a:pPr>
            <a:r>
              <a:rPr kumimoji="0" lang="en-US" sz="2800" b="1" i="0" u="sng" strike="noStrike" kern="1200" cap="none" spc="-1" normalizeH="0" baseline="0" noProof="0" dirty="0">
                <a:ln>
                  <a:noFill/>
                </a:ln>
                <a:solidFill>
                  <a:srgbClr val="760002"/>
                </a:solidFill>
                <a:effectLst/>
                <a:uLnTx/>
                <a:uFillTx/>
                <a:latin typeface="Georgia"/>
                <a:ea typeface="+mn-ea"/>
                <a:cs typeface="+mn-cs"/>
              </a:rPr>
              <a:t>Compelling   Scoreboard</a:t>
            </a:r>
            <a:endParaRPr kumimoji="0" lang="en-US" sz="2800" b="0" i="0" u="sng" strike="noStrike" kern="1200" cap="none" spc="-1" normalizeH="0" baseline="0" noProof="0" dirty="0">
              <a:ln>
                <a:noFill/>
              </a:ln>
              <a:solidFill>
                <a:srgbClr val="5D0100"/>
              </a:solidFill>
              <a:effectLst/>
              <a:uLnTx/>
              <a:uFillTx/>
              <a:latin typeface="Times New Roman"/>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146481" y="1054429"/>
          <a:ext cx="8779805" cy="4939976"/>
        </p:xfrm>
        <a:graphic>
          <a:graphicData uri="http://schemas.openxmlformats.org/drawingml/2006/table">
            <a:tbl>
              <a:tblPr firstRow="1" bandRow="1">
                <a:tableStyleId>{7DF18680-E054-41AD-8BC1-D1AEF772440D}</a:tableStyleId>
              </a:tblPr>
              <a:tblGrid>
                <a:gridCol w="3575062">
                  <a:extLst>
                    <a:ext uri="{9D8B030D-6E8A-4147-A177-3AD203B41FA5}">
                      <a16:colId xmlns:a16="http://schemas.microsoft.com/office/drawing/2014/main" val="20000"/>
                    </a:ext>
                  </a:extLst>
                </a:gridCol>
                <a:gridCol w="1595556">
                  <a:extLst>
                    <a:ext uri="{9D8B030D-6E8A-4147-A177-3AD203B41FA5}">
                      <a16:colId xmlns:a16="http://schemas.microsoft.com/office/drawing/2014/main" val="20001"/>
                    </a:ext>
                  </a:extLst>
                </a:gridCol>
                <a:gridCol w="1783858">
                  <a:extLst>
                    <a:ext uri="{9D8B030D-6E8A-4147-A177-3AD203B41FA5}">
                      <a16:colId xmlns:a16="http://schemas.microsoft.com/office/drawing/2014/main" val="20002"/>
                    </a:ext>
                  </a:extLst>
                </a:gridCol>
                <a:gridCol w="1825329">
                  <a:extLst>
                    <a:ext uri="{9D8B030D-6E8A-4147-A177-3AD203B41FA5}">
                      <a16:colId xmlns:a16="http://schemas.microsoft.com/office/drawing/2014/main" val="20003"/>
                    </a:ext>
                  </a:extLst>
                </a:gridCol>
              </a:tblGrid>
              <a:tr h="437639">
                <a:tc>
                  <a:txBody>
                    <a:bodyPr/>
                    <a:lstStyle/>
                    <a:p>
                      <a:pPr algn="ctr"/>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u="sng" kern="1200" dirty="0">
                          <a:solidFill>
                            <a:schemeClr val="bg1"/>
                          </a:solidFill>
                          <a:effectLst/>
                          <a:latin typeface="Georgia" panose="02040502050405020303" pitchFamily="18" charset="0"/>
                          <a:ea typeface="+mn-ea"/>
                          <a:cs typeface="+mn-cs"/>
                        </a:rPr>
                        <a:t>SMART  Goal  1</a:t>
                      </a:r>
                      <a:endParaRPr lang="en-US" sz="1100" b="1" dirty="0">
                        <a:solidFill>
                          <a:schemeClr val="bg1"/>
                        </a:solidFill>
                        <a:latin typeface="Georgia" panose="02040502050405020303" pitchFamily="18" charset="0"/>
                      </a:endParaRPr>
                    </a:p>
                  </a:txBody>
                  <a:tcPr/>
                </a:tc>
                <a:tc>
                  <a:txBody>
                    <a:bodyPr/>
                    <a:lstStyle/>
                    <a:p>
                      <a:pPr algn="ctr"/>
                      <a:r>
                        <a:rPr lang="en-US" sz="1100" b="1" u="sng" dirty="0">
                          <a:solidFill>
                            <a:schemeClr val="bg1"/>
                          </a:solidFill>
                          <a:latin typeface="Georgia" panose="02040502050405020303" pitchFamily="18" charset="0"/>
                        </a:rPr>
                        <a:t>Responsible Party</a:t>
                      </a:r>
                    </a:p>
                  </a:txBody>
                  <a:tcPr/>
                </a:tc>
                <a:tc>
                  <a:txBody>
                    <a:bodyPr/>
                    <a:lstStyle/>
                    <a:p>
                      <a:pPr algn="ctr"/>
                      <a:r>
                        <a:rPr lang="en-US" sz="1100" b="1" u="sng" dirty="0">
                          <a:solidFill>
                            <a:schemeClr val="bg1"/>
                          </a:solidFill>
                          <a:latin typeface="Georgia" panose="02040502050405020303" pitchFamily="18" charset="0"/>
                        </a:rPr>
                        <a:t>Deadline Timetable</a:t>
                      </a:r>
                    </a:p>
                  </a:txBody>
                  <a:tcPr/>
                </a:tc>
                <a:tc>
                  <a:txBody>
                    <a:bodyPr/>
                    <a:lstStyle/>
                    <a:p>
                      <a:pPr algn="ctr"/>
                      <a:r>
                        <a:rPr lang="en-US" sz="1100" b="1" u="none" dirty="0">
                          <a:solidFill>
                            <a:schemeClr val="bg1"/>
                          </a:solidFill>
                          <a:latin typeface="Georgia" panose="02040502050405020303" pitchFamily="18" charset="0"/>
                        </a:rPr>
                        <a:t>Completion </a:t>
                      </a:r>
                    </a:p>
                    <a:p>
                      <a:pPr algn="ctr"/>
                      <a:r>
                        <a:rPr lang="en-US" sz="11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235137">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2: Develop the most effective </a:t>
                      </a:r>
                      <a:r>
                        <a:rPr lang="en-US" sz="1200" b="1" u="sng" dirty="0">
                          <a:solidFill>
                            <a:srgbClr val="FF0000"/>
                          </a:solidFill>
                          <a:effectLst/>
                          <a:latin typeface="Georgia" panose="02040502050405020303" pitchFamily="18" charset="0"/>
                        </a:rPr>
                        <a:t>Education &amp; Engagement Program </a:t>
                      </a: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within 4 months</a:t>
                      </a: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a:lnSpc>
                          <a:spcPct val="107000"/>
                        </a:lnSpc>
                        <a:spcBef>
                          <a:spcPts val="0"/>
                        </a:spcBef>
                        <a:spcAft>
                          <a:spcPts val="0"/>
                        </a:spcAft>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nSpc>
                          <a:spcPct val="107000"/>
                        </a:lnSpc>
                        <a:spcBef>
                          <a:spcPts val="0"/>
                        </a:spcBef>
                        <a:spcAft>
                          <a:spcPts val="0"/>
                        </a:spcAft>
                        <a:buFontTx/>
                        <a:buNone/>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2140628"/>
                  </a:ext>
                </a:extLst>
              </a:tr>
              <a:tr h="1038031">
                <a:tc>
                  <a:txBody>
                    <a:bodyPr/>
                    <a:lstStyle/>
                    <a:p>
                      <a:pPr marL="0" lvl="1" indent="0">
                        <a:buNone/>
                      </a:pPr>
                      <a:r>
                        <a:rPr lang="en-US" sz="1400" b="1" dirty="0">
                          <a:effectLst/>
                          <a:latin typeface="Georgia" panose="02040502050405020303" pitchFamily="18" charset="0"/>
                        </a:rPr>
                        <a:t>4. Using the step 2 criteria of effectiveness and measurable improvement success: (a) evaluate and study the education &amp; engagement programs identified in step 3: (b) baseline the effectiveness of the existing parish adult and youth education &amp; engagement programs; (c) assess parishioner program desires.</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 after step 3</a:t>
                      </a:r>
                    </a:p>
                  </a:txBody>
                  <a:tcPr marL="68580" marR="68580" marT="0" marB="0"/>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Evaluation of alternative religious education &amp; liturgical engagement Program</a:t>
                      </a:r>
                      <a:r>
                        <a:rPr lang="en-US" sz="1200" b="1" dirty="0">
                          <a:effectLst/>
                          <a:latin typeface="Georgia" panose="02040502050405020303" pitchFamily="18" charset="0"/>
                        </a:rPr>
                        <a:t>s and parish existing programs is</a:t>
                      </a: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 completed </a:t>
                      </a:r>
                    </a:p>
                  </a:txBody>
                  <a:tcPr marL="68580" marR="68580" marT="0" marB="0"/>
                </a:tc>
                <a:extLst>
                  <a:ext uri="{0D108BD9-81ED-4DB2-BD59-A6C34878D82A}">
                    <a16:rowId xmlns:a16="http://schemas.microsoft.com/office/drawing/2014/main" val="1314675711"/>
                  </a:ext>
                </a:extLst>
              </a:tr>
              <a:tr h="1038031">
                <a:tc>
                  <a:txBody>
                    <a:bodyPr/>
                    <a:lstStyle/>
                    <a:p>
                      <a:pPr marL="0" lvl="1" indent="0">
                        <a:buNone/>
                      </a:pPr>
                      <a:r>
                        <a:rPr lang="en-US" sz="1400" b="1" dirty="0">
                          <a:effectLst/>
                          <a:latin typeface="Georgia" panose="02040502050405020303" pitchFamily="18" charset="0"/>
                        </a:rPr>
                        <a:t>5. Modify researched or existing programs, or develop new curriculum, as necessary, to finalize the creation of official parish Adult and Youth “Education &amp; Engagement Program” for use.  Identify potential “Educators” who can teach the Education &amp; Engagement Program. And </a:t>
                      </a:r>
                      <a:r>
                        <a:rPr lang="en-US" sz="1400" b="1" dirty="0">
                          <a:latin typeface="+mj-lt"/>
                        </a:rPr>
                        <a:t>establish quarterly evaluation of success performance benchmarks. </a:t>
                      </a:r>
                      <a:endParaRPr lang="en-US" sz="1400" b="1" dirty="0">
                        <a:effectLst/>
                        <a:latin typeface="+mj-lt"/>
                      </a:endParaRP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&amp; Engagement Ministry Team 1</a:t>
                      </a: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3  months after step 4</a:t>
                      </a:r>
                    </a:p>
                  </a:txBody>
                  <a:tcPr marL="68580" marR="68580" marT="0" marB="0"/>
                </a:tc>
                <a:tc>
                  <a:txBody>
                    <a:bodyPr/>
                    <a:lstStyle/>
                    <a:p>
                      <a:pPr marL="0" marR="0">
                        <a:lnSpc>
                          <a:spcPct val="107000"/>
                        </a:lnSpc>
                        <a:spcBef>
                          <a:spcPts val="0"/>
                        </a:spcBef>
                        <a:spcAft>
                          <a:spcPts val="0"/>
                        </a:spcAft>
                      </a:pPr>
                      <a:r>
                        <a:rPr lang="en-US" sz="1200" b="1" dirty="0">
                          <a:effectLst/>
                          <a:latin typeface="Georgia" panose="02040502050405020303" pitchFamily="18" charset="0"/>
                        </a:rPr>
                        <a:t>Adult and Youth Education &amp; Engagement Program  is finalized, and Educators are identified</a:t>
                      </a:r>
                      <a:endPar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5743313"/>
                  </a:ext>
                </a:extLst>
              </a:tr>
            </a:tbl>
          </a:graphicData>
        </a:graphic>
      </p:graphicFrame>
      <p:sp>
        <p:nvSpPr>
          <p:cNvPr id="6" name="Title 1">
            <a:extLst>
              <a:ext uri="{FF2B5EF4-FFF2-40B4-BE49-F238E27FC236}">
                <a16:creationId xmlns:a16="http://schemas.microsoft.com/office/drawing/2014/main" id="{B1E44BC4-6B6A-FECB-3EC6-FA5FCCDB3EE4}"/>
              </a:ext>
            </a:extLst>
          </p:cNvPr>
          <p:cNvSpPr txBox="1">
            <a:spLocks/>
          </p:cNvSpPr>
          <p:nvPr/>
        </p:nvSpPr>
        <p:spPr bwMode="auto">
          <a:xfrm>
            <a:off x="221942" y="-250934"/>
            <a:ext cx="8993080" cy="1143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Adult</a:t>
            </a: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mj-cs"/>
              </a:rPr>
              <a:t>, Young Adult</a:t>
            </a: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 &amp; </a:t>
            </a:r>
            <a:r>
              <a:rPr kumimoji="0" lang="en-US" sz="2200" b="1" i="0" u="none" strike="noStrike" kern="0" cap="none" spc="0" normalizeH="0" baseline="0" noProof="0" dirty="0">
                <a:ln>
                  <a:noFill/>
                </a:ln>
                <a:solidFill>
                  <a:srgbClr val="760002"/>
                </a:solidFill>
                <a:effectLst>
                  <a:outerShdw blurRad="38100" dist="38100" dir="2700000" algn="tl">
                    <a:srgbClr val="C0C0C0"/>
                  </a:outerShdw>
                </a:effectLst>
                <a:uLnTx/>
                <a:uFillTx/>
                <a:latin typeface="Georgia"/>
                <a:ea typeface="+mj-ea"/>
                <a:cs typeface="+mj-cs"/>
              </a:rPr>
              <a:t>Youth Education &amp; Engagement</a:t>
            </a:r>
            <a:b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b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mj-cs"/>
              </a:rPr>
              <a:t>SMART Goal </a:t>
            </a:r>
            <a:r>
              <a:rPr kumimoji="0" lang="en-US" sz="2200" b="1" i="0" u="sng" strike="noStrike" kern="0" cap="none" spc="0" normalizeH="0" baseline="0" noProof="0" dirty="0">
                <a:ln>
                  <a:noFill/>
                </a:ln>
                <a:solidFill>
                  <a:srgbClr val="760002"/>
                </a:solidFill>
                <a:effectLst/>
                <a:uLnTx/>
                <a:uFillTx/>
                <a:latin typeface="Georgia" panose="02040502050405020303" pitchFamily="18" charset="0"/>
                <a:ea typeface="+mj-ea"/>
                <a:cs typeface="+mj-cs"/>
              </a:rPr>
              <a:t>1 Action Plan</a:t>
            </a:r>
            <a:endParaRPr kumimoji="0" lang="en-US" sz="2200" b="1" i="0" u="sng" strike="noStrike" kern="0" cap="none" spc="0" normalizeH="0" baseline="0" noProof="0" dirty="0">
              <a:ln>
                <a:noFill/>
              </a:ln>
              <a:solidFill>
                <a:srgbClr val="760002"/>
              </a:solidFill>
              <a:effectLst>
                <a:outerShdw blurRad="38100" dist="38100" dir="2700000" algn="tl">
                  <a:srgbClr val="C0C0C0"/>
                </a:outerShdw>
              </a:effectLst>
              <a:uLnTx/>
              <a:uFillTx/>
              <a:latin typeface="Georgia" panose="02040502050405020303" pitchFamily="18" charset="0"/>
              <a:ea typeface="+mj-ea"/>
              <a:cs typeface="+mj-cs"/>
            </a:endParaRPr>
          </a:p>
        </p:txBody>
      </p:sp>
    </p:spTree>
    <p:extLst>
      <p:ext uri="{BB962C8B-B14F-4D97-AF65-F5344CB8AC3E}">
        <p14:creationId xmlns:p14="http://schemas.microsoft.com/office/powerpoint/2010/main" val="2712605816"/>
      </p:ext>
    </p:extLst>
  </p:cSld>
  <p:clrMapOvr>
    <a:masterClrMapping/>
  </p:clrMapOvr>
  <p:transition>
    <p:strips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77661" y="652802"/>
          <a:ext cx="8950255" cy="5940425"/>
        </p:xfrm>
        <a:graphic>
          <a:graphicData uri="http://schemas.openxmlformats.org/drawingml/2006/table">
            <a:tbl>
              <a:tblPr firstRow="1" bandRow="1">
                <a:tableStyleId>{7DF18680-E054-41AD-8BC1-D1AEF772440D}</a:tableStyleId>
              </a:tblPr>
              <a:tblGrid>
                <a:gridCol w="3862733">
                  <a:extLst>
                    <a:ext uri="{9D8B030D-6E8A-4147-A177-3AD203B41FA5}">
                      <a16:colId xmlns:a16="http://schemas.microsoft.com/office/drawing/2014/main" val="20000"/>
                    </a:ext>
                  </a:extLst>
                </a:gridCol>
                <a:gridCol w="1508169">
                  <a:extLst>
                    <a:ext uri="{9D8B030D-6E8A-4147-A177-3AD203B41FA5}">
                      <a16:colId xmlns:a16="http://schemas.microsoft.com/office/drawing/2014/main" val="20001"/>
                    </a:ext>
                  </a:extLst>
                </a:gridCol>
                <a:gridCol w="1627029">
                  <a:extLst>
                    <a:ext uri="{9D8B030D-6E8A-4147-A177-3AD203B41FA5}">
                      <a16:colId xmlns:a16="http://schemas.microsoft.com/office/drawing/2014/main" val="20002"/>
                    </a:ext>
                  </a:extLst>
                </a:gridCol>
                <a:gridCol w="1952324">
                  <a:extLst>
                    <a:ext uri="{9D8B030D-6E8A-4147-A177-3AD203B41FA5}">
                      <a16:colId xmlns:a16="http://schemas.microsoft.com/office/drawing/2014/main" val="20003"/>
                    </a:ext>
                  </a:extLst>
                </a:gridCol>
              </a:tblGrid>
              <a:tr h="343718">
                <a:tc>
                  <a:txBody>
                    <a:bodyPr/>
                    <a:lstStyle/>
                    <a:p>
                      <a:pPr algn="ctr"/>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u="sng" kern="1200" dirty="0">
                          <a:solidFill>
                            <a:schemeClr val="bg1"/>
                          </a:solidFill>
                          <a:effectLst/>
                          <a:latin typeface="Georgia" panose="02040502050405020303" pitchFamily="18" charset="0"/>
                          <a:ea typeface="+mn-ea"/>
                          <a:cs typeface="+mn-cs"/>
                        </a:rPr>
                        <a:t>SMART  Goal  1</a:t>
                      </a:r>
                      <a:endParaRPr lang="en-US" sz="1100" b="1" dirty="0">
                        <a:solidFill>
                          <a:schemeClr val="bg1"/>
                        </a:solidFill>
                        <a:latin typeface="Georgia" panose="02040502050405020303" pitchFamily="18" charset="0"/>
                      </a:endParaRPr>
                    </a:p>
                  </a:txBody>
                  <a:tcPr/>
                </a:tc>
                <a:tc>
                  <a:txBody>
                    <a:bodyPr/>
                    <a:lstStyle/>
                    <a:p>
                      <a:pPr algn="ctr"/>
                      <a:r>
                        <a:rPr lang="en-US" sz="1100" b="1" u="sng" dirty="0">
                          <a:solidFill>
                            <a:schemeClr val="bg1"/>
                          </a:solidFill>
                          <a:latin typeface="Georgia" panose="02040502050405020303" pitchFamily="18" charset="0"/>
                        </a:rPr>
                        <a:t>Responsible 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u="sng" dirty="0">
                          <a:solidFill>
                            <a:schemeClr val="bg1"/>
                          </a:solidFill>
                          <a:latin typeface="Georgia" panose="02040502050405020303" pitchFamily="18" charset="0"/>
                        </a:rPr>
                        <a:t>Deadline Timetable</a:t>
                      </a:r>
                    </a:p>
                  </a:txBody>
                  <a:tcPr/>
                </a:tc>
                <a:tc>
                  <a:txBody>
                    <a:bodyPr/>
                    <a:lstStyle/>
                    <a:p>
                      <a:pPr algn="ctr"/>
                      <a:r>
                        <a:rPr lang="en-US" sz="1100" b="1" u="none" dirty="0">
                          <a:solidFill>
                            <a:schemeClr val="bg1"/>
                          </a:solidFill>
                          <a:latin typeface="Georgia" panose="02040502050405020303" pitchFamily="18" charset="0"/>
                        </a:rPr>
                        <a:t>Completion </a:t>
                      </a:r>
                    </a:p>
                    <a:p>
                      <a:pPr algn="ctr"/>
                      <a:r>
                        <a:rPr lang="en-US" sz="11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191044">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en-US" sz="1200" b="1" i="0" u="sng" strike="noStrike" kern="1200" cap="none" spc="0" normalizeH="0" baseline="0" noProof="0" dirty="0">
                          <a:ln>
                            <a:noFill/>
                          </a:ln>
                          <a:solidFill>
                            <a:srgbClr val="FF0000"/>
                          </a:solidFill>
                          <a:effectLst/>
                          <a:uLnTx/>
                          <a:uFillTx/>
                          <a:latin typeface="Georgia" panose="02040502050405020303" pitchFamily="18" charset="0"/>
                          <a:ea typeface="Calibri" panose="020F0502020204030204" pitchFamily="34" charset="0"/>
                          <a:cs typeface="Times New Roman" panose="02020603050405020304" pitchFamily="18" charset="0"/>
                        </a:rPr>
                        <a:t>LAG 3: Identify delivery modalities and recruit and train the  Education &amp; Engagement Program Educators  within 2 months</a:t>
                      </a:r>
                      <a:endParaRPr lang="en-US" sz="12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814760">
                <a:tc>
                  <a:txBody>
                    <a:bodyPr/>
                    <a:lstStyle/>
                    <a:p>
                      <a:pPr marL="0" lvl="1" indent="0">
                        <a:buNone/>
                      </a:pPr>
                      <a:r>
                        <a:rPr lang="en-US" sz="1400" b="1" dirty="0">
                          <a:effectLst/>
                          <a:latin typeface="Georgia" panose="02040502050405020303" pitchFamily="18" charset="0"/>
                        </a:rPr>
                        <a:t>6. (a) identify the best ways to deliver the Adult Education &amp; Engagement Programs; (b) identify delivery modalities and materials (small groups, technology, live education, etc.); (c) recruit potential Educators; and (d) schedule training for Educators.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&amp; Engagement Ministry Team 1</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  month after step 5</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Education &amp; Engagement Program delivery modalities determined, and Educators  are recruited and  trained</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94574136"/>
                  </a:ext>
                </a:extLst>
              </a:tr>
              <a:tr h="625969">
                <a:tc>
                  <a:txBody>
                    <a:bodyPr/>
                    <a:lstStyle/>
                    <a:p>
                      <a:pPr marL="0" lvl="1" indent="0">
                        <a:buNone/>
                      </a:pPr>
                      <a:r>
                        <a:rPr lang="en-US" sz="1400" b="1" dirty="0">
                          <a:effectLst/>
                          <a:latin typeface="Georgia" panose="02040502050405020303" pitchFamily="18" charset="0"/>
                        </a:rPr>
                        <a:t>7. (a) Develop training program for Educators; (b) determine interim quarterly effectiveness assessment measurement process to ultimately achieve Education &amp; Engagement Targets; (c) train the Educators selected in step 6; and (d) implement and establish all delivery modalities and materials.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Education &amp; Engagement Ministry Team 1</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2  months after step 5 (concurrent with step 6)</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Educators  are trained in training program, interim assessment process determined, and all delivery modalities are set up</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42611891"/>
                  </a:ext>
                </a:extLst>
              </a:tr>
              <a:tr h="200339">
                <a:tc gridSpan="4">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b="1" u="sng" dirty="0">
                          <a:solidFill>
                            <a:srgbClr val="FF0000"/>
                          </a:solidFill>
                          <a:effectLst/>
                          <a:latin typeface="Georgia" panose="02040502050405020303" pitchFamily="18" charset="0"/>
                        </a:rPr>
                        <a:t>LAG 4: Deliver the Education &amp; Engagement Program to at least Education &amp; Engagement Targets of adults and youth over 12 months</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endParaRPr lang="en-US" sz="1200" b="1" dirty="0">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49569203"/>
                  </a:ext>
                </a:extLst>
              </a:tr>
              <a:tr h="999156">
                <a:tc>
                  <a:txBody>
                    <a:bodyPr/>
                    <a:lstStyle/>
                    <a:p>
                      <a:pPr marL="0" lvl="1" indent="0">
                        <a:buNone/>
                      </a:pPr>
                      <a:r>
                        <a:rPr lang="en-US" sz="1400" b="1" dirty="0">
                          <a:effectLst/>
                          <a:latin typeface="Georgia" panose="02040502050405020303" pitchFamily="18" charset="0"/>
                        </a:rPr>
                        <a:t>8. Identify, recruit, and educate “Education &amp; Engagement Target” numbers of Parish adult and youth parishioners in each Education &amp; Engagement Program. </a:t>
                      </a: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Educators  and Education &amp; Engagement Ministry Team 1</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Concurrent with step 7</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At least the Education &amp; Engagement Target  numbers of Adult and Youth Parishioners  participate in the Education &amp; Engagement Program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4857395"/>
                  </a:ext>
                </a:extLst>
              </a:tr>
            </a:tbl>
          </a:graphicData>
        </a:graphic>
      </p:graphicFrame>
      <p:sp>
        <p:nvSpPr>
          <p:cNvPr id="9" name="Title 1">
            <a:extLst>
              <a:ext uri="{FF2B5EF4-FFF2-40B4-BE49-F238E27FC236}">
                <a16:creationId xmlns:a16="http://schemas.microsoft.com/office/drawing/2014/main" id="{6774B624-2B7F-4AF9-9543-672F2F42CA86}"/>
              </a:ext>
            </a:extLst>
          </p:cNvPr>
          <p:cNvSpPr>
            <a:spLocks noGrp="1"/>
          </p:cNvSpPr>
          <p:nvPr>
            <p:ph type="title" idx="4294967295"/>
          </p:nvPr>
        </p:nvSpPr>
        <p:spPr>
          <a:xfrm>
            <a:off x="150920" y="-286444"/>
            <a:ext cx="8993080" cy="1143001"/>
          </a:xfrm>
        </p:spPr>
        <p:txBody>
          <a:bodyPr/>
          <a:lstStyle/>
          <a:p>
            <a:r>
              <a:rPr lang="en-US" sz="2200" b="1" u="none" dirty="0">
                <a:effectLst/>
                <a:latin typeface="Georgia" panose="02040502050405020303" pitchFamily="18" charset="0"/>
              </a:rPr>
              <a:t>Adult</a:t>
            </a:r>
            <a:r>
              <a:rPr lang="en-US" sz="2000" b="1" u="none" dirty="0">
                <a:effectLst/>
                <a:latin typeface="Georgia" panose="02040502050405020303" pitchFamily="18" charset="0"/>
              </a:rPr>
              <a:t>, Young Adult</a:t>
            </a:r>
            <a:r>
              <a:rPr lang="en-US" sz="2200" b="1" u="none" dirty="0">
                <a:effectLst/>
                <a:latin typeface="Georgia" panose="02040502050405020303" pitchFamily="18" charset="0"/>
              </a:rPr>
              <a:t> &amp; </a:t>
            </a:r>
            <a:r>
              <a:rPr lang="en-US" sz="2200" b="1" u="none" dirty="0"/>
              <a:t>Youth Education &amp; Engagement</a:t>
            </a:r>
            <a:br>
              <a:rPr lang="en-US" sz="2200" b="1" u="none" dirty="0">
                <a:effectLst/>
                <a:latin typeface="Georgia" panose="02040502050405020303" pitchFamily="18" charset="0"/>
              </a:rPr>
            </a:br>
            <a:r>
              <a:rPr lang="en-US" sz="2000" b="1" u="sng" dirty="0">
                <a:effectLst/>
                <a:latin typeface="Georgia" panose="02040502050405020303" pitchFamily="18" charset="0"/>
              </a:rPr>
              <a:t>SMART Goal </a:t>
            </a:r>
            <a:r>
              <a:rPr lang="en-US" sz="2200" b="1" u="sng" dirty="0">
                <a:effectLst/>
                <a:latin typeface="Georgia" panose="02040502050405020303" pitchFamily="18" charset="0"/>
              </a:rPr>
              <a:t>1 Action Plan</a:t>
            </a:r>
            <a:endParaRPr lang="en-US" sz="2200" b="1" u="sng" dirty="0">
              <a:latin typeface="Georgia" panose="02040502050405020303" pitchFamily="18" charset="0"/>
            </a:endParaRPr>
          </a:p>
        </p:txBody>
      </p:sp>
    </p:spTree>
    <p:extLst>
      <p:ext uri="{BB962C8B-B14F-4D97-AF65-F5344CB8AC3E}">
        <p14:creationId xmlns:p14="http://schemas.microsoft.com/office/powerpoint/2010/main" val="2292293473"/>
      </p:ext>
    </p:extLst>
  </p:cSld>
  <p:clrMapOvr>
    <a:masterClrMapping/>
  </p:clrMapOvr>
  <p:transition>
    <p:strips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nvPr>
        </p:nvGraphicFramePr>
        <p:xfrm>
          <a:off x="150920" y="519835"/>
          <a:ext cx="8842161" cy="6552940"/>
        </p:xfrm>
        <a:graphic>
          <a:graphicData uri="http://schemas.openxmlformats.org/drawingml/2006/table">
            <a:tbl>
              <a:tblPr firstRow="1" bandRow="1">
                <a:tableStyleId>{7DF18680-E054-41AD-8BC1-D1AEF772440D}</a:tableStyleId>
              </a:tblPr>
              <a:tblGrid>
                <a:gridCol w="3668356">
                  <a:extLst>
                    <a:ext uri="{9D8B030D-6E8A-4147-A177-3AD203B41FA5}">
                      <a16:colId xmlns:a16="http://schemas.microsoft.com/office/drawing/2014/main" val="20000"/>
                    </a:ext>
                  </a:extLst>
                </a:gridCol>
                <a:gridCol w="1533747">
                  <a:extLst>
                    <a:ext uri="{9D8B030D-6E8A-4147-A177-3AD203B41FA5}">
                      <a16:colId xmlns:a16="http://schemas.microsoft.com/office/drawing/2014/main" val="20001"/>
                    </a:ext>
                  </a:extLst>
                </a:gridCol>
                <a:gridCol w="1654623">
                  <a:extLst>
                    <a:ext uri="{9D8B030D-6E8A-4147-A177-3AD203B41FA5}">
                      <a16:colId xmlns:a16="http://schemas.microsoft.com/office/drawing/2014/main" val="20002"/>
                    </a:ext>
                  </a:extLst>
                </a:gridCol>
                <a:gridCol w="1985435">
                  <a:extLst>
                    <a:ext uri="{9D8B030D-6E8A-4147-A177-3AD203B41FA5}">
                      <a16:colId xmlns:a16="http://schemas.microsoft.com/office/drawing/2014/main" val="20003"/>
                    </a:ext>
                  </a:extLst>
                </a:gridCol>
              </a:tblGrid>
              <a:tr h="294689">
                <a:tc>
                  <a:txBody>
                    <a:bodyPr/>
                    <a:lstStyle/>
                    <a:p>
                      <a:pPr algn="ctr"/>
                      <a:r>
                        <a:rPr lang="en-US" sz="1100" b="1" kern="1200" dirty="0">
                          <a:solidFill>
                            <a:schemeClr val="bg1"/>
                          </a:solidFill>
                          <a:effectLst/>
                          <a:latin typeface="Georgia" panose="02040502050405020303" pitchFamily="18" charset="0"/>
                          <a:ea typeface="+mn-ea"/>
                          <a:cs typeface="+mn-cs"/>
                        </a:rPr>
                        <a:t>Key  Actions  Necessary  </a:t>
                      </a:r>
                      <a:r>
                        <a:rPr lang="en-US" sz="1100" b="1" u="none" kern="1200" dirty="0">
                          <a:solidFill>
                            <a:schemeClr val="bg1"/>
                          </a:solidFill>
                          <a:effectLst/>
                          <a:latin typeface="Georgia" panose="02040502050405020303" pitchFamily="18" charset="0"/>
                          <a:ea typeface="+mn-ea"/>
                          <a:cs typeface="+mn-cs"/>
                        </a:rPr>
                        <a:t>To  Achieve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u="sng" kern="1200" dirty="0">
                          <a:solidFill>
                            <a:schemeClr val="bg1"/>
                          </a:solidFill>
                          <a:effectLst/>
                          <a:latin typeface="Georgia" panose="02040502050405020303" pitchFamily="18" charset="0"/>
                          <a:ea typeface="+mn-ea"/>
                          <a:cs typeface="+mn-cs"/>
                        </a:rPr>
                        <a:t>SMART  Goal  1</a:t>
                      </a:r>
                      <a:endParaRPr lang="en-US" sz="1100" b="1" dirty="0">
                        <a:solidFill>
                          <a:schemeClr val="bg1"/>
                        </a:solidFill>
                        <a:latin typeface="Georgia" panose="02040502050405020303" pitchFamily="18" charset="0"/>
                      </a:endParaRPr>
                    </a:p>
                  </a:txBody>
                  <a:tcPr/>
                </a:tc>
                <a:tc>
                  <a:txBody>
                    <a:bodyPr/>
                    <a:lstStyle/>
                    <a:p>
                      <a:pPr algn="ctr"/>
                      <a:r>
                        <a:rPr lang="en-US" sz="1100" b="1" u="sng" dirty="0">
                          <a:solidFill>
                            <a:schemeClr val="bg1"/>
                          </a:solidFill>
                          <a:latin typeface="Georgia" panose="02040502050405020303" pitchFamily="18" charset="0"/>
                        </a:rPr>
                        <a:t>Responsible Party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1" u="sng" dirty="0">
                          <a:solidFill>
                            <a:schemeClr val="bg1"/>
                          </a:solidFill>
                          <a:latin typeface="Georgia" panose="02040502050405020303" pitchFamily="18" charset="0"/>
                        </a:rPr>
                        <a:t>Deadline Timetable</a:t>
                      </a:r>
                    </a:p>
                  </a:txBody>
                  <a:tcPr/>
                </a:tc>
                <a:tc>
                  <a:txBody>
                    <a:bodyPr/>
                    <a:lstStyle/>
                    <a:p>
                      <a:pPr algn="ctr"/>
                      <a:r>
                        <a:rPr lang="en-US" sz="1100" b="1" u="none" dirty="0">
                          <a:solidFill>
                            <a:schemeClr val="bg1"/>
                          </a:solidFill>
                          <a:latin typeface="Georgia" panose="02040502050405020303" pitchFamily="18" charset="0"/>
                        </a:rPr>
                        <a:t>Completion </a:t>
                      </a:r>
                    </a:p>
                    <a:p>
                      <a:pPr algn="ctr"/>
                      <a:r>
                        <a:rPr lang="en-US" sz="1100" b="1" u="sng" dirty="0">
                          <a:solidFill>
                            <a:schemeClr val="bg1"/>
                          </a:solidFill>
                          <a:latin typeface="Georgia" panose="02040502050405020303" pitchFamily="18" charset="0"/>
                        </a:rPr>
                        <a:t>Confirmation Test</a:t>
                      </a:r>
                    </a:p>
                  </a:txBody>
                  <a:tcPr/>
                </a:tc>
                <a:extLst>
                  <a:ext uri="{0D108BD9-81ED-4DB2-BD59-A6C34878D82A}">
                    <a16:rowId xmlns:a16="http://schemas.microsoft.com/office/drawing/2014/main" val="10000"/>
                  </a:ext>
                </a:extLst>
              </a:tr>
              <a:tr h="742639">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400" b="1" dirty="0">
                          <a:effectLst/>
                          <a:latin typeface="Georgia" panose="02040502050405020303" pitchFamily="18" charset="0"/>
                        </a:rPr>
                        <a:t>9. Over 1</a:t>
                      </a:r>
                      <a:r>
                        <a:rPr lang="en-US" sz="1400" b="1" dirty="0">
                          <a:solidFill>
                            <a:schemeClr val="bg1"/>
                          </a:solidFill>
                          <a:effectLst/>
                          <a:latin typeface="Georgia" panose="02040502050405020303" pitchFamily="18" charset="0"/>
                        </a:rPr>
                        <a:t>2 months</a:t>
                      </a:r>
                      <a:r>
                        <a:rPr lang="en-US" sz="1400" b="1" dirty="0">
                          <a:effectLst/>
                          <a:latin typeface="Georgia" panose="02040502050405020303" pitchFamily="18" charset="0"/>
                        </a:rPr>
                        <a:t>, at least the Education &amp; Engagement Target numbers of (a) Adult and Young Adult Parishioners complete the Orthodoxy Education Programs, Prayer Life Program; (b) report the liturgical engagement target and (c) youth complete the new Sunday School Program.</a:t>
                      </a:r>
                    </a:p>
                  </a:txBody>
                  <a:tcPr marL="68580" marR="68580" marT="0" marB="0">
                    <a:noFill/>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200" b="1" dirty="0">
                          <a:effectLst/>
                          <a:latin typeface="Georgia" panose="02040502050405020303" pitchFamily="18" charset="0"/>
                          <a:ea typeface="Calibri" panose="020F0502020204030204" pitchFamily="34" charset="0"/>
                          <a:cs typeface="Times New Roman" panose="02020603050405020304" pitchFamily="18" charset="0"/>
                        </a:rPr>
                        <a:t>Educators </a:t>
                      </a:r>
                    </a:p>
                  </a:txBody>
                  <a:tcPr marL="68580" marR="68580" marT="0" marB="0"/>
                </a:tc>
                <a:tc>
                  <a:txBody>
                    <a:bodyPr/>
                    <a:lstStyle/>
                    <a:p>
                      <a:pPr marL="0" marR="0">
                        <a:lnSpc>
                          <a:spcPct val="107000"/>
                        </a:lnSpc>
                        <a:spcBef>
                          <a:spcPts val="0"/>
                        </a:spcBef>
                        <a:spcAft>
                          <a:spcPts val="0"/>
                        </a:spcAft>
                      </a:pPr>
                      <a:r>
                        <a:rPr lang="en-US" sz="1050" b="1" u="none"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12  </a:t>
                      </a: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months after steps 7 &amp; 8 </a:t>
                      </a:r>
                    </a:p>
                  </a:txBody>
                  <a:tcPr marL="68580" marR="68580" marT="0" marB="0"/>
                </a:tc>
                <a:tc>
                  <a:txBody>
                    <a:bodyPr/>
                    <a:lstStyle/>
                    <a:p>
                      <a:pPr marL="0" marR="0">
                        <a:lnSpc>
                          <a:spcPct val="107000"/>
                        </a:lnSpc>
                        <a:spcBef>
                          <a:spcPts val="0"/>
                        </a:spcBef>
                        <a:spcAft>
                          <a:spcPts val="0"/>
                        </a:spcAft>
                      </a:pPr>
                      <a:r>
                        <a:rPr lang="en-US" sz="1200" b="1" dirty="0">
                          <a:solidFill>
                            <a:schemeClr val="bg1"/>
                          </a:solidFill>
                          <a:effectLst/>
                          <a:latin typeface="Georgia" panose="02040502050405020303" pitchFamily="18" charset="0"/>
                          <a:ea typeface="Calibri" panose="020F0502020204030204" pitchFamily="34" charset="0"/>
                          <a:cs typeface="Times New Roman" panose="02020603050405020304" pitchFamily="18" charset="0"/>
                        </a:rPr>
                        <a:t>Education &amp; Engagement Program  is implemented to at least the Target number of Parishioners</a:t>
                      </a:r>
                    </a:p>
                  </a:txBody>
                  <a:tcPr marL="68580" marR="68580" marT="0" marB="0"/>
                </a:tc>
                <a:extLst>
                  <a:ext uri="{0D108BD9-81ED-4DB2-BD59-A6C34878D82A}">
                    <a16:rowId xmlns:a16="http://schemas.microsoft.com/office/drawing/2014/main" val="3623489839"/>
                  </a:ext>
                </a:extLst>
              </a:tr>
              <a:tr h="194265">
                <a:tc gridSpan="4">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000" b="1" u="sng" dirty="0">
                          <a:solidFill>
                            <a:srgbClr val="FF0000"/>
                          </a:solidFill>
                          <a:effectLst/>
                          <a:latin typeface="Georgia" panose="02040502050405020303" pitchFamily="18" charset="0"/>
                        </a:rPr>
                        <a:t>LAG 5:  Compile and assess the results of the Parish Education &amp; Engagement Program  and make improvements within 2 months</a:t>
                      </a:r>
                      <a:endParaRPr lang="en-US" sz="1000" b="1" u="sng"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a:lnSpc>
                          <a:spcPct val="107000"/>
                        </a:lnSpc>
                        <a:spcBef>
                          <a:spcPts val="0"/>
                        </a:spcBef>
                        <a:spcAft>
                          <a:spcPts val="0"/>
                        </a:spcAft>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tc hMerge="1">
                  <a:txBody>
                    <a:bodyPr/>
                    <a:lstStyle/>
                    <a:p>
                      <a:pPr marL="0" marR="0" lvl="0" indent="0">
                        <a:lnSpc>
                          <a:spcPct val="107000"/>
                        </a:lnSpc>
                        <a:spcBef>
                          <a:spcPts val="0"/>
                        </a:spcBef>
                        <a:spcAft>
                          <a:spcPts val="0"/>
                        </a:spcAft>
                        <a:buFont typeface="Symbol" pitchFamily="2" charset="2"/>
                        <a:buNone/>
                      </a:pPr>
                      <a:endParaRPr lang="en-US" sz="1200" dirty="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441875">
                <a:tc>
                  <a:txBody>
                    <a:bodyPr/>
                    <a:lstStyle/>
                    <a:p>
                      <a:pPr marL="0" lvl="1" indent="0">
                        <a:buNone/>
                      </a:pPr>
                      <a:r>
                        <a:rPr lang="en-US" sz="1400" b="1" dirty="0">
                          <a:effectLst/>
                          <a:latin typeface="Georgia" panose="02040502050405020303" pitchFamily="18" charset="0"/>
                        </a:rPr>
                        <a:t>10. Obtain and compile qualitative and quantitative data from Parish Education &amp; Engagement Program implementations as to the effectiveness and success of the Education &amp; Engagement Program (based on criteria established in step 2) and identify areas for improvement.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ea typeface="Calibri" panose="020F0502020204030204" pitchFamily="34" charset="0"/>
                          <a:cs typeface="Times New Roman" panose="02020603050405020304" pitchFamily="18" charset="0"/>
                        </a:rPr>
                        <a:t>Educators  and Education &amp; Engagement Ministry Team 1</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9</a:t>
                      </a:r>
                    </a:p>
                  </a:txBody>
                  <a:tcPr marL="68580" marR="68580" marT="0" marB="0"/>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Parish Education &amp; Engagement Program </a:t>
                      </a:r>
                    </a:p>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implementation  assessments are compiled</a:t>
                      </a:r>
                    </a:p>
                  </a:txBody>
                  <a:tcPr marL="68580" marR="68580" marT="0" marB="0"/>
                </a:tc>
                <a:extLst>
                  <a:ext uri="{0D108BD9-81ED-4DB2-BD59-A6C34878D82A}">
                    <a16:rowId xmlns:a16="http://schemas.microsoft.com/office/drawing/2014/main" val="2302424690"/>
                  </a:ext>
                </a:extLst>
              </a:tr>
              <a:tr h="2091475">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rPr>
                        <a:t>11. Finalize and deliver </a:t>
                      </a: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Education &amp; Engagement Program </a:t>
                      </a:r>
                      <a:r>
                        <a:rPr lang="en-US" sz="1400" b="1" dirty="0">
                          <a:effectLst/>
                          <a:latin typeface="Georgia" panose="02040502050405020303" pitchFamily="18" charset="0"/>
                        </a:rPr>
                        <a:t>effectiveness assessment analysis and make all refinements necessary to make the Education &amp; Engagement Program more effective based on information identified in step 10, and revise and improve the Education &amp; Engagement Program accordingly.</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effectLst/>
                          <a:latin typeface="Georgia" panose="02040502050405020303" pitchFamily="18" charset="0"/>
                          <a:ea typeface="Calibri" panose="020F0502020204030204" pitchFamily="34" charset="0"/>
                          <a:cs typeface="Times New Roman" panose="02020603050405020304" pitchFamily="18" charset="0"/>
                        </a:rPr>
                        <a:t>Educators  and Education &amp; Engagement Ministry Team 1</a:t>
                      </a: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nSpc>
                          <a:spcPct val="107000"/>
                        </a:lnSpc>
                        <a:spcBef>
                          <a:spcPts val="0"/>
                        </a:spcBef>
                        <a:spcAft>
                          <a:spcPts val="0"/>
                        </a:spcAft>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1 month after step 10</a:t>
                      </a:r>
                    </a:p>
                  </a:txBody>
                  <a:tcPr marL="68580" marR="68580" marT="0" marB="0"/>
                </a:tc>
                <a:tc>
                  <a:txBody>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Education &amp; Engagement Program </a:t>
                      </a:r>
                    </a:p>
                    <a:p>
                      <a:pPr marL="0" marR="0" lvl="0" indent="0" algn="l" defTabSz="914400" rtl="0" eaLnBrk="1" fontAlgn="auto" latinLnBrk="0" hangingPunct="1">
                        <a:lnSpc>
                          <a:spcPct val="107000"/>
                        </a:lnSpc>
                        <a:spcBef>
                          <a:spcPts val="0"/>
                        </a:spcBef>
                        <a:spcAft>
                          <a:spcPts val="0"/>
                        </a:spcAft>
                        <a:buClrTx/>
                        <a:buSzTx/>
                        <a:buFontTx/>
                        <a:buNone/>
                        <a:tabLst/>
                        <a:defRPr/>
                      </a:pPr>
                      <a:r>
                        <a:rPr lang="en-US" sz="1400" b="1" dirty="0">
                          <a:solidFill>
                            <a:schemeClr val="tx1"/>
                          </a:solidFill>
                          <a:effectLst/>
                          <a:latin typeface="Georgia" panose="02040502050405020303" pitchFamily="18" charset="0"/>
                          <a:ea typeface="Calibri" panose="020F0502020204030204" pitchFamily="34" charset="0"/>
                          <a:cs typeface="Times New Roman" panose="02020603050405020304" pitchFamily="18" charset="0"/>
                        </a:rPr>
                        <a:t>implementation  assessment analysis are completed Programs are refined accordingly</a:t>
                      </a:r>
                    </a:p>
                  </a:txBody>
                  <a:tcPr marL="68580" marR="68580" marT="0" marB="0"/>
                </a:tc>
                <a:extLst>
                  <a:ext uri="{0D108BD9-81ED-4DB2-BD59-A6C34878D82A}">
                    <a16:rowId xmlns:a16="http://schemas.microsoft.com/office/drawing/2014/main" val="2887205641"/>
                  </a:ext>
                </a:extLst>
              </a:tr>
            </a:tbl>
          </a:graphicData>
        </a:graphic>
      </p:graphicFrame>
      <p:sp>
        <p:nvSpPr>
          <p:cNvPr id="6" name="Title 1">
            <a:extLst>
              <a:ext uri="{FF2B5EF4-FFF2-40B4-BE49-F238E27FC236}">
                <a16:creationId xmlns:a16="http://schemas.microsoft.com/office/drawing/2014/main" id="{A18AD381-F98F-EE7F-2C2D-654700F0FE9F}"/>
              </a:ext>
            </a:extLst>
          </p:cNvPr>
          <p:cNvSpPr txBox="1">
            <a:spLocks/>
          </p:cNvSpPr>
          <p:nvPr/>
        </p:nvSpPr>
        <p:spPr bwMode="auto">
          <a:xfrm>
            <a:off x="150920" y="-242056"/>
            <a:ext cx="8993080" cy="1051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mj-lt"/>
                <a:ea typeface="+mj-ea"/>
                <a:cs typeface="+mj-cs"/>
              </a:defRPr>
            </a:lvl1pPr>
            <a:lvl2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2pPr>
            <a:lvl3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3pPr>
            <a:lvl4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4pPr>
            <a:lvl5pPr algn="ctr" rtl="0" eaLnBrk="0" fontAlgn="base" hangingPunct="0">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5pPr>
            <a:lvl6pPr marL="4572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6pPr>
            <a:lvl7pPr marL="9144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7pPr>
            <a:lvl8pPr marL="13716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8pPr>
            <a:lvl9pPr marL="1828800" algn="ctr" rtl="0" fontAlgn="base">
              <a:lnSpc>
                <a:spcPct val="70000"/>
              </a:lnSpc>
              <a:spcBef>
                <a:spcPct val="0"/>
              </a:spcBef>
              <a:spcAft>
                <a:spcPct val="0"/>
              </a:spcAft>
              <a:defRPr sz="4400">
                <a:solidFill>
                  <a:srgbClr val="760002"/>
                </a:solidFill>
                <a:effectLst>
                  <a:outerShdw blurRad="38100" dist="38100" dir="2700000" algn="tl">
                    <a:srgbClr val="C0C0C0"/>
                  </a:outerShdw>
                </a:effectLst>
                <a:latin typeface="Georgia" pitchFamily="18" charset="0"/>
              </a:defRPr>
            </a:lvl9pPr>
          </a:lstStyle>
          <a:p>
            <a:pPr marL="0" marR="0" lvl="0" indent="0" algn="ctr" defTabSz="914400" rtl="0" eaLnBrk="0" fontAlgn="base" latinLnBrk="0" hangingPunct="0">
              <a:lnSpc>
                <a:spcPct val="70000"/>
              </a:lnSpc>
              <a:spcBef>
                <a:spcPct val="0"/>
              </a:spcBef>
              <a:spcAft>
                <a:spcPct val="0"/>
              </a:spcAft>
              <a:buClrTx/>
              <a:buSzTx/>
              <a:buFontTx/>
              <a:buNone/>
              <a:tabLst/>
              <a:defRPr/>
            </a:pP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Adult</a:t>
            </a:r>
            <a:r>
              <a:rPr kumimoji="0" lang="en-US" sz="2000" b="1" i="0" u="none" strike="noStrike" kern="1200" cap="none" spc="0" normalizeH="0" baseline="0" noProof="0" dirty="0">
                <a:ln>
                  <a:noFill/>
                </a:ln>
                <a:solidFill>
                  <a:srgbClr val="760002"/>
                </a:solidFill>
                <a:effectLst/>
                <a:uLnTx/>
                <a:uFillTx/>
                <a:latin typeface="Georgia" panose="02040502050405020303" pitchFamily="18" charset="0"/>
                <a:ea typeface="+mj-ea"/>
                <a:cs typeface="+mj-cs"/>
              </a:rPr>
              <a:t>, Young Adult </a:t>
            </a: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&amp; </a:t>
            </a:r>
            <a:r>
              <a:rPr kumimoji="0" lang="en-US" sz="2200" b="1" i="0" u="none" strike="noStrike" kern="0" cap="none" spc="0" normalizeH="0" baseline="0" noProof="0" dirty="0">
                <a:ln>
                  <a:noFill/>
                </a:ln>
                <a:solidFill>
                  <a:srgbClr val="760002"/>
                </a:solidFill>
                <a:effectLst>
                  <a:outerShdw blurRad="38100" dist="38100" dir="2700000" algn="tl">
                    <a:srgbClr val="C0C0C0"/>
                  </a:outerShdw>
                </a:effectLst>
                <a:uLnTx/>
                <a:uFillTx/>
                <a:latin typeface="Georgia"/>
                <a:ea typeface="+mj-ea"/>
                <a:cs typeface="+mj-cs"/>
              </a:rPr>
              <a:t>Youth Education &amp; Engagement</a:t>
            </a:r>
            <a: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t> </a:t>
            </a:r>
            <a:br>
              <a:rPr kumimoji="0" lang="en-US" sz="2200" b="1" i="0" u="none" strike="noStrike" kern="0" cap="none" spc="0" normalizeH="0" baseline="0" noProof="0" dirty="0">
                <a:ln>
                  <a:noFill/>
                </a:ln>
                <a:solidFill>
                  <a:srgbClr val="760002"/>
                </a:solidFill>
                <a:effectLst/>
                <a:uLnTx/>
                <a:uFillTx/>
                <a:latin typeface="Georgia" panose="02040502050405020303" pitchFamily="18" charset="0"/>
                <a:ea typeface="+mj-ea"/>
                <a:cs typeface="+mj-cs"/>
              </a:rPr>
            </a:br>
            <a:r>
              <a:rPr kumimoji="0" lang="en-US" sz="2000" b="1" i="0" u="sng" strike="noStrike" kern="1200" cap="none" spc="0" normalizeH="0" baseline="0" noProof="0" dirty="0">
                <a:ln>
                  <a:noFill/>
                </a:ln>
                <a:solidFill>
                  <a:srgbClr val="760002"/>
                </a:solidFill>
                <a:effectLst/>
                <a:uLnTx/>
                <a:uFillTx/>
                <a:latin typeface="Georgia" panose="02040502050405020303" pitchFamily="18" charset="0"/>
                <a:ea typeface="+mj-ea"/>
                <a:cs typeface="+mj-cs"/>
              </a:rPr>
              <a:t>SMART Goal </a:t>
            </a:r>
            <a:r>
              <a:rPr kumimoji="0" lang="en-US" sz="2200" b="1" i="0" u="sng" strike="noStrike" kern="0" cap="none" spc="0" normalizeH="0" baseline="0" noProof="0" dirty="0">
                <a:ln>
                  <a:noFill/>
                </a:ln>
                <a:solidFill>
                  <a:srgbClr val="760002"/>
                </a:solidFill>
                <a:effectLst/>
                <a:uLnTx/>
                <a:uFillTx/>
                <a:latin typeface="Georgia" panose="02040502050405020303" pitchFamily="18" charset="0"/>
                <a:ea typeface="+mj-ea"/>
                <a:cs typeface="+mj-cs"/>
              </a:rPr>
              <a:t>1 Action Plan</a:t>
            </a:r>
            <a:endParaRPr kumimoji="0" lang="en-US" sz="2200" b="1" i="0" u="sng" strike="noStrike" kern="0" cap="none" spc="0" normalizeH="0" baseline="0" noProof="0" dirty="0">
              <a:ln>
                <a:noFill/>
              </a:ln>
              <a:solidFill>
                <a:srgbClr val="760002"/>
              </a:solidFill>
              <a:effectLst>
                <a:outerShdw blurRad="38100" dist="38100" dir="2700000" algn="tl">
                  <a:srgbClr val="C0C0C0"/>
                </a:outerShdw>
              </a:effectLst>
              <a:uLnTx/>
              <a:uFillTx/>
              <a:latin typeface="Georgia" panose="02040502050405020303" pitchFamily="18" charset="0"/>
              <a:ea typeface="+mj-ea"/>
              <a:cs typeface="+mj-cs"/>
            </a:endParaRPr>
          </a:p>
        </p:txBody>
      </p:sp>
    </p:spTree>
    <p:extLst>
      <p:ext uri="{BB962C8B-B14F-4D97-AF65-F5344CB8AC3E}">
        <p14:creationId xmlns:p14="http://schemas.microsoft.com/office/powerpoint/2010/main" val="4093627286"/>
      </p:ext>
    </p:extLst>
  </p:cSld>
  <p:clrMapOvr>
    <a:masterClrMapping/>
  </p:clrMapOvr>
  <p:transition>
    <p:strips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E01F5-7AB6-4535-88E3-F3DD276372BC}"/>
              </a:ext>
            </a:extLst>
          </p:cNvPr>
          <p:cNvSpPr>
            <a:spLocks noGrp="1"/>
          </p:cNvSpPr>
          <p:nvPr>
            <p:ph type="title"/>
          </p:nvPr>
        </p:nvSpPr>
        <p:spPr>
          <a:xfrm>
            <a:off x="977630" y="-115567"/>
            <a:ext cx="7188740" cy="1143000"/>
          </a:xfrm>
        </p:spPr>
        <p:txBody>
          <a:bodyPr/>
          <a:lstStyle/>
          <a:p>
            <a:r>
              <a:rPr lang="en-US" sz="2400" b="1" u="none" dirty="0">
                <a:effectLst/>
                <a:latin typeface="Georgia" panose="02040502050405020303" pitchFamily="18" charset="0"/>
              </a:rPr>
              <a:t>Adult, Young Adult &amp; </a:t>
            </a:r>
            <a:r>
              <a:rPr lang="en-US" sz="2400" u="none" dirty="0"/>
              <a:t>Youth Education &amp; </a:t>
            </a:r>
            <a:r>
              <a:rPr lang="en-US" sz="2400" dirty="0"/>
              <a:t>Engagement  </a:t>
            </a:r>
            <a:r>
              <a:rPr lang="en-US" sz="2400" kern="0" dirty="0"/>
              <a:t>Goal 1 </a:t>
            </a:r>
            <a:r>
              <a:rPr lang="en-US" sz="2400" dirty="0"/>
              <a:t>Scoreboard</a:t>
            </a:r>
          </a:p>
        </p:txBody>
      </p:sp>
      <p:graphicFrame>
        <p:nvGraphicFramePr>
          <p:cNvPr id="5" name="Table 5">
            <a:extLst>
              <a:ext uri="{FF2B5EF4-FFF2-40B4-BE49-F238E27FC236}">
                <a16:creationId xmlns:a16="http://schemas.microsoft.com/office/drawing/2014/main" id="{55114BBB-C2EF-4F4E-B093-0F7C6D894018}"/>
              </a:ext>
            </a:extLst>
          </p:cNvPr>
          <p:cNvGraphicFramePr>
            <a:graphicFrameLocks noGrp="1"/>
          </p:cNvGraphicFramePr>
          <p:nvPr>
            <p:ph sz="half" idx="1"/>
          </p:nvPr>
        </p:nvGraphicFramePr>
        <p:xfrm>
          <a:off x="1" y="920901"/>
          <a:ext cx="9144000" cy="6522720"/>
        </p:xfrm>
        <a:graphic>
          <a:graphicData uri="http://schemas.openxmlformats.org/drawingml/2006/table">
            <a:tbl>
              <a:tblPr firstRow="1" bandRow="1">
                <a:tableStyleId>{5C22544A-7EE6-4342-B048-85BDC9FD1C3A}</a:tableStyleId>
              </a:tblPr>
              <a:tblGrid>
                <a:gridCol w="5197581">
                  <a:extLst>
                    <a:ext uri="{9D8B030D-6E8A-4147-A177-3AD203B41FA5}">
                      <a16:colId xmlns:a16="http://schemas.microsoft.com/office/drawing/2014/main" val="824145472"/>
                    </a:ext>
                  </a:extLst>
                </a:gridCol>
                <a:gridCol w="2049980">
                  <a:extLst>
                    <a:ext uri="{9D8B030D-6E8A-4147-A177-3AD203B41FA5}">
                      <a16:colId xmlns:a16="http://schemas.microsoft.com/office/drawing/2014/main" val="1324807933"/>
                    </a:ext>
                  </a:extLst>
                </a:gridCol>
                <a:gridCol w="1896439">
                  <a:extLst>
                    <a:ext uri="{9D8B030D-6E8A-4147-A177-3AD203B41FA5}">
                      <a16:colId xmlns:a16="http://schemas.microsoft.com/office/drawing/2014/main" val="818634956"/>
                    </a:ext>
                  </a:extLst>
                </a:gridCol>
              </a:tblGrid>
              <a:tr h="228139">
                <a:tc>
                  <a:txBody>
                    <a:bodyPr/>
                    <a:lstStyle/>
                    <a:p>
                      <a:r>
                        <a:rPr lang="en-US" sz="1100" dirty="0"/>
                        <a:t>Lead Measure Action</a:t>
                      </a:r>
                    </a:p>
                  </a:txBody>
                  <a:tcPr/>
                </a:tc>
                <a:tc>
                  <a:txBody>
                    <a:bodyPr/>
                    <a:lstStyle/>
                    <a:p>
                      <a:r>
                        <a:rPr lang="en-US" sz="1100" dirty="0"/>
                        <a:t>Deadline Date</a:t>
                      </a:r>
                    </a:p>
                  </a:txBody>
                  <a:tcPr/>
                </a:tc>
                <a:tc>
                  <a:txBody>
                    <a:bodyPr/>
                    <a:lstStyle/>
                    <a:p>
                      <a:r>
                        <a:rPr lang="en-US" sz="1100" dirty="0"/>
                        <a:t>Status: Percent Complete and Date</a:t>
                      </a:r>
                    </a:p>
                  </a:txBody>
                  <a:tcPr/>
                </a:tc>
                <a:extLst>
                  <a:ext uri="{0D108BD9-81ED-4DB2-BD59-A6C34878D82A}">
                    <a16:rowId xmlns:a16="http://schemas.microsoft.com/office/drawing/2014/main" val="2806969568"/>
                  </a:ext>
                </a:extLst>
              </a:tr>
              <a:tr h="370840">
                <a:tc>
                  <a:txBody>
                    <a:bodyPr/>
                    <a:lstStyle/>
                    <a:p>
                      <a:r>
                        <a:rPr lang="en-US" sz="1600" dirty="0"/>
                        <a:t>1. Form Education &amp; Engagement Ministry Team 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p>
                  </a:txBody>
                  <a:tcPr/>
                </a:tc>
                <a:tc>
                  <a:txBody>
                    <a:bodyPr/>
                    <a:lstStyle/>
                    <a:p>
                      <a:endParaRPr lang="en-US" sz="1600" dirty="0"/>
                    </a:p>
                  </a:txBody>
                  <a:tcPr/>
                </a:tc>
                <a:extLst>
                  <a:ext uri="{0D108BD9-81ED-4DB2-BD59-A6C34878D82A}">
                    <a16:rowId xmlns:a16="http://schemas.microsoft.com/office/drawing/2014/main" val="571058741"/>
                  </a:ext>
                </a:extLst>
              </a:tr>
              <a:tr h="370840">
                <a:tc>
                  <a:txBody>
                    <a:bodyPr/>
                    <a:lstStyle/>
                    <a:p>
                      <a:pPr>
                        <a:tabLst>
                          <a:tab pos="461963" algn="l"/>
                        </a:tabLst>
                      </a:pPr>
                      <a:r>
                        <a:rPr lang="en-US" sz="1600" dirty="0"/>
                        <a:t>2. Research and Identify metrics to determine 	effectiveness and success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2230418515"/>
                  </a:ext>
                </a:extLst>
              </a:tr>
              <a:tr h="370840">
                <a:tc>
                  <a:txBody>
                    <a:bodyPr/>
                    <a:lstStyle/>
                    <a:p>
                      <a:r>
                        <a:rPr lang="en-US" sz="1600" dirty="0"/>
                        <a:t>3. Research Education &amp; Engagement Programs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503741242"/>
                  </a:ext>
                </a:extLst>
              </a:tr>
              <a:tr h="370840">
                <a:tc>
                  <a:txBody>
                    <a:bodyPr/>
                    <a:lstStyle/>
                    <a:p>
                      <a:r>
                        <a:rPr lang="en-US" sz="1600" dirty="0"/>
                        <a:t>4. Evaluate Education &amp; Engagement Programs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845713103"/>
                  </a:ext>
                </a:extLst>
              </a:tr>
              <a:tr h="370840">
                <a:tc>
                  <a:txBody>
                    <a:bodyPr/>
                    <a:lstStyle/>
                    <a:p>
                      <a:r>
                        <a:rPr lang="en-US" sz="1600" dirty="0"/>
                        <a:t>5. Finalize Parish Education &amp; Engagement Program </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4096844472"/>
                  </a:ext>
                </a:extLst>
              </a:tr>
              <a:tr h="370840">
                <a:tc>
                  <a:txBody>
                    <a:bodyPr/>
                    <a:lstStyle/>
                    <a:p>
                      <a:r>
                        <a:rPr lang="en-US" sz="1600" dirty="0"/>
                        <a:t>6. Identify delivery modalities and Educators </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906038764"/>
                  </a:ext>
                </a:extLst>
              </a:tr>
              <a:tr h="370840">
                <a:tc>
                  <a:txBody>
                    <a:bodyPr/>
                    <a:lstStyle/>
                    <a:p>
                      <a:r>
                        <a:rPr lang="en-US" sz="1600" dirty="0"/>
                        <a:t>7. Train Educators and implement delivery modalities</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59820400"/>
                  </a:ext>
                </a:extLst>
              </a:tr>
              <a:tr h="370840">
                <a:tc>
                  <a:txBody>
                    <a:bodyPr/>
                    <a:lstStyle/>
                    <a:p>
                      <a:pPr>
                        <a:tabLst>
                          <a:tab pos="461963" algn="l"/>
                        </a:tabLst>
                      </a:pPr>
                      <a:r>
                        <a:rPr lang="en-US" sz="1600" dirty="0"/>
                        <a:t>8. </a:t>
                      </a:r>
                      <a:r>
                        <a:rPr lang="en-US" sz="1600" b="0" dirty="0">
                          <a:latin typeface="+mn-lt"/>
                        </a:rPr>
                        <a:t>Recruit Adults,</a:t>
                      </a:r>
                      <a:r>
                        <a:rPr lang="en-US" sz="1600" b="0" u="none" dirty="0">
                          <a:effectLst/>
                          <a:latin typeface="+mn-lt"/>
                        </a:rPr>
                        <a:t> Young Adult </a:t>
                      </a:r>
                      <a:r>
                        <a:rPr lang="en-US" sz="1600" b="0" dirty="0">
                          <a:latin typeface="+mn-lt"/>
                        </a:rPr>
                        <a:t>and Youth to participate in 	Education &amp; Engagement Program</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847654782"/>
                  </a:ext>
                </a:extLst>
              </a:tr>
              <a:tr h="370840">
                <a:tc>
                  <a:txBody>
                    <a:bodyPr/>
                    <a:lstStyle/>
                    <a:p>
                      <a:pPr>
                        <a:tabLst>
                          <a:tab pos="461963" algn="l"/>
                        </a:tabLst>
                      </a:pPr>
                      <a:r>
                        <a:rPr lang="en-US" sz="1600" dirty="0"/>
                        <a:t>9. Implement Education &amp; Engagement Program to 	Education &amp; Engagement Target numbers or 	adults, young adults, and youth</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319602124"/>
                  </a:ext>
                </a:extLst>
              </a:tr>
              <a:tr h="370840">
                <a:tc>
                  <a:txBody>
                    <a:bodyPr/>
                    <a:lstStyle/>
                    <a:p>
                      <a:pPr>
                        <a:tabLst>
                          <a:tab pos="461963" algn="l"/>
                          <a:tab pos="630238" algn="l"/>
                        </a:tabLst>
                      </a:pPr>
                      <a:r>
                        <a:rPr lang="en-US" sz="1600" dirty="0"/>
                        <a:t>10. Obtain and compile effectiveness data from Education &amp; 	Engagement Program implementation</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3712199347"/>
                  </a:ext>
                </a:extLst>
              </a:tr>
              <a:tr h="370840">
                <a:tc>
                  <a:txBody>
                    <a:bodyPr/>
                    <a:lstStyle/>
                    <a:p>
                      <a:pPr>
                        <a:tabLst>
                          <a:tab pos="461963" algn="l"/>
                          <a:tab pos="630238" algn="l"/>
                        </a:tabLst>
                      </a:pPr>
                      <a:r>
                        <a:rPr lang="en-US" sz="1600" dirty="0"/>
                        <a:t>11. </a:t>
                      </a:r>
                      <a:r>
                        <a:rPr lang="en-US" sz="1600" dirty="0">
                          <a:effectLst/>
                        </a:rPr>
                        <a:t>Compile the results of  the </a:t>
                      </a:r>
                      <a:r>
                        <a:rPr lang="en-US" sz="1600" dirty="0"/>
                        <a:t>Education &amp; Engagement 	Program effectiveness assessment and improve the 	Education &amp; Engagement Program accordingly</a:t>
                      </a:r>
                    </a:p>
                  </a:txBody>
                  <a:tcPr/>
                </a:tc>
                <a:tc>
                  <a:txBody>
                    <a:bodyPr/>
                    <a:lstStyle/>
                    <a:p>
                      <a:endParaRPr lang="en-US" sz="1600" dirty="0"/>
                    </a:p>
                  </a:txBody>
                  <a:tcPr/>
                </a:tc>
                <a:tc>
                  <a:txBody>
                    <a:bodyPr/>
                    <a:lstStyle/>
                    <a:p>
                      <a:endParaRPr lang="en-US" sz="1600" dirty="0"/>
                    </a:p>
                  </a:txBody>
                  <a:tcPr/>
                </a:tc>
                <a:extLst>
                  <a:ext uri="{0D108BD9-81ED-4DB2-BD59-A6C34878D82A}">
                    <a16:rowId xmlns:a16="http://schemas.microsoft.com/office/drawing/2014/main" val="1217137386"/>
                  </a:ext>
                </a:extLst>
              </a:tr>
            </a:tbl>
          </a:graphicData>
        </a:graphic>
      </p:graphicFrame>
    </p:spTree>
    <p:extLst>
      <p:ext uri="{BB962C8B-B14F-4D97-AF65-F5344CB8AC3E}">
        <p14:creationId xmlns:p14="http://schemas.microsoft.com/office/powerpoint/2010/main" val="2308514394"/>
      </p:ext>
    </p:extLst>
  </p:cSld>
  <p:clrMapOvr>
    <a:masterClrMapping/>
  </p:clrMapOvr>
  <p:transition>
    <p:strips dir="rd"/>
  </p:transition>
</p:sld>
</file>

<file path=ppt/theme/theme1.xml><?xml version="1.0" encoding="utf-8"?>
<a:theme xmlns:a="http://schemas.openxmlformats.org/drawingml/2006/main" name="1_Archdiocese Design Template">
  <a:themeElements>
    <a:clrScheme name="GOA_template_04 15">
      <a:dk1>
        <a:srgbClr val="5D0100"/>
      </a:dk1>
      <a:lt1>
        <a:srgbClr val="800000"/>
      </a:lt1>
      <a:dk2>
        <a:srgbClr val="DFD293"/>
      </a:dk2>
      <a:lt2>
        <a:srgbClr val="5D0100"/>
      </a:lt2>
      <a:accent1>
        <a:srgbClr val="FFF4A0"/>
      </a:accent1>
      <a:accent2>
        <a:srgbClr val="B60E1E"/>
      </a:accent2>
      <a:accent3>
        <a:srgbClr val="C0AAAA"/>
      </a:accent3>
      <a:accent4>
        <a:srgbClr val="4E0100"/>
      </a:accent4>
      <a:accent5>
        <a:srgbClr val="FFF8CD"/>
      </a:accent5>
      <a:accent6>
        <a:srgbClr val="A50C1A"/>
      </a:accent6>
      <a:hlink>
        <a:srgbClr val="B9000A"/>
      </a:hlink>
      <a:folHlink>
        <a:srgbClr val="FFB4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3913</TotalTime>
  <Words>10856</Words>
  <Application>Microsoft Office PowerPoint</Application>
  <PresentationFormat>On-screen Show (4:3)</PresentationFormat>
  <Paragraphs>958</Paragraphs>
  <Slides>58</Slides>
  <Notes>36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58</vt:i4>
      </vt:variant>
    </vt:vector>
  </HeadingPairs>
  <TitlesOfParts>
    <vt:vector size="66" baseType="lpstr">
      <vt:lpstr>Arial</vt:lpstr>
      <vt:lpstr>Georgia</vt:lpstr>
      <vt:lpstr>Helvetica Neue</vt:lpstr>
      <vt:lpstr>Play</vt:lpstr>
      <vt:lpstr>Symbol</vt:lpstr>
      <vt:lpstr>Times</vt:lpstr>
      <vt:lpstr>Times New Roman</vt:lpstr>
      <vt:lpstr>1_Archdiocese Design Template</vt:lpstr>
      <vt:lpstr>Sample 1  Religious Education</vt:lpstr>
      <vt:lpstr>Adult, Young Adult  &amp; Youth Religious Education &amp; Liturgical Engagement SMART Goal 1</vt:lpstr>
      <vt:lpstr>SMART Goal Lags 1</vt:lpstr>
      <vt:lpstr>SMART Goal Leads 1</vt:lpstr>
      <vt:lpstr>PowerPoint Presentation</vt:lpstr>
      <vt:lpstr>PowerPoint Presentation</vt:lpstr>
      <vt:lpstr>Adult, Young Adult &amp; Youth Education &amp; Engagement SMART Goal 1 Action Plan</vt:lpstr>
      <vt:lpstr>PowerPoint Presentation</vt:lpstr>
      <vt:lpstr>Adult, Young Adult &amp; Youth Education &amp; Engagement  Goal 1 Scoreboard</vt:lpstr>
      <vt:lpstr>Sample 2  Religious Education</vt:lpstr>
      <vt:lpstr>Adult &amp; Youth Education  S.M.A.R.T. Goal 1</vt:lpstr>
      <vt:lpstr>Adult &amp; Youth Education  Lags – Goal 1</vt:lpstr>
      <vt:lpstr>Adult &amp; Youth Education  Leads – Goal  1</vt:lpstr>
      <vt:lpstr>PowerPoint Presentation</vt:lpstr>
      <vt:lpstr>PowerPoint Presentation</vt:lpstr>
      <vt:lpstr>PowerPoint Presentation</vt:lpstr>
      <vt:lpstr>PowerPoint Presentation</vt:lpstr>
      <vt:lpstr>Adult &amp; Youth Education Goal 1 Scoreboard</vt:lpstr>
      <vt:lpstr>Sample 3  Religious Education</vt:lpstr>
      <vt:lpstr>Adult &amp; Youth Religious Education and Liturgical Engagement  Wildly  Important Goal 3</vt:lpstr>
      <vt:lpstr>Adult &amp; Youth RELE  Lag Measures WIG  3</vt:lpstr>
      <vt:lpstr>Adult &amp; Youth RELE  Lead Measures WIG 3</vt:lpstr>
      <vt:lpstr>Adult &amp; Youth RELE  WIG 3 Action Plan</vt:lpstr>
      <vt:lpstr>Adult &amp; Youth RELE  WIG 3 Action Plan</vt:lpstr>
      <vt:lpstr>Adult &amp; Youth RELE  WIG 3 Action Plan</vt:lpstr>
      <vt:lpstr>Adult &amp; Youth RELE  WIG 3 Action Plan</vt:lpstr>
      <vt:lpstr>Adult &amp; Youth RELE  WIG 3 Compelling  Scoreboard</vt:lpstr>
      <vt:lpstr>Sample 4  Religious Education</vt:lpstr>
      <vt:lpstr>Adult &amp; Youth Education Wildly  Important Goal 2</vt:lpstr>
      <vt:lpstr>Prelim Lag Measures WIG  2</vt:lpstr>
      <vt:lpstr>Prelim Lead Measures WIG 2</vt:lpstr>
      <vt:lpstr>Adult &amp; Youth Education Wildly  Important Goal 2 Action Plan</vt:lpstr>
      <vt:lpstr>Adult &amp; Youth Education Wildly  Important Goal 2 Action Plan</vt:lpstr>
      <vt:lpstr>PowerPoint Presentation</vt:lpstr>
      <vt:lpstr>Adult &amp; Youth Education  Goal 2 Compelling  Scoreboard</vt:lpstr>
      <vt:lpstr>Sample 5  Religious Education</vt:lpstr>
      <vt:lpstr>PowerPoint Presentation</vt:lpstr>
      <vt:lpstr>Education &amp; Spiritual Growth Strategic Goal 2.1 Action Plan</vt:lpstr>
      <vt:lpstr>Education &amp; Spiritual Growth Strategic Goal 2.1 Action Plan</vt:lpstr>
      <vt:lpstr>Sample 6  Religious Education</vt:lpstr>
      <vt:lpstr>PowerPoint Presentation</vt:lpstr>
      <vt:lpstr>Education &amp; Spiritual Growth Strategic Goal 2.2 Action Plan</vt:lpstr>
      <vt:lpstr>Education &amp; Spiritual Growth Strategic Goal 2.2 Action Plan</vt:lpstr>
      <vt:lpstr>Sample 7  Religious Education</vt:lpstr>
      <vt:lpstr>PowerPoint Presentation</vt:lpstr>
      <vt:lpstr>Education  Goal  4.1 Action Plan</vt:lpstr>
      <vt:lpstr>Education  Goal  4.1 Action Plan</vt:lpstr>
      <vt:lpstr>PowerPoint Presentation</vt:lpstr>
      <vt:lpstr>Education  Goal  4.2 Action Plan</vt:lpstr>
      <vt:lpstr>Education  Goal  4.2 Action Plan</vt:lpstr>
      <vt:lpstr>Sample 8  Religious Education</vt:lpstr>
      <vt:lpstr>Parishioner Engagement  &amp; Spiritual Growth Wildly  Important Goal 3</vt:lpstr>
      <vt:lpstr>PowerPoint Presentation</vt:lpstr>
      <vt:lpstr>PowerPoint Presentation</vt:lpstr>
      <vt:lpstr>Parishioner Engagement  &amp; Spiritual Growth Wildly  Important Goal 3 Action Plan</vt:lpstr>
      <vt:lpstr>Parishioner Engagement  &amp; Spiritual Growth Wildly  Important Goal 3 Action Plan</vt:lpstr>
      <vt:lpstr>Parishioner Engagement  &amp; Spiritual Growth Wildly  Important Goal 3 Action Plan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Strategic  Goal  #1</dc:title>
  <dc:creator>wbmarian</dc:creator>
  <cp:lastModifiedBy>Bill Marianes</cp:lastModifiedBy>
  <cp:revision>158</cp:revision>
  <cp:lastPrinted>2019-08-26T02:54:03Z</cp:lastPrinted>
  <dcterms:modified xsi:type="dcterms:W3CDTF">2023-05-17T01:30:15Z</dcterms:modified>
</cp:coreProperties>
</file>