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 id="2147483706" r:id="rId2"/>
  </p:sldMasterIdLst>
  <p:notesMasterIdLst>
    <p:notesMasterId r:id="rId45"/>
  </p:notesMasterIdLst>
  <p:sldIdLst>
    <p:sldId id="448" r:id="rId3"/>
    <p:sldId id="6059" r:id="rId4"/>
    <p:sldId id="4377" r:id="rId5"/>
    <p:sldId id="4378" r:id="rId6"/>
    <p:sldId id="4379" r:id="rId7"/>
    <p:sldId id="4380" r:id="rId8"/>
    <p:sldId id="4381" r:id="rId9"/>
    <p:sldId id="4382" r:id="rId10"/>
    <p:sldId id="6060" r:id="rId11"/>
    <p:sldId id="4567" r:id="rId12"/>
    <p:sldId id="4468" r:id="rId13"/>
    <p:sldId id="4469" r:id="rId14"/>
    <p:sldId id="4568" r:id="rId15"/>
    <p:sldId id="4569" r:id="rId16"/>
    <p:sldId id="4570" r:id="rId17"/>
    <p:sldId id="4571" r:id="rId18"/>
    <p:sldId id="4572" r:id="rId19"/>
    <p:sldId id="6061" r:id="rId20"/>
    <p:sldId id="4393" r:id="rId21"/>
    <p:sldId id="4394" r:id="rId22"/>
    <p:sldId id="4395" r:id="rId23"/>
    <p:sldId id="4396" r:id="rId24"/>
    <p:sldId id="4397" r:id="rId25"/>
    <p:sldId id="4398" r:id="rId26"/>
    <p:sldId id="4399" r:id="rId27"/>
    <p:sldId id="4400" r:id="rId28"/>
    <p:sldId id="6062" r:id="rId29"/>
    <p:sldId id="6063" r:id="rId30"/>
    <p:sldId id="6064" r:id="rId31"/>
    <p:sldId id="6065" r:id="rId32"/>
    <p:sldId id="6066" r:id="rId33"/>
    <p:sldId id="4489" r:id="rId34"/>
    <p:sldId id="6067" r:id="rId35"/>
    <p:sldId id="4490" r:id="rId36"/>
    <p:sldId id="6068" r:id="rId37"/>
    <p:sldId id="6069" r:id="rId38"/>
    <p:sldId id="6070" r:id="rId39"/>
    <p:sldId id="6071" r:id="rId40"/>
    <p:sldId id="464" r:id="rId41"/>
    <p:sldId id="465" r:id="rId42"/>
    <p:sldId id="466" r:id="rId43"/>
    <p:sldId id="467"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62" d="100"/>
          <a:sy n="62" d="100"/>
        </p:scale>
        <p:origin x="774" y="72"/>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34497A-A308-423C-89FA-15E1C93A8A3D}" type="datetimeFigureOut">
              <a:rPr lang="en-US" smtClean="0"/>
              <a:t>5/16/2023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A2179A-5AA5-4488-B38A-E65356DF90FC}" type="slidenum">
              <a:rPr lang="en-US" smtClean="0"/>
              <a:t>‹#›</a:t>
            </a:fld>
            <a:endParaRPr lang="en-US" dirty="0"/>
          </a:p>
        </p:txBody>
      </p:sp>
    </p:spTree>
    <p:extLst>
      <p:ext uri="{BB962C8B-B14F-4D97-AF65-F5344CB8AC3E}">
        <p14:creationId xmlns:p14="http://schemas.microsoft.com/office/powerpoint/2010/main" val="1141708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102562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763588"/>
            <a:ext cx="5030787" cy="3771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40413313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1025622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4867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6193874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576746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40413313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1025622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48673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6193874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4216322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48673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5767469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2105552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40413313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64974" rtl="0" eaLnBrk="0" fontAlgn="base" latinLnBrk="0" hangingPunct="0">
              <a:lnSpc>
                <a:spcPct val="100000"/>
              </a:lnSpc>
              <a:spcBef>
                <a:spcPct val="0"/>
              </a:spcBef>
              <a:spcAft>
                <a:spcPct val="0"/>
              </a:spcAft>
              <a:buClrTx/>
              <a:buSzTx/>
              <a:buFontTx/>
              <a:buNone/>
              <a:tabLst/>
              <a:defRPr/>
            </a:pPr>
            <a:fld id="{82A7BC47-530E-4A3A-B4DB-F19F65232311}" type="slidenum">
              <a:rPr kumimoji="0" lang="en-US" sz="1200" b="0" i="0" u="none" strike="noStrike" kern="1200" cap="none" spc="0" normalizeH="0" baseline="0" noProof="0" smtClean="0">
                <a:ln>
                  <a:noFill/>
                </a:ln>
                <a:solidFill>
                  <a:srgbClr val="000000"/>
                </a:solidFill>
                <a:effectLst/>
                <a:uLnTx/>
                <a:uFillTx/>
                <a:latin typeface="Times"/>
                <a:ea typeface="+mn-ea"/>
                <a:cs typeface="Helvetica"/>
                <a:sym typeface="Times"/>
              </a:rPr>
              <a:pPr marL="0" marR="0" lvl="0" indent="0" algn="r" defTabSz="964974"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dirty="0">
              <a:ln>
                <a:noFill/>
              </a:ln>
              <a:solidFill>
                <a:srgbClr val="000000"/>
              </a:solidFill>
              <a:effectLst/>
              <a:uLnTx/>
              <a:uFillTx/>
              <a:latin typeface="Times"/>
              <a:ea typeface="+mn-ea"/>
              <a:cs typeface="Helvetica"/>
              <a:sym typeface="Times"/>
            </a:endParaRPr>
          </a:p>
        </p:txBody>
      </p:sp>
    </p:spTree>
    <p:extLst>
      <p:ext uri="{BB962C8B-B14F-4D97-AF65-F5344CB8AC3E}">
        <p14:creationId xmlns:p14="http://schemas.microsoft.com/office/powerpoint/2010/main" val="14143804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64974"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Helvetica"/>
              <a:sym typeface="Times"/>
            </a:endParaRPr>
          </a:p>
        </p:txBody>
      </p:sp>
    </p:spTree>
    <p:extLst>
      <p:ext uri="{BB962C8B-B14F-4D97-AF65-F5344CB8AC3E}">
        <p14:creationId xmlns:p14="http://schemas.microsoft.com/office/powerpoint/2010/main" val="12352885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64974"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Helvetica"/>
              <a:sym typeface="Times"/>
            </a:endParaRPr>
          </a:p>
        </p:txBody>
      </p:sp>
    </p:spTree>
    <p:extLst>
      <p:ext uri="{BB962C8B-B14F-4D97-AF65-F5344CB8AC3E}">
        <p14:creationId xmlns:p14="http://schemas.microsoft.com/office/powerpoint/2010/main" val="22279253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64974"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Helvetica"/>
              <a:sym typeface="Times"/>
            </a:endParaRPr>
          </a:p>
        </p:txBody>
      </p:sp>
    </p:spTree>
    <p:extLst>
      <p:ext uri="{BB962C8B-B14F-4D97-AF65-F5344CB8AC3E}">
        <p14:creationId xmlns:p14="http://schemas.microsoft.com/office/powerpoint/2010/main" val="1396310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619387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576746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4041331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763588"/>
            <a:ext cx="5030787" cy="3771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452700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763588"/>
            <a:ext cx="5030787" cy="37719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53244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763588"/>
            <a:ext cx="5030787" cy="3771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619387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763588"/>
            <a:ext cx="5030787" cy="3771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576746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6315015"/>
      </p:ext>
    </p:extLst>
  </p:cSld>
  <p:clrMapOvr>
    <a:masterClrMapping/>
  </p:clrMapOvr>
  <p:transition>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3054067695"/>
      </p:ext>
    </p:extLst>
  </p:cSld>
  <p:clrMapOvr>
    <a:masterClrMapping/>
  </p:clrMapOvr>
  <p:transition>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91427273"/>
      </p:ext>
    </p:extLst>
  </p:cSld>
  <p:clrMapOvr>
    <a:masterClrMapping/>
  </p:clrMapOvr>
  <p:transition>
    <p:strips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336849618"/>
      </p:ext>
    </p:extLst>
  </p:cSld>
  <p:clrMapOvr>
    <a:masterClrMapping/>
  </p:clrMapOvr>
  <p:transition>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28600"/>
            <a:ext cx="184785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228600"/>
            <a:ext cx="539115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1662273304"/>
      </p:ext>
    </p:extLst>
  </p:cSld>
  <p:clrMapOvr>
    <a:masterClrMapping/>
  </p:clrMapOvr>
  <p:transition>
    <p:strips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6324600" cy="1143000"/>
          </a:xfrm>
        </p:spPr>
        <p:txBody>
          <a:bodyPr/>
          <a:lstStyle/>
          <a:p>
            <a:r>
              <a:rPr lang="en-US"/>
              <a:t>Click to edit Master title style</a:t>
            </a:r>
          </a:p>
        </p:txBody>
      </p:sp>
      <p:sp>
        <p:nvSpPr>
          <p:cNvPr id="3" name="Text Placeholder 2"/>
          <p:cNvSpPr>
            <a:spLocks noGrp="1"/>
          </p:cNvSpPr>
          <p:nvPr>
            <p:ph type="body" sz="half" idx="1"/>
          </p:nvPr>
        </p:nvSpPr>
        <p:spPr>
          <a:xfrm>
            <a:off x="1066800" y="1752600"/>
            <a:ext cx="36195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752600"/>
            <a:ext cx="36195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0" y="6629400"/>
            <a:ext cx="4724400" cy="228600"/>
          </a:xfrm>
        </p:spPr>
        <p:txBody>
          <a:bodyPr/>
          <a:lstStyle>
            <a:lvl1pPr>
              <a:defRPr/>
            </a:lvl1pPr>
          </a:lstStyle>
          <a:p>
            <a:endParaRPr lang="en-US" dirty="0"/>
          </a:p>
        </p:txBody>
      </p:sp>
    </p:spTree>
    <p:extLst>
      <p:ext uri="{BB962C8B-B14F-4D97-AF65-F5344CB8AC3E}">
        <p14:creationId xmlns:p14="http://schemas.microsoft.com/office/powerpoint/2010/main" val="3893022352"/>
      </p:ext>
    </p:extLst>
  </p:cSld>
  <p:clrMapOvr>
    <a:masterClrMapping/>
  </p:clrMapOvr>
  <p:transition>
    <p:strips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6324600" cy="1143000"/>
          </a:xfrm>
        </p:spPr>
        <p:txBody>
          <a:bodyPr/>
          <a:lstStyle/>
          <a:p>
            <a:r>
              <a:rPr lang="en-US"/>
              <a:t>Click to edit Master title style</a:t>
            </a:r>
          </a:p>
        </p:txBody>
      </p:sp>
      <p:sp>
        <p:nvSpPr>
          <p:cNvPr id="3" name="SmartArt Placeholder 2"/>
          <p:cNvSpPr>
            <a:spLocks noGrp="1"/>
          </p:cNvSpPr>
          <p:nvPr>
            <p:ph type="dgm" idx="1"/>
          </p:nvPr>
        </p:nvSpPr>
        <p:spPr>
          <a:xfrm>
            <a:off x="1066800" y="1752600"/>
            <a:ext cx="7391400" cy="4343400"/>
          </a:xfrm>
        </p:spPr>
        <p:txBody>
          <a:bodyPr/>
          <a:lstStyle/>
          <a:p>
            <a:endParaRPr lang="en-US" dirty="0"/>
          </a:p>
        </p:txBody>
      </p:sp>
      <p:sp>
        <p:nvSpPr>
          <p:cNvPr id="4" name="Footer Placeholder 3"/>
          <p:cNvSpPr>
            <a:spLocks noGrp="1"/>
          </p:cNvSpPr>
          <p:nvPr>
            <p:ph type="ftr" sz="quarter" idx="10"/>
          </p:nvPr>
        </p:nvSpPr>
        <p:spPr>
          <a:xfrm>
            <a:off x="0" y="6629400"/>
            <a:ext cx="4724400" cy="228600"/>
          </a:xfrm>
        </p:spPr>
        <p:txBody>
          <a:bodyPr/>
          <a:lstStyle>
            <a:lvl1pPr>
              <a:defRPr/>
            </a:lvl1pPr>
          </a:lstStyle>
          <a:p>
            <a:endParaRPr lang="en-US" dirty="0"/>
          </a:p>
        </p:txBody>
      </p:sp>
    </p:spTree>
    <p:extLst>
      <p:ext uri="{BB962C8B-B14F-4D97-AF65-F5344CB8AC3E}">
        <p14:creationId xmlns:p14="http://schemas.microsoft.com/office/powerpoint/2010/main" val="1897313191"/>
      </p:ext>
    </p:extLst>
  </p:cSld>
  <p:clrMapOvr>
    <a:masterClrMapping/>
  </p:clrMapOvr>
  <p:transition>
    <p:strips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6324600" cy="1143000"/>
          </a:xfrm>
        </p:spPr>
        <p:txBody>
          <a:bodyPr/>
          <a:lstStyle/>
          <a:p>
            <a:r>
              <a:rPr lang="en-US"/>
              <a:t>Click to edit Master title style</a:t>
            </a:r>
          </a:p>
        </p:txBody>
      </p:sp>
      <p:sp>
        <p:nvSpPr>
          <p:cNvPr id="3" name="Table Placeholder 2"/>
          <p:cNvSpPr>
            <a:spLocks noGrp="1"/>
          </p:cNvSpPr>
          <p:nvPr>
            <p:ph type="tbl" idx="1"/>
          </p:nvPr>
        </p:nvSpPr>
        <p:spPr>
          <a:xfrm>
            <a:off x="1066800" y="1752600"/>
            <a:ext cx="7391400" cy="4343400"/>
          </a:xfrm>
        </p:spPr>
        <p:txBody>
          <a:bodyPr/>
          <a:lstStyle/>
          <a:p>
            <a:endParaRPr lang="en-US" dirty="0"/>
          </a:p>
        </p:txBody>
      </p:sp>
      <p:sp>
        <p:nvSpPr>
          <p:cNvPr id="4" name="Footer Placeholder 3"/>
          <p:cNvSpPr>
            <a:spLocks noGrp="1"/>
          </p:cNvSpPr>
          <p:nvPr>
            <p:ph type="ftr" sz="quarter" idx="10"/>
          </p:nvPr>
        </p:nvSpPr>
        <p:spPr>
          <a:xfrm>
            <a:off x="0" y="6629400"/>
            <a:ext cx="4724400" cy="228600"/>
          </a:xfrm>
        </p:spPr>
        <p:txBody>
          <a:bodyPr/>
          <a:lstStyle>
            <a:lvl1pPr>
              <a:defRPr/>
            </a:lvl1pPr>
          </a:lstStyle>
          <a:p>
            <a:endParaRPr lang="en-US" dirty="0"/>
          </a:p>
        </p:txBody>
      </p:sp>
    </p:spTree>
    <p:extLst>
      <p:ext uri="{BB962C8B-B14F-4D97-AF65-F5344CB8AC3E}">
        <p14:creationId xmlns:p14="http://schemas.microsoft.com/office/powerpoint/2010/main" val="950044639"/>
      </p:ext>
    </p:extLst>
  </p:cSld>
  <p:clrMapOvr>
    <a:masterClrMapping/>
  </p:clrMapOvr>
  <p:transition>
    <p:strips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895480808"/>
      </p:ext>
    </p:extLst>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935458818"/>
      </p:ext>
    </p:extLst>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21300"/>
            <a:ext cx="9144000" cy="1536700"/>
          </a:xfrm>
          <a:prstGeom prst="rect">
            <a:avLst/>
          </a:prstGeom>
          <a:noFill/>
          <a:extLst>
            <a:ext uri="{909E8E84-426E-40DD-AFC4-6F175D3DCCD1}">
              <a14:hiddenFill xmlns:a14="http://schemas.microsoft.com/office/drawing/2010/main">
                <a:solidFill>
                  <a:srgbClr val="FFFFFF"/>
                </a:solidFill>
              </a14:hiddenFill>
            </a:ext>
          </a:extLst>
        </p:spPr>
      </p:pic>
      <p:pic>
        <p:nvPicPr>
          <p:cNvPr id="225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536700"/>
          </a:xfrm>
          <a:prstGeom prst="rect">
            <a:avLst/>
          </a:prstGeom>
          <a:noFill/>
          <a:extLst>
            <a:ext uri="{909E8E84-426E-40DD-AFC4-6F175D3DCCD1}">
              <a14:hiddenFill xmlns:a14="http://schemas.microsoft.com/office/drawing/2010/main">
                <a:solidFill>
                  <a:srgbClr val="FFFFFF"/>
                </a:solidFill>
              </a14:hiddenFill>
            </a:ext>
          </a:extLst>
        </p:spPr>
      </p:pic>
      <p:sp>
        <p:nvSpPr>
          <p:cNvPr id="22532" name="Rectangle 4"/>
          <p:cNvSpPr>
            <a:spLocks noGrp="1" noChangeArrowheads="1"/>
          </p:cNvSpPr>
          <p:nvPr>
            <p:ph type="ctrTitle"/>
          </p:nvPr>
        </p:nvSpPr>
        <p:spPr>
          <a:xfrm>
            <a:off x="914400" y="2100411"/>
            <a:ext cx="7315200" cy="461665"/>
          </a:xfrm>
        </p:spPr>
        <p:txBody>
          <a:bodyPr>
            <a:spAutoFit/>
          </a:bodyPr>
          <a:lstStyle>
            <a:lvl1pPr>
              <a:lnSpc>
                <a:spcPct val="100000"/>
              </a:lnSpc>
              <a:defRPr sz="2400">
                <a:latin typeface="Arial" panose="020B0604020202020204" pitchFamily="34" charset="0"/>
                <a:cs typeface="Arial" panose="020B0604020202020204" pitchFamily="34" charset="0"/>
              </a:defRPr>
            </a:lvl1pPr>
          </a:lstStyle>
          <a:p>
            <a:pPr lvl="0"/>
            <a:r>
              <a:rPr lang="en-US" noProof="0"/>
              <a:t>Click to edit Master title style</a:t>
            </a:r>
          </a:p>
        </p:txBody>
      </p:sp>
      <p:sp>
        <p:nvSpPr>
          <p:cNvPr id="22533" name="Rectangle 5"/>
          <p:cNvSpPr>
            <a:spLocks noGrp="1" noChangeArrowheads="1"/>
          </p:cNvSpPr>
          <p:nvPr>
            <p:ph type="ftr" sz="quarter" idx="3"/>
          </p:nvPr>
        </p:nvSpPr>
        <p:spPr>
          <a:xfrm>
            <a:off x="76200" y="6324600"/>
            <a:ext cx="5638800" cy="457200"/>
          </a:xfrm>
        </p:spPr>
        <p:txBody>
          <a:bodyPr/>
          <a:lstStyle>
            <a:lvl1pPr>
              <a:defRPr/>
            </a:lvl1pPr>
          </a:lstStyle>
          <a:p>
            <a:endParaRPr lang="en-US" dirty="0"/>
          </a:p>
        </p:txBody>
      </p:sp>
      <p:sp>
        <p:nvSpPr>
          <p:cNvPr id="22534" name="Rectangle 6"/>
          <p:cNvSpPr>
            <a:spLocks noGrp="1" noChangeArrowheads="1"/>
          </p:cNvSpPr>
          <p:nvPr>
            <p:ph type="sldNum" sz="quarter" idx="4"/>
          </p:nvPr>
        </p:nvSpPr>
        <p:spPr bwMode="auto">
          <a:xfrm>
            <a:off x="7162800" y="63246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50">
                <a:solidFill>
                  <a:schemeClr val="bg2"/>
                </a:solidFill>
                <a:latin typeface="RequiemDisplay-HTF-SmallCaps" pitchFamily="18" charset="0"/>
              </a:defRPr>
            </a:lvl1pPr>
          </a:lstStyle>
          <a:p>
            <a:fld id="{275E9D09-6B38-451A-A692-C9902794228F}" type="slidenum">
              <a:rPr lang="en-US"/>
              <a:pPr/>
              <a:t>‹#›</a:t>
            </a:fld>
            <a:endParaRPr lang="en-US" dirty="0">
              <a:solidFill>
                <a:schemeClr val="tx1"/>
              </a:solidFill>
              <a:latin typeface="Times"/>
            </a:endParaRPr>
          </a:p>
        </p:txBody>
      </p:sp>
      <p:sp>
        <p:nvSpPr>
          <p:cNvPr id="22536" name="Rectangle 8"/>
          <p:cNvSpPr>
            <a:spLocks noGrp="1" noChangeArrowheads="1"/>
          </p:cNvSpPr>
          <p:nvPr>
            <p:ph type="subTitle" sz="quarter" idx="1"/>
          </p:nvPr>
        </p:nvSpPr>
        <p:spPr>
          <a:xfrm>
            <a:off x="1371600" y="3505200"/>
            <a:ext cx="6400800" cy="1752600"/>
          </a:xfrm>
        </p:spPr>
        <p:txBody>
          <a:bodyPr/>
          <a:lstStyle>
            <a:lvl1pPr marL="0" indent="0" algn="ctr">
              <a:buFontTx/>
              <a:buNone/>
              <a:defRPr sz="2100">
                <a:latin typeface="Arial" panose="020B0604020202020204" pitchFamily="34" charset="0"/>
                <a:cs typeface="Arial" panose="020B0604020202020204" pitchFamily="34" charset="0"/>
              </a:defRPr>
            </a:lvl1pPr>
          </a:lstStyle>
          <a:p>
            <a:pPr lvl="0"/>
            <a:r>
              <a:rPr lang="en-US" noProof="0"/>
              <a:t>Click to edit Master subtitle style</a:t>
            </a:r>
          </a:p>
        </p:txBody>
      </p:sp>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326" y="1"/>
            <a:ext cx="997135" cy="966250"/>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46866" y="0"/>
            <a:ext cx="997135" cy="966250"/>
          </a:xfrm>
          <a:prstGeom prst="rect">
            <a:avLst/>
          </a:prstGeom>
        </p:spPr>
      </p:pic>
    </p:spTree>
    <p:extLst>
      <p:ext uri="{BB962C8B-B14F-4D97-AF65-F5344CB8AC3E}">
        <p14:creationId xmlns:p14="http://schemas.microsoft.com/office/powerpoint/2010/main" val="1603034750"/>
      </p:ext>
    </p:extLst>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3079009176"/>
      </p:ext>
    </p:extLst>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594786475"/>
      </p:ext>
    </p:extLst>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96791" y="0"/>
            <a:ext cx="6324600" cy="1143000"/>
          </a:xfrm>
        </p:spPr>
        <p:txBody>
          <a:bodyPr/>
          <a:lstStyle/>
          <a:p>
            <a:r>
              <a:rPr lang="en-US"/>
              <a:t>Click to edit Master title style</a:t>
            </a:r>
          </a:p>
        </p:txBody>
      </p:sp>
      <p:sp>
        <p:nvSpPr>
          <p:cNvPr id="3" name="Content Placeholder 2"/>
          <p:cNvSpPr>
            <a:spLocks noGrp="1"/>
          </p:cNvSpPr>
          <p:nvPr>
            <p:ph sz="half" idx="1"/>
          </p:nvPr>
        </p:nvSpPr>
        <p:spPr>
          <a:xfrm>
            <a:off x="1066800" y="1752600"/>
            <a:ext cx="3619500" cy="43434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752600"/>
            <a:ext cx="3619500" cy="43434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528930427"/>
      </p:ext>
    </p:extLst>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655108728"/>
      </p:ext>
    </p:extLst>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Footer Placeholder 2"/>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3484032086"/>
      </p:ext>
    </p:extLst>
  </p:cSld>
  <p:clrMapOvr>
    <a:masterClrMapping/>
  </p:clrMapOvr>
  <p:transition>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7775886"/>
      </p:ext>
    </p:extLst>
  </p:cSld>
  <p:clrMapOvr>
    <a:masterClrMapping/>
  </p:clrMapOvr>
  <p:transition>
    <p:strips dir="rd"/>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image" Target="../media/image1.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image" Target="../media/image2.png"/><Relationship Id="rId2" Type="http://schemas.openxmlformats.org/officeDocument/2006/relationships/slideLayout" Target="../slideLayouts/slideLayout4.xml"/><Relationship Id="rId16" Type="http://schemas.openxmlformats.org/officeDocument/2006/relationships/theme" Target="../theme/theme2.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19" Type="http://schemas.openxmlformats.org/officeDocument/2006/relationships/image" Target="../media/image3.jpg"/><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EFFF3"/>
        </a:solidFill>
        <a:effectLst/>
      </p:bgPr>
    </p:bg>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4"/>
          <p:cNvSpPr>
            <a:spLocks noGrp="1" noChangeArrowheads="1"/>
          </p:cNvSpPr>
          <p:nvPr>
            <p:ph type="title"/>
          </p:nvPr>
        </p:nvSpPr>
        <p:spPr bwMode="auto">
          <a:xfrm>
            <a:off x="1277938" y="1017588"/>
            <a:ext cx="6324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1509" name="Rectangle 5"/>
          <p:cNvSpPr>
            <a:spLocks noGrp="1" noChangeArrowheads="1"/>
          </p:cNvSpPr>
          <p:nvPr>
            <p:ph type="body" idx="1"/>
          </p:nvPr>
        </p:nvSpPr>
        <p:spPr bwMode="auto">
          <a:xfrm>
            <a:off x="1066800" y="2341563"/>
            <a:ext cx="7391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54759450"/>
      </p:ext>
    </p:extLst>
  </p:cSld>
  <p:clrMap bg1="lt1" tx1="dk1" bg2="lt2" tx2="dk2" accent1="accent1" accent2="accent2" accent3="accent3" accent4="accent4" accent5="accent5" accent6="accent6" hlink="hlink" folHlink="folHlink"/>
  <p:sldLayoutIdLst>
    <p:sldLayoutId id="2147483704" r:id="rId1"/>
    <p:sldLayoutId id="2147483705" r:id="rId2"/>
  </p:sldLayoutIdLst>
  <p:transition>
    <p:strips dir="rd"/>
  </p:transition>
  <p:hf hdr="0" ftr="0" dt="0"/>
  <p:txStyles>
    <p:title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p:titleStyle>
    <p:bodyStyle>
      <a:lvl1pPr marL="342900" indent="-342900" algn="l" rtl="0" eaLnBrk="0" fontAlgn="base" hangingPunct="0">
        <a:lnSpc>
          <a:spcPct val="90000"/>
        </a:lnSpc>
        <a:spcBef>
          <a:spcPct val="20000"/>
        </a:spcBef>
        <a:spcAft>
          <a:spcPct val="0"/>
        </a:spcAft>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lnSpc>
          <a:spcPct val="90000"/>
        </a:lnSpc>
        <a:spcBef>
          <a:spcPct val="20000"/>
        </a:spcBef>
        <a:spcAft>
          <a:spcPct val="0"/>
        </a:spcAft>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lnSpc>
          <a:spcPct val="90000"/>
        </a:lnSpc>
        <a:spcBef>
          <a:spcPct val="20000"/>
        </a:spcBef>
        <a:spcAft>
          <a:spcPct val="0"/>
        </a:spcAft>
        <a:buChar char="•"/>
        <a:defRPr sz="2400">
          <a:solidFill>
            <a:schemeClr val="tx1"/>
          </a:solidFill>
          <a:latin typeface="+mn-lt"/>
        </a:defRPr>
      </a:lvl3pPr>
      <a:lvl4pPr marL="1600200" indent="-228600" algn="l" rtl="0" eaLnBrk="0" fontAlgn="base" hangingPunct="0">
        <a:lnSpc>
          <a:spcPct val="110000"/>
        </a:lnSpc>
        <a:spcBef>
          <a:spcPct val="20000"/>
        </a:spcBef>
        <a:spcAft>
          <a:spcPct val="0"/>
        </a:spcAft>
        <a:buChar char="–"/>
        <a:defRPr sz="2000">
          <a:solidFill>
            <a:schemeClr val="tx1"/>
          </a:solidFill>
          <a:latin typeface="+mn-lt"/>
        </a:defRPr>
      </a:lvl4pPr>
      <a:lvl5pPr marL="2057400" indent="-228600" algn="l" rtl="0" eaLnBrk="0" fontAlgn="base" hangingPunct="0">
        <a:lnSpc>
          <a:spcPct val="110000"/>
        </a:lnSpc>
        <a:spcBef>
          <a:spcPct val="20000"/>
        </a:spcBef>
        <a:spcAft>
          <a:spcPct val="0"/>
        </a:spcAft>
        <a:buChar char="»"/>
        <a:defRPr sz="2000">
          <a:solidFill>
            <a:schemeClr val="tx1"/>
          </a:solidFill>
          <a:latin typeface="+mn-lt"/>
        </a:defRPr>
      </a:lvl5pPr>
      <a:lvl6pPr marL="2514600" indent="-228600" algn="l" rtl="0" fontAlgn="base">
        <a:lnSpc>
          <a:spcPct val="110000"/>
        </a:lnSpc>
        <a:spcBef>
          <a:spcPct val="20000"/>
        </a:spcBef>
        <a:spcAft>
          <a:spcPct val="0"/>
        </a:spcAft>
        <a:buChar char="»"/>
        <a:defRPr sz="2000">
          <a:solidFill>
            <a:schemeClr val="tx1"/>
          </a:solidFill>
          <a:latin typeface="+mn-lt"/>
        </a:defRPr>
      </a:lvl6pPr>
      <a:lvl7pPr marL="2971800" indent="-228600" algn="l" rtl="0" fontAlgn="base">
        <a:lnSpc>
          <a:spcPct val="110000"/>
        </a:lnSpc>
        <a:spcBef>
          <a:spcPct val="20000"/>
        </a:spcBef>
        <a:spcAft>
          <a:spcPct val="0"/>
        </a:spcAft>
        <a:buChar char="»"/>
        <a:defRPr sz="2000">
          <a:solidFill>
            <a:schemeClr val="tx1"/>
          </a:solidFill>
          <a:latin typeface="+mn-lt"/>
        </a:defRPr>
      </a:lvl7pPr>
      <a:lvl8pPr marL="3429000" indent="-228600" algn="l" rtl="0" fontAlgn="base">
        <a:lnSpc>
          <a:spcPct val="110000"/>
        </a:lnSpc>
        <a:spcBef>
          <a:spcPct val="20000"/>
        </a:spcBef>
        <a:spcAft>
          <a:spcPct val="0"/>
        </a:spcAft>
        <a:buChar char="»"/>
        <a:defRPr sz="2000">
          <a:solidFill>
            <a:schemeClr val="tx1"/>
          </a:solidFill>
          <a:latin typeface="+mn-lt"/>
        </a:defRPr>
      </a:lvl8pPr>
      <a:lvl9pPr marL="3886200" indent="-228600" algn="l" rtl="0" fontAlgn="base">
        <a:lnSpc>
          <a:spcPct val="110000"/>
        </a:lnSpc>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EFFF3"/>
        </a:solidFill>
        <a:effectLst/>
      </p:bgPr>
    </p:bg>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17">
            <a:extLst>
              <a:ext uri="{28A0092B-C50C-407E-A947-70E740481C1C}">
                <a14:useLocalDpi xmlns:a14="http://schemas.microsoft.com/office/drawing/2010/main" val="0"/>
              </a:ext>
            </a:extLst>
          </a:blip>
          <a:srcRect l="151" t="5911" r="-151" b="-105"/>
          <a:stretch>
            <a:fillRect/>
          </a:stretch>
        </p:blipFill>
        <p:spPr bwMode="auto">
          <a:xfrm>
            <a:off x="0" y="5410200"/>
            <a:ext cx="91440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21507" name="Picture 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1536700"/>
          </a:xfrm>
          <a:prstGeom prst="rect">
            <a:avLst/>
          </a:prstGeom>
          <a:noFill/>
          <a:extLst>
            <a:ext uri="{909E8E84-426E-40DD-AFC4-6F175D3DCCD1}">
              <a14:hiddenFill xmlns:a14="http://schemas.microsoft.com/office/drawing/2010/main">
                <a:solidFill>
                  <a:srgbClr val="FFFFFF"/>
                </a:solidFill>
              </a14:hiddenFill>
            </a:ext>
          </a:extLst>
        </p:spPr>
      </p:pic>
      <p:sp>
        <p:nvSpPr>
          <p:cNvPr id="21508" name="Rectangle 4"/>
          <p:cNvSpPr>
            <a:spLocks noGrp="1" noChangeArrowheads="1"/>
          </p:cNvSpPr>
          <p:nvPr>
            <p:ph type="title"/>
          </p:nvPr>
        </p:nvSpPr>
        <p:spPr bwMode="auto">
          <a:xfrm>
            <a:off x="999460" y="-26592"/>
            <a:ext cx="714740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21509" name="Rectangle 5"/>
          <p:cNvSpPr>
            <a:spLocks noGrp="1" noChangeArrowheads="1"/>
          </p:cNvSpPr>
          <p:nvPr>
            <p:ph type="body" idx="1"/>
          </p:nvPr>
        </p:nvSpPr>
        <p:spPr bwMode="auto">
          <a:xfrm>
            <a:off x="1066800" y="1752600"/>
            <a:ext cx="7391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511" name="Rectangle 7"/>
          <p:cNvSpPr>
            <a:spLocks noGrp="1" noChangeArrowheads="1"/>
          </p:cNvSpPr>
          <p:nvPr>
            <p:ph type="ftr" sz="quarter" idx="3"/>
          </p:nvPr>
        </p:nvSpPr>
        <p:spPr bwMode="auto">
          <a:xfrm>
            <a:off x="0" y="6629400"/>
            <a:ext cx="4724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solidFill>
                  <a:schemeClr val="bg2"/>
                </a:solidFill>
                <a:latin typeface="RequiemDisplay-HTF-Roman" charset="0"/>
              </a:defRPr>
            </a:lvl1pPr>
          </a:lstStyle>
          <a:p>
            <a:endParaRPr lang="en-US" dirty="0"/>
          </a:p>
        </p:txBody>
      </p:sp>
      <p:pic>
        <p:nvPicPr>
          <p:cNvPr id="12" name="Picture 11"/>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2326" y="1"/>
            <a:ext cx="997135" cy="966250"/>
          </a:xfrm>
          <a:prstGeom prst="rect">
            <a:avLst/>
          </a:prstGeom>
        </p:spPr>
      </p:pic>
      <p:pic>
        <p:nvPicPr>
          <p:cNvPr id="14" name="Picture 13"/>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8157499" y="3539"/>
            <a:ext cx="997135" cy="966250"/>
          </a:xfrm>
          <a:prstGeom prst="rect">
            <a:avLst/>
          </a:prstGeom>
        </p:spPr>
      </p:pic>
    </p:spTree>
    <p:extLst>
      <p:ext uri="{BB962C8B-B14F-4D97-AF65-F5344CB8AC3E}">
        <p14:creationId xmlns:p14="http://schemas.microsoft.com/office/powerpoint/2010/main" val="2554586321"/>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Lst>
  <p:transition>
    <p:strips dir="rd"/>
  </p:transition>
  <p:txStyles>
    <p:titleStyle>
      <a:lvl1pPr algn="ctr" rtl="0" fontAlgn="base">
        <a:lnSpc>
          <a:spcPct val="70000"/>
        </a:lnSpc>
        <a:spcBef>
          <a:spcPct val="0"/>
        </a:spcBef>
        <a:spcAft>
          <a:spcPct val="0"/>
        </a:spcAft>
        <a:defRPr sz="27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27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27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27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2700">
          <a:solidFill>
            <a:srgbClr val="760002"/>
          </a:solidFill>
          <a:effectLst>
            <a:outerShdw blurRad="38100" dist="38100" dir="2700000" algn="tl">
              <a:srgbClr val="C0C0C0"/>
            </a:outerShdw>
          </a:effectLst>
          <a:latin typeface="Times New Roman" pitchFamily="18" charset="0"/>
        </a:defRPr>
      </a:lvl5pPr>
      <a:lvl6pPr marL="342900" algn="ctr" rtl="0" fontAlgn="base">
        <a:lnSpc>
          <a:spcPct val="70000"/>
        </a:lnSpc>
        <a:spcBef>
          <a:spcPct val="0"/>
        </a:spcBef>
        <a:spcAft>
          <a:spcPct val="0"/>
        </a:spcAft>
        <a:defRPr sz="2700">
          <a:solidFill>
            <a:srgbClr val="760002"/>
          </a:solidFill>
          <a:effectLst>
            <a:outerShdw blurRad="38100" dist="38100" dir="2700000" algn="tl">
              <a:srgbClr val="C0C0C0"/>
            </a:outerShdw>
          </a:effectLst>
          <a:latin typeface="Times New Roman" pitchFamily="18" charset="0"/>
        </a:defRPr>
      </a:lvl6pPr>
      <a:lvl7pPr marL="685800" algn="ctr" rtl="0" fontAlgn="base">
        <a:lnSpc>
          <a:spcPct val="70000"/>
        </a:lnSpc>
        <a:spcBef>
          <a:spcPct val="0"/>
        </a:spcBef>
        <a:spcAft>
          <a:spcPct val="0"/>
        </a:spcAft>
        <a:defRPr sz="2700">
          <a:solidFill>
            <a:srgbClr val="760002"/>
          </a:solidFill>
          <a:effectLst>
            <a:outerShdw blurRad="38100" dist="38100" dir="2700000" algn="tl">
              <a:srgbClr val="C0C0C0"/>
            </a:outerShdw>
          </a:effectLst>
          <a:latin typeface="Times New Roman" pitchFamily="18" charset="0"/>
        </a:defRPr>
      </a:lvl7pPr>
      <a:lvl8pPr marL="1028700" algn="ctr" rtl="0" fontAlgn="base">
        <a:lnSpc>
          <a:spcPct val="70000"/>
        </a:lnSpc>
        <a:spcBef>
          <a:spcPct val="0"/>
        </a:spcBef>
        <a:spcAft>
          <a:spcPct val="0"/>
        </a:spcAft>
        <a:defRPr sz="2700">
          <a:solidFill>
            <a:srgbClr val="760002"/>
          </a:solidFill>
          <a:effectLst>
            <a:outerShdw blurRad="38100" dist="38100" dir="2700000" algn="tl">
              <a:srgbClr val="C0C0C0"/>
            </a:outerShdw>
          </a:effectLst>
          <a:latin typeface="Times New Roman" pitchFamily="18" charset="0"/>
        </a:defRPr>
      </a:lvl8pPr>
      <a:lvl9pPr marL="1371600" algn="ctr" rtl="0" fontAlgn="base">
        <a:lnSpc>
          <a:spcPct val="70000"/>
        </a:lnSpc>
        <a:spcBef>
          <a:spcPct val="0"/>
        </a:spcBef>
        <a:spcAft>
          <a:spcPct val="0"/>
        </a:spcAft>
        <a:defRPr sz="2700">
          <a:solidFill>
            <a:srgbClr val="760002"/>
          </a:solidFill>
          <a:effectLst>
            <a:outerShdw blurRad="38100" dist="38100" dir="2700000" algn="tl">
              <a:srgbClr val="C0C0C0"/>
            </a:outerShdw>
          </a:effectLst>
          <a:latin typeface="Times New Roman" pitchFamily="18" charset="0"/>
        </a:defRPr>
      </a:lvl9pPr>
    </p:titleStyle>
    <p:bodyStyle>
      <a:lvl1pPr marL="257175" indent="-257175" algn="l" rtl="0" fontAlgn="base">
        <a:lnSpc>
          <a:spcPct val="90000"/>
        </a:lnSpc>
        <a:spcBef>
          <a:spcPct val="20000"/>
        </a:spcBef>
        <a:spcAft>
          <a:spcPct val="0"/>
        </a:spcAft>
        <a:buChar char="•"/>
        <a:defRPr sz="2400" b="1" baseline="0">
          <a:solidFill>
            <a:schemeClr val="tx1"/>
          </a:solidFill>
          <a:effectLst>
            <a:outerShdw blurRad="38100" dist="38100" dir="2700000" algn="tl">
              <a:srgbClr val="C0C0C0"/>
            </a:outerShdw>
          </a:effectLst>
          <a:latin typeface="Georgia" panose="02040502050405020303" pitchFamily="18" charset="0"/>
          <a:ea typeface="+mn-ea"/>
          <a:cs typeface="Arial" panose="020B0604020202020204" pitchFamily="34" charset="0"/>
        </a:defRPr>
      </a:lvl1pPr>
      <a:lvl2pPr marL="557213" indent="-214313" algn="l" rtl="0" fontAlgn="base">
        <a:lnSpc>
          <a:spcPct val="90000"/>
        </a:lnSpc>
        <a:spcBef>
          <a:spcPct val="20000"/>
        </a:spcBef>
        <a:spcAft>
          <a:spcPct val="0"/>
        </a:spcAft>
        <a:buChar char="–"/>
        <a:defRPr sz="2100" b="1">
          <a:solidFill>
            <a:schemeClr val="tx1"/>
          </a:solidFill>
          <a:effectLst>
            <a:outerShdw blurRad="38100" dist="38100" dir="2700000" algn="tl">
              <a:srgbClr val="C0C0C0"/>
            </a:outerShdw>
          </a:effectLst>
          <a:latin typeface="Georgia" panose="02040502050405020303" pitchFamily="18" charset="0"/>
          <a:cs typeface="Arial" panose="020B0604020202020204" pitchFamily="34" charset="0"/>
        </a:defRPr>
      </a:lvl2pPr>
      <a:lvl3pPr marL="857250" indent="-171450" algn="l" rtl="0" fontAlgn="base">
        <a:lnSpc>
          <a:spcPct val="90000"/>
        </a:lnSpc>
        <a:spcBef>
          <a:spcPct val="20000"/>
        </a:spcBef>
        <a:spcAft>
          <a:spcPct val="0"/>
        </a:spcAft>
        <a:buChar char="•"/>
        <a:defRPr sz="1800" b="1">
          <a:solidFill>
            <a:schemeClr val="tx1"/>
          </a:solidFill>
          <a:latin typeface="Georgia" panose="02040502050405020303" pitchFamily="18" charset="0"/>
          <a:cs typeface="Arial" panose="020B0604020202020204" pitchFamily="34" charset="0"/>
        </a:defRPr>
      </a:lvl3pPr>
      <a:lvl4pPr marL="1200150" indent="-171450" algn="l" rtl="0" fontAlgn="base">
        <a:lnSpc>
          <a:spcPct val="110000"/>
        </a:lnSpc>
        <a:spcBef>
          <a:spcPct val="20000"/>
        </a:spcBef>
        <a:spcAft>
          <a:spcPct val="0"/>
        </a:spcAft>
        <a:buChar char="–"/>
        <a:defRPr sz="1500" b="1">
          <a:solidFill>
            <a:schemeClr val="tx1"/>
          </a:solidFill>
          <a:latin typeface="Georgia" panose="02040502050405020303" pitchFamily="18" charset="0"/>
          <a:cs typeface="Arial" panose="020B0604020202020204" pitchFamily="34" charset="0"/>
        </a:defRPr>
      </a:lvl4pPr>
      <a:lvl5pPr marL="1543050" indent="-171450" algn="l" rtl="0" fontAlgn="base">
        <a:lnSpc>
          <a:spcPct val="110000"/>
        </a:lnSpc>
        <a:spcBef>
          <a:spcPct val="20000"/>
        </a:spcBef>
        <a:spcAft>
          <a:spcPct val="0"/>
        </a:spcAft>
        <a:buChar char="»"/>
        <a:defRPr sz="1500" b="1">
          <a:solidFill>
            <a:schemeClr val="tx1"/>
          </a:solidFill>
          <a:latin typeface="Georgia" panose="02040502050405020303" pitchFamily="18" charset="0"/>
          <a:cs typeface="Arial" panose="020B0604020202020204" pitchFamily="34" charset="0"/>
        </a:defRPr>
      </a:lvl5pPr>
      <a:lvl6pPr marL="1885950" indent="-171450" algn="l" rtl="0" fontAlgn="base">
        <a:lnSpc>
          <a:spcPct val="110000"/>
        </a:lnSpc>
        <a:spcBef>
          <a:spcPct val="20000"/>
        </a:spcBef>
        <a:spcAft>
          <a:spcPct val="0"/>
        </a:spcAft>
        <a:buChar char="»"/>
        <a:defRPr sz="1500">
          <a:solidFill>
            <a:schemeClr val="tx1"/>
          </a:solidFill>
          <a:latin typeface="+mn-lt"/>
        </a:defRPr>
      </a:lvl6pPr>
      <a:lvl7pPr marL="2228850" indent="-171450" algn="l" rtl="0" fontAlgn="base">
        <a:lnSpc>
          <a:spcPct val="110000"/>
        </a:lnSpc>
        <a:spcBef>
          <a:spcPct val="20000"/>
        </a:spcBef>
        <a:spcAft>
          <a:spcPct val="0"/>
        </a:spcAft>
        <a:buChar char="»"/>
        <a:defRPr sz="1500">
          <a:solidFill>
            <a:schemeClr val="tx1"/>
          </a:solidFill>
          <a:latin typeface="+mn-lt"/>
        </a:defRPr>
      </a:lvl7pPr>
      <a:lvl8pPr marL="2571750" indent="-171450" algn="l" rtl="0" fontAlgn="base">
        <a:lnSpc>
          <a:spcPct val="110000"/>
        </a:lnSpc>
        <a:spcBef>
          <a:spcPct val="20000"/>
        </a:spcBef>
        <a:spcAft>
          <a:spcPct val="0"/>
        </a:spcAft>
        <a:buChar char="»"/>
        <a:defRPr sz="1500">
          <a:solidFill>
            <a:schemeClr val="tx1"/>
          </a:solidFill>
          <a:latin typeface="+mn-lt"/>
        </a:defRPr>
      </a:lvl8pPr>
      <a:lvl9pPr marL="2914650" indent="-171450" algn="l" rtl="0" fontAlgn="base">
        <a:lnSpc>
          <a:spcPct val="110000"/>
        </a:lnSpc>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038687" y="2551247"/>
            <a:ext cx="7276528" cy="1143000"/>
          </a:xfrm>
        </p:spPr>
        <p:txBody>
          <a:bodyPr/>
          <a:lstStyle/>
          <a:p>
            <a:r>
              <a:rPr lang="en-US" u="none" dirty="0"/>
              <a:t>Sample 1 </a:t>
            </a:r>
            <a:br>
              <a:rPr lang="en-US" dirty="0"/>
            </a:br>
            <a:r>
              <a:rPr lang="en-US" dirty="0"/>
              <a:t>Outreach &amp; Evangelism</a:t>
            </a:r>
          </a:p>
        </p:txBody>
      </p:sp>
    </p:spTree>
    <p:extLst>
      <p:ext uri="{BB962C8B-B14F-4D97-AF65-F5344CB8AC3E}">
        <p14:creationId xmlns:p14="http://schemas.microsoft.com/office/powerpoint/2010/main" val="2612620696"/>
      </p:ext>
    </p:extLst>
  </p:cSld>
  <p:clrMapOvr>
    <a:masterClrMapping/>
  </p:clrMapOvr>
  <p:transition>
    <p:strips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76" y="976990"/>
            <a:ext cx="9081448" cy="4602805"/>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2500" dirty="0">
                <a:solidFill>
                  <a:schemeClr val="bg2"/>
                </a:solidFill>
                <a:effectLst/>
              </a:rPr>
              <a:t>Develop and implement within 36 months the following effective “External Ministries” :</a:t>
            </a:r>
          </a:p>
          <a:p>
            <a:pPr marL="0" marR="0" lvl="0" indent="0" algn="l" defTabSz="914400" rtl="0" eaLnBrk="0" fontAlgn="base" latinLnBrk="0" hangingPunct="0">
              <a:lnSpc>
                <a:spcPct val="100000"/>
              </a:lnSpc>
              <a:spcBef>
                <a:spcPct val="0"/>
              </a:spcBef>
              <a:spcAft>
                <a:spcPct val="0"/>
              </a:spcAft>
              <a:buClrTx/>
              <a:buSzTx/>
              <a:buNone/>
              <a:tabLst/>
              <a:defRPr/>
            </a:pPr>
            <a:r>
              <a:rPr lang="en-US" sz="2500" u="sng" dirty="0">
                <a:solidFill>
                  <a:schemeClr val="bg2"/>
                </a:solidFill>
                <a:effectLst/>
              </a:rPr>
              <a:t>(a) External Service Ministry:</a:t>
            </a:r>
            <a:r>
              <a:rPr lang="en-US" sz="2500" dirty="0">
                <a:solidFill>
                  <a:schemeClr val="bg2"/>
                </a:solidFill>
                <a:effectLst/>
              </a:rPr>
              <a:t> that will achieve  at  least  a: </a:t>
            </a:r>
          </a:p>
          <a:p>
            <a:pPr marL="398463" marR="0" lvl="0" indent="0" algn="l" defTabSz="914400" rtl="0" eaLnBrk="0" fontAlgn="base" latinLnBrk="0" hangingPunct="0">
              <a:lnSpc>
                <a:spcPct val="100000"/>
              </a:lnSpc>
              <a:spcBef>
                <a:spcPct val="0"/>
              </a:spcBef>
              <a:spcAft>
                <a:spcPct val="0"/>
              </a:spcAft>
              <a:buClrTx/>
              <a:buSzTx/>
              <a:buNone/>
              <a:tabLst/>
              <a:defRPr/>
            </a:pPr>
            <a:r>
              <a:rPr lang="en-US" sz="2500" dirty="0">
                <a:solidFill>
                  <a:schemeClr val="bg2"/>
                </a:solidFill>
                <a:effectLst/>
              </a:rPr>
              <a:t>(i) 33%  increase  in  parishioner  meaningful  engagement within 24 months; and </a:t>
            </a:r>
          </a:p>
          <a:p>
            <a:pPr marL="398463" marR="0" lvl="0" indent="-398463" algn="l" defTabSz="914400" rtl="0" eaLnBrk="0" fontAlgn="base" latinLnBrk="0" hangingPunct="0">
              <a:lnSpc>
                <a:spcPct val="100000"/>
              </a:lnSpc>
              <a:spcBef>
                <a:spcPct val="0"/>
              </a:spcBef>
              <a:spcAft>
                <a:spcPct val="0"/>
              </a:spcAft>
              <a:buClrTx/>
              <a:buSzTx/>
              <a:buNone/>
              <a:tabLst/>
              <a:defRPr/>
            </a:pPr>
            <a:r>
              <a:rPr lang="en-US" sz="2500" dirty="0">
                <a:solidFill>
                  <a:schemeClr val="bg2"/>
                </a:solidFill>
                <a:effectLst/>
              </a:rPr>
              <a:t>     (ii) 50% increase  in  parishioner  meaningful  engagement within 36 months; and</a:t>
            </a:r>
          </a:p>
          <a:p>
            <a:pPr marL="398463" marR="0" lvl="0" indent="-398463" algn="l" defTabSz="914400" rtl="0" eaLnBrk="0" fontAlgn="base" latinLnBrk="0" hangingPunct="0">
              <a:lnSpc>
                <a:spcPct val="100000"/>
              </a:lnSpc>
              <a:spcBef>
                <a:spcPct val="0"/>
              </a:spcBef>
              <a:spcAft>
                <a:spcPct val="0"/>
              </a:spcAft>
              <a:buClrTx/>
              <a:buSzTx/>
              <a:buNone/>
              <a:tabLst/>
              <a:defRPr/>
            </a:pPr>
            <a:endParaRPr lang="en-US" sz="2500" dirty="0">
              <a:solidFill>
                <a:schemeClr val="bg2"/>
              </a:solidFill>
              <a:effectLst/>
            </a:endParaRPr>
          </a:p>
          <a:p>
            <a:pPr marL="0" marR="0" lvl="0" indent="0" algn="l" defTabSz="914400" rtl="0" eaLnBrk="0" fontAlgn="base" latinLnBrk="0" hangingPunct="0">
              <a:lnSpc>
                <a:spcPct val="100000"/>
              </a:lnSpc>
              <a:spcBef>
                <a:spcPct val="0"/>
              </a:spcBef>
              <a:spcAft>
                <a:spcPct val="0"/>
              </a:spcAft>
              <a:buClrTx/>
              <a:buSzTx/>
              <a:buNone/>
              <a:tabLst/>
              <a:defRPr/>
            </a:pPr>
            <a:r>
              <a:rPr lang="en-US" sz="2500" b="1" u="sng" dirty="0">
                <a:solidFill>
                  <a:schemeClr val="bg2"/>
                </a:solidFill>
                <a:effectLst/>
              </a:rPr>
              <a:t>(b) Evangelism Ministry </a:t>
            </a:r>
            <a:r>
              <a:rPr lang="en-US" sz="2500" b="1" dirty="0">
                <a:solidFill>
                  <a:schemeClr val="bg2"/>
                </a:solidFill>
                <a:effectLst/>
              </a:rPr>
              <a:t>– that  will  have  a meaningful  interaction with:</a:t>
            </a:r>
          </a:p>
          <a:p>
            <a:pPr marL="0" marR="0" lvl="0" indent="0" algn="l" defTabSz="914400" rtl="0" eaLnBrk="0" fontAlgn="base" latinLnBrk="0" hangingPunct="0">
              <a:lnSpc>
                <a:spcPct val="100000"/>
              </a:lnSpc>
              <a:spcBef>
                <a:spcPct val="0"/>
              </a:spcBef>
              <a:spcAft>
                <a:spcPct val="0"/>
              </a:spcAft>
              <a:buClrTx/>
              <a:buSzTx/>
              <a:buNone/>
              <a:tabLst>
                <a:tab pos="398463" algn="l"/>
              </a:tabLst>
              <a:defRPr/>
            </a:pPr>
            <a:r>
              <a:rPr lang="en-US" sz="2500" dirty="0">
                <a:solidFill>
                  <a:schemeClr val="bg2"/>
                </a:solidFill>
                <a:effectLst/>
              </a:rPr>
              <a:t>     (i) 100%  of  lapsed  St. Nicholas parishioners; and</a:t>
            </a:r>
          </a:p>
          <a:p>
            <a:pPr marL="0" lvl="0" indent="0" eaLnBrk="0" hangingPunct="0">
              <a:lnSpc>
                <a:spcPct val="100000"/>
              </a:lnSpc>
              <a:spcBef>
                <a:spcPct val="0"/>
              </a:spcBef>
              <a:buNone/>
              <a:tabLst>
                <a:tab pos="398463" algn="l"/>
              </a:tabLst>
              <a:defRPr/>
            </a:pPr>
            <a:r>
              <a:rPr lang="en-US" sz="2500" dirty="0">
                <a:solidFill>
                  <a:schemeClr val="bg2"/>
                </a:solidFill>
                <a:effectLst/>
              </a:rPr>
              <a:t>	(ii) at  least  700 non-Orthodox individuals 	who interact with the parish, including through 	specific external evangelism activities.</a:t>
            </a:r>
            <a:endParaRPr lang="en-US" sz="2500" b="1" dirty="0">
              <a:solidFill>
                <a:schemeClr val="bg2"/>
              </a:solidFill>
              <a:effectLst/>
            </a:endParaRPr>
          </a:p>
        </p:txBody>
      </p:sp>
      <p:sp>
        <p:nvSpPr>
          <p:cNvPr id="6" name="Title 1">
            <a:extLst>
              <a:ext uri="{FF2B5EF4-FFF2-40B4-BE49-F238E27FC236}">
                <a16:creationId xmlns:a16="http://schemas.microsoft.com/office/drawing/2014/main" id="{C9C43534-E06B-49C7-96FD-1144F200DA5E}"/>
              </a:ext>
            </a:extLst>
          </p:cNvPr>
          <p:cNvSpPr>
            <a:spLocks noGrp="1"/>
          </p:cNvSpPr>
          <p:nvPr>
            <p:ph type="title"/>
          </p:nvPr>
        </p:nvSpPr>
        <p:spPr>
          <a:xfrm>
            <a:off x="711649" y="11575"/>
            <a:ext cx="7304012" cy="1365812"/>
          </a:xfrm>
        </p:spPr>
        <p:txBody>
          <a:bodyPr/>
          <a:lstStyle/>
          <a:p>
            <a:r>
              <a:rPr lang="en-US" sz="2800" u="none" dirty="0">
                <a:solidFill>
                  <a:schemeClr val="tx1"/>
                </a:solidFill>
              </a:rPr>
              <a:t>External  Service  &amp; Evangelism</a:t>
            </a:r>
            <a:br>
              <a:rPr lang="en-US" sz="2800" b="1" u="none" dirty="0">
                <a:solidFill>
                  <a:schemeClr val="tx1"/>
                </a:solidFill>
                <a:effectLst/>
                <a:latin typeface="Georgia" panose="02040502050405020303" pitchFamily="18" charset="0"/>
              </a:rPr>
            </a:br>
            <a:r>
              <a:rPr lang="en-US" sz="2800" b="1" dirty="0">
                <a:solidFill>
                  <a:schemeClr val="tx1"/>
                </a:solidFill>
                <a:effectLst/>
                <a:latin typeface="Georgia" panose="02040502050405020303" pitchFamily="18" charset="0"/>
              </a:rPr>
              <a:t>Wildly  </a:t>
            </a:r>
            <a:r>
              <a:rPr lang="en-US" sz="2800" b="1" u="sng" dirty="0">
                <a:solidFill>
                  <a:schemeClr val="tx1"/>
                </a:solidFill>
                <a:effectLst/>
                <a:latin typeface="Georgia" panose="02040502050405020303" pitchFamily="18" charset="0"/>
              </a:rPr>
              <a:t>Important  Goal 2</a:t>
            </a:r>
            <a:endParaRPr lang="en-US" sz="2800" b="1" u="none" dirty="0">
              <a:solidFill>
                <a:schemeClr val="tx1"/>
              </a:solidFill>
            </a:endParaRPr>
          </a:p>
        </p:txBody>
      </p:sp>
    </p:spTree>
    <p:extLst>
      <p:ext uri="{BB962C8B-B14F-4D97-AF65-F5344CB8AC3E}">
        <p14:creationId xmlns:p14="http://schemas.microsoft.com/office/powerpoint/2010/main" val="3772961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5BB26D2-3264-4731-B651-F1CCD5086303}"/>
              </a:ext>
            </a:extLst>
          </p:cNvPr>
          <p:cNvSpPr>
            <a:spLocks noGrp="1"/>
          </p:cNvSpPr>
          <p:nvPr>
            <p:ph sz="half" idx="1"/>
          </p:nvPr>
        </p:nvSpPr>
        <p:spPr>
          <a:xfrm>
            <a:off x="-1" y="1075389"/>
            <a:ext cx="5578387" cy="6870000"/>
          </a:xfrm>
        </p:spPr>
        <p:txBody>
          <a:bodyPr/>
          <a:lstStyle/>
          <a:p>
            <a:pPr>
              <a:buFont typeface="Arial" panose="020B0604020202020204" pitchFamily="34" charset="0"/>
              <a:buChar char="•"/>
              <a:tabLst>
                <a:tab pos="690563" algn="l"/>
              </a:tabLst>
            </a:pPr>
            <a:r>
              <a:rPr lang="en-US" sz="1550" u="sng" dirty="0">
                <a:solidFill>
                  <a:srgbClr val="FF0000"/>
                </a:solidFill>
                <a:effectLst/>
              </a:rPr>
              <a:t>LAG 1:</a:t>
            </a:r>
            <a:r>
              <a:rPr lang="en-US" sz="1550" dirty="0">
                <a:solidFill>
                  <a:schemeClr val="bg1"/>
                </a:solidFill>
                <a:effectLst/>
              </a:rPr>
              <a:t> Define and research the most effective External Service Ministry and Evangelism Ministry within 3 months</a:t>
            </a:r>
          </a:p>
          <a:p>
            <a:pPr marL="0" indent="0">
              <a:buNone/>
              <a:tabLst>
                <a:tab pos="690563" algn="l"/>
              </a:tabLst>
            </a:pPr>
            <a:endParaRPr lang="en-US" sz="1550" u="sng" dirty="0">
              <a:solidFill>
                <a:schemeClr val="bg1"/>
              </a:solidFill>
              <a:effectLst/>
            </a:endParaRPr>
          </a:p>
          <a:p>
            <a:pPr>
              <a:tabLst>
                <a:tab pos="690563" algn="l"/>
              </a:tabLst>
            </a:pPr>
            <a:r>
              <a:rPr lang="en-US" sz="1550" u="sng" dirty="0">
                <a:solidFill>
                  <a:srgbClr val="FF0000"/>
                </a:solidFill>
                <a:effectLst/>
              </a:rPr>
              <a:t>LAG 2</a:t>
            </a:r>
            <a:r>
              <a:rPr lang="en-US" sz="1550" u="sng" dirty="0">
                <a:solidFill>
                  <a:schemeClr val="bg1"/>
                </a:solidFill>
                <a:effectLst/>
              </a:rPr>
              <a:t>:</a:t>
            </a:r>
            <a:r>
              <a:rPr lang="en-US" sz="1550" dirty="0">
                <a:solidFill>
                  <a:schemeClr val="bg1"/>
                </a:solidFill>
                <a:effectLst/>
              </a:rPr>
              <a:t> Develop the most effective External Service Ministry and Evangelism Ministry within  4  months</a:t>
            </a:r>
          </a:p>
          <a:p>
            <a:pPr marL="0" indent="0">
              <a:buNone/>
              <a:tabLst>
                <a:tab pos="690563" algn="l"/>
              </a:tabLst>
            </a:pPr>
            <a:endParaRPr lang="en-US" sz="1550" u="sng" dirty="0">
              <a:solidFill>
                <a:schemeClr val="bg1"/>
              </a:solidFill>
              <a:effectLst/>
            </a:endParaRPr>
          </a:p>
          <a:p>
            <a:pPr>
              <a:tabLst>
                <a:tab pos="339725" algn="l"/>
              </a:tabLst>
            </a:pPr>
            <a:r>
              <a:rPr lang="en-US" sz="1550" u="sng" dirty="0">
                <a:solidFill>
                  <a:srgbClr val="FF0000"/>
                </a:solidFill>
                <a:effectLst/>
              </a:rPr>
              <a:t>LAG 3:</a:t>
            </a:r>
            <a:r>
              <a:rPr lang="en-US" sz="1550" dirty="0">
                <a:solidFill>
                  <a:schemeClr val="bg1"/>
                </a:solidFill>
                <a:effectLst/>
              </a:rPr>
              <a:t> Identify the modalities, processes  and procedures to achieve the following “Targets”: (a) at  least  a  33%  increase  in  parishioner  meaningful  engagement within 24 months and 50% increase within 36 months; and (b) meaningful interaction with: (1) 100% of lapsed St. Nicholas parishioners; and (2)  at least 700 non-Orthodox individuals, within 3 months </a:t>
            </a:r>
          </a:p>
          <a:p>
            <a:pPr>
              <a:tabLst>
                <a:tab pos="339725" algn="l"/>
              </a:tabLst>
            </a:pPr>
            <a:endParaRPr lang="en-US" sz="1550" dirty="0">
              <a:solidFill>
                <a:schemeClr val="bg1"/>
              </a:solidFill>
              <a:effectLst/>
            </a:endParaRPr>
          </a:p>
          <a:p>
            <a:pPr marL="339725" indent="-339725">
              <a:tabLst>
                <a:tab pos="690563" algn="l"/>
              </a:tabLst>
            </a:pPr>
            <a:r>
              <a:rPr lang="en-US" sz="1550" u="sng" dirty="0">
                <a:solidFill>
                  <a:srgbClr val="FF0000"/>
                </a:solidFill>
                <a:effectLst/>
              </a:rPr>
              <a:t>LAG 4:</a:t>
            </a:r>
            <a:r>
              <a:rPr lang="en-US" sz="1550" dirty="0">
                <a:solidFill>
                  <a:schemeClr val="bg1"/>
                </a:solidFill>
                <a:effectLst/>
              </a:rPr>
              <a:t> Implement the External Service Ministry &amp; Evangelism Ministry to achieve the Targets within 24 months</a:t>
            </a:r>
          </a:p>
          <a:p>
            <a:pPr marL="339725" indent="-339725">
              <a:tabLst>
                <a:tab pos="690563" algn="l"/>
              </a:tabLst>
            </a:pPr>
            <a:endParaRPr lang="en-US" sz="1550" dirty="0">
              <a:solidFill>
                <a:schemeClr val="bg1"/>
              </a:solidFill>
              <a:effectLst/>
            </a:endParaRPr>
          </a:p>
          <a:p>
            <a:pPr marL="339725" indent="-339725">
              <a:tabLst>
                <a:tab pos="690563" algn="l"/>
              </a:tabLst>
            </a:pPr>
            <a:r>
              <a:rPr lang="en-US" sz="1550" u="sng" dirty="0">
                <a:solidFill>
                  <a:srgbClr val="FF0000"/>
                </a:solidFill>
                <a:effectLst/>
              </a:rPr>
              <a:t>LAG 5</a:t>
            </a:r>
            <a:r>
              <a:rPr lang="en-US" sz="1550" dirty="0">
                <a:solidFill>
                  <a:srgbClr val="FF0000"/>
                </a:solidFill>
                <a:effectLst/>
              </a:rPr>
              <a:t>:  </a:t>
            </a:r>
            <a:r>
              <a:rPr lang="en-US" sz="1550" dirty="0">
                <a:solidFill>
                  <a:schemeClr val="bg1"/>
                </a:solidFill>
                <a:effectLst/>
              </a:rPr>
              <a:t>Compile and assess the results of  the External Service Ministry &amp; Evangelism Ministry and make necessary improvements within 2 months.</a:t>
            </a:r>
          </a:p>
          <a:p>
            <a:endParaRPr lang="en-US" sz="1550" dirty="0">
              <a:effectLst/>
            </a:endParaRPr>
          </a:p>
          <a:p>
            <a:endParaRPr lang="en-US" sz="1550" dirty="0">
              <a:effectLst/>
            </a:endParaRPr>
          </a:p>
        </p:txBody>
      </p:sp>
      <p:sp>
        <p:nvSpPr>
          <p:cNvPr id="7" name="Content Placeholder 6">
            <a:extLst>
              <a:ext uri="{FF2B5EF4-FFF2-40B4-BE49-F238E27FC236}">
                <a16:creationId xmlns:a16="http://schemas.microsoft.com/office/drawing/2014/main" id="{9344C869-552F-473A-9813-3F4B907EF8AC}"/>
              </a:ext>
            </a:extLst>
          </p:cNvPr>
          <p:cNvSpPr>
            <a:spLocks noGrp="1"/>
          </p:cNvSpPr>
          <p:nvPr>
            <p:ph sz="half" idx="2"/>
          </p:nvPr>
        </p:nvSpPr>
        <p:spPr>
          <a:xfrm>
            <a:off x="5686244" y="1030857"/>
            <a:ext cx="3345611" cy="4073024"/>
          </a:xfrm>
        </p:spPr>
        <p:txBody>
          <a:bodyPr/>
          <a:lstStyle/>
          <a:p>
            <a:pPr marL="0" indent="0" algn="ctr">
              <a:buNone/>
            </a:pPr>
            <a:r>
              <a:rPr lang="en-US" sz="1500" u="sng" dirty="0">
                <a:solidFill>
                  <a:schemeClr val="bg2"/>
                </a:solidFill>
                <a:effectLst/>
              </a:rPr>
              <a:t>WIG  2:</a:t>
            </a:r>
          </a:p>
          <a:p>
            <a:pPr marL="0" marR="0" lvl="0" indent="0" algn="l" defTabSz="914400" rtl="0" eaLnBrk="0" fontAlgn="base" latinLnBrk="0" hangingPunct="0">
              <a:lnSpc>
                <a:spcPct val="100000"/>
              </a:lnSpc>
              <a:spcBef>
                <a:spcPct val="0"/>
              </a:spcBef>
              <a:spcAft>
                <a:spcPct val="0"/>
              </a:spcAft>
              <a:buClrTx/>
              <a:buSzTx/>
              <a:buFontTx/>
              <a:buNone/>
              <a:tabLst/>
              <a:defRPr/>
            </a:pPr>
            <a:r>
              <a:rPr lang="en-US" sz="1500" b="1" dirty="0">
                <a:solidFill>
                  <a:schemeClr val="bg2"/>
                </a:solidFill>
                <a:effectLst/>
              </a:rPr>
              <a:t> </a:t>
            </a:r>
            <a:r>
              <a:rPr lang="en-US" sz="1500" dirty="0">
                <a:solidFill>
                  <a:schemeClr val="bg2"/>
                </a:solidFill>
                <a:effectLst/>
              </a:rPr>
              <a:t>Develop and implement within 36 months an effective:</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US" sz="1500" dirty="0">
              <a:solidFill>
                <a:schemeClr val="bg2"/>
              </a:solidFill>
              <a:effectLst/>
            </a:endParaRPr>
          </a:p>
          <a:p>
            <a:pPr marL="0" marR="0" lvl="0" indent="0" algn="l" defTabSz="914400" rtl="0" eaLnBrk="0" fontAlgn="base" latinLnBrk="0" hangingPunct="0">
              <a:lnSpc>
                <a:spcPct val="100000"/>
              </a:lnSpc>
              <a:spcBef>
                <a:spcPct val="0"/>
              </a:spcBef>
              <a:spcAft>
                <a:spcPct val="0"/>
              </a:spcAft>
              <a:buClrTx/>
              <a:buSzTx/>
              <a:buFontTx/>
              <a:buAutoNum type="alphaLcParenR"/>
              <a:tabLst/>
              <a:defRPr/>
            </a:pPr>
            <a:r>
              <a:rPr lang="en-US" sz="1500" u="sng" dirty="0">
                <a:solidFill>
                  <a:schemeClr val="bg2"/>
                </a:solidFill>
                <a:effectLst/>
              </a:rPr>
              <a:t>External Service Ministry </a:t>
            </a:r>
            <a:r>
              <a:rPr lang="en-US" sz="1500" dirty="0">
                <a:solidFill>
                  <a:schemeClr val="bg2"/>
                </a:solidFill>
                <a:effectLst/>
              </a:rPr>
              <a:t>– that  will achieve  at  least  a: </a:t>
            </a:r>
          </a:p>
          <a:p>
            <a:pPr marL="0" marR="0" lvl="0" indent="0" algn="l" defTabSz="914400" rtl="0" eaLnBrk="0" fontAlgn="base" latinLnBrk="0" hangingPunct="0">
              <a:lnSpc>
                <a:spcPct val="100000"/>
              </a:lnSpc>
              <a:spcBef>
                <a:spcPct val="0"/>
              </a:spcBef>
              <a:spcAft>
                <a:spcPct val="0"/>
              </a:spcAft>
              <a:buClrTx/>
              <a:buSzTx/>
              <a:buNone/>
              <a:tabLst/>
              <a:defRPr/>
            </a:pPr>
            <a:r>
              <a:rPr lang="en-US" sz="1500" dirty="0">
                <a:solidFill>
                  <a:schemeClr val="bg2"/>
                </a:solidFill>
                <a:effectLst/>
              </a:rPr>
              <a:t>(i) 33%  increase  in  parishioner  meaningful  engagement within 24 months; and </a:t>
            </a:r>
          </a:p>
          <a:p>
            <a:pPr marL="0" marR="0" lvl="0" indent="0" algn="l" defTabSz="914400" rtl="0" eaLnBrk="0" fontAlgn="base" latinLnBrk="0" hangingPunct="0">
              <a:lnSpc>
                <a:spcPct val="100000"/>
              </a:lnSpc>
              <a:spcBef>
                <a:spcPct val="0"/>
              </a:spcBef>
              <a:spcAft>
                <a:spcPct val="0"/>
              </a:spcAft>
              <a:buClrTx/>
              <a:buSzTx/>
              <a:buNone/>
              <a:tabLst/>
              <a:defRPr/>
            </a:pPr>
            <a:r>
              <a:rPr lang="en-US" sz="1500" dirty="0">
                <a:solidFill>
                  <a:schemeClr val="bg2"/>
                </a:solidFill>
                <a:effectLst/>
              </a:rPr>
              <a:t> (ii)  50% increase  in  parishioner  meaningful  engagement within 36 months; and</a:t>
            </a:r>
          </a:p>
          <a:p>
            <a:pPr marL="0" marR="0" lvl="0" indent="0" algn="l" defTabSz="914400" rtl="0" eaLnBrk="0" fontAlgn="base" latinLnBrk="0" hangingPunct="0">
              <a:lnSpc>
                <a:spcPct val="100000"/>
              </a:lnSpc>
              <a:spcBef>
                <a:spcPct val="0"/>
              </a:spcBef>
              <a:spcAft>
                <a:spcPct val="0"/>
              </a:spcAft>
              <a:buClrTx/>
              <a:buSzTx/>
              <a:buNone/>
              <a:tabLst/>
              <a:defRPr/>
            </a:pPr>
            <a:r>
              <a:rPr lang="en-US" sz="1500" b="1" u="sng" dirty="0">
                <a:solidFill>
                  <a:schemeClr val="bg2"/>
                </a:solidFill>
                <a:effectLst/>
              </a:rPr>
              <a:t>(b) Evangelism Ministry </a:t>
            </a:r>
            <a:r>
              <a:rPr lang="en-US" sz="1500" b="1" dirty="0">
                <a:solidFill>
                  <a:schemeClr val="bg2"/>
                </a:solidFill>
                <a:effectLst/>
              </a:rPr>
              <a:t>– that  will  have  a meaningful  interaction with: </a:t>
            </a:r>
          </a:p>
          <a:p>
            <a:pPr marL="0" marR="0" lvl="0" indent="0" algn="l" defTabSz="914400" rtl="0" eaLnBrk="0" fontAlgn="base" latinLnBrk="0" hangingPunct="0">
              <a:lnSpc>
                <a:spcPct val="100000"/>
              </a:lnSpc>
              <a:spcBef>
                <a:spcPct val="0"/>
              </a:spcBef>
              <a:spcAft>
                <a:spcPct val="0"/>
              </a:spcAft>
              <a:buClrTx/>
              <a:buSzTx/>
              <a:buNone/>
              <a:tabLst/>
              <a:defRPr/>
            </a:pPr>
            <a:r>
              <a:rPr lang="en-US" sz="1500" b="1" dirty="0">
                <a:solidFill>
                  <a:schemeClr val="bg2"/>
                </a:solidFill>
                <a:effectLst/>
              </a:rPr>
              <a:t>(i)</a:t>
            </a:r>
            <a:r>
              <a:rPr lang="en-US" sz="1500" dirty="0">
                <a:solidFill>
                  <a:schemeClr val="bg2"/>
                </a:solidFill>
                <a:effectLst/>
              </a:rPr>
              <a:t> 100%  of  lapsed  St.  Nicholas  parishioners; and </a:t>
            </a:r>
          </a:p>
          <a:p>
            <a:pPr marL="0" marR="0" lvl="0" indent="0" algn="l" defTabSz="914400" rtl="0" eaLnBrk="0" fontAlgn="base" latinLnBrk="0" hangingPunct="0">
              <a:lnSpc>
                <a:spcPct val="100000"/>
              </a:lnSpc>
              <a:spcBef>
                <a:spcPct val="0"/>
              </a:spcBef>
              <a:spcAft>
                <a:spcPct val="0"/>
              </a:spcAft>
              <a:buClrTx/>
              <a:buSzTx/>
              <a:buNone/>
              <a:tabLst/>
              <a:defRPr/>
            </a:pPr>
            <a:r>
              <a:rPr lang="en-US" sz="1500" dirty="0">
                <a:solidFill>
                  <a:schemeClr val="bg2"/>
                </a:solidFill>
                <a:effectLst/>
              </a:rPr>
              <a:t>(ii) at  least  700 non-Orthodox individuals who interact with the parish, including through specific external evangelism activities.</a:t>
            </a:r>
            <a:endParaRPr lang="en-US" sz="1500" b="1" dirty="0">
              <a:solidFill>
                <a:schemeClr val="bg2"/>
              </a:solidFill>
              <a:effectLst/>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en-US" sz="1500" dirty="0">
              <a:solidFill>
                <a:schemeClr val="bg2"/>
              </a:solidFill>
              <a:effectLst/>
            </a:endParaRPr>
          </a:p>
        </p:txBody>
      </p:sp>
      <p:sp>
        <p:nvSpPr>
          <p:cNvPr id="2" name="Rectangle 1">
            <a:extLst>
              <a:ext uri="{FF2B5EF4-FFF2-40B4-BE49-F238E27FC236}">
                <a16:creationId xmlns:a16="http://schemas.microsoft.com/office/drawing/2014/main" id="{6C503098-1C10-4D82-8D83-91F8ACA335D5}"/>
              </a:ext>
            </a:extLst>
          </p:cNvPr>
          <p:cNvSpPr/>
          <p:nvPr/>
        </p:nvSpPr>
        <p:spPr bwMode="auto">
          <a:xfrm>
            <a:off x="5686244" y="1030857"/>
            <a:ext cx="3345611" cy="5758132"/>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3" name="Rectangle 2">
            <a:extLst>
              <a:ext uri="{FF2B5EF4-FFF2-40B4-BE49-F238E27FC236}">
                <a16:creationId xmlns:a16="http://schemas.microsoft.com/office/drawing/2014/main" id="{27EC269A-38F5-4836-90B2-E133FEC9E0CC}"/>
              </a:ext>
            </a:extLst>
          </p:cNvPr>
          <p:cNvSpPr/>
          <p:nvPr/>
        </p:nvSpPr>
        <p:spPr bwMode="auto">
          <a:xfrm>
            <a:off x="53928" y="1030857"/>
            <a:ext cx="5578387" cy="575813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9" name="Title 1">
            <a:extLst>
              <a:ext uri="{FF2B5EF4-FFF2-40B4-BE49-F238E27FC236}">
                <a16:creationId xmlns:a16="http://schemas.microsoft.com/office/drawing/2014/main" id="{0B7AF3F5-A868-4C20-96EE-0321AD32DE21}"/>
              </a:ext>
            </a:extLst>
          </p:cNvPr>
          <p:cNvSpPr txBox="1"/>
          <p:nvPr/>
        </p:nvSpPr>
        <p:spPr>
          <a:xfrm>
            <a:off x="2966720" y="208081"/>
            <a:ext cx="6118357" cy="616002"/>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nchor="ctr">
            <a:spAutoFit/>
          </a:bodyPr>
          <a:lstStyle>
            <a:lvl1pPr algn="ctr">
              <a:lnSpc>
                <a:spcPct val="70000"/>
              </a:lnSpc>
              <a:defRPr sz="3200" b="1" u="sng">
                <a:solidFill>
                  <a:srgbClr val="760002"/>
                </a:solidFill>
                <a:latin typeface="Georgia"/>
                <a:ea typeface="Georgia"/>
                <a:cs typeface="Georgia"/>
                <a:sym typeface="Georgia"/>
              </a:defRPr>
            </a:lvl1p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5D0100"/>
                </a:solidFill>
                <a:effectLst/>
                <a:uLnTx/>
                <a:uFillTx/>
                <a:latin typeface="Georgia"/>
                <a:sym typeface="Georgia"/>
              </a:rPr>
              <a:t>External  Service  &amp; Evangelism</a:t>
            </a:r>
            <a:endParaRPr kumimoji="0" lang="en-US" sz="2400" b="1" i="0" u="none" strike="noStrike" kern="1200" cap="none" spc="0" normalizeH="0" baseline="0" noProof="0" dirty="0">
              <a:ln>
                <a:noFill/>
              </a:ln>
              <a:solidFill>
                <a:srgbClr val="760002"/>
              </a:solidFill>
              <a:effectLst/>
              <a:uLnTx/>
              <a:uFillTx/>
              <a:latin typeface="Georgia"/>
              <a:sym typeface="Georgia"/>
            </a:endParaRP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400" b="1" i="0" u="sng" strike="noStrike" kern="1200" cap="none" spc="0" normalizeH="0" baseline="0" noProof="0" dirty="0">
                <a:ln>
                  <a:noFill/>
                </a:ln>
                <a:solidFill>
                  <a:srgbClr val="760002"/>
                </a:solidFill>
                <a:effectLst/>
                <a:uLnTx/>
                <a:uFillTx/>
                <a:latin typeface="Georgia"/>
                <a:sym typeface="Georgia"/>
              </a:rPr>
              <a:t> </a:t>
            </a:r>
            <a:r>
              <a:rPr kumimoji="0" sz="2400" b="1" i="0" u="sng" strike="noStrike" kern="1200" cap="none" spc="0" normalizeH="0" baseline="0" noProof="0" dirty="0">
                <a:ln>
                  <a:noFill/>
                </a:ln>
                <a:solidFill>
                  <a:srgbClr val="760002"/>
                </a:solidFill>
                <a:effectLst/>
                <a:uLnTx/>
                <a:uFillTx/>
                <a:latin typeface="Georgia"/>
                <a:sym typeface="Georgia"/>
              </a:rPr>
              <a:t>Lag </a:t>
            </a:r>
            <a:r>
              <a:rPr kumimoji="0" lang="en-US" sz="2400" b="1" i="0" u="sng" strike="noStrike" kern="1200" cap="none" spc="0" normalizeH="0" baseline="0" noProof="0" dirty="0">
                <a:ln>
                  <a:noFill/>
                </a:ln>
                <a:solidFill>
                  <a:srgbClr val="760002"/>
                </a:solidFill>
                <a:effectLst/>
                <a:uLnTx/>
                <a:uFillTx/>
                <a:latin typeface="Georgia"/>
                <a:sym typeface="Georgia"/>
              </a:rPr>
              <a:t> </a:t>
            </a:r>
            <a:r>
              <a:rPr kumimoji="0" sz="2400" b="1" i="0" u="sng" strike="noStrike" kern="1200" cap="none" spc="0" normalizeH="0" baseline="0" noProof="0" dirty="0">
                <a:ln>
                  <a:noFill/>
                </a:ln>
                <a:solidFill>
                  <a:srgbClr val="760002"/>
                </a:solidFill>
                <a:effectLst/>
                <a:uLnTx/>
                <a:uFillTx/>
                <a:latin typeface="Georgia"/>
                <a:sym typeface="Georgia"/>
              </a:rPr>
              <a:t>Measures </a:t>
            </a:r>
            <a:r>
              <a:rPr kumimoji="0" lang="en-US" sz="2400" b="1" i="0" u="sng" strike="noStrike" kern="1200" cap="none" spc="0" normalizeH="0" baseline="0" noProof="0" dirty="0">
                <a:ln>
                  <a:noFill/>
                </a:ln>
                <a:solidFill>
                  <a:srgbClr val="760002"/>
                </a:solidFill>
                <a:effectLst/>
                <a:uLnTx/>
                <a:uFillTx/>
                <a:latin typeface="Georgia"/>
                <a:sym typeface="Georgia"/>
              </a:rPr>
              <a:t> </a:t>
            </a:r>
            <a:r>
              <a:rPr kumimoji="0" sz="2400" b="1" i="0" u="sng" strike="noStrike" kern="1200" cap="none" spc="0" normalizeH="0" baseline="0" noProof="0" dirty="0">
                <a:ln>
                  <a:noFill/>
                </a:ln>
                <a:solidFill>
                  <a:srgbClr val="760002"/>
                </a:solidFill>
                <a:effectLst/>
                <a:uLnTx/>
                <a:uFillTx/>
                <a:latin typeface="Georgia"/>
                <a:sym typeface="Georgia"/>
              </a:rPr>
              <a:t>WIG  </a:t>
            </a:r>
            <a:r>
              <a:rPr kumimoji="0" lang="en-US" sz="2400" b="1" i="0" u="sng" strike="noStrike" kern="1200" cap="none" spc="0" normalizeH="0" baseline="0" noProof="0" dirty="0">
                <a:ln>
                  <a:noFill/>
                </a:ln>
                <a:solidFill>
                  <a:srgbClr val="760002"/>
                </a:solidFill>
                <a:effectLst/>
                <a:uLnTx/>
                <a:uFillTx/>
                <a:latin typeface="Georgia"/>
                <a:sym typeface="Georgia"/>
              </a:rPr>
              <a:t>2</a:t>
            </a:r>
            <a:endParaRPr kumimoji="0" sz="2400" b="1" i="0" u="sng" strike="noStrike" kern="1200" cap="none" spc="0" normalizeH="0" baseline="0" noProof="0" dirty="0">
              <a:ln>
                <a:noFill/>
              </a:ln>
              <a:solidFill>
                <a:srgbClr val="760002"/>
              </a:solidFill>
              <a:effectLst/>
              <a:uLnTx/>
              <a:uFillTx/>
              <a:latin typeface="Georgia"/>
              <a:sym typeface="Georgia"/>
            </a:endParaRPr>
          </a:p>
        </p:txBody>
      </p:sp>
      <p:pic>
        <p:nvPicPr>
          <p:cNvPr id="10" name="Picture 5" descr="Picture 5">
            <a:extLst>
              <a:ext uri="{FF2B5EF4-FFF2-40B4-BE49-F238E27FC236}">
                <a16:creationId xmlns:a16="http://schemas.microsoft.com/office/drawing/2014/main" id="{3C73361A-393B-4DAE-BAC0-DEBACB3EC232}"/>
              </a:ext>
            </a:extLst>
          </p:cNvPr>
          <p:cNvPicPr>
            <a:picLocks noChangeAspect="1"/>
          </p:cNvPicPr>
          <p:nvPr/>
        </p:nvPicPr>
        <p:blipFill>
          <a:blip r:embed="rId3"/>
          <a:stretch>
            <a:fillRect/>
          </a:stretch>
        </p:blipFill>
        <p:spPr>
          <a:xfrm>
            <a:off x="981236" y="112399"/>
            <a:ext cx="2821825" cy="711684"/>
          </a:xfrm>
          <a:prstGeom prst="rect">
            <a:avLst/>
          </a:prstGeom>
          <a:ln w="12700">
            <a:miter lim="400000"/>
          </a:ln>
        </p:spPr>
      </p:pic>
    </p:spTree>
    <p:extLst>
      <p:ext uri="{BB962C8B-B14F-4D97-AF65-F5344CB8AC3E}">
        <p14:creationId xmlns:p14="http://schemas.microsoft.com/office/powerpoint/2010/main" val="3356876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5BF839-4E6E-45E7-8006-B028F8613E12}"/>
              </a:ext>
            </a:extLst>
          </p:cNvPr>
          <p:cNvSpPr>
            <a:spLocks noGrp="1"/>
          </p:cNvSpPr>
          <p:nvPr>
            <p:ph sz="half" idx="1"/>
          </p:nvPr>
        </p:nvSpPr>
        <p:spPr>
          <a:xfrm>
            <a:off x="-79262" y="1010123"/>
            <a:ext cx="5565661" cy="5788651"/>
          </a:xfrm>
        </p:spPr>
        <p:txBody>
          <a:bodyPr/>
          <a:lstStyle/>
          <a:p>
            <a:pPr marL="339725" indent="-169863"/>
            <a:r>
              <a:rPr lang="en-US" sz="1150" u="sng" dirty="0">
                <a:solidFill>
                  <a:srgbClr val="FF0000"/>
                </a:solidFill>
                <a:effectLst/>
              </a:rPr>
              <a:t>LEAD 1:  </a:t>
            </a:r>
          </a:p>
          <a:p>
            <a:pPr marL="174625" indent="0">
              <a:buNone/>
            </a:pPr>
            <a:r>
              <a:rPr lang="en-US" sz="1150" dirty="0">
                <a:effectLst/>
              </a:rPr>
              <a:t>A: recruit team</a:t>
            </a:r>
          </a:p>
          <a:p>
            <a:pPr marL="457200" marR="0" lvl="0" indent="-282575" algn="l" defTabSz="914400" rtl="0" eaLnBrk="0" fontAlgn="base" latinLnBrk="0" hangingPunct="0">
              <a:lnSpc>
                <a:spcPct val="100000"/>
              </a:lnSpc>
              <a:spcBef>
                <a:spcPct val="0"/>
              </a:spcBef>
              <a:spcAft>
                <a:spcPct val="0"/>
              </a:spcAft>
              <a:buClrTx/>
              <a:buSzTx/>
              <a:buNone/>
              <a:tabLst/>
              <a:defRPr/>
            </a:pPr>
            <a:r>
              <a:rPr lang="en-US" sz="1150" dirty="0">
                <a:effectLst/>
              </a:rPr>
              <a:t>B: define: (i) parishioner “engagement” in external service ministry; and (2) “</a:t>
            </a:r>
            <a:r>
              <a:rPr lang="en-US" sz="1150" b="1" dirty="0">
                <a:effectLst/>
              </a:rPr>
              <a:t>meaningful engagement” with both </a:t>
            </a:r>
            <a:r>
              <a:rPr lang="en-US" sz="1150" dirty="0">
                <a:effectLst/>
              </a:rPr>
              <a:t>lapsed Orthodox St. Nicholas parishioners and </a:t>
            </a:r>
            <a:r>
              <a:rPr lang="en-US" sz="1150" b="1" dirty="0">
                <a:effectLst/>
              </a:rPr>
              <a:t>non-Orthodox individuals</a:t>
            </a:r>
          </a:p>
          <a:p>
            <a:pPr marL="174625" marR="0" lvl="0" indent="0" algn="l" defTabSz="914400" rtl="0" eaLnBrk="0" fontAlgn="base" latinLnBrk="0" hangingPunct="0">
              <a:lnSpc>
                <a:spcPct val="100000"/>
              </a:lnSpc>
              <a:spcBef>
                <a:spcPct val="0"/>
              </a:spcBef>
              <a:spcAft>
                <a:spcPct val="0"/>
              </a:spcAft>
              <a:buClrTx/>
              <a:buSzTx/>
              <a:buNone/>
              <a:tabLst/>
              <a:defRPr/>
            </a:pPr>
            <a:r>
              <a:rPr lang="en-US" sz="1150" dirty="0">
                <a:effectLst/>
              </a:rPr>
              <a:t>C: research and identify metrics to determine effectiveness </a:t>
            </a:r>
          </a:p>
          <a:p>
            <a:pPr marL="457200" lvl="1" indent="4763">
              <a:buNone/>
              <a:tabLst>
                <a:tab pos="401638" algn="l"/>
              </a:tabLst>
            </a:pPr>
            <a:r>
              <a:rPr lang="en-US" sz="1150" dirty="0">
                <a:effectLst/>
              </a:rPr>
              <a:t>of External Service Ministry and Evangelism Ministry (collectively the “External Ministries”)</a:t>
            </a:r>
          </a:p>
          <a:p>
            <a:pPr marL="173038" lvl="1" indent="0">
              <a:buNone/>
              <a:tabLst>
                <a:tab pos="457200" algn="l"/>
              </a:tabLst>
            </a:pPr>
            <a:r>
              <a:rPr lang="en-US" sz="1150" dirty="0">
                <a:solidFill>
                  <a:schemeClr val="bg1"/>
                </a:solidFill>
                <a:effectLst/>
              </a:rPr>
              <a:t>D</a:t>
            </a:r>
            <a:r>
              <a:rPr lang="en-US" sz="1150" dirty="0">
                <a:effectLst/>
              </a:rPr>
              <a:t>: Identify at least 5 external effective service ministries and 5 	effective evangelism ministries to consider</a:t>
            </a:r>
          </a:p>
          <a:p>
            <a:pPr marL="169863" indent="169863">
              <a:tabLst>
                <a:tab pos="801688" algn="l"/>
              </a:tabLst>
            </a:pPr>
            <a:r>
              <a:rPr lang="en-US" sz="1150" u="sng" dirty="0">
                <a:solidFill>
                  <a:srgbClr val="FF0000"/>
                </a:solidFill>
                <a:effectLst/>
              </a:rPr>
              <a:t>LEAD 2: </a:t>
            </a:r>
          </a:p>
          <a:p>
            <a:pPr marL="401638" lvl="1" indent="-228600">
              <a:buNone/>
              <a:tabLst>
                <a:tab pos="801688" algn="l"/>
              </a:tabLst>
            </a:pPr>
            <a:r>
              <a:rPr lang="en-US" sz="1150" dirty="0">
                <a:effectLst/>
              </a:rPr>
              <a:t>A: evaluate researched programs for effectiveness</a:t>
            </a:r>
          </a:p>
          <a:p>
            <a:pPr marL="457200" lvl="1" indent="-284163">
              <a:buNone/>
              <a:tabLst>
                <a:tab pos="801688" algn="l"/>
              </a:tabLst>
            </a:pPr>
            <a:r>
              <a:rPr lang="en-US" sz="1150" dirty="0">
                <a:effectLst/>
              </a:rPr>
              <a:t>B: modify and/or develop External Ministries for utilization at St. Nicholas</a:t>
            </a:r>
          </a:p>
          <a:p>
            <a:pPr marL="457200" lvl="1" indent="-284163">
              <a:buNone/>
              <a:tabLst>
                <a:tab pos="801688" algn="l"/>
              </a:tabLst>
            </a:pPr>
            <a:r>
              <a:rPr lang="en-US" sz="1150" dirty="0">
                <a:effectLst/>
              </a:rPr>
              <a:t>C: finalize External Ministries and effectiveness metrics</a:t>
            </a:r>
          </a:p>
          <a:p>
            <a:pPr marL="339725" indent="-169863">
              <a:tabLst>
                <a:tab pos="801688" algn="l"/>
              </a:tabLst>
            </a:pPr>
            <a:r>
              <a:rPr lang="en-US" sz="1150" u="sng" dirty="0">
                <a:solidFill>
                  <a:srgbClr val="FF0000"/>
                </a:solidFill>
                <a:effectLst/>
              </a:rPr>
              <a:t>LEAD 3:  </a:t>
            </a:r>
          </a:p>
          <a:p>
            <a:pPr marL="457200" lvl="1" indent="-287338">
              <a:buNone/>
              <a:tabLst>
                <a:tab pos="801688" algn="l"/>
              </a:tabLst>
            </a:pPr>
            <a:r>
              <a:rPr lang="en-US" sz="1150" dirty="0">
                <a:effectLst/>
              </a:rPr>
              <a:t>A: identify External Ministries implementation modalities (technology and ministry participants)</a:t>
            </a:r>
          </a:p>
          <a:p>
            <a:pPr marL="457200" lvl="1" indent="-287338">
              <a:buNone/>
              <a:tabLst>
                <a:tab pos="801688" algn="l"/>
              </a:tabLst>
            </a:pPr>
            <a:r>
              <a:rPr lang="en-US" sz="1150" dirty="0">
                <a:effectLst/>
              </a:rPr>
              <a:t>B: develop External Ministries ministry participant training program and ministry delivery modalities and materials</a:t>
            </a:r>
          </a:p>
          <a:p>
            <a:pPr marL="173038" lvl="1" indent="-3175">
              <a:buNone/>
              <a:tabLst>
                <a:tab pos="457200" algn="l"/>
                <a:tab pos="801688" algn="l"/>
              </a:tabLst>
            </a:pPr>
            <a:r>
              <a:rPr lang="en-US" sz="1150" dirty="0">
                <a:effectLst/>
              </a:rPr>
              <a:t>	C: r</a:t>
            </a:r>
            <a:r>
              <a:rPr lang="en-US" sz="1100" b="1" dirty="0">
                <a:effectLst/>
                <a:latin typeface="Georgia" panose="02040502050405020303" pitchFamily="18" charset="0"/>
              </a:rPr>
              <a:t>ecruit and train the parishioners who will implement the External 	Ministries (“External Ministries Disciples”)</a:t>
            </a:r>
            <a:endParaRPr lang="en-US" sz="1150" dirty="0">
              <a:effectLst/>
            </a:endParaRPr>
          </a:p>
          <a:p>
            <a:pPr marL="339725" indent="-169863">
              <a:tabLst>
                <a:tab pos="801688" algn="l"/>
              </a:tabLst>
            </a:pPr>
            <a:r>
              <a:rPr lang="en-US" sz="1150" u="sng" dirty="0">
                <a:solidFill>
                  <a:srgbClr val="FF0000"/>
                </a:solidFill>
                <a:effectLst/>
              </a:rPr>
              <a:t>LEAD 4:</a:t>
            </a:r>
          </a:p>
          <a:p>
            <a:pPr marL="457200" lvl="1" indent="-284163">
              <a:buNone/>
              <a:tabLst>
                <a:tab pos="801688" algn="l"/>
              </a:tabLst>
            </a:pPr>
            <a:r>
              <a:rPr lang="en-US" sz="1150" dirty="0">
                <a:effectLst/>
              </a:rPr>
              <a:t>A: implement the External Ministries</a:t>
            </a:r>
          </a:p>
          <a:p>
            <a:pPr marL="457200" lvl="1" indent="-284163">
              <a:buNone/>
              <a:tabLst>
                <a:tab pos="801688" algn="l"/>
              </a:tabLst>
            </a:pPr>
            <a:r>
              <a:rPr lang="en-US" sz="1150" dirty="0">
                <a:effectLst/>
              </a:rPr>
              <a:t>B: monthly track and report on the achievement of the External Ministries Targets and identify how to overcome impediments to success</a:t>
            </a:r>
          </a:p>
          <a:p>
            <a:pPr marL="173038" indent="173038">
              <a:tabLst>
                <a:tab pos="801688" algn="l"/>
              </a:tabLst>
            </a:pPr>
            <a:r>
              <a:rPr lang="en-US" sz="1150" u="sng" dirty="0">
                <a:solidFill>
                  <a:srgbClr val="FF0000"/>
                </a:solidFill>
                <a:effectLst/>
              </a:rPr>
              <a:t>LEAD 5:  </a:t>
            </a:r>
          </a:p>
          <a:p>
            <a:pPr marL="457200" lvl="1" indent="-284163">
              <a:buNone/>
              <a:tabLst>
                <a:tab pos="801688" algn="l"/>
              </a:tabLst>
            </a:pPr>
            <a:r>
              <a:rPr lang="en-US" sz="1150" dirty="0">
                <a:effectLst/>
              </a:rPr>
              <a:t>A: obtain qualitative and quantitative  data from External Ministries effectiveness</a:t>
            </a:r>
          </a:p>
          <a:p>
            <a:pPr marL="457200" lvl="1" indent="-284163">
              <a:buNone/>
              <a:tabLst>
                <a:tab pos="801688" algn="l"/>
              </a:tabLst>
            </a:pPr>
            <a:r>
              <a:rPr lang="en-US" sz="1150" dirty="0">
                <a:effectLst/>
              </a:rPr>
              <a:t>B: analyze all data and make all necessary improvements to External Ministries </a:t>
            </a:r>
          </a:p>
        </p:txBody>
      </p:sp>
      <p:sp>
        <p:nvSpPr>
          <p:cNvPr id="4" name="Content Placeholder 3">
            <a:extLst>
              <a:ext uri="{FF2B5EF4-FFF2-40B4-BE49-F238E27FC236}">
                <a16:creationId xmlns:a16="http://schemas.microsoft.com/office/drawing/2014/main" id="{90060F44-1C09-4A66-9EA0-FA6F4C6903A7}"/>
              </a:ext>
            </a:extLst>
          </p:cNvPr>
          <p:cNvSpPr>
            <a:spLocks noGrp="1"/>
          </p:cNvSpPr>
          <p:nvPr>
            <p:ph sz="half" idx="2"/>
          </p:nvPr>
        </p:nvSpPr>
        <p:spPr>
          <a:xfrm>
            <a:off x="5391812" y="994027"/>
            <a:ext cx="3687864" cy="5706338"/>
          </a:xfrm>
        </p:spPr>
        <p:txBody>
          <a:bodyPr/>
          <a:lstStyle/>
          <a:p>
            <a:pPr>
              <a:buFont typeface="Arial" panose="020B0604020202020204" pitchFamily="34" charset="0"/>
              <a:buChar char="•"/>
              <a:tabLst>
                <a:tab pos="690563" algn="l"/>
              </a:tabLst>
            </a:pPr>
            <a:r>
              <a:rPr lang="en-US" sz="1400" u="sng" dirty="0">
                <a:solidFill>
                  <a:srgbClr val="FF0000"/>
                </a:solidFill>
                <a:effectLst/>
              </a:rPr>
              <a:t>LAG 1:</a:t>
            </a:r>
            <a:r>
              <a:rPr lang="en-US" sz="1400" dirty="0">
                <a:solidFill>
                  <a:schemeClr val="bg1"/>
                </a:solidFill>
                <a:effectLst/>
              </a:rPr>
              <a:t> Define and research the most effective External Service Ministry &amp; Evangelism Ministry within  3  months</a:t>
            </a:r>
            <a:endParaRPr lang="en-US" sz="1400" u="sng" dirty="0">
              <a:solidFill>
                <a:schemeClr val="bg1"/>
              </a:solidFill>
              <a:effectLst/>
            </a:endParaRPr>
          </a:p>
          <a:p>
            <a:pPr>
              <a:tabLst>
                <a:tab pos="690563" algn="l"/>
              </a:tabLst>
            </a:pPr>
            <a:r>
              <a:rPr lang="en-US" sz="1400" u="sng" dirty="0">
                <a:solidFill>
                  <a:srgbClr val="FF0000"/>
                </a:solidFill>
                <a:effectLst/>
              </a:rPr>
              <a:t>LAG 2</a:t>
            </a:r>
            <a:r>
              <a:rPr lang="en-US" sz="1400" u="sng" dirty="0">
                <a:solidFill>
                  <a:schemeClr val="bg1"/>
                </a:solidFill>
                <a:effectLst/>
              </a:rPr>
              <a:t>:</a:t>
            </a:r>
            <a:r>
              <a:rPr lang="en-US" sz="1400" dirty="0">
                <a:solidFill>
                  <a:schemeClr val="bg1"/>
                </a:solidFill>
                <a:effectLst/>
              </a:rPr>
              <a:t> Develop the most effective External Service Ministry and Evangelism Ministry within  4  months</a:t>
            </a:r>
            <a:endParaRPr lang="en-US" sz="1400" u="sng" dirty="0">
              <a:solidFill>
                <a:schemeClr val="bg1"/>
              </a:solidFill>
              <a:effectLst/>
            </a:endParaRPr>
          </a:p>
          <a:p>
            <a:pPr>
              <a:tabLst>
                <a:tab pos="339725" algn="l"/>
              </a:tabLst>
            </a:pPr>
            <a:r>
              <a:rPr lang="en-US" sz="1400" u="sng" dirty="0">
                <a:solidFill>
                  <a:srgbClr val="FF0000"/>
                </a:solidFill>
                <a:effectLst/>
              </a:rPr>
              <a:t>LAG 3:</a:t>
            </a:r>
            <a:r>
              <a:rPr lang="en-US" sz="1400" dirty="0">
                <a:solidFill>
                  <a:schemeClr val="bg1"/>
                </a:solidFill>
                <a:effectLst/>
              </a:rPr>
              <a:t> Identify the modalities, processes  and procedures to achieve the following “Targets”: (a) at  least  a  33%  increase  in  parishioner  meaningful  engagement within 24 months and 50% increase within 36 months; and (b) meaningful interaction with: (1) 100% of lapsed St. Nicholas parishioners; and (2)  at least 700 non-Orthodox individuals, within 3 months </a:t>
            </a:r>
          </a:p>
          <a:p>
            <a:pPr>
              <a:tabLst>
                <a:tab pos="339725" algn="l"/>
              </a:tabLst>
            </a:pPr>
            <a:r>
              <a:rPr lang="en-US" sz="1400" u="sng" dirty="0">
                <a:solidFill>
                  <a:srgbClr val="FF0000"/>
                </a:solidFill>
                <a:effectLst/>
              </a:rPr>
              <a:t>LAG 4:</a:t>
            </a:r>
            <a:r>
              <a:rPr lang="en-US" sz="1400" dirty="0">
                <a:solidFill>
                  <a:schemeClr val="bg1"/>
                </a:solidFill>
                <a:effectLst/>
              </a:rPr>
              <a:t> Implement the External Service Ministry &amp; Evangelism Ministry to achieve the Targets within  24 months</a:t>
            </a:r>
          </a:p>
          <a:p>
            <a:pPr marL="339725" indent="-339725">
              <a:tabLst>
                <a:tab pos="690563" algn="l"/>
              </a:tabLst>
            </a:pPr>
            <a:r>
              <a:rPr lang="en-US" sz="1400" u="sng" dirty="0">
                <a:solidFill>
                  <a:srgbClr val="FF0000"/>
                </a:solidFill>
                <a:effectLst/>
              </a:rPr>
              <a:t>LAG 5</a:t>
            </a:r>
            <a:r>
              <a:rPr lang="en-US" sz="1400" dirty="0">
                <a:solidFill>
                  <a:srgbClr val="FF0000"/>
                </a:solidFill>
                <a:effectLst/>
              </a:rPr>
              <a:t>:  </a:t>
            </a:r>
            <a:r>
              <a:rPr lang="en-US" sz="1400" dirty="0">
                <a:solidFill>
                  <a:schemeClr val="bg1"/>
                </a:solidFill>
                <a:effectLst/>
              </a:rPr>
              <a:t>Compile and assess the results of  the External Service Ministry &amp; Evangelism Ministry and make necessary improvements within 2 months.</a:t>
            </a:r>
          </a:p>
          <a:p>
            <a:endParaRPr lang="en-US" sz="1400" dirty="0">
              <a:effectLst/>
            </a:endParaRPr>
          </a:p>
        </p:txBody>
      </p:sp>
      <p:sp>
        <p:nvSpPr>
          <p:cNvPr id="5" name="Rectangle 4">
            <a:extLst>
              <a:ext uri="{FF2B5EF4-FFF2-40B4-BE49-F238E27FC236}">
                <a16:creationId xmlns:a16="http://schemas.microsoft.com/office/drawing/2014/main" id="{E249FCEE-6AB6-4C42-99C2-4374D368315A}"/>
              </a:ext>
            </a:extLst>
          </p:cNvPr>
          <p:cNvSpPr/>
          <p:nvPr/>
        </p:nvSpPr>
        <p:spPr bwMode="auto">
          <a:xfrm>
            <a:off x="5486400" y="924758"/>
            <a:ext cx="3593276" cy="589011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7" name="Rectangle 6">
            <a:extLst>
              <a:ext uri="{FF2B5EF4-FFF2-40B4-BE49-F238E27FC236}">
                <a16:creationId xmlns:a16="http://schemas.microsoft.com/office/drawing/2014/main" id="{45A197C0-DF5F-45F7-9981-657CBE859B87}"/>
              </a:ext>
            </a:extLst>
          </p:cNvPr>
          <p:cNvSpPr/>
          <p:nvPr/>
        </p:nvSpPr>
        <p:spPr bwMode="auto">
          <a:xfrm>
            <a:off x="43290" y="1010123"/>
            <a:ext cx="5377121" cy="580474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9" name="Title 1">
            <a:extLst>
              <a:ext uri="{FF2B5EF4-FFF2-40B4-BE49-F238E27FC236}">
                <a16:creationId xmlns:a16="http://schemas.microsoft.com/office/drawing/2014/main" id="{74EF2B37-6B4A-49AB-B049-4C292DAC4441}"/>
              </a:ext>
            </a:extLst>
          </p:cNvPr>
          <p:cNvSpPr txBox="1"/>
          <p:nvPr/>
        </p:nvSpPr>
        <p:spPr>
          <a:xfrm>
            <a:off x="2966720" y="208081"/>
            <a:ext cx="6118357" cy="616002"/>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nchor="ctr">
            <a:spAutoFit/>
          </a:bodyPr>
          <a:lstStyle>
            <a:lvl1pPr algn="ctr">
              <a:lnSpc>
                <a:spcPct val="70000"/>
              </a:lnSpc>
              <a:defRPr sz="3200" b="1" u="sng">
                <a:solidFill>
                  <a:srgbClr val="760002"/>
                </a:solidFill>
                <a:latin typeface="Georgia"/>
                <a:ea typeface="Georgia"/>
                <a:cs typeface="Georgia"/>
                <a:sym typeface="Georgia"/>
              </a:defRPr>
            </a:lvl1p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5D0100"/>
                </a:solidFill>
                <a:effectLst/>
                <a:uLnTx/>
                <a:uFillTx/>
                <a:latin typeface="Georgia"/>
                <a:sym typeface="Georgia"/>
              </a:rPr>
              <a:t>External  Service  &amp; Evangelism</a:t>
            </a:r>
            <a:endParaRPr kumimoji="0" lang="en-US" sz="2400" b="1" i="0" u="none" strike="noStrike" kern="1200" cap="none" spc="0" normalizeH="0" baseline="0" noProof="0" dirty="0">
              <a:ln>
                <a:noFill/>
              </a:ln>
              <a:solidFill>
                <a:srgbClr val="760002"/>
              </a:solidFill>
              <a:effectLst/>
              <a:uLnTx/>
              <a:uFillTx/>
              <a:latin typeface="Georgia"/>
              <a:sym typeface="Georgia"/>
            </a:endParaRP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400" b="1" i="0" u="sng" strike="noStrike" kern="1200" cap="none" spc="0" normalizeH="0" baseline="0" noProof="0" dirty="0">
                <a:ln>
                  <a:noFill/>
                </a:ln>
                <a:solidFill>
                  <a:srgbClr val="760002"/>
                </a:solidFill>
                <a:effectLst/>
                <a:uLnTx/>
                <a:uFillTx/>
                <a:latin typeface="Georgia"/>
                <a:sym typeface="Georgia"/>
              </a:rPr>
              <a:t> </a:t>
            </a:r>
            <a:r>
              <a:rPr kumimoji="0" sz="2400" b="1" i="0" u="sng" strike="noStrike" kern="1200" cap="none" spc="0" normalizeH="0" baseline="0" noProof="0" dirty="0">
                <a:ln>
                  <a:noFill/>
                </a:ln>
                <a:solidFill>
                  <a:srgbClr val="760002"/>
                </a:solidFill>
                <a:effectLst/>
                <a:uLnTx/>
                <a:uFillTx/>
                <a:latin typeface="Georgia"/>
                <a:sym typeface="Georgia"/>
              </a:rPr>
              <a:t>L</a:t>
            </a:r>
            <a:r>
              <a:rPr kumimoji="0" lang="en-US" sz="2400" b="1" i="0" u="sng" strike="noStrike" kern="1200" cap="none" spc="0" normalizeH="0" baseline="0" noProof="0" dirty="0">
                <a:ln>
                  <a:noFill/>
                </a:ln>
                <a:solidFill>
                  <a:srgbClr val="760002"/>
                </a:solidFill>
                <a:effectLst/>
                <a:uLnTx/>
                <a:uFillTx/>
                <a:latin typeface="Georgia"/>
                <a:sym typeface="Georgia"/>
              </a:rPr>
              <a:t>ead</a:t>
            </a:r>
            <a:r>
              <a:rPr kumimoji="0" sz="2400" b="1" i="0" u="sng" strike="noStrike" kern="1200" cap="none" spc="0" normalizeH="0" baseline="0" noProof="0" dirty="0">
                <a:ln>
                  <a:noFill/>
                </a:ln>
                <a:solidFill>
                  <a:srgbClr val="760002"/>
                </a:solidFill>
                <a:effectLst/>
                <a:uLnTx/>
                <a:uFillTx/>
                <a:latin typeface="Georgia"/>
                <a:sym typeface="Georgia"/>
              </a:rPr>
              <a:t> </a:t>
            </a:r>
            <a:r>
              <a:rPr kumimoji="0" lang="en-US" sz="2400" b="1" i="0" u="sng" strike="noStrike" kern="1200" cap="none" spc="0" normalizeH="0" baseline="0" noProof="0" dirty="0">
                <a:ln>
                  <a:noFill/>
                </a:ln>
                <a:solidFill>
                  <a:srgbClr val="760002"/>
                </a:solidFill>
                <a:effectLst/>
                <a:uLnTx/>
                <a:uFillTx/>
                <a:latin typeface="Georgia"/>
                <a:sym typeface="Georgia"/>
              </a:rPr>
              <a:t> </a:t>
            </a:r>
            <a:r>
              <a:rPr kumimoji="0" sz="2400" b="1" i="0" u="sng" strike="noStrike" kern="1200" cap="none" spc="0" normalizeH="0" baseline="0" noProof="0" dirty="0">
                <a:ln>
                  <a:noFill/>
                </a:ln>
                <a:solidFill>
                  <a:srgbClr val="760002"/>
                </a:solidFill>
                <a:effectLst/>
                <a:uLnTx/>
                <a:uFillTx/>
                <a:latin typeface="Georgia"/>
                <a:sym typeface="Georgia"/>
              </a:rPr>
              <a:t>Measures </a:t>
            </a:r>
            <a:r>
              <a:rPr kumimoji="0" lang="en-US" sz="2400" b="1" i="0" u="sng" strike="noStrike" kern="1200" cap="none" spc="0" normalizeH="0" baseline="0" noProof="0" dirty="0">
                <a:ln>
                  <a:noFill/>
                </a:ln>
                <a:solidFill>
                  <a:srgbClr val="760002"/>
                </a:solidFill>
                <a:effectLst/>
                <a:uLnTx/>
                <a:uFillTx/>
                <a:latin typeface="Georgia"/>
                <a:sym typeface="Georgia"/>
              </a:rPr>
              <a:t> </a:t>
            </a:r>
            <a:r>
              <a:rPr kumimoji="0" sz="2400" b="1" i="0" u="sng" strike="noStrike" kern="1200" cap="none" spc="0" normalizeH="0" baseline="0" noProof="0" dirty="0">
                <a:ln>
                  <a:noFill/>
                </a:ln>
                <a:solidFill>
                  <a:srgbClr val="760002"/>
                </a:solidFill>
                <a:effectLst/>
                <a:uLnTx/>
                <a:uFillTx/>
                <a:latin typeface="Georgia"/>
                <a:sym typeface="Georgia"/>
              </a:rPr>
              <a:t>WIG  </a:t>
            </a:r>
            <a:r>
              <a:rPr kumimoji="0" lang="en-US" sz="2400" b="1" i="0" u="sng" strike="noStrike" kern="1200" cap="none" spc="0" normalizeH="0" baseline="0" noProof="0" dirty="0">
                <a:ln>
                  <a:noFill/>
                </a:ln>
                <a:solidFill>
                  <a:srgbClr val="760002"/>
                </a:solidFill>
                <a:effectLst/>
                <a:uLnTx/>
                <a:uFillTx/>
                <a:latin typeface="Georgia"/>
                <a:sym typeface="Georgia"/>
              </a:rPr>
              <a:t>2</a:t>
            </a:r>
            <a:endParaRPr kumimoji="0" sz="2400" b="1" i="0" u="sng" strike="noStrike" kern="1200" cap="none" spc="0" normalizeH="0" baseline="0" noProof="0" dirty="0">
              <a:ln>
                <a:noFill/>
              </a:ln>
              <a:solidFill>
                <a:srgbClr val="760002"/>
              </a:solidFill>
              <a:effectLst/>
              <a:uLnTx/>
              <a:uFillTx/>
              <a:latin typeface="Georgia"/>
              <a:sym typeface="Georgia"/>
            </a:endParaRPr>
          </a:p>
        </p:txBody>
      </p:sp>
      <p:pic>
        <p:nvPicPr>
          <p:cNvPr id="10" name="Picture 5" descr="Picture 5">
            <a:extLst>
              <a:ext uri="{FF2B5EF4-FFF2-40B4-BE49-F238E27FC236}">
                <a16:creationId xmlns:a16="http://schemas.microsoft.com/office/drawing/2014/main" id="{FEE24E22-5092-4BF5-8241-75C54C99DADD}"/>
              </a:ext>
            </a:extLst>
          </p:cNvPr>
          <p:cNvPicPr>
            <a:picLocks noChangeAspect="1"/>
          </p:cNvPicPr>
          <p:nvPr/>
        </p:nvPicPr>
        <p:blipFill>
          <a:blip r:embed="rId2"/>
          <a:stretch>
            <a:fillRect/>
          </a:stretch>
        </p:blipFill>
        <p:spPr>
          <a:xfrm>
            <a:off x="981236" y="112399"/>
            <a:ext cx="2821825" cy="711684"/>
          </a:xfrm>
          <a:prstGeom prst="rect">
            <a:avLst/>
          </a:prstGeom>
          <a:ln w="12700">
            <a:miter lim="400000"/>
          </a:ln>
        </p:spPr>
      </p:pic>
    </p:spTree>
    <p:extLst>
      <p:ext uri="{BB962C8B-B14F-4D97-AF65-F5344CB8AC3E}">
        <p14:creationId xmlns:p14="http://schemas.microsoft.com/office/powerpoint/2010/main" val="1691530040"/>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6200" y="1138637"/>
          <a:ext cx="9144000" cy="5404052"/>
        </p:xfrm>
        <a:graphic>
          <a:graphicData uri="http://schemas.openxmlformats.org/drawingml/2006/table">
            <a:tbl>
              <a:tblPr firstRow="1" bandRow="1">
                <a:tableStyleId>{7DF18680-E054-41AD-8BC1-D1AEF772440D}</a:tableStyleId>
              </a:tblPr>
              <a:tblGrid>
                <a:gridCol w="3723360">
                  <a:extLst>
                    <a:ext uri="{9D8B030D-6E8A-4147-A177-3AD203B41FA5}">
                      <a16:colId xmlns:a16="http://schemas.microsoft.com/office/drawing/2014/main" val="20000"/>
                    </a:ext>
                  </a:extLst>
                </a:gridCol>
                <a:gridCol w="1661740">
                  <a:extLst>
                    <a:ext uri="{9D8B030D-6E8A-4147-A177-3AD203B41FA5}">
                      <a16:colId xmlns:a16="http://schemas.microsoft.com/office/drawing/2014/main" val="20001"/>
                    </a:ext>
                  </a:extLst>
                </a:gridCol>
                <a:gridCol w="1857854">
                  <a:extLst>
                    <a:ext uri="{9D8B030D-6E8A-4147-A177-3AD203B41FA5}">
                      <a16:colId xmlns:a16="http://schemas.microsoft.com/office/drawing/2014/main" val="20002"/>
                    </a:ext>
                  </a:extLst>
                </a:gridCol>
                <a:gridCol w="1901046">
                  <a:extLst>
                    <a:ext uri="{9D8B030D-6E8A-4147-A177-3AD203B41FA5}">
                      <a16:colId xmlns:a16="http://schemas.microsoft.com/office/drawing/2014/main" val="20003"/>
                    </a:ext>
                  </a:extLst>
                </a:gridCol>
              </a:tblGrid>
              <a:tr h="511947">
                <a:tc>
                  <a:txBody>
                    <a:bodyPr/>
                    <a:lstStyle/>
                    <a:p>
                      <a:pPr algn="ctr"/>
                      <a:r>
                        <a:rPr lang="en-US" sz="1300" b="1" kern="1200" dirty="0">
                          <a:solidFill>
                            <a:schemeClr val="bg1"/>
                          </a:solidFill>
                          <a:effectLst/>
                          <a:latin typeface="Georgia" panose="02040502050405020303" pitchFamily="18" charset="0"/>
                          <a:ea typeface="+mn-ea"/>
                          <a:cs typeface="+mn-cs"/>
                        </a:rPr>
                        <a:t>Key  Actions  Necessary  </a:t>
                      </a:r>
                      <a:r>
                        <a:rPr lang="en-US" sz="1300" b="1" u="none" kern="1200" dirty="0">
                          <a:solidFill>
                            <a:schemeClr val="bg1"/>
                          </a:solidFill>
                          <a:effectLst/>
                          <a:latin typeface="Georgia" panose="02040502050405020303" pitchFamily="18" charset="0"/>
                          <a:ea typeface="+mn-ea"/>
                          <a:cs typeface="+mn-cs"/>
                        </a:rPr>
                        <a:t>To  Achieve  </a:t>
                      </a:r>
                    </a:p>
                    <a:p>
                      <a:pPr algn="ctr"/>
                      <a:r>
                        <a:rPr lang="en-US" sz="1300" b="1" u="sng" kern="1200" dirty="0">
                          <a:solidFill>
                            <a:schemeClr val="bg1"/>
                          </a:solidFill>
                          <a:effectLst/>
                          <a:latin typeface="Georgia" panose="02040502050405020303" pitchFamily="18" charset="0"/>
                          <a:ea typeface="+mn-ea"/>
                          <a:cs typeface="+mn-cs"/>
                        </a:rPr>
                        <a:t>Strategic  WIG 2 </a:t>
                      </a:r>
                      <a:endParaRPr lang="en-US" sz="1300" b="1" dirty="0">
                        <a:solidFill>
                          <a:schemeClr val="bg1"/>
                        </a:solidFill>
                        <a:latin typeface="Georgia" panose="02040502050405020303" pitchFamily="18" charset="0"/>
                      </a:endParaRPr>
                    </a:p>
                  </a:txBody>
                  <a:tcPr/>
                </a:tc>
                <a:tc>
                  <a:txBody>
                    <a:bodyPr/>
                    <a:lstStyle/>
                    <a:p>
                      <a:pPr algn="ctr"/>
                      <a:r>
                        <a:rPr lang="en-US" sz="1300" b="1" u="none" dirty="0">
                          <a:solidFill>
                            <a:schemeClr val="bg1"/>
                          </a:solidFill>
                          <a:latin typeface="Georgia" panose="02040502050405020303" pitchFamily="18" charset="0"/>
                        </a:rPr>
                        <a:t>Responsible </a:t>
                      </a:r>
                      <a:r>
                        <a:rPr lang="en-US" sz="1300" b="1" u="sng" dirty="0">
                          <a:solidFill>
                            <a:schemeClr val="bg1"/>
                          </a:solidFill>
                          <a:latin typeface="Georgia" panose="02040502050405020303" pitchFamily="18" charset="0"/>
                        </a:rPr>
                        <a:t>Party</a:t>
                      </a:r>
                    </a:p>
                  </a:txBody>
                  <a:tcPr/>
                </a:tc>
                <a:tc>
                  <a:txBody>
                    <a:bodyPr/>
                    <a:lstStyle/>
                    <a:p>
                      <a:pPr algn="ctr"/>
                      <a:r>
                        <a:rPr lang="en-US" sz="1300" b="1" u="none" dirty="0">
                          <a:solidFill>
                            <a:schemeClr val="bg1"/>
                          </a:solidFill>
                          <a:latin typeface="Georgia" panose="02040502050405020303" pitchFamily="18" charset="0"/>
                        </a:rPr>
                        <a:t>Deadline </a:t>
                      </a:r>
                      <a:r>
                        <a:rPr lang="en-US" sz="1300" b="1" u="sng" dirty="0">
                          <a:solidFill>
                            <a:schemeClr val="bg1"/>
                          </a:solidFill>
                          <a:latin typeface="Georgia" panose="02040502050405020303" pitchFamily="18" charset="0"/>
                        </a:rPr>
                        <a:t>Timetable</a:t>
                      </a:r>
                    </a:p>
                  </a:txBody>
                  <a:tcPr/>
                </a:tc>
                <a:tc>
                  <a:txBody>
                    <a:bodyPr/>
                    <a:lstStyle/>
                    <a:p>
                      <a:pPr algn="ctr"/>
                      <a:r>
                        <a:rPr lang="en-US" sz="1300" b="1" u="none" dirty="0">
                          <a:solidFill>
                            <a:schemeClr val="bg1"/>
                          </a:solidFill>
                          <a:latin typeface="Georgia" panose="02040502050405020303" pitchFamily="18" charset="0"/>
                        </a:rPr>
                        <a:t>Completion </a:t>
                      </a:r>
                    </a:p>
                    <a:p>
                      <a:pPr algn="ctr"/>
                      <a:r>
                        <a:rPr lang="en-US" sz="13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242307">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u="sng" dirty="0">
                          <a:solidFill>
                            <a:srgbClr val="FF0000"/>
                          </a:solidFill>
                          <a:effectLst/>
                          <a:latin typeface="Georgia" panose="02040502050405020303" pitchFamily="18" charset="0"/>
                        </a:rPr>
                        <a:t>LAG 1: Define and research the most effective External Service Ministry &amp; Evangelism Ministry within  _3_ months</a:t>
                      </a:r>
                      <a:endParaRPr lang="en-US" sz="13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944058"/>
                  </a:ext>
                </a:extLst>
              </a:tr>
              <a:tr h="518540">
                <a:tc>
                  <a:txBody>
                    <a:bodyPr/>
                    <a:lstStyle/>
                    <a:p>
                      <a:pPr marL="11113" marR="0" lvl="0" indent="0" algn="l">
                        <a:lnSpc>
                          <a:spcPct val="107000"/>
                        </a:lnSpc>
                        <a:spcBef>
                          <a:spcPts val="0"/>
                        </a:spcBef>
                        <a:spcAft>
                          <a:spcPts val="0"/>
                        </a:spcAft>
                        <a:buFont typeface="Arial" panose="020B0604020202020204" pitchFamily="34" charset="0"/>
                        <a:buNone/>
                        <a:tabLs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1. Form External Service Ministry &amp; Evangelism Ministry (collectively, the “External Ministries” Wildly Important Goal Team 2 (“External Ministries Team 2”).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0" dirty="0">
                          <a:effectLst/>
                          <a:latin typeface="Georgia" panose="02040502050405020303" pitchFamily="18" charset="0"/>
                          <a:ea typeface="Calibri" panose="020F0502020204030204" pitchFamily="34" charset="0"/>
                          <a:cs typeface="Times New Roman" panose="02020603050405020304" pitchFamily="18" charset="0"/>
                        </a:rPr>
                        <a:t>Strategic Planning Team and Goal co-Captains</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start date</a:t>
                      </a:r>
                    </a:p>
                    <a:p>
                      <a:pPr marL="0" marR="0">
                        <a:lnSpc>
                          <a:spcPct val="107000"/>
                        </a:lnSpc>
                        <a:spcBef>
                          <a:spcPts val="0"/>
                        </a:spcBef>
                        <a:spcAft>
                          <a:spcPts val="0"/>
                        </a:spcAft>
                      </a:pPr>
                      <a:endPar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nSpc>
                          <a:spcPct val="107000"/>
                        </a:lnSpc>
                        <a:spcBef>
                          <a:spcPts val="0"/>
                        </a:spcBef>
                        <a:spcAft>
                          <a:spcPts val="0"/>
                        </a:spcAft>
                        <a:buFont typeface="Symbol" pitchFamily="2" charset="2"/>
                        <a:buNone/>
                      </a:pPr>
                      <a:r>
                        <a:rPr lang="en-US" sz="1200" b="0" dirty="0">
                          <a:effectLst/>
                          <a:latin typeface="Georgia" panose="02040502050405020303" pitchFamily="18" charset="0"/>
                          <a:ea typeface="Calibri" panose="020F0502020204030204" pitchFamily="34" charset="0"/>
                          <a:cs typeface="Times New Roman" panose="02020603050405020304" pitchFamily="18" charset="0"/>
                        </a:rPr>
                        <a:t>External Ministries Team 2  members agree to serve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0737851"/>
                  </a:ext>
                </a:extLst>
              </a:tr>
              <a:tr h="606954">
                <a:tc>
                  <a:txBody>
                    <a:bodyPr/>
                    <a:lstStyle/>
                    <a:p>
                      <a:pPr marL="0" lvl="1" indent="0" algn="l">
                        <a:buNone/>
                      </a:pPr>
                      <a:r>
                        <a:rPr lang="en-US" sz="1200" b="1" dirty="0">
                          <a:effectLst/>
                          <a:latin typeface="Georgia" panose="02040502050405020303" pitchFamily="18" charset="0"/>
                        </a:rPr>
                        <a:t>2. Identify definitions of “parishioner engagement” and “meaningful engagement” </a:t>
                      </a:r>
                      <a:r>
                        <a:rPr lang="en-US" sz="1200" b="1" dirty="0">
                          <a:solidFill>
                            <a:schemeClr val="bg2"/>
                          </a:solidFill>
                          <a:effectLst/>
                          <a:latin typeface="Georgia" panose="02040502050405020303" pitchFamily="18" charset="0"/>
                        </a:rPr>
                        <a:t>and levels of engagement with </a:t>
                      </a:r>
                      <a:r>
                        <a:rPr lang="en-US" sz="1200" b="1" dirty="0">
                          <a:effectLst/>
                          <a:latin typeface="Georgia" panose="02040502050405020303" pitchFamily="18" charset="0"/>
                        </a:rPr>
                        <a:t>both lapsed St. Nicholas parishioners and non-Orthodox individuals.</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kumimoji="0" lang="en-US" sz="1200" b="0" i="0" u="none" strike="noStrike" kern="1200" cap="none" spc="0" normalizeH="0" baseline="0" noProof="0" dirty="0">
                          <a:ln>
                            <a:noFill/>
                          </a:ln>
                          <a:solidFill>
                            <a:srgbClr val="5D0100"/>
                          </a:solidFill>
                          <a:effectLst/>
                          <a:uLnTx/>
                          <a:uFillTx/>
                          <a:latin typeface="Georgia" panose="02040502050405020303" pitchFamily="18" charset="0"/>
                          <a:ea typeface="Calibri" panose="020F0502020204030204" pitchFamily="34" charset="0"/>
                          <a:cs typeface="Times New Roman" panose="02020603050405020304" pitchFamily="18" charset="0"/>
                        </a:rPr>
                        <a:t>External Ministries Team 2  </a:t>
                      </a:r>
                      <a:endPar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1</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lvl="0" indent="0">
                        <a:lnSpc>
                          <a:spcPct val="107000"/>
                        </a:lnSpc>
                        <a:spcBef>
                          <a:spcPts val="0"/>
                        </a:spcBef>
                        <a:spcAft>
                          <a:spcPts val="0"/>
                        </a:spcAft>
                        <a:buFont typeface="Symbol" pitchFamily="2" charset="2"/>
                        <a:buNone/>
                      </a:pP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definitions determined</a:t>
                      </a:r>
                    </a:p>
                  </a:txBody>
                  <a:tcPr marL="68580" marR="68580"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834818">
                <a:tc>
                  <a:txBody>
                    <a:bodyPr/>
                    <a:lstStyle/>
                    <a:p>
                      <a:pPr marL="0" marR="0" lvl="0" indent="0" algn="l">
                        <a:lnSpc>
                          <a:spcPct val="107000"/>
                        </a:lnSpc>
                        <a:spcBef>
                          <a:spcPts val="0"/>
                        </a:spcBef>
                        <a:spcAft>
                          <a:spcPts val="0"/>
                        </a:spcAft>
                        <a:buFontTx/>
                        <a:buNone/>
                      </a:pPr>
                      <a:r>
                        <a:rPr lang="en-US" sz="1200" b="1" dirty="0">
                          <a:effectLst/>
                          <a:latin typeface="Georgia" panose="02040502050405020303" pitchFamily="18" charset="0"/>
                          <a:ea typeface="Calibri" panose="020F0502020204030204" pitchFamily="34" charset="0"/>
                          <a:cs typeface="Times New Roman" panose="02020603050405020304" pitchFamily="18" charset="0"/>
                        </a:rPr>
                        <a:t>3. Research and identify metrics to determine effectiveness of External Ministries </a:t>
                      </a:r>
                      <a:r>
                        <a:rPr lang="en-US" sz="1200" b="1" dirty="0">
                          <a:effectLst/>
                          <a:latin typeface="Georgia" panose="02040502050405020303" pitchFamily="18" charset="0"/>
                        </a:rPr>
                        <a:t>and how success will be determined </a:t>
                      </a:r>
                      <a:r>
                        <a:rPr lang="en-US" sz="1200" b="1" dirty="0">
                          <a:effectLst/>
                          <a:latin typeface="Georgia" panose="02040502050405020303" pitchFamily="18" charset="0"/>
                          <a:ea typeface="Calibri" panose="020F0502020204030204" pitchFamily="34" charset="0"/>
                          <a:cs typeface="Times New Roman" panose="02020603050405020304" pitchFamily="18" charset="0"/>
                        </a:rPr>
                        <a:t>based on the definitions in step 2.</a:t>
                      </a:r>
                    </a:p>
                  </a:txBody>
                  <a:tcPr marL="68580" marR="68580" marT="0" marB="0"/>
                </a:tc>
                <a:tc>
                  <a:txBody>
                    <a:bodyPr/>
                    <a:lstStyle/>
                    <a:p>
                      <a:pPr marL="0" marR="0">
                        <a:lnSpc>
                          <a:spcPct val="107000"/>
                        </a:lnSpc>
                        <a:spcBef>
                          <a:spcPts val="0"/>
                        </a:spcBef>
                        <a:spcAft>
                          <a:spcPts val="0"/>
                        </a:spcAft>
                      </a:pPr>
                      <a:r>
                        <a:rPr kumimoji="0" lang="en-US" sz="1200" b="0" i="0" u="none" strike="noStrike" kern="1200" cap="none" spc="0" normalizeH="0" baseline="0" noProof="0" dirty="0">
                          <a:ln>
                            <a:noFill/>
                          </a:ln>
                          <a:solidFill>
                            <a:srgbClr val="5D0100"/>
                          </a:solidFill>
                          <a:effectLst/>
                          <a:uLnTx/>
                          <a:uFillTx/>
                          <a:latin typeface="Georgia" panose="02040502050405020303" pitchFamily="18" charset="0"/>
                          <a:ea typeface="Calibri" panose="020F0502020204030204" pitchFamily="34" charset="0"/>
                          <a:cs typeface="Times New Roman" panose="02020603050405020304" pitchFamily="18" charset="0"/>
                        </a:rPr>
                        <a:t>External Ministries Team 2  </a:t>
                      </a:r>
                      <a:endParaRPr lang="en-US" sz="1200" b="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Effectiveness metrics determined</a:t>
                      </a:r>
                      <a:endParaRPr lang="en-US" sz="1200" b="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5481770"/>
                  </a:ext>
                </a:extLst>
              </a:tr>
              <a:tr h="965437">
                <a:tc>
                  <a:txBody>
                    <a:bodyPr/>
                    <a:lstStyle/>
                    <a:p>
                      <a:pPr marL="0" marR="0" lvl="0" indent="0" algn="l">
                        <a:lnSpc>
                          <a:spcPct val="107000"/>
                        </a:lnSpc>
                        <a:spcBef>
                          <a:spcPts val="0"/>
                        </a:spcBef>
                        <a:spcAft>
                          <a:spcPts val="0"/>
                        </a:spcAft>
                        <a:buFontTx/>
                        <a:buNone/>
                      </a:pPr>
                      <a:r>
                        <a:rPr lang="en-US" sz="1200" b="1" dirty="0">
                          <a:effectLst/>
                          <a:latin typeface="Georgia" panose="02040502050405020303" pitchFamily="18" charset="0"/>
                          <a:ea typeface="Calibri" panose="020F0502020204030204" pitchFamily="34" charset="0"/>
                          <a:cs typeface="Times New Roman" panose="02020603050405020304" pitchFamily="18" charset="0"/>
                        </a:rPr>
                        <a:t>4. </a:t>
                      </a:r>
                      <a:r>
                        <a:rPr lang="en-US" sz="1200" b="1" dirty="0">
                          <a:effectLst/>
                          <a:latin typeface="Georgia" panose="02040502050405020303" pitchFamily="18" charset="0"/>
                        </a:rPr>
                        <a:t>Identify at least 5 </a:t>
                      </a:r>
                      <a:r>
                        <a:rPr lang="en-US" sz="1200" b="1" dirty="0">
                          <a:effectLst/>
                          <a:latin typeface="Georgia" panose="02040502050405020303" pitchFamily="18" charset="0"/>
                          <a:ea typeface="Calibri" panose="020F0502020204030204" pitchFamily="34" charset="0"/>
                          <a:cs typeface="Times New Roman" panose="02020603050405020304" pitchFamily="18" charset="0"/>
                        </a:rPr>
                        <a:t>External Service Ministries </a:t>
                      </a:r>
                      <a:r>
                        <a:rPr lang="en-US" sz="1200" b="1" dirty="0">
                          <a:effectLst/>
                          <a:latin typeface="Georgia" panose="02040502050405020303" pitchFamily="18" charset="0"/>
                        </a:rPr>
                        <a:t>and at least 5 </a:t>
                      </a:r>
                      <a:r>
                        <a:rPr lang="en-US" sz="1200" b="1" dirty="0">
                          <a:effectLst/>
                          <a:latin typeface="Georgia" panose="02040502050405020303" pitchFamily="18" charset="0"/>
                          <a:ea typeface="Calibri" panose="020F0502020204030204" pitchFamily="34" charset="0"/>
                          <a:cs typeface="Times New Roman" panose="02020603050405020304" pitchFamily="18" charset="0"/>
                        </a:rPr>
                        <a:t>Evangelism Ministries </a:t>
                      </a:r>
                      <a:r>
                        <a:rPr lang="en-US" sz="1200" b="1" dirty="0">
                          <a:effectLst/>
                          <a:latin typeface="Georgia" panose="02040502050405020303" pitchFamily="18" charset="0"/>
                        </a:rPr>
                        <a:t>to evaluate and consider from both inside and outside the Orthodox ecosystem.</a:t>
                      </a: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kumimoji="0" lang="en-US" sz="1200" b="0" i="0" u="none" strike="noStrike" kern="1200" cap="none" spc="0" normalizeH="0" baseline="0" noProof="0" dirty="0">
                          <a:ln>
                            <a:noFill/>
                          </a:ln>
                          <a:solidFill>
                            <a:srgbClr val="5D0100"/>
                          </a:solidFill>
                          <a:effectLst/>
                          <a:uLnTx/>
                          <a:uFillTx/>
                          <a:latin typeface="Georgia" panose="02040502050405020303" pitchFamily="18" charset="0"/>
                          <a:ea typeface="Calibri" panose="020F0502020204030204" pitchFamily="34" charset="0"/>
                          <a:cs typeface="Times New Roman" panose="02020603050405020304" pitchFamily="18" charset="0"/>
                        </a:rPr>
                        <a:t>External Ministries Team 2  </a:t>
                      </a:r>
                      <a:endParaRPr lang="en-US" sz="1200" b="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Simultaneous with steps 2 and 3</a:t>
                      </a:r>
                    </a:p>
                  </a:txBody>
                  <a:tcPr marL="68580" marR="68580" marT="0" marB="0"/>
                </a:tc>
                <a:tc>
                  <a:txBody>
                    <a:bodyPr/>
                    <a:lstStyle/>
                    <a:p>
                      <a:pPr marL="0" marR="0" lvl="0" indent="0">
                        <a:lnSpc>
                          <a:spcPct val="107000"/>
                        </a:lnSpc>
                        <a:spcBef>
                          <a:spcPts val="0"/>
                        </a:spcBef>
                        <a:spcAft>
                          <a:spcPts val="0"/>
                        </a:spcAft>
                        <a:buFontTx/>
                        <a:buNone/>
                      </a:pPr>
                      <a:r>
                        <a:rPr lang="en-US" sz="1200" b="0" dirty="0">
                          <a:effectLst/>
                          <a:latin typeface="Georgia" panose="02040502050405020303" pitchFamily="18" charset="0"/>
                          <a:ea typeface="Calibri" panose="020F0502020204030204" pitchFamily="34" charset="0"/>
                          <a:cs typeface="Times New Roman" panose="02020603050405020304" pitchFamily="18" charset="0"/>
                        </a:rPr>
                        <a:t>At least 5 External Service Ministries </a:t>
                      </a:r>
                      <a:r>
                        <a:rPr lang="en-US" sz="1200" b="0" dirty="0">
                          <a:effectLst/>
                          <a:latin typeface="Georgia" panose="02040502050405020303" pitchFamily="18" charset="0"/>
                        </a:rPr>
                        <a:t>and 5 </a:t>
                      </a:r>
                      <a:r>
                        <a:rPr lang="en-US" sz="1200" b="0" dirty="0">
                          <a:effectLst/>
                          <a:latin typeface="Georgia" panose="02040502050405020303" pitchFamily="18" charset="0"/>
                          <a:ea typeface="Calibri" panose="020F0502020204030204" pitchFamily="34" charset="0"/>
                          <a:cs typeface="Times New Roman" panose="02020603050405020304" pitchFamily="18" charset="0"/>
                        </a:rPr>
                        <a:t>Evangelism Ministries are identified for study</a:t>
                      </a:r>
                    </a:p>
                  </a:txBody>
                  <a:tcPr marL="68580" marR="68580" marT="0" marB="0"/>
                </a:tc>
                <a:extLst>
                  <a:ext uri="{0D108BD9-81ED-4DB2-BD59-A6C34878D82A}">
                    <a16:rowId xmlns:a16="http://schemas.microsoft.com/office/drawing/2014/main" val="304608966"/>
                  </a:ext>
                </a:extLst>
              </a:tr>
              <a:tr h="267497">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2: Develop the most effective </a:t>
                      </a:r>
                      <a:r>
                        <a:rPr lang="en-US" sz="1200" b="1" u="sng" dirty="0">
                          <a:solidFill>
                            <a:srgbClr val="FF0000"/>
                          </a:solidFill>
                          <a:effectLst/>
                          <a:latin typeface="Georgia" panose="02040502050405020303" pitchFamily="18" charset="0"/>
                        </a:rPr>
                        <a:t>External Service Ministry &amp; Evangelism Ministry </a:t>
                      </a:r>
                      <a:r>
                        <a:rPr kumimoji="0" lang="en-US" sz="12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within _4_ months</a:t>
                      </a: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nSpc>
                          <a:spcPct val="107000"/>
                        </a:lnSpc>
                        <a:spcBef>
                          <a:spcPts val="0"/>
                        </a:spcBef>
                        <a:spcAft>
                          <a:spcPts val="0"/>
                        </a:spcAft>
                        <a:buFontTx/>
                        <a:buNone/>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2140628"/>
                  </a:ext>
                </a:extLst>
              </a:tr>
              <a:tr h="616647">
                <a:tc>
                  <a:txBody>
                    <a:bodyPr/>
                    <a:lstStyle/>
                    <a:p>
                      <a:pPr marL="0" lvl="1" indent="0" algn="l">
                        <a:buNone/>
                      </a:pPr>
                      <a:r>
                        <a:rPr lang="en-US" sz="1200" b="1" dirty="0">
                          <a:effectLst/>
                          <a:latin typeface="Georgia" panose="02040502050405020303" pitchFamily="18" charset="0"/>
                        </a:rPr>
                        <a:t>5. Research and a</a:t>
                      </a:r>
                      <a:r>
                        <a:rPr lang="en-US" sz="1200" b="1" dirty="0">
                          <a:effectLst/>
                          <a:latin typeface="Georgia" panose="02040502050405020303" pitchFamily="18" charset="0"/>
                          <a:ea typeface="Calibri" panose="020F0502020204030204" pitchFamily="34" charset="0"/>
                          <a:cs typeface="Times New Roman" panose="02020603050405020304" pitchFamily="18" charset="0"/>
                        </a:rPr>
                        <a:t>nalyze the </a:t>
                      </a:r>
                      <a:r>
                        <a:rPr lang="en-US" sz="1200" b="1" dirty="0">
                          <a:effectLst/>
                          <a:latin typeface="Georgia" panose="02040502050405020303" pitchFamily="18" charset="0"/>
                        </a:rPr>
                        <a:t>St. Nicholas ministries’ </a:t>
                      </a:r>
                      <a:r>
                        <a:rPr lang="en-US" sz="1200" b="1" dirty="0">
                          <a:effectLst/>
                          <a:latin typeface="Georgia" panose="02040502050405020303" pitchFamily="18" charset="0"/>
                          <a:ea typeface="Calibri" panose="020F0502020204030204" pitchFamily="34" charset="0"/>
                          <a:cs typeface="Times New Roman" panose="02020603050405020304" pitchFamily="18" charset="0"/>
                        </a:rPr>
                        <a:t>baselines on those key engagement metrics </a:t>
                      </a:r>
                      <a:r>
                        <a:rPr lang="en-US" sz="1200" b="1" dirty="0">
                          <a:effectLst/>
                          <a:latin typeface="Georgia" panose="02040502050405020303" pitchFamily="18" charset="0"/>
                        </a:rPr>
                        <a:t>identified in steps 2 and 3. </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effectLst/>
                          <a:latin typeface="Georgia" panose="02040502050405020303" pitchFamily="18" charset="0"/>
                          <a:ea typeface="Calibri" panose="020F0502020204030204" pitchFamily="34" charset="0"/>
                          <a:cs typeface="Times New Roman" panose="02020603050405020304" pitchFamily="18" charset="0"/>
                        </a:rPr>
                        <a:t>External Ministries Team 2 </a:t>
                      </a:r>
                      <a:endPar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 after steps 3 &amp; 4</a:t>
                      </a: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Analysis of St Nicholas baseline </a:t>
                      </a:r>
                      <a:r>
                        <a:rPr lang="en-US" sz="1200" b="0" dirty="0">
                          <a:effectLst/>
                          <a:latin typeface="Georgia" panose="02040502050405020303" pitchFamily="18" charset="0"/>
                        </a:rPr>
                        <a:t>is</a:t>
                      </a: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completed </a:t>
                      </a:r>
                    </a:p>
                  </a:txBody>
                  <a:tcPr marL="68580" marR="68580" marT="0" marB="0"/>
                </a:tc>
                <a:extLst>
                  <a:ext uri="{0D108BD9-81ED-4DB2-BD59-A6C34878D82A}">
                    <a16:rowId xmlns:a16="http://schemas.microsoft.com/office/drawing/2014/main" val="1547801244"/>
                  </a:ext>
                </a:extLst>
              </a:tr>
            </a:tbl>
          </a:graphicData>
        </a:graphic>
      </p:graphicFrame>
      <p:pic>
        <p:nvPicPr>
          <p:cNvPr id="6" name="Picture 6">
            <a:extLst>
              <a:ext uri="{FF2B5EF4-FFF2-40B4-BE49-F238E27FC236}">
                <a16:creationId xmlns:a16="http://schemas.microsoft.com/office/drawing/2014/main" id="{DADF0CED-0A32-4B35-B420-5F082F028052}"/>
              </a:ext>
            </a:extLst>
          </p:cNvPr>
          <p:cNvPicPr/>
          <p:nvPr/>
        </p:nvPicPr>
        <p:blipFill>
          <a:blip r:embed="rId3"/>
          <a:stretch/>
        </p:blipFill>
        <p:spPr>
          <a:xfrm>
            <a:off x="1016280" y="81360"/>
            <a:ext cx="2593440" cy="653760"/>
          </a:xfrm>
          <a:prstGeom prst="rect">
            <a:avLst/>
          </a:prstGeom>
          <a:ln w="0">
            <a:noFill/>
          </a:ln>
        </p:spPr>
      </p:pic>
      <p:sp>
        <p:nvSpPr>
          <p:cNvPr id="7" name="TextShape 2">
            <a:extLst>
              <a:ext uri="{FF2B5EF4-FFF2-40B4-BE49-F238E27FC236}">
                <a16:creationId xmlns:a16="http://schemas.microsoft.com/office/drawing/2014/main" id="{56396779-0F24-4095-A231-C422C5CE2D47}"/>
              </a:ext>
            </a:extLst>
          </p:cNvPr>
          <p:cNvSpPr txBox="1"/>
          <p:nvPr/>
        </p:nvSpPr>
        <p:spPr>
          <a:xfrm>
            <a:off x="3537000" y="-100080"/>
            <a:ext cx="4676040" cy="1142640"/>
          </a:xfrm>
          <a:prstGeom prst="rect">
            <a:avLst/>
          </a:prstGeom>
          <a:noFill/>
          <a:ln w="0">
            <a:noFill/>
          </a:ln>
        </p:spPr>
        <p:txBody>
          <a:bodyPr anchor="ctr">
            <a:noAutofit/>
          </a:body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200" b="1" i="0" u="none" strike="noStrike" kern="1200" cap="none" spc="-1" normalizeH="0" baseline="0" noProof="0" dirty="0">
                <a:ln>
                  <a:noFill/>
                </a:ln>
                <a:solidFill>
                  <a:srgbClr val="760002"/>
                </a:solidFill>
                <a:effectLst/>
                <a:uLnTx/>
                <a:uFillTx/>
                <a:latin typeface="Georgia"/>
                <a:ea typeface="+mn-ea"/>
                <a:cs typeface="+mn-cs"/>
              </a:rPr>
              <a:t>External  Service  &amp;  Evangelism Wildly  Important  </a:t>
            </a:r>
            <a:r>
              <a:rPr kumimoji="0" lang="en-US" sz="2200" b="1" i="0" u="sng" strike="noStrike" kern="1200" cap="none" spc="-1" normalizeH="0" baseline="0" noProof="0" dirty="0">
                <a:ln>
                  <a:noFill/>
                </a:ln>
                <a:solidFill>
                  <a:srgbClr val="760002"/>
                </a:solidFill>
                <a:effectLst/>
                <a:uLnTx/>
                <a:uFillTx/>
                <a:latin typeface="Georgia"/>
                <a:ea typeface="+mn-ea"/>
                <a:cs typeface="+mn-cs"/>
              </a:rPr>
              <a:t>Goal  2  Action  Plan</a:t>
            </a:r>
            <a:endParaRPr kumimoji="0" lang="en-US" sz="2200" b="0" i="0" u="sng" strike="noStrike" kern="1200" cap="none" spc="-1" normalizeH="0" baseline="0" noProof="0" dirty="0">
              <a:ln>
                <a:noFill/>
              </a:ln>
              <a:solidFill>
                <a:srgbClr val="5D0100"/>
              </a:solidFill>
              <a:effectLst/>
              <a:uLnTx/>
              <a:uFillTx/>
              <a:latin typeface="Times New Roman"/>
              <a:ea typeface="+mn-ea"/>
              <a:cs typeface="+mn-cs"/>
            </a:endParaRPr>
          </a:p>
        </p:txBody>
      </p:sp>
    </p:spTree>
    <p:extLst>
      <p:ext uri="{BB962C8B-B14F-4D97-AF65-F5344CB8AC3E}">
        <p14:creationId xmlns:p14="http://schemas.microsoft.com/office/powerpoint/2010/main" val="3783386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3030" y="1224000"/>
          <a:ext cx="9057939" cy="5317223"/>
        </p:xfrm>
        <a:graphic>
          <a:graphicData uri="http://schemas.openxmlformats.org/drawingml/2006/table">
            <a:tbl>
              <a:tblPr firstRow="1" bandRow="1">
                <a:tableStyleId>{7DF18680-E054-41AD-8BC1-D1AEF772440D}</a:tableStyleId>
              </a:tblPr>
              <a:tblGrid>
                <a:gridCol w="3909208">
                  <a:extLst>
                    <a:ext uri="{9D8B030D-6E8A-4147-A177-3AD203B41FA5}">
                      <a16:colId xmlns:a16="http://schemas.microsoft.com/office/drawing/2014/main" val="20000"/>
                    </a:ext>
                  </a:extLst>
                </a:gridCol>
                <a:gridCol w="1526315">
                  <a:extLst>
                    <a:ext uri="{9D8B030D-6E8A-4147-A177-3AD203B41FA5}">
                      <a16:colId xmlns:a16="http://schemas.microsoft.com/office/drawing/2014/main" val="20001"/>
                    </a:ext>
                  </a:extLst>
                </a:gridCol>
                <a:gridCol w="1646604">
                  <a:extLst>
                    <a:ext uri="{9D8B030D-6E8A-4147-A177-3AD203B41FA5}">
                      <a16:colId xmlns:a16="http://schemas.microsoft.com/office/drawing/2014/main" val="20002"/>
                    </a:ext>
                  </a:extLst>
                </a:gridCol>
                <a:gridCol w="1975812">
                  <a:extLst>
                    <a:ext uri="{9D8B030D-6E8A-4147-A177-3AD203B41FA5}">
                      <a16:colId xmlns:a16="http://schemas.microsoft.com/office/drawing/2014/main" val="20003"/>
                    </a:ext>
                  </a:extLst>
                </a:gridCol>
              </a:tblGrid>
              <a:tr h="454514">
                <a:tc>
                  <a:txBody>
                    <a:bodyPr/>
                    <a:lstStyle/>
                    <a:p>
                      <a:pPr algn="ctr"/>
                      <a:r>
                        <a:rPr lang="en-US" sz="1200" b="1" kern="1200" dirty="0">
                          <a:solidFill>
                            <a:schemeClr val="bg1"/>
                          </a:solidFill>
                          <a:effectLst/>
                          <a:latin typeface="Georgia" panose="02040502050405020303" pitchFamily="18" charset="0"/>
                          <a:ea typeface="+mn-ea"/>
                          <a:cs typeface="+mn-cs"/>
                        </a:rPr>
                        <a:t>Key  Actions  Necessary  </a:t>
                      </a:r>
                      <a:r>
                        <a:rPr lang="en-US" sz="1200" b="1" u="none" kern="1200" dirty="0">
                          <a:solidFill>
                            <a:schemeClr val="bg1"/>
                          </a:solidFill>
                          <a:effectLst/>
                          <a:latin typeface="Georgia" panose="02040502050405020303" pitchFamily="18" charset="0"/>
                          <a:ea typeface="+mn-ea"/>
                          <a:cs typeface="+mn-cs"/>
                        </a:rPr>
                        <a:t>To  Achieve  </a:t>
                      </a:r>
                    </a:p>
                    <a:p>
                      <a:pPr algn="ctr"/>
                      <a:r>
                        <a:rPr lang="en-US" sz="1200" b="1" u="sng" kern="1200" dirty="0">
                          <a:solidFill>
                            <a:schemeClr val="bg1"/>
                          </a:solidFill>
                          <a:effectLst/>
                          <a:latin typeface="Georgia" panose="02040502050405020303" pitchFamily="18" charset="0"/>
                          <a:ea typeface="+mn-ea"/>
                          <a:cs typeface="+mn-cs"/>
                        </a:rPr>
                        <a:t>Strategic  WIG 2 </a:t>
                      </a:r>
                      <a:endParaRPr lang="en-US" sz="1200" b="1" dirty="0">
                        <a:solidFill>
                          <a:schemeClr val="bg1"/>
                        </a:solidFill>
                        <a:latin typeface="Georgia" panose="02040502050405020303" pitchFamily="18" charset="0"/>
                      </a:endParaRPr>
                    </a:p>
                  </a:txBody>
                  <a:tcPr/>
                </a:tc>
                <a:tc>
                  <a:txBody>
                    <a:bodyPr/>
                    <a:lstStyle/>
                    <a:p>
                      <a:pPr algn="ctr"/>
                      <a:r>
                        <a:rPr lang="en-US" sz="1200" b="1" u="none" dirty="0">
                          <a:solidFill>
                            <a:schemeClr val="bg1"/>
                          </a:solidFill>
                          <a:latin typeface="Georgia" panose="02040502050405020303" pitchFamily="18" charset="0"/>
                        </a:rPr>
                        <a:t>Responsible </a:t>
                      </a:r>
                      <a:r>
                        <a:rPr lang="en-US" sz="1200" b="1" u="sng" dirty="0">
                          <a:solidFill>
                            <a:schemeClr val="bg1"/>
                          </a:solidFill>
                          <a:latin typeface="Georgia" panose="02040502050405020303" pitchFamily="18" charset="0"/>
                        </a:rPr>
                        <a:t>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u="none" dirty="0">
                          <a:solidFill>
                            <a:schemeClr val="bg1"/>
                          </a:solidFill>
                          <a:latin typeface="Georgia" panose="02040502050405020303" pitchFamily="18" charset="0"/>
                        </a:rPr>
                        <a:t>Deadline</a:t>
                      </a:r>
                      <a:r>
                        <a:rPr lang="en-US" sz="1200" b="1" u="sng" dirty="0">
                          <a:solidFill>
                            <a:schemeClr val="bg1"/>
                          </a:solidFill>
                          <a:latin typeface="Georgia" panose="02040502050405020303" pitchFamily="18" charset="0"/>
                        </a:rPr>
                        <a:t> Timetable</a:t>
                      </a:r>
                    </a:p>
                  </a:txBody>
                  <a:tcPr/>
                </a:tc>
                <a:tc>
                  <a:txBody>
                    <a:bodyPr/>
                    <a:lstStyle/>
                    <a:p>
                      <a:pPr algn="ctr"/>
                      <a:r>
                        <a:rPr lang="en-US" sz="1200" b="1" u="none" dirty="0">
                          <a:solidFill>
                            <a:schemeClr val="bg1"/>
                          </a:solidFill>
                          <a:latin typeface="Georgia" panose="02040502050405020303" pitchFamily="18" charset="0"/>
                        </a:rPr>
                        <a:t>Completion </a:t>
                      </a:r>
                    </a:p>
                    <a:p>
                      <a:pPr algn="ctr"/>
                      <a:r>
                        <a:rPr lang="en-US" sz="12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1090834">
                <a:tc>
                  <a:txBody>
                    <a:bodyPr/>
                    <a:lstStyle/>
                    <a:p>
                      <a:pPr marL="0" lvl="1" indent="0" algn="l">
                        <a:buNone/>
                      </a:pPr>
                      <a:r>
                        <a:rPr lang="en-US" sz="1200" b="1" dirty="0">
                          <a:effectLst/>
                          <a:latin typeface="Georgia" panose="02040502050405020303" pitchFamily="18" charset="0"/>
                        </a:rPr>
                        <a:t>6. Evaluate the 5 </a:t>
                      </a:r>
                      <a:r>
                        <a:rPr lang="en-US" sz="1200" b="1" dirty="0">
                          <a:effectLst/>
                          <a:latin typeface="Georgia" panose="02040502050405020303" pitchFamily="18" charset="0"/>
                          <a:ea typeface="Calibri" panose="020F0502020204030204" pitchFamily="34" charset="0"/>
                          <a:cs typeface="Times New Roman" panose="02020603050405020304" pitchFamily="18" charset="0"/>
                        </a:rPr>
                        <a:t>External Service Ministries </a:t>
                      </a:r>
                      <a:r>
                        <a:rPr lang="en-US" sz="1200" b="1" dirty="0">
                          <a:effectLst/>
                          <a:latin typeface="Georgia" panose="02040502050405020303" pitchFamily="18" charset="0"/>
                        </a:rPr>
                        <a:t>and 5 </a:t>
                      </a:r>
                      <a:r>
                        <a:rPr lang="en-US" sz="1200" b="1" dirty="0">
                          <a:effectLst/>
                          <a:latin typeface="Georgia" panose="02040502050405020303" pitchFamily="18" charset="0"/>
                          <a:ea typeface="Calibri" panose="020F0502020204030204" pitchFamily="34" charset="0"/>
                          <a:cs typeface="Times New Roman" panose="02020603050405020304" pitchFamily="18" charset="0"/>
                        </a:rPr>
                        <a:t>Evangelism Ministries </a:t>
                      </a:r>
                      <a:r>
                        <a:rPr lang="en-US" sz="1200" b="1" dirty="0">
                          <a:effectLst/>
                          <a:latin typeface="Georgia" panose="02040502050405020303" pitchFamily="18" charset="0"/>
                        </a:rPr>
                        <a:t>identified in step 4 to determine their effectiveness and applicability to St. Nicholas based on definitions criteria of effectiveness and success determined in steps 2 and 3. </a:t>
                      </a:r>
                    </a:p>
                  </a:txBody>
                  <a:tcPr marL="68580" marR="68580"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effectLst/>
                          <a:latin typeface="Georgia" panose="02040502050405020303" pitchFamily="18" charset="0"/>
                          <a:ea typeface="Calibri" panose="020F0502020204030204" pitchFamily="34" charset="0"/>
                          <a:cs typeface="Times New Roman" panose="02020603050405020304" pitchFamily="18" charset="0"/>
                        </a:rPr>
                        <a:t>External Ministries Team 2 </a:t>
                      </a:r>
                      <a:endPar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Simultaneous with step 5</a:t>
                      </a: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Evaluation of alternative External</a:t>
                      </a:r>
                      <a:r>
                        <a:rPr lang="en-US" sz="1200" b="0" dirty="0">
                          <a:effectLst/>
                          <a:latin typeface="Georgia" panose="02040502050405020303" pitchFamily="18" charset="0"/>
                        </a:rPr>
                        <a:t> Ministries is</a:t>
                      </a: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completed </a:t>
                      </a:r>
                    </a:p>
                  </a:txBody>
                  <a:tcPr marL="68580" marR="68580" marT="0" marB="0"/>
                </a:tc>
                <a:extLst>
                  <a:ext uri="{0D108BD9-81ED-4DB2-BD59-A6C34878D82A}">
                    <a16:rowId xmlns:a16="http://schemas.microsoft.com/office/drawing/2014/main" val="3127065736"/>
                  </a:ext>
                </a:extLst>
              </a:tr>
              <a:tr h="545417">
                <a:tc>
                  <a:txBody>
                    <a:bodyPr/>
                    <a:lstStyle/>
                    <a:p>
                      <a:pPr marL="0" lvl="1" indent="0">
                        <a:buNone/>
                      </a:pPr>
                      <a:r>
                        <a:rPr lang="en-US" sz="1200" b="1" dirty="0">
                          <a:effectLst/>
                          <a:latin typeface="Georgia" panose="02040502050405020303" pitchFamily="18" charset="0"/>
                        </a:rPr>
                        <a:t>7. Modify researched programs, or develop new elements, as necessary, to finalize the creation of official two St. Nicholas “External  Ministries.”  </a:t>
                      </a:r>
                    </a:p>
                  </a:txBody>
                  <a:tcPr marL="68580" marR="68580"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effectLst/>
                          <a:latin typeface="Georgia" panose="02040502050405020303" pitchFamily="18" charset="0"/>
                          <a:ea typeface="Calibri" panose="020F0502020204030204" pitchFamily="34" charset="0"/>
                          <a:cs typeface="Times New Roman" panose="02020603050405020304" pitchFamily="18" charset="0"/>
                        </a:rPr>
                        <a:t>External Ministries Team 2 </a:t>
                      </a:r>
                      <a:endPar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months after steps 5 &amp; 6</a:t>
                      </a:r>
                    </a:p>
                  </a:txBody>
                  <a:tcPr marL="68580" marR="68580" marT="0" marB="0"/>
                </a:tc>
                <a:tc>
                  <a:txBody>
                    <a:bodyPr/>
                    <a:lstStyle/>
                    <a:p>
                      <a:pPr marL="0" marR="0">
                        <a:lnSpc>
                          <a:spcPct val="107000"/>
                        </a:lnSpc>
                        <a:spcBef>
                          <a:spcPts val="0"/>
                        </a:spcBef>
                        <a:spcAft>
                          <a:spcPts val="0"/>
                        </a:spcAft>
                      </a:pPr>
                      <a:r>
                        <a:rPr lang="en-US" sz="1200" b="0" dirty="0">
                          <a:effectLst/>
                          <a:latin typeface="Georgia" panose="02040502050405020303" pitchFamily="18" charset="0"/>
                        </a:rPr>
                        <a:t>St. Nicholas two External Ministries are finalized</a:t>
                      </a:r>
                      <a:endPar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82687753"/>
                  </a:ext>
                </a:extLst>
              </a:tr>
              <a:tr h="288023">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3: Identify implementation modalities and processes and recruit External Ministry Teams within  3 months</a:t>
                      </a:r>
                      <a:endParaRPr lang="en-US" sz="12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727086">
                <a:tc>
                  <a:txBody>
                    <a:bodyPr/>
                    <a:lstStyle/>
                    <a:p>
                      <a:pPr marL="0" lvl="1" indent="0">
                        <a:buNone/>
                      </a:pPr>
                      <a:r>
                        <a:rPr lang="en-US" sz="1200" b="1" dirty="0">
                          <a:effectLst/>
                          <a:latin typeface="Georgia" panose="02040502050405020303" pitchFamily="18" charset="0"/>
                        </a:rPr>
                        <a:t>8. Identify best implementation modalities (technology, ministries participants, etc.) to achieve the following “Targets”: (a) at least (i) 33%  increase  in  parishioner  meaningful  engagement within 24 months; and (ii)  50% increase  in  parishioner  meaningful  engagement within 36 months; and (b) meaningful  interaction with:  (i)  100%  of  lapsed  St. Nicholas parishioners; and (ii) at  least  700 non-Orthodox individuals who interact with the parish, including through specific external evangelism activities. Recruit and train the parishioners who will implement the External Ministries (“External Ministries Disciples”).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effectLst/>
                          <a:latin typeface="Georgia" panose="02040502050405020303" pitchFamily="18" charset="0"/>
                          <a:ea typeface="Calibri" panose="020F0502020204030204" pitchFamily="34" charset="0"/>
                          <a:cs typeface="Times New Roman" panose="02020603050405020304" pitchFamily="18" charset="0"/>
                        </a:rPr>
                        <a:t>External Ministries Team 2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200" b="0" dirty="0">
                          <a:effectLst/>
                          <a:latin typeface="Georgia" panose="02040502050405020303" pitchFamily="18" charset="0"/>
                        </a:rPr>
                        <a:t>External Ministries Program</a:t>
                      </a: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delivery modalities determined, and </a:t>
                      </a:r>
                      <a:r>
                        <a:rPr lang="en-US" sz="1200" b="0" dirty="0">
                          <a:effectLst/>
                          <a:latin typeface="Georgia" panose="02040502050405020303" pitchFamily="18" charset="0"/>
                        </a:rPr>
                        <a:t>External Ministries Disciples</a:t>
                      </a: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are recruited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74136"/>
                  </a:ext>
                </a:extLst>
              </a:tr>
            </a:tbl>
          </a:graphicData>
        </a:graphic>
      </p:graphicFrame>
      <p:pic>
        <p:nvPicPr>
          <p:cNvPr id="6" name="Picture 6">
            <a:extLst>
              <a:ext uri="{FF2B5EF4-FFF2-40B4-BE49-F238E27FC236}">
                <a16:creationId xmlns:a16="http://schemas.microsoft.com/office/drawing/2014/main" id="{AD93FBBC-8221-4309-8390-BDEA94D59514}"/>
              </a:ext>
            </a:extLst>
          </p:cNvPr>
          <p:cNvPicPr/>
          <p:nvPr/>
        </p:nvPicPr>
        <p:blipFill>
          <a:blip r:embed="rId3"/>
          <a:stretch/>
        </p:blipFill>
        <p:spPr>
          <a:xfrm>
            <a:off x="1016280" y="81360"/>
            <a:ext cx="2593440" cy="653760"/>
          </a:xfrm>
          <a:prstGeom prst="rect">
            <a:avLst/>
          </a:prstGeom>
          <a:ln w="0">
            <a:noFill/>
          </a:ln>
        </p:spPr>
      </p:pic>
      <p:sp>
        <p:nvSpPr>
          <p:cNvPr id="7" name="TextShape 2">
            <a:extLst>
              <a:ext uri="{FF2B5EF4-FFF2-40B4-BE49-F238E27FC236}">
                <a16:creationId xmlns:a16="http://schemas.microsoft.com/office/drawing/2014/main" id="{78094ED7-CF7A-4F20-A9E4-000288399C94}"/>
              </a:ext>
            </a:extLst>
          </p:cNvPr>
          <p:cNvSpPr txBox="1"/>
          <p:nvPr/>
        </p:nvSpPr>
        <p:spPr>
          <a:xfrm>
            <a:off x="3537000" y="-100080"/>
            <a:ext cx="4676040" cy="1142640"/>
          </a:xfrm>
          <a:prstGeom prst="rect">
            <a:avLst/>
          </a:prstGeom>
          <a:noFill/>
          <a:ln w="0">
            <a:noFill/>
          </a:ln>
        </p:spPr>
        <p:txBody>
          <a:bodyPr anchor="ctr">
            <a:noAutofit/>
          </a:body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200" b="1" i="0" u="none" strike="noStrike" kern="1200" cap="none" spc="-1" normalizeH="0" baseline="0" noProof="0" dirty="0">
                <a:ln>
                  <a:noFill/>
                </a:ln>
                <a:solidFill>
                  <a:srgbClr val="760002"/>
                </a:solidFill>
                <a:effectLst/>
                <a:uLnTx/>
                <a:uFillTx/>
                <a:latin typeface="Georgia"/>
                <a:ea typeface="+mn-ea"/>
                <a:cs typeface="+mn-cs"/>
              </a:rPr>
              <a:t>External  Service  &amp;  Evangelism Wildly  Important  </a:t>
            </a:r>
            <a:r>
              <a:rPr kumimoji="0" lang="en-US" sz="2200" b="1" i="0" u="sng" strike="noStrike" kern="1200" cap="none" spc="-1" normalizeH="0" baseline="0" noProof="0" dirty="0">
                <a:ln>
                  <a:noFill/>
                </a:ln>
                <a:solidFill>
                  <a:srgbClr val="760002"/>
                </a:solidFill>
                <a:effectLst/>
                <a:uLnTx/>
                <a:uFillTx/>
                <a:latin typeface="Georgia"/>
                <a:ea typeface="+mn-ea"/>
                <a:cs typeface="+mn-cs"/>
              </a:rPr>
              <a:t>Goal  2  Action  Plan</a:t>
            </a:r>
            <a:endParaRPr kumimoji="0" lang="en-US" sz="2200" b="0" i="0" u="sng" strike="noStrike" kern="1200" cap="none" spc="-1" normalizeH="0" baseline="0" noProof="0" dirty="0">
              <a:ln>
                <a:noFill/>
              </a:ln>
              <a:solidFill>
                <a:srgbClr val="5D0100"/>
              </a:solidFill>
              <a:effectLst/>
              <a:uLnTx/>
              <a:uFillTx/>
              <a:latin typeface="Times New Roman"/>
              <a:ea typeface="+mn-ea"/>
              <a:cs typeface="+mn-cs"/>
            </a:endParaRPr>
          </a:p>
        </p:txBody>
      </p:sp>
    </p:spTree>
    <p:extLst>
      <p:ext uri="{BB962C8B-B14F-4D97-AF65-F5344CB8AC3E}">
        <p14:creationId xmlns:p14="http://schemas.microsoft.com/office/powerpoint/2010/main" val="2846662557"/>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95665" y="1042560"/>
          <a:ext cx="8952669" cy="5678311"/>
        </p:xfrm>
        <a:graphic>
          <a:graphicData uri="http://schemas.openxmlformats.org/drawingml/2006/table">
            <a:tbl>
              <a:tblPr firstRow="1" bandRow="1">
                <a:tableStyleId>{7DF18680-E054-41AD-8BC1-D1AEF772440D}</a:tableStyleId>
              </a:tblPr>
              <a:tblGrid>
                <a:gridCol w="3714203">
                  <a:extLst>
                    <a:ext uri="{9D8B030D-6E8A-4147-A177-3AD203B41FA5}">
                      <a16:colId xmlns:a16="http://schemas.microsoft.com/office/drawing/2014/main" val="20000"/>
                    </a:ext>
                  </a:extLst>
                </a:gridCol>
                <a:gridCol w="1552916">
                  <a:extLst>
                    <a:ext uri="{9D8B030D-6E8A-4147-A177-3AD203B41FA5}">
                      <a16:colId xmlns:a16="http://schemas.microsoft.com/office/drawing/2014/main" val="20001"/>
                    </a:ext>
                  </a:extLst>
                </a:gridCol>
                <a:gridCol w="1675302">
                  <a:extLst>
                    <a:ext uri="{9D8B030D-6E8A-4147-A177-3AD203B41FA5}">
                      <a16:colId xmlns:a16="http://schemas.microsoft.com/office/drawing/2014/main" val="20002"/>
                    </a:ext>
                  </a:extLst>
                </a:gridCol>
                <a:gridCol w="2010248">
                  <a:extLst>
                    <a:ext uri="{9D8B030D-6E8A-4147-A177-3AD203B41FA5}">
                      <a16:colId xmlns:a16="http://schemas.microsoft.com/office/drawing/2014/main" val="20003"/>
                    </a:ext>
                  </a:extLst>
                </a:gridCol>
              </a:tblGrid>
              <a:tr h="539129">
                <a:tc>
                  <a:txBody>
                    <a:bodyPr/>
                    <a:lstStyle/>
                    <a:p>
                      <a:pPr algn="ctr"/>
                      <a:r>
                        <a:rPr lang="en-US" sz="1400" b="1" kern="1200" dirty="0">
                          <a:solidFill>
                            <a:schemeClr val="bg1"/>
                          </a:solidFill>
                          <a:effectLst/>
                          <a:latin typeface="Georgia" panose="02040502050405020303" pitchFamily="18" charset="0"/>
                          <a:ea typeface="+mn-ea"/>
                          <a:cs typeface="+mn-cs"/>
                        </a:rPr>
                        <a:t>Key  Actions  Necessary  </a:t>
                      </a:r>
                      <a:r>
                        <a:rPr lang="en-US" sz="1400" b="1" u="none" kern="1200" dirty="0">
                          <a:solidFill>
                            <a:schemeClr val="bg1"/>
                          </a:solidFill>
                          <a:effectLst/>
                          <a:latin typeface="Georgia" panose="02040502050405020303" pitchFamily="18" charset="0"/>
                          <a:ea typeface="+mn-ea"/>
                          <a:cs typeface="+mn-cs"/>
                        </a:rPr>
                        <a:t>To  Achieve  </a:t>
                      </a:r>
                    </a:p>
                    <a:p>
                      <a:pPr algn="ctr"/>
                      <a:r>
                        <a:rPr lang="en-US" sz="1400" b="1" u="sng" kern="1200" dirty="0">
                          <a:solidFill>
                            <a:schemeClr val="bg1"/>
                          </a:solidFill>
                          <a:effectLst/>
                          <a:latin typeface="Georgia" panose="02040502050405020303" pitchFamily="18" charset="0"/>
                          <a:ea typeface="+mn-ea"/>
                          <a:cs typeface="+mn-cs"/>
                        </a:rPr>
                        <a:t>Strategic  WIG 2 </a:t>
                      </a:r>
                      <a:endParaRPr lang="en-US" sz="1400" b="1" dirty="0">
                        <a:solidFill>
                          <a:schemeClr val="bg1"/>
                        </a:solidFill>
                        <a:latin typeface="Georgia" panose="02040502050405020303" pitchFamily="18" charset="0"/>
                      </a:endParaRPr>
                    </a:p>
                  </a:txBody>
                  <a:tcPr>
                    <a:lnB w="12700" cap="flat" cmpd="sng" algn="ctr">
                      <a:solidFill>
                        <a:schemeClr val="tx1"/>
                      </a:solidFill>
                      <a:prstDash val="solid"/>
                      <a:round/>
                      <a:headEnd type="none" w="med" len="med"/>
                      <a:tailEnd type="none" w="med" len="med"/>
                    </a:lnB>
                  </a:tcPr>
                </a:tc>
                <a:tc>
                  <a:txBody>
                    <a:bodyPr/>
                    <a:lstStyle/>
                    <a:p>
                      <a:pPr algn="ctr"/>
                      <a:r>
                        <a:rPr lang="en-US" sz="1400" b="1" u="none" dirty="0">
                          <a:solidFill>
                            <a:schemeClr val="bg1"/>
                          </a:solidFill>
                          <a:latin typeface="Georgia" panose="02040502050405020303" pitchFamily="18" charset="0"/>
                        </a:rPr>
                        <a:t>Responsible </a:t>
                      </a:r>
                      <a:r>
                        <a:rPr lang="en-US" sz="1400" b="1" u="sng" dirty="0">
                          <a:solidFill>
                            <a:schemeClr val="bg1"/>
                          </a:solidFill>
                          <a:latin typeface="Georgia" panose="02040502050405020303" pitchFamily="18" charset="0"/>
                        </a:rPr>
                        <a:t>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dirty="0">
                          <a:solidFill>
                            <a:schemeClr val="bg1"/>
                          </a:solidFill>
                          <a:latin typeface="Georgia" panose="02040502050405020303" pitchFamily="18" charset="0"/>
                        </a:rPr>
                        <a:t>Deadline</a:t>
                      </a:r>
                      <a:r>
                        <a:rPr lang="en-US" sz="1400" b="1" u="sng" dirty="0">
                          <a:solidFill>
                            <a:schemeClr val="bg1"/>
                          </a:solidFill>
                          <a:latin typeface="Georgia" panose="02040502050405020303" pitchFamily="18" charset="0"/>
                        </a:rPr>
                        <a:t> Timetable</a:t>
                      </a:r>
                    </a:p>
                  </a:txBody>
                  <a:tcPr/>
                </a:tc>
                <a:tc>
                  <a:txBody>
                    <a:bodyPr/>
                    <a:lstStyle/>
                    <a:p>
                      <a:pPr algn="ctr"/>
                      <a:r>
                        <a:rPr lang="en-US" sz="1400" b="1" u="none" dirty="0">
                          <a:solidFill>
                            <a:schemeClr val="bg1"/>
                          </a:solidFill>
                          <a:latin typeface="Georgia" panose="02040502050405020303" pitchFamily="18" charset="0"/>
                        </a:rPr>
                        <a:t>Completion </a:t>
                      </a:r>
                    </a:p>
                    <a:p>
                      <a:pPr algn="ctr"/>
                      <a:r>
                        <a:rPr lang="en-US" sz="14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0">
                <a:tc>
                  <a:txBody>
                    <a:bodyPr/>
                    <a:lstStyle/>
                    <a:p>
                      <a:pPr marL="0" lvl="1" indent="0">
                        <a:buNone/>
                      </a:pPr>
                      <a:r>
                        <a:rPr lang="en-US" sz="1200" b="1" dirty="0">
                          <a:effectLst/>
                          <a:latin typeface="Georgia" panose="02040502050405020303" pitchFamily="18" charset="0"/>
                        </a:rPr>
                        <a:t>9. Develop External Ministries implementation training programs, train External Ministries Disciples and prepare External Ministries delivery modalities and materials.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effectLst/>
                          <a:latin typeface="Georgia" panose="02040502050405020303" pitchFamily="18" charset="0"/>
                          <a:ea typeface="Calibri" panose="020F0502020204030204" pitchFamily="34" charset="0"/>
                          <a:cs typeface="Times New Roman" panose="02020603050405020304" pitchFamily="18" charset="0"/>
                        </a:rPr>
                        <a:t>External Ministries Team 2 and </a:t>
                      </a:r>
                      <a:r>
                        <a:rPr lang="en-US" sz="1200" b="0" dirty="0">
                          <a:effectLst/>
                          <a:latin typeface="Georgia" panose="02040502050405020303" pitchFamily="18" charset="0"/>
                        </a:rPr>
                        <a:t>External Ministries Disciples</a:t>
                      </a:r>
                      <a:endParaRPr lang="en-US" sz="1200" b="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3  months after step 7 (and simultaneous with step 8)</a:t>
                      </a:r>
                    </a:p>
                  </a:txBody>
                  <a:tcPr marL="68580" marR="68580" marT="0" marB="0"/>
                </a:tc>
                <a:tc>
                  <a:txBody>
                    <a:bodyPr/>
                    <a:lstStyle/>
                    <a:p>
                      <a:pPr marL="0" marR="0">
                        <a:lnSpc>
                          <a:spcPct val="107000"/>
                        </a:lnSpc>
                        <a:spcBef>
                          <a:spcPts val="0"/>
                        </a:spcBef>
                        <a:spcAft>
                          <a:spcPts val="0"/>
                        </a:spcAft>
                      </a:pPr>
                      <a:r>
                        <a:rPr lang="en-US" sz="1200" b="0" dirty="0">
                          <a:effectLst/>
                          <a:latin typeface="Georgia" panose="02040502050405020303" pitchFamily="18" charset="0"/>
                        </a:rPr>
                        <a:t>External Ministries Disciples</a:t>
                      </a: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are trained, and all delivery modalities are set up and materials are prepared</a:t>
                      </a:r>
                    </a:p>
                  </a:txBody>
                  <a:tcPr marL="68580" marR="68580" marT="0" marB="0"/>
                </a:tc>
                <a:extLst>
                  <a:ext uri="{0D108BD9-81ED-4DB2-BD59-A6C34878D82A}">
                    <a16:rowId xmlns:a16="http://schemas.microsoft.com/office/drawing/2014/main" val="524150030"/>
                  </a:ext>
                </a:extLst>
              </a:tr>
              <a:tr h="0">
                <a:tc gridSpan="4">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u="sng" dirty="0">
                          <a:solidFill>
                            <a:srgbClr val="FF0000"/>
                          </a:solidFill>
                          <a:effectLst/>
                          <a:latin typeface="Georgia" panose="02040502050405020303" pitchFamily="18" charset="0"/>
                        </a:rPr>
                        <a:t>LAG 4: Implement the External Ministries to achieve the Targets within 24 months</a:t>
                      </a:r>
                    </a:p>
                  </a:txBody>
                  <a:tcPr marL="68580" marR="68580" marT="0" marB="0">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3993326"/>
                  </a:ext>
                </a:extLst>
              </a:tr>
              <a:tr h="0">
                <a:tc>
                  <a:txBody>
                    <a:bodyPr/>
                    <a:lstStyle/>
                    <a:p>
                      <a:pPr marL="0" lvl="1" indent="0">
                        <a:buNone/>
                      </a:pPr>
                      <a:r>
                        <a:rPr lang="en-US" sz="1200" b="1" dirty="0">
                          <a:effectLst/>
                          <a:latin typeface="Georgia" panose="02040502050405020303" pitchFamily="18" charset="0"/>
                        </a:rPr>
                        <a:t>10</a:t>
                      </a:r>
                      <a:r>
                        <a:rPr lang="en-US" sz="1200" b="1" dirty="0">
                          <a:solidFill>
                            <a:schemeClr val="tx1"/>
                          </a:solidFill>
                          <a:effectLst/>
                          <a:latin typeface="Georgia" panose="02040502050405020303" pitchFamily="18" charset="0"/>
                        </a:rPr>
                        <a:t>. Implement the two External Ministries to achieve the Targets.</a:t>
                      </a:r>
                    </a:p>
                  </a:txBody>
                  <a:tcPr marL="68580" marR="68580"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effectLst/>
                          <a:latin typeface="Georgia" panose="02040502050405020303" pitchFamily="18" charset="0"/>
                        </a:rPr>
                        <a:t>External Ministries Disciples</a:t>
                      </a:r>
                      <a:endParaRPr lang="en-US" sz="1200" b="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24 months after step 9</a:t>
                      </a:r>
                    </a:p>
                  </a:txBody>
                  <a:tcPr marL="68580" marR="68580" marT="0" marB="0"/>
                </a:tc>
                <a:tc>
                  <a:txBody>
                    <a:bodyPr/>
                    <a:lstStyle/>
                    <a:p>
                      <a:pPr marL="0" marR="0">
                        <a:lnSpc>
                          <a:spcPct val="107000"/>
                        </a:lnSpc>
                        <a:spcBef>
                          <a:spcPts val="0"/>
                        </a:spcBef>
                        <a:spcAft>
                          <a:spcPts val="0"/>
                        </a:spcAft>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External Ministries are fully launched</a:t>
                      </a:r>
                    </a:p>
                  </a:txBody>
                  <a:tcPr marL="68580" marR="68580" marT="0" marB="0"/>
                </a:tc>
                <a:extLst>
                  <a:ext uri="{0D108BD9-81ED-4DB2-BD59-A6C34878D82A}">
                    <a16:rowId xmlns:a16="http://schemas.microsoft.com/office/drawing/2014/main" val="1684498822"/>
                  </a:ext>
                </a:extLst>
              </a:tr>
              <a:tr h="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dirty="0">
                          <a:effectLst/>
                          <a:latin typeface="Georgia" panose="02040502050405020303" pitchFamily="18" charset="0"/>
                        </a:rPr>
                        <a:t>11. Track and report on the achievement of the Targets on a monthly basis and implement improvements to External Ministries to overcome impediments to success.</a:t>
                      </a:r>
                      <a:endParaRPr lang="en-US" sz="1200" b="1" dirty="0">
                        <a:solidFill>
                          <a:srgbClr val="00B0F0"/>
                        </a:solidFill>
                        <a:effectLst/>
                        <a:latin typeface="Georgia" panose="02040502050405020303" pitchFamily="18" charset="0"/>
                      </a:endParaRPr>
                    </a:p>
                  </a:txBody>
                  <a:tcPr marL="68580" marR="68580"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effectLst/>
                          <a:latin typeface="Georgia" panose="02040502050405020303" pitchFamily="18" charset="0"/>
                          <a:ea typeface="Calibri" panose="020F0502020204030204" pitchFamily="34" charset="0"/>
                          <a:cs typeface="Times New Roman" panose="02020603050405020304" pitchFamily="18" charset="0"/>
                        </a:rPr>
                        <a:t>External Ministries Team 2 and </a:t>
                      </a:r>
                      <a:r>
                        <a:rPr lang="en-US" sz="1200" b="0" dirty="0">
                          <a:effectLst/>
                          <a:latin typeface="Georgia" panose="02040502050405020303" pitchFamily="18" charset="0"/>
                        </a:rPr>
                        <a:t>External Ministries Disciples</a:t>
                      </a:r>
                      <a:endParaRPr lang="en-US" sz="1200" b="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Concurrent with step 10</a:t>
                      </a:r>
                    </a:p>
                  </a:txBody>
                  <a:tcPr marL="68580" marR="68580" marT="0" marB="0"/>
                </a:tc>
                <a:tc>
                  <a:txBody>
                    <a:bodyPr/>
                    <a:lstStyle/>
                    <a:p>
                      <a:pPr marL="0" marR="0">
                        <a:lnSpc>
                          <a:spcPct val="107000"/>
                        </a:lnSpc>
                        <a:spcBef>
                          <a:spcPts val="0"/>
                        </a:spcBef>
                        <a:spcAft>
                          <a:spcPts val="0"/>
                        </a:spcAft>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Targets achievement are reported monthly and External Ministry improvements are implemented</a:t>
                      </a:r>
                    </a:p>
                  </a:txBody>
                  <a:tcPr marL="68580" marR="68580" marT="0" marB="0"/>
                </a:tc>
                <a:extLst>
                  <a:ext uri="{0D108BD9-81ED-4DB2-BD59-A6C34878D82A}">
                    <a16:rowId xmlns:a16="http://schemas.microsoft.com/office/drawing/2014/main" val="3117771894"/>
                  </a:ext>
                </a:extLst>
              </a:tr>
              <a:tr h="0">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u="sng" dirty="0">
                          <a:solidFill>
                            <a:srgbClr val="FF0000"/>
                          </a:solidFill>
                          <a:effectLst/>
                          <a:latin typeface="Georgia" panose="02040502050405020303" pitchFamily="18" charset="0"/>
                        </a:rPr>
                        <a:t>LAG 5:  Compile and assess the results of the External Ministries and make necessary improvements within _2_months</a:t>
                      </a:r>
                      <a:endParaRPr lang="en-US" sz="12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5522">
                <a:tc>
                  <a:txBody>
                    <a:bodyPr/>
                    <a:lstStyle/>
                    <a:p>
                      <a:pPr marL="0" lvl="1" indent="0">
                        <a:buNone/>
                      </a:pPr>
                      <a:r>
                        <a:rPr lang="en-US" sz="1200" b="1" dirty="0">
                          <a:solidFill>
                            <a:schemeClr val="tx1"/>
                          </a:solidFill>
                          <a:effectLst/>
                          <a:latin typeface="Georgia" panose="02040502050405020303" pitchFamily="18" charset="0"/>
                        </a:rPr>
                        <a:t>12. Obtain and compile qualitative and quantitative data from both External Ministries as to the effectiveness and success (based on criteria established in steps 2 and 3) and identify areas for improvement.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effectLst/>
                          <a:latin typeface="Georgia" panose="02040502050405020303" pitchFamily="18" charset="0"/>
                          <a:ea typeface="Calibri" panose="020F0502020204030204" pitchFamily="34" charset="0"/>
                          <a:cs typeface="Times New Roman" panose="02020603050405020304" pitchFamily="18" charset="0"/>
                        </a:rPr>
                        <a:t>External Ministries Team 2 and </a:t>
                      </a:r>
                      <a:r>
                        <a:rPr lang="en-US" sz="1200" b="0" dirty="0">
                          <a:effectLst/>
                          <a:latin typeface="Georgia" panose="02040502050405020303" pitchFamily="18" charset="0"/>
                        </a:rPr>
                        <a:t>External Ministries Disciples</a:t>
                      </a:r>
                      <a:endParaRPr lang="en-US" sz="1200" b="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months after step 11</a:t>
                      </a:r>
                    </a:p>
                  </a:txBody>
                  <a:tcPr marL="68580" marR="68580" marT="0" marB="0"/>
                </a:tc>
                <a:tc>
                  <a:txBody>
                    <a:bodyPr/>
                    <a:lstStyle/>
                    <a:p>
                      <a:pPr marL="0" marR="0">
                        <a:lnSpc>
                          <a:spcPct val="107000"/>
                        </a:lnSpc>
                        <a:spcBef>
                          <a:spcPts val="0"/>
                        </a:spcBef>
                        <a:spcAft>
                          <a:spcPts val="0"/>
                        </a:spcAft>
                      </a:pP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Welcoming Ministry and Outreach &amp; Evangelism Program </a:t>
                      </a:r>
                    </a:p>
                    <a:p>
                      <a:pPr marL="0" marR="0">
                        <a:lnSpc>
                          <a:spcPct val="107000"/>
                        </a:lnSpc>
                        <a:spcBef>
                          <a:spcPts val="0"/>
                        </a:spcBef>
                        <a:spcAft>
                          <a:spcPts val="0"/>
                        </a:spcAft>
                      </a:pP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assessments are compiled</a:t>
                      </a: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02424690"/>
                  </a:ext>
                </a:extLst>
              </a:tr>
              <a:tr h="39552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rPr>
                        <a:t>13. Finalize and deliver both External Ministries assessment analysis report, make all refinements necessary to make those External Ministries more effective based on information identified in step 11, and revise and improve them accordingly.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effectLst/>
                          <a:latin typeface="Georgia" panose="02040502050405020303" pitchFamily="18" charset="0"/>
                          <a:ea typeface="Calibri" panose="020F0502020204030204" pitchFamily="34" charset="0"/>
                          <a:cs typeface="Times New Roman" panose="02020603050405020304" pitchFamily="18" charset="0"/>
                        </a:rPr>
                        <a:t>External Ministries Team 2 and </a:t>
                      </a:r>
                      <a:r>
                        <a:rPr lang="en-US" sz="1200" b="0" dirty="0">
                          <a:effectLst/>
                          <a:latin typeface="Georgia" panose="02040502050405020303" pitchFamily="18" charset="0"/>
                        </a:rPr>
                        <a:t>External Ministries Disciples</a:t>
                      </a:r>
                      <a:endParaRPr lang="en-US" sz="1200" b="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months after step 12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External Ministries</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implementation  assessment analysis is completed, and External Ministries are refined accordingly</a:t>
                      </a:r>
                    </a:p>
                    <a:p>
                      <a:pPr marL="0" marR="0">
                        <a:lnSpc>
                          <a:spcPct val="107000"/>
                        </a:lnSpc>
                        <a:spcBef>
                          <a:spcPts val="0"/>
                        </a:spcBef>
                        <a:spcAft>
                          <a:spcPts val="0"/>
                        </a:spcAft>
                      </a:pPr>
                      <a:endParaRPr lang="en-US" sz="12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7205641"/>
                  </a:ext>
                </a:extLst>
              </a:tr>
            </a:tbl>
          </a:graphicData>
        </a:graphic>
      </p:graphicFrame>
      <p:pic>
        <p:nvPicPr>
          <p:cNvPr id="5" name="Picture 6">
            <a:extLst>
              <a:ext uri="{FF2B5EF4-FFF2-40B4-BE49-F238E27FC236}">
                <a16:creationId xmlns:a16="http://schemas.microsoft.com/office/drawing/2014/main" id="{BEF0DA81-FEA1-4519-9A39-84F85F912BCB}"/>
              </a:ext>
            </a:extLst>
          </p:cNvPr>
          <p:cNvPicPr/>
          <p:nvPr/>
        </p:nvPicPr>
        <p:blipFill>
          <a:blip r:embed="rId3"/>
          <a:stretch/>
        </p:blipFill>
        <p:spPr>
          <a:xfrm>
            <a:off x="1016280" y="81360"/>
            <a:ext cx="2593440" cy="653760"/>
          </a:xfrm>
          <a:prstGeom prst="rect">
            <a:avLst/>
          </a:prstGeom>
          <a:ln w="0">
            <a:noFill/>
          </a:ln>
        </p:spPr>
      </p:pic>
      <p:sp>
        <p:nvSpPr>
          <p:cNvPr id="7" name="TextShape 2">
            <a:extLst>
              <a:ext uri="{FF2B5EF4-FFF2-40B4-BE49-F238E27FC236}">
                <a16:creationId xmlns:a16="http://schemas.microsoft.com/office/drawing/2014/main" id="{0740378C-CE04-45F0-8F94-9A966746975B}"/>
              </a:ext>
            </a:extLst>
          </p:cNvPr>
          <p:cNvSpPr txBox="1"/>
          <p:nvPr/>
        </p:nvSpPr>
        <p:spPr>
          <a:xfrm>
            <a:off x="3537000" y="-100080"/>
            <a:ext cx="4676040" cy="1142640"/>
          </a:xfrm>
          <a:prstGeom prst="rect">
            <a:avLst/>
          </a:prstGeom>
          <a:noFill/>
          <a:ln w="0">
            <a:noFill/>
          </a:ln>
        </p:spPr>
        <p:txBody>
          <a:bodyPr anchor="ctr">
            <a:noAutofit/>
          </a:body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200" b="1" i="0" u="none" strike="noStrike" kern="1200" cap="none" spc="-1" normalizeH="0" baseline="0" noProof="0" dirty="0">
                <a:ln>
                  <a:noFill/>
                </a:ln>
                <a:solidFill>
                  <a:srgbClr val="760002"/>
                </a:solidFill>
                <a:effectLst/>
                <a:uLnTx/>
                <a:uFillTx/>
                <a:latin typeface="Georgia"/>
                <a:ea typeface="+mn-ea"/>
                <a:cs typeface="+mn-cs"/>
              </a:rPr>
              <a:t>External  Service  &amp;  Evangelism Wildly  Important  </a:t>
            </a:r>
            <a:r>
              <a:rPr kumimoji="0" lang="en-US" sz="2200" b="1" i="0" u="sng" strike="noStrike" kern="1200" cap="none" spc="-1" normalizeH="0" baseline="0" noProof="0" dirty="0">
                <a:ln>
                  <a:noFill/>
                </a:ln>
                <a:solidFill>
                  <a:srgbClr val="760002"/>
                </a:solidFill>
                <a:effectLst/>
                <a:uLnTx/>
                <a:uFillTx/>
                <a:latin typeface="Georgia"/>
                <a:ea typeface="+mn-ea"/>
                <a:cs typeface="+mn-cs"/>
              </a:rPr>
              <a:t>Goal  2  Action  Plan</a:t>
            </a:r>
            <a:endParaRPr kumimoji="0" lang="en-US" sz="2200" b="0" i="0" u="sng" strike="noStrike" kern="1200" cap="none" spc="-1" normalizeH="0" baseline="0" noProof="0" dirty="0">
              <a:ln>
                <a:noFill/>
              </a:ln>
              <a:solidFill>
                <a:srgbClr val="5D0100"/>
              </a:solidFill>
              <a:effectLst/>
              <a:uLnTx/>
              <a:uFillTx/>
              <a:latin typeface="Times New Roman"/>
              <a:ea typeface="+mn-ea"/>
              <a:cs typeface="+mn-cs"/>
            </a:endParaRPr>
          </a:p>
        </p:txBody>
      </p:sp>
    </p:spTree>
    <p:extLst>
      <p:ext uri="{BB962C8B-B14F-4D97-AF65-F5344CB8AC3E}">
        <p14:creationId xmlns:p14="http://schemas.microsoft.com/office/powerpoint/2010/main" val="4177116824"/>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nvPr>
        </p:nvGraphicFramePr>
        <p:xfrm>
          <a:off x="187655" y="1114247"/>
          <a:ext cx="8956345" cy="5506720"/>
        </p:xfrm>
        <a:graphic>
          <a:graphicData uri="http://schemas.openxmlformats.org/drawingml/2006/table">
            <a:tbl>
              <a:tblPr firstRow="1" bandRow="1">
                <a:tableStyleId>{5C22544A-7EE6-4342-B048-85BDC9FD1C3A}</a:tableStyleId>
              </a:tblPr>
              <a:tblGrid>
                <a:gridCol w="5077765">
                  <a:extLst>
                    <a:ext uri="{9D8B030D-6E8A-4147-A177-3AD203B41FA5}">
                      <a16:colId xmlns:a16="http://schemas.microsoft.com/office/drawing/2014/main" val="824145472"/>
                    </a:ext>
                  </a:extLst>
                </a:gridCol>
                <a:gridCol w="2266596">
                  <a:extLst>
                    <a:ext uri="{9D8B030D-6E8A-4147-A177-3AD203B41FA5}">
                      <a16:colId xmlns:a16="http://schemas.microsoft.com/office/drawing/2014/main" val="1324807933"/>
                    </a:ext>
                  </a:extLst>
                </a:gridCol>
                <a:gridCol w="1611984">
                  <a:extLst>
                    <a:ext uri="{9D8B030D-6E8A-4147-A177-3AD203B41FA5}">
                      <a16:colId xmlns:a16="http://schemas.microsoft.com/office/drawing/2014/main" val="818634956"/>
                    </a:ext>
                  </a:extLst>
                </a:gridCol>
              </a:tblGrid>
              <a:tr h="370840">
                <a:tc>
                  <a:txBody>
                    <a:bodyPr/>
                    <a:lstStyle/>
                    <a:p>
                      <a:r>
                        <a:rPr lang="en-US" sz="1600" dirty="0"/>
                        <a:t>Lead Measure Action</a:t>
                      </a:r>
                    </a:p>
                  </a:txBody>
                  <a:tcPr/>
                </a:tc>
                <a:tc>
                  <a:txBody>
                    <a:bodyPr/>
                    <a:lstStyle/>
                    <a:p>
                      <a:r>
                        <a:rPr lang="en-US" sz="1600" dirty="0"/>
                        <a:t>Deadline Date</a:t>
                      </a:r>
                    </a:p>
                  </a:txBody>
                  <a:tcPr/>
                </a:tc>
                <a:tc>
                  <a:txBody>
                    <a:bodyPr/>
                    <a:lstStyle/>
                    <a:p>
                      <a:r>
                        <a:rPr lang="en-US" sz="1600" dirty="0"/>
                        <a:t>Status: Percent Complete and Date</a:t>
                      </a:r>
                    </a:p>
                  </a:txBody>
                  <a:tcPr/>
                </a:tc>
                <a:extLst>
                  <a:ext uri="{0D108BD9-81ED-4DB2-BD59-A6C34878D82A}">
                    <a16:rowId xmlns:a16="http://schemas.microsoft.com/office/drawing/2014/main" val="2806969568"/>
                  </a:ext>
                </a:extLst>
              </a:tr>
              <a:tr h="370840">
                <a:tc>
                  <a:txBody>
                    <a:bodyPr/>
                    <a:lstStyle/>
                    <a:p>
                      <a:r>
                        <a:rPr lang="en-US" dirty="0"/>
                        <a:t>1. Form External Ministries Team 2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D0100"/>
                          </a:solidFill>
                          <a:effectLst/>
                          <a:uLnTx/>
                          <a:uFillTx/>
                          <a:latin typeface="+mn-lt"/>
                          <a:ea typeface="+mn-ea"/>
                          <a:cs typeface="+mn-cs"/>
                        </a:rPr>
                        <a:t>(1 month) _____-22</a:t>
                      </a:r>
                      <a:endParaRPr lang="en-US" dirty="0"/>
                    </a:p>
                  </a:txBody>
                  <a:tcPr/>
                </a:tc>
                <a:tc>
                  <a:txBody>
                    <a:bodyPr/>
                    <a:lstStyle/>
                    <a:p>
                      <a:endParaRPr lang="en-US" dirty="0"/>
                    </a:p>
                  </a:txBody>
                  <a:tcPr/>
                </a:tc>
                <a:extLst>
                  <a:ext uri="{0D108BD9-81ED-4DB2-BD59-A6C34878D82A}">
                    <a16:rowId xmlns:a16="http://schemas.microsoft.com/office/drawing/2014/main" val="571058741"/>
                  </a:ext>
                </a:extLst>
              </a:tr>
              <a:tr h="370840">
                <a:tc>
                  <a:txBody>
                    <a:bodyPr/>
                    <a:lstStyle/>
                    <a:p>
                      <a:pPr>
                        <a:tabLst>
                          <a:tab pos="627063" algn="l"/>
                        </a:tabLst>
                      </a:pPr>
                      <a:r>
                        <a:rPr lang="en-US" dirty="0"/>
                        <a:t>2. Define meaningful engagement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D0100"/>
                          </a:solidFill>
                          <a:effectLst/>
                          <a:uLnTx/>
                          <a:uFillTx/>
                          <a:latin typeface="+mn-lt"/>
                          <a:ea typeface="+mn-ea"/>
                          <a:cs typeface="+mn-cs"/>
                        </a:rPr>
                        <a:t>(1 month) _____-22</a:t>
                      </a:r>
                      <a:endParaRPr lang="en-US" dirty="0"/>
                    </a:p>
                  </a:txBody>
                  <a:tcPr/>
                </a:tc>
                <a:tc>
                  <a:txBody>
                    <a:bodyPr/>
                    <a:lstStyle/>
                    <a:p>
                      <a:endParaRPr lang="en-US" dirty="0"/>
                    </a:p>
                  </a:txBody>
                  <a:tcPr/>
                </a:tc>
                <a:extLst>
                  <a:ext uri="{0D108BD9-81ED-4DB2-BD59-A6C34878D82A}">
                    <a16:rowId xmlns:a16="http://schemas.microsoft.com/office/drawing/2014/main" val="1360857791"/>
                  </a:ext>
                </a:extLst>
              </a:tr>
              <a:tr h="370840">
                <a:tc>
                  <a:txBody>
                    <a:bodyPr/>
                    <a:lstStyle/>
                    <a:p>
                      <a:pPr>
                        <a:tabLst>
                          <a:tab pos="627063" algn="l"/>
                        </a:tabLst>
                      </a:pPr>
                      <a:r>
                        <a:rPr lang="en-US" dirty="0"/>
                        <a:t>3. Research and identify metrics to determine effectiveness</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Times New Roman"/>
                          <a:ea typeface="+mn-ea"/>
                          <a:cs typeface="+mn-cs"/>
                        </a:rPr>
                        <a:t>(1 month) ____ -22</a:t>
                      </a:r>
                      <a:endParaRPr lang="en-US" dirty="0"/>
                    </a:p>
                  </a:txBody>
                  <a:tcPr/>
                </a:tc>
                <a:tc>
                  <a:txBody>
                    <a:bodyPr/>
                    <a:lstStyle/>
                    <a:p>
                      <a:endParaRPr lang="en-US" dirty="0"/>
                    </a:p>
                  </a:txBody>
                  <a:tcPr/>
                </a:tc>
                <a:extLst>
                  <a:ext uri="{0D108BD9-81ED-4DB2-BD59-A6C34878D82A}">
                    <a16:rowId xmlns:a16="http://schemas.microsoft.com/office/drawing/2014/main" val="2230418515"/>
                  </a:ext>
                </a:extLst>
              </a:tr>
              <a:tr h="370840">
                <a:tc>
                  <a:txBody>
                    <a:bodyPr/>
                    <a:lstStyle/>
                    <a:p>
                      <a:r>
                        <a:rPr lang="en-US" dirty="0"/>
                        <a:t>4. Identify and evaluate alternative External </a:t>
                      </a:r>
                      <a:r>
                        <a:rPr lang="en-US" sz="1800" b="0" kern="1200" dirty="0">
                          <a:solidFill>
                            <a:schemeClr val="dk1"/>
                          </a:solidFill>
                          <a:effectLst/>
                          <a:latin typeface="+mn-lt"/>
                          <a:ea typeface="+mn-ea"/>
                          <a:cs typeface="+mn-cs"/>
                        </a:rPr>
                        <a:t>Ministries</a:t>
                      </a:r>
                      <a:endParaRPr lang="en-US" dirty="0"/>
                    </a:p>
                  </a:txBody>
                  <a:tcPr/>
                </a:tc>
                <a:tc>
                  <a:txBody>
                    <a:bodyPr/>
                    <a:lstStyle/>
                    <a:p>
                      <a:r>
                        <a:rPr kumimoji="0" lang="en-US" sz="1800" b="0" i="0" u="none" strike="noStrike" kern="1200" cap="none" spc="0" normalizeH="0" baseline="0" noProof="0" dirty="0">
                          <a:ln>
                            <a:noFill/>
                          </a:ln>
                          <a:solidFill>
                            <a:srgbClr val="5D0100"/>
                          </a:solidFill>
                          <a:effectLst/>
                          <a:uLnTx/>
                          <a:uFillTx/>
                          <a:latin typeface="+mn-lt"/>
                          <a:ea typeface="+mn-ea"/>
                          <a:cs typeface="+mn-cs"/>
                        </a:rPr>
                        <a:t>Simultaneous with steps 2 and 3</a:t>
                      </a:r>
                      <a:r>
                        <a:rPr kumimoji="0" lang="en-US" sz="1800" b="0" i="0" u="none" strike="noStrike" kern="1200" cap="none" spc="0" normalizeH="0" baseline="0" noProof="0" dirty="0">
                          <a:ln>
                            <a:noFill/>
                          </a:ln>
                          <a:solidFill>
                            <a:srgbClr val="5D0100"/>
                          </a:solidFill>
                          <a:effectLst/>
                          <a:uLnTx/>
                          <a:uFillTx/>
                          <a:latin typeface="Times New Roman"/>
                          <a:ea typeface="+mn-ea"/>
                          <a:cs typeface="+mn-cs"/>
                        </a:rPr>
                        <a:t>) ___-22</a:t>
                      </a:r>
                      <a:endParaRPr lang="en-US" dirty="0"/>
                    </a:p>
                  </a:txBody>
                  <a:tcPr/>
                </a:tc>
                <a:tc>
                  <a:txBody>
                    <a:bodyPr/>
                    <a:lstStyle/>
                    <a:p>
                      <a:endParaRPr lang="en-US" dirty="0"/>
                    </a:p>
                  </a:txBody>
                  <a:tcPr/>
                </a:tc>
                <a:extLst>
                  <a:ext uri="{0D108BD9-81ED-4DB2-BD59-A6C34878D82A}">
                    <a16:rowId xmlns:a16="http://schemas.microsoft.com/office/drawing/2014/main" val="845713103"/>
                  </a:ext>
                </a:extLst>
              </a:tr>
              <a:tr h="370840">
                <a:tc>
                  <a:txBody>
                    <a:bodyPr/>
                    <a:lstStyle/>
                    <a:p>
                      <a:r>
                        <a:rPr lang="en-US" dirty="0"/>
                        <a:t>5. Research and analyze St. Nicholas External Ministries baseline</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mn-lt"/>
                          <a:ea typeface="+mn-ea"/>
                          <a:cs typeface="+mn-cs"/>
                        </a:rPr>
                        <a:t>(2 </a:t>
                      </a:r>
                      <a:r>
                        <a:rPr kumimoji="0" lang="en-US" sz="1800" b="0" i="0" u="none" strike="noStrike" kern="1200" cap="none" spc="0" normalizeH="0" baseline="0" noProof="0" dirty="0">
                          <a:ln>
                            <a:noFill/>
                          </a:ln>
                          <a:solidFill>
                            <a:srgbClr val="5D0100"/>
                          </a:solidFill>
                          <a:effectLst/>
                          <a:uLnTx/>
                          <a:uFillTx/>
                          <a:latin typeface="Times New Roman"/>
                          <a:ea typeface="+mn-ea"/>
                          <a:cs typeface="+mn-cs"/>
                        </a:rPr>
                        <a:t>months) ____-22</a:t>
                      </a:r>
                      <a:endParaRPr lang="en-US" dirty="0"/>
                    </a:p>
                  </a:txBody>
                  <a:tcPr/>
                </a:tc>
                <a:tc>
                  <a:txBody>
                    <a:bodyPr/>
                    <a:lstStyle/>
                    <a:p>
                      <a:endParaRPr lang="en-US" dirty="0"/>
                    </a:p>
                  </a:txBody>
                  <a:tcPr/>
                </a:tc>
                <a:extLst>
                  <a:ext uri="{0D108BD9-81ED-4DB2-BD59-A6C34878D82A}">
                    <a16:rowId xmlns:a16="http://schemas.microsoft.com/office/drawing/2014/main" val="4096844472"/>
                  </a:ext>
                </a:extLst>
              </a:tr>
              <a:tr h="370840">
                <a:tc>
                  <a:txBody>
                    <a:bodyPr/>
                    <a:lstStyle/>
                    <a:p>
                      <a:r>
                        <a:rPr lang="en-US" dirty="0">
                          <a:solidFill>
                            <a:schemeClr val="bg2"/>
                          </a:solidFill>
                        </a:rPr>
                        <a:t>6. Evaluate alternative External Ministries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D0100"/>
                          </a:solidFill>
                          <a:effectLst/>
                          <a:uLnTx/>
                          <a:uFillTx/>
                          <a:latin typeface="+mn-lt"/>
                          <a:ea typeface="+mn-ea"/>
                          <a:cs typeface="+mn-cs"/>
                        </a:rPr>
                        <a:t>Simultaneous with step 5) ___-22</a:t>
                      </a:r>
                      <a:endParaRPr lang="en-US" dirty="0"/>
                    </a:p>
                  </a:txBody>
                  <a:tcPr/>
                </a:tc>
                <a:tc>
                  <a:txBody>
                    <a:bodyPr/>
                    <a:lstStyle/>
                    <a:p>
                      <a:endParaRPr lang="en-US" dirty="0"/>
                    </a:p>
                  </a:txBody>
                  <a:tcPr/>
                </a:tc>
                <a:extLst>
                  <a:ext uri="{0D108BD9-81ED-4DB2-BD59-A6C34878D82A}">
                    <a16:rowId xmlns:a16="http://schemas.microsoft.com/office/drawing/2014/main" val="1658254712"/>
                  </a:ext>
                </a:extLst>
              </a:tr>
              <a:tr h="370840">
                <a:tc>
                  <a:txBody>
                    <a:bodyPr/>
                    <a:lstStyle/>
                    <a:p>
                      <a:r>
                        <a:rPr lang="en-US" dirty="0">
                          <a:solidFill>
                            <a:schemeClr val="tx1"/>
                          </a:solidFill>
                        </a:rPr>
                        <a:t>7. Finalize creation of both External Ministries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D0100"/>
                          </a:solidFill>
                          <a:effectLst/>
                          <a:uLnTx/>
                          <a:uFillTx/>
                          <a:latin typeface="+mn-lt"/>
                          <a:ea typeface="+mn-ea"/>
                          <a:cs typeface="+mn-cs"/>
                        </a:rPr>
                        <a:t>(2 months) ____-22</a:t>
                      </a:r>
                      <a:endParaRPr lang="en-US" dirty="0"/>
                    </a:p>
                  </a:txBody>
                  <a:tcPr/>
                </a:tc>
                <a:tc>
                  <a:txBody>
                    <a:bodyPr/>
                    <a:lstStyle/>
                    <a:p>
                      <a:endParaRPr lang="en-US" dirty="0"/>
                    </a:p>
                  </a:txBody>
                  <a:tcPr/>
                </a:tc>
                <a:extLst>
                  <a:ext uri="{0D108BD9-81ED-4DB2-BD59-A6C34878D82A}">
                    <a16:rowId xmlns:a16="http://schemas.microsoft.com/office/drawing/2014/main" val="3306717060"/>
                  </a:ext>
                </a:extLst>
              </a:tr>
              <a:tr h="370840">
                <a:tc>
                  <a:txBody>
                    <a:bodyPr/>
                    <a:lstStyle/>
                    <a:p>
                      <a:r>
                        <a:rPr lang="en-US" dirty="0"/>
                        <a:t>8. Identify best implementation modalities</a:t>
                      </a:r>
                      <a:endParaRPr lang="en-US" dirty="0">
                        <a:solidFill>
                          <a:srgbClr val="00B0F0"/>
                        </a:solidFill>
                      </a:endParaRPr>
                    </a:p>
                  </a:txBody>
                  <a:tcPr/>
                </a:tc>
                <a:tc>
                  <a:txBody>
                    <a:bodyPr/>
                    <a:lstStyle/>
                    <a:p>
                      <a:r>
                        <a:rPr kumimoji="0" lang="en-US" sz="1800" b="0" i="0" u="none" strike="noStrike" kern="1200" cap="none" spc="0" normalizeH="0" baseline="0" noProof="0" dirty="0">
                          <a:ln>
                            <a:noFill/>
                          </a:ln>
                          <a:solidFill>
                            <a:srgbClr val="5D0100"/>
                          </a:solidFill>
                          <a:effectLst/>
                          <a:uLnTx/>
                          <a:uFillTx/>
                          <a:latin typeface="+mn-lt"/>
                          <a:ea typeface="+mn-ea"/>
                          <a:cs typeface="+mn-cs"/>
                        </a:rPr>
                        <a:t>(1 </a:t>
                      </a:r>
                      <a:r>
                        <a:rPr kumimoji="0" lang="en-US" sz="1800" b="0" i="0" u="none" strike="noStrike" kern="1200" cap="none" spc="0" normalizeH="0" baseline="0" noProof="0" dirty="0">
                          <a:ln>
                            <a:noFill/>
                          </a:ln>
                          <a:solidFill>
                            <a:srgbClr val="5D0100"/>
                          </a:solidFill>
                          <a:effectLst/>
                          <a:uLnTx/>
                          <a:uFillTx/>
                          <a:latin typeface="Times New Roman"/>
                          <a:ea typeface="+mn-ea"/>
                          <a:cs typeface="+mn-cs"/>
                        </a:rPr>
                        <a:t>month) ____-2</a:t>
                      </a:r>
                      <a:endParaRPr lang="en-US" dirty="0"/>
                    </a:p>
                  </a:txBody>
                  <a:tcPr/>
                </a:tc>
                <a:tc>
                  <a:txBody>
                    <a:bodyPr/>
                    <a:lstStyle/>
                    <a:p>
                      <a:endParaRPr lang="en-US" dirty="0"/>
                    </a:p>
                  </a:txBody>
                  <a:tcPr/>
                </a:tc>
                <a:extLst>
                  <a:ext uri="{0D108BD9-81ED-4DB2-BD59-A6C34878D82A}">
                    <a16:rowId xmlns:a16="http://schemas.microsoft.com/office/drawing/2014/main" val="1906038764"/>
                  </a:ext>
                </a:extLst>
              </a:tr>
              <a:tr h="370840">
                <a:tc>
                  <a:txBody>
                    <a:bodyPr/>
                    <a:lstStyle/>
                    <a:p>
                      <a:r>
                        <a:rPr lang="en-US" dirty="0"/>
                        <a:t>9. Develop training programs and delivery modalities</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mn-lt"/>
                          <a:ea typeface="+mn-ea"/>
                          <a:cs typeface="+mn-cs"/>
                        </a:rPr>
                        <a:t>(3 </a:t>
                      </a:r>
                      <a:r>
                        <a:rPr kumimoji="0" lang="en-US" sz="1800" b="0" i="0" u="none" strike="noStrike" kern="1200" cap="none" spc="0" normalizeH="0" baseline="0" noProof="0" dirty="0">
                          <a:ln>
                            <a:noFill/>
                          </a:ln>
                          <a:solidFill>
                            <a:srgbClr val="5D0100"/>
                          </a:solidFill>
                          <a:effectLst/>
                          <a:uLnTx/>
                          <a:uFillTx/>
                          <a:latin typeface="Times New Roman"/>
                          <a:ea typeface="+mn-ea"/>
                          <a:cs typeface="+mn-cs"/>
                        </a:rPr>
                        <a:t>months from step 7) ____-23</a:t>
                      </a:r>
                      <a:endParaRPr lang="en-US" dirty="0"/>
                    </a:p>
                  </a:txBody>
                  <a:tcPr/>
                </a:tc>
                <a:tc>
                  <a:txBody>
                    <a:bodyPr/>
                    <a:lstStyle/>
                    <a:p>
                      <a:endParaRPr lang="en-US" dirty="0"/>
                    </a:p>
                  </a:txBody>
                  <a:tcPr/>
                </a:tc>
                <a:extLst>
                  <a:ext uri="{0D108BD9-81ED-4DB2-BD59-A6C34878D82A}">
                    <a16:rowId xmlns:a16="http://schemas.microsoft.com/office/drawing/2014/main" val="59820400"/>
                  </a:ext>
                </a:extLst>
              </a:tr>
            </a:tbl>
          </a:graphicData>
        </a:graphic>
      </p:graphicFrame>
      <p:sp>
        <p:nvSpPr>
          <p:cNvPr id="7" name="TextShape 1">
            <a:extLst>
              <a:ext uri="{FF2B5EF4-FFF2-40B4-BE49-F238E27FC236}">
                <a16:creationId xmlns:a16="http://schemas.microsoft.com/office/drawing/2014/main" id="{25C4C219-FADC-4502-93AB-0D0CF1F89D89}"/>
              </a:ext>
            </a:extLst>
          </p:cNvPr>
          <p:cNvSpPr txBox="1"/>
          <p:nvPr/>
        </p:nvSpPr>
        <p:spPr>
          <a:xfrm>
            <a:off x="977760" y="51120"/>
            <a:ext cx="7188480" cy="1142640"/>
          </a:xfrm>
          <a:prstGeom prst="rect">
            <a:avLst/>
          </a:prstGeom>
          <a:noFill/>
          <a:ln w="0">
            <a:noFill/>
          </a:ln>
        </p:spPr>
        <p:txBody>
          <a:bodyPr anchor="ctr">
            <a:noAutofit/>
          </a:body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800" b="1" i="0" u="none" strike="noStrike" kern="1200" cap="none" spc="-1" normalizeH="0" baseline="0" noProof="0" dirty="0">
                <a:ln>
                  <a:noFill/>
                </a:ln>
                <a:solidFill>
                  <a:srgbClr val="760002"/>
                </a:solidFill>
                <a:effectLst/>
                <a:uLnTx/>
                <a:uFillTx/>
                <a:latin typeface="Georgia"/>
                <a:ea typeface="+mn-ea"/>
                <a:cs typeface="+mn-cs"/>
              </a:rPr>
              <a:t>External  Service  &amp;  Evangelism  Wildly  Important  Goal  2  </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800" b="1" i="0" u="sng" strike="noStrike" kern="1200" cap="none" spc="-1" normalizeH="0" baseline="0" noProof="0" dirty="0">
                <a:ln>
                  <a:noFill/>
                </a:ln>
                <a:solidFill>
                  <a:srgbClr val="760002"/>
                </a:solidFill>
                <a:effectLst/>
                <a:uLnTx/>
                <a:uFillTx/>
                <a:latin typeface="Georgia"/>
                <a:ea typeface="+mn-ea"/>
                <a:cs typeface="+mn-cs"/>
              </a:rPr>
              <a:t>Compelling   Scoreboard</a:t>
            </a:r>
            <a:endParaRPr kumimoji="0" lang="en-US" sz="2800" b="0" i="0" u="sng" strike="noStrike" kern="1200" cap="none" spc="-1" normalizeH="0" baseline="0" noProof="0" dirty="0">
              <a:ln>
                <a:noFill/>
              </a:ln>
              <a:solidFill>
                <a:srgbClr val="5D0100"/>
              </a:solidFill>
              <a:effectLst/>
              <a:uLnTx/>
              <a:uFillTx/>
              <a:latin typeface="Times New Roman"/>
              <a:ea typeface="+mn-ea"/>
              <a:cs typeface="+mn-cs"/>
            </a:endParaRPr>
          </a:p>
        </p:txBody>
      </p:sp>
    </p:spTree>
    <p:extLst>
      <p:ext uri="{BB962C8B-B14F-4D97-AF65-F5344CB8AC3E}">
        <p14:creationId xmlns:p14="http://schemas.microsoft.com/office/powerpoint/2010/main" val="2988539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nvPr>
        </p:nvGraphicFramePr>
        <p:xfrm>
          <a:off x="0" y="1500746"/>
          <a:ext cx="8956345" cy="3119120"/>
        </p:xfrm>
        <a:graphic>
          <a:graphicData uri="http://schemas.openxmlformats.org/drawingml/2006/table">
            <a:tbl>
              <a:tblPr firstRow="1" bandRow="1">
                <a:tableStyleId>{5C22544A-7EE6-4342-B048-85BDC9FD1C3A}</a:tableStyleId>
              </a:tblPr>
              <a:tblGrid>
                <a:gridCol w="5081488">
                  <a:extLst>
                    <a:ext uri="{9D8B030D-6E8A-4147-A177-3AD203B41FA5}">
                      <a16:colId xmlns:a16="http://schemas.microsoft.com/office/drawing/2014/main" val="824145472"/>
                    </a:ext>
                  </a:extLst>
                </a:gridCol>
                <a:gridCol w="2262873">
                  <a:extLst>
                    <a:ext uri="{9D8B030D-6E8A-4147-A177-3AD203B41FA5}">
                      <a16:colId xmlns:a16="http://schemas.microsoft.com/office/drawing/2014/main" val="1324807933"/>
                    </a:ext>
                  </a:extLst>
                </a:gridCol>
                <a:gridCol w="1611984">
                  <a:extLst>
                    <a:ext uri="{9D8B030D-6E8A-4147-A177-3AD203B41FA5}">
                      <a16:colId xmlns:a16="http://schemas.microsoft.com/office/drawing/2014/main" val="818634956"/>
                    </a:ext>
                  </a:extLst>
                </a:gridCol>
              </a:tblGrid>
              <a:tr h="370840">
                <a:tc>
                  <a:txBody>
                    <a:bodyPr/>
                    <a:lstStyle/>
                    <a:p>
                      <a:r>
                        <a:rPr lang="en-US" sz="1600" dirty="0"/>
                        <a:t>Lead Measure Action</a:t>
                      </a:r>
                    </a:p>
                  </a:txBody>
                  <a:tcPr/>
                </a:tc>
                <a:tc>
                  <a:txBody>
                    <a:bodyPr/>
                    <a:lstStyle/>
                    <a:p>
                      <a:r>
                        <a:rPr lang="en-US" sz="1600" dirty="0"/>
                        <a:t>Deadline Date</a:t>
                      </a:r>
                    </a:p>
                  </a:txBody>
                  <a:tcPr/>
                </a:tc>
                <a:tc>
                  <a:txBody>
                    <a:bodyPr/>
                    <a:lstStyle/>
                    <a:p>
                      <a:r>
                        <a:rPr lang="en-US" sz="1600" dirty="0"/>
                        <a:t>Status: Percent Complete and Date</a:t>
                      </a:r>
                    </a:p>
                  </a:txBody>
                  <a:tcPr/>
                </a:tc>
                <a:extLst>
                  <a:ext uri="{0D108BD9-81ED-4DB2-BD59-A6C34878D82A}">
                    <a16:rowId xmlns:a16="http://schemas.microsoft.com/office/drawing/2014/main" val="2806969568"/>
                  </a:ext>
                </a:extLst>
              </a:tr>
              <a:tr h="370840">
                <a:tc>
                  <a:txBody>
                    <a:bodyPr/>
                    <a:lstStyle/>
                    <a:p>
                      <a:r>
                        <a:rPr lang="en-US" dirty="0"/>
                        <a:t>10. Implement the External Ministries</a:t>
                      </a:r>
                      <a:endParaRPr lang="en-US" dirty="0">
                        <a:solidFill>
                          <a:srgbClr val="00B0F0"/>
                        </a:solidFill>
                      </a:endParaRPr>
                    </a:p>
                  </a:txBody>
                  <a:tcPr/>
                </a:tc>
                <a:tc>
                  <a:txBody>
                    <a:bodyPr/>
                    <a:lstStyle/>
                    <a:p>
                      <a:r>
                        <a:rPr kumimoji="0" lang="en-US" sz="1800" b="0" i="0" u="none" strike="noStrike" kern="1200" cap="none" spc="0" normalizeH="0" baseline="0" noProof="0" dirty="0">
                          <a:ln>
                            <a:noFill/>
                          </a:ln>
                          <a:solidFill>
                            <a:srgbClr val="5D0100"/>
                          </a:solidFill>
                          <a:effectLst/>
                          <a:uLnTx/>
                          <a:uFillTx/>
                          <a:latin typeface="+mn-lt"/>
                          <a:ea typeface="+mn-ea"/>
                          <a:cs typeface="+mn-cs"/>
                        </a:rPr>
                        <a:t>(24 months)  </a:t>
                      </a:r>
                      <a:r>
                        <a:rPr kumimoji="0" lang="en-US" sz="1800" b="0" i="0" u="none" strike="noStrike" kern="1200" cap="none" spc="0" normalizeH="0" baseline="0" noProof="0" dirty="0">
                          <a:ln>
                            <a:noFill/>
                          </a:ln>
                          <a:solidFill>
                            <a:srgbClr val="5D0100"/>
                          </a:solidFill>
                          <a:effectLst/>
                          <a:uLnTx/>
                          <a:uFillTx/>
                          <a:latin typeface="Times New Roman"/>
                          <a:ea typeface="+mn-ea"/>
                          <a:cs typeface="+mn-cs"/>
                        </a:rPr>
                        <a:t>____-24</a:t>
                      </a:r>
                      <a:endParaRPr lang="en-US" dirty="0"/>
                    </a:p>
                  </a:txBody>
                  <a:tcPr/>
                </a:tc>
                <a:tc>
                  <a:txBody>
                    <a:bodyPr/>
                    <a:lstStyle/>
                    <a:p>
                      <a:endParaRPr lang="en-US" dirty="0"/>
                    </a:p>
                  </a:txBody>
                  <a:tcPr/>
                </a:tc>
                <a:extLst>
                  <a:ext uri="{0D108BD9-81ED-4DB2-BD59-A6C34878D82A}">
                    <a16:rowId xmlns:a16="http://schemas.microsoft.com/office/drawing/2014/main" val="3405473181"/>
                  </a:ext>
                </a:extLst>
              </a:tr>
              <a:tr h="370840">
                <a:tc>
                  <a:txBody>
                    <a:bodyPr/>
                    <a:lstStyle/>
                    <a:p>
                      <a:r>
                        <a:rPr lang="en-US" dirty="0"/>
                        <a:t>11. Track and report on the achievement of the Targets and make necessary improvements</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mn-lt"/>
                          <a:ea typeface="+mn-ea"/>
                          <a:cs typeface="+mn-cs"/>
                        </a:rPr>
                        <a:t>(simultaneous with step 11</a:t>
                      </a:r>
                      <a:r>
                        <a:rPr kumimoji="0" lang="en-US" sz="1800" b="0" i="0" u="none" strike="noStrike" kern="1200" cap="none" spc="0" normalizeH="0" baseline="0" noProof="0" dirty="0">
                          <a:ln>
                            <a:noFill/>
                          </a:ln>
                          <a:solidFill>
                            <a:srgbClr val="5D0100"/>
                          </a:solidFill>
                          <a:effectLst/>
                          <a:uLnTx/>
                          <a:uFillTx/>
                          <a:latin typeface="Times New Roman"/>
                          <a:ea typeface="+mn-ea"/>
                          <a:cs typeface="+mn-cs"/>
                        </a:rPr>
                        <a:t>) ____-24</a:t>
                      </a:r>
                      <a:endParaRPr lang="en-US" dirty="0"/>
                    </a:p>
                  </a:txBody>
                  <a:tcPr/>
                </a:tc>
                <a:tc>
                  <a:txBody>
                    <a:bodyPr/>
                    <a:lstStyle/>
                    <a:p>
                      <a:endParaRPr lang="en-US" dirty="0"/>
                    </a:p>
                  </a:txBody>
                  <a:tcPr/>
                </a:tc>
                <a:extLst>
                  <a:ext uri="{0D108BD9-81ED-4DB2-BD59-A6C34878D82A}">
                    <a16:rowId xmlns:a16="http://schemas.microsoft.com/office/drawing/2014/main" val="1319602124"/>
                  </a:ext>
                </a:extLst>
              </a:tr>
              <a:tr h="370840">
                <a:tc>
                  <a:txBody>
                    <a:bodyPr/>
                    <a:lstStyle/>
                    <a:p>
                      <a:pPr>
                        <a:tabLst>
                          <a:tab pos="630238" algn="l"/>
                        </a:tabLst>
                      </a:pPr>
                      <a:r>
                        <a:rPr lang="en-US" dirty="0"/>
                        <a:t>12. Obtain and compile effectiveness data from External Ministries</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Times New Roman"/>
                          <a:ea typeface="+mn-ea"/>
                          <a:cs typeface="+mn-cs"/>
                        </a:rPr>
                        <a:t>(1 month) ____ -24</a:t>
                      </a:r>
                      <a:endParaRPr lang="en-US" dirty="0"/>
                    </a:p>
                  </a:txBody>
                  <a:tcPr/>
                </a:tc>
                <a:tc>
                  <a:txBody>
                    <a:bodyPr/>
                    <a:lstStyle/>
                    <a:p>
                      <a:endParaRPr lang="en-US" dirty="0"/>
                    </a:p>
                  </a:txBody>
                  <a:tcPr/>
                </a:tc>
                <a:extLst>
                  <a:ext uri="{0D108BD9-81ED-4DB2-BD59-A6C34878D82A}">
                    <a16:rowId xmlns:a16="http://schemas.microsoft.com/office/drawing/2014/main" val="3712199347"/>
                  </a:ext>
                </a:extLst>
              </a:tr>
              <a:tr h="370840">
                <a:tc>
                  <a:txBody>
                    <a:bodyPr/>
                    <a:lstStyle/>
                    <a:p>
                      <a:pPr>
                        <a:tabLst>
                          <a:tab pos="630238" algn="l"/>
                        </a:tabLst>
                      </a:pPr>
                      <a:r>
                        <a:rPr lang="en-US" dirty="0"/>
                        <a:t>13. </a:t>
                      </a:r>
                      <a:r>
                        <a:rPr lang="en-US" sz="1800" dirty="0">
                          <a:effectLst/>
                        </a:rPr>
                        <a:t>Compile the results of  the External Ministries </a:t>
                      </a:r>
                      <a:r>
                        <a:rPr lang="en-US" dirty="0"/>
                        <a:t>e</a:t>
                      </a:r>
                      <a:r>
                        <a:rPr lang="en-US" sz="1800" dirty="0"/>
                        <a:t>ffectiveness assessment and improve the External </a:t>
                      </a:r>
                      <a:r>
                        <a:rPr lang="en-US" dirty="0"/>
                        <a:t>Ministries </a:t>
                      </a:r>
                      <a:r>
                        <a:rPr lang="en-US" sz="1800" dirty="0"/>
                        <a:t>accordingly</a:t>
                      </a:r>
                      <a:endParaRPr lang="en-US" dirty="0"/>
                    </a:p>
                  </a:txBody>
                  <a:tcPr/>
                </a:tc>
                <a:tc>
                  <a:txBody>
                    <a:bodyPr/>
                    <a:lstStyle/>
                    <a:p>
                      <a:r>
                        <a:rPr kumimoji="0" lang="en-US" sz="1800" b="0" i="0" u="none" strike="noStrike" kern="1200" cap="none" spc="0" normalizeH="0" baseline="0" noProof="0" dirty="0">
                          <a:ln>
                            <a:noFill/>
                          </a:ln>
                          <a:solidFill>
                            <a:srgbClr val="5D0100"/>
                          </a:solidFill>
                          <a:effectLst/>
                          <a:uLnTx/>
                          <a:uFillTx/>
                          <a:latin typeface="+mn-lt"/>
                          <a:ea typeface="+mn-ea"/>
                          <a:cs typeface="+mn-cs"/>
                        </a:rPr>
                        <a:t>(1 </a:t>
                      </a:r>
                      <a:r>
                        <a:rPr kumimoji="0" lang="en-US" sz="1800" b="0" i="0" u="none" strike="noStrike" kern="1200" cap="none" spc="0" normalizeH="0" baseline="0" noProof="0" dirty="0">
                          <a:ln>
                            <a:noFill/>
                          </a:ln>
                          <a:solidFill>
                            <a:srgbClr val="5D0100"/>
                          </a:solidFill>
                          <a:effectLst/>
                          <a:uLnTx/>
                          <a:uFillTx/>
                          <a:latin typeface="Times New Roman"/>
                          <a:ea typeface="+mn-ea"/>
                          <a:cs typeface="+mn-cs"/>
                        </a:rPr>
                        <a:t>month) ____-24</a:t>
                      </a:r>
                      <a:endParaRPr lang="en-US" dirty="0"/>
                    </a:p>
                  </a:txBody>
                  <a:tcPr/>
                </a:tc>
                <a:tc>
                  <a:txBody>
                    <a:bodyPr/>
                    <a:lstStyle/>
                    <a:p>
                      <a:endParaRPr lang="en-US" dirty="0"/>
                    </a:p>
                  </a:txBody>
                  <a:tcPr/>
                </a:tc>
                <a:extLst>
                  <a:ext uri="{0D108BD9-81ED-4DB2-BD59-A6C34878D82A}">
                    <a16:rowId xmlns:a16="http://schemas.microsoft.com/office/drawing/2014/main" val="1217137386"/>
                  </a:ext>
                </a:extLst>
              </a:tr>
            </a:tbl>
          </a:graphicData>
        </a:graphic>
      </p:graphicFrame>
      <p:sp>
        <p:nvSpPr>
          <p:cNvPr id="7" name="TextShape 1">
            <a:extLst>
              <a:ext uri="{FF2B5EF4-FFF2-40B4-BE49-F238E27FC236}">
                <a16:creationId xmlns:a16="http://schemas.microsoft.com/office/drawing/2014/main" id="{0D82C246-D65A-4901-B3BE-82BADC1559CE}"/>
              </a:ext>
            </a:extLst>
          </p:cNvPr>
          <p:cNvSpPr txBox="1"/>
          <p:nvPr/>
        </p:nvSpPr>
        <p:spPr>
          <a:xfrm>
            <a:off x="977760" y="51120"/>
            <a:ext cx="7188480" cy="1142640"/>
          </a:xfrm>
          <a:prstGeom prst="rect">
            <a:avLst/>
          </a:prstGeom>
          <a:noFill/>
          <a:ln w="0">
            <a:noFill/>
          </a:ln>
        </p:spPr>
        <p:txBody>
          <a:bodyPr anchor="ctr">
            <a:noAutofit/>
          </a:body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800" b="1" i="0" u="none" strike="noStrike" kern="1200" cap="none" spc="-1" normalizeH="0" baseline="0" noProof="0" dirty="0">
                <a:ln>
                  <a:noFill/>
                </a:ln>
                <a:solidFill>
                  <a:srgbClr val="760002"/>
                </a:solidFill>
                <a:effectLst/>
                <a:uLnTx/>
                <a:uFillTx/>
                <a:latin typeface="Georgia"/>
                <a:ea typeface="+mn-ea"/>
                <a:cs typeface="+mn-cs"/>
              </a:rPr>
              <a:t>External  Service  &amp;  Evangelism  Wildly  Important  Goal  2  </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800" b="1" i="0" u="sng" strike="noStrike" kern="1200" cap="none" spc="-1" normalizeH="0" baseline="0" noProof="0" dirty="0">
                <a:ln>
                  <a:noFill/>
                </a:ln>
                <a:solidFill>
                  <a:srgbClr val="760002"/>
                </a:solidFill>
                <a:effectLst/>
                <a:uLnTx/>
                <a:uFillTx/>
                <a:latin typeface="Georgia"/>
                <a:ea typeface="+mn-ea"/>
                <a:cs typeface="+mn-cs"/>
              </a:rPr>
              <a:t>Compelling   Scoreboard</a:t>
            </a:r>
            <a:endParaRPr kumimoji="0" lang="en-US" sz="2800" b="0" i="0" u="sng" strike="noStrike" kern="1200" cap="none" spc="-1" normalizeH="0" baseline="0" noProof="0" dirty="0">
              <a:ln>
                <a:noFill/>
              </a:ln>
              <a:solidFill>
                <a:srgbClr val="5D0100"/>
              </a:solidFill>
              <a:effectLst/>
              <a:uLnTx/>
              <a:uFillTx/>
              <a:latin typeface="Times New Roman"/>
              <a:ea typeface="+mn-ea"/>
              <a:cs typeface="+mn-cs"/>
            </a:endParaRPr>
          </a:p>
        </p:txBody>
      </p:sp>
    </p:spTree>
    <p:extLst>
      <p:ext uri="{BB962C8B-B14F-4D97-AF65-F5344CB8AC3E}">
        <p14:creationId xmlns:p14="http://schemas.microsoft.com/office/powerpoint/2010/main" val="1874724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038687" y="2551247"/>
            <a:ext cx="7276528" cy="1143000"/>
          </a:xfrm>
        </p:spPr>
        <p:txBody>
          <a:bodyPr/>
          <a:lstStyle/>
          <a:p>
            <a:r>
              <a:rPr lang="en-US" u="none" dirty="0"/>
              <a:t>Sample 3 </a:t>
            </a:r>
            <a:br>
              <a:rPr lang="en-US" dirty="0"/>
            </a:br>
            <a:r>
              <a:rPr lang="en-US" dirty="0"/>
              <a:t>Welcoming, Outreach &amp; Evangelism</a:t>
            </a:r>
          </a:p>
        </p:txBody>
      </p:sp>
    </p:spTree>
    <p:extLst>
      <p:ext uri="{BB962C8B-B14F-4D97-AF65-F5344CB8AC3E}">
        <p14:creationId xmlns:p14="http://schemas.microsoft.com/office/powerpoint/2010/main" val="4160980833"/>
      </p:ext>
    </p:extLst>
  </p:cSld>
  <p:clrMapOvr>
    <a:masterClrMapping/>
  </p:clrMapOvr>
  <p:transition>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886" y="2183681"/>
            <a:ext cx="8814061" cy="2687278"/>
          </a:xfrm>
        </p:spPr>
        <p:txBody>
          <a:bodyPr/>
          <a:lstStyle/>
          <a:p>
            <a:pPr marL="0" indent="0">
              <a:buNone/>
            </a:pPr>
            <a:r>
              <a:rPr lang="en-US" sz="2800" b="1" dirty="0">
                <a:effectLst/>
              </a:rPr>
              <a:t>Develop  and  implement  within  23  months  an  effective:</a:t>
            </a:r>
          </a:p>
          <a:p>
            <a:pPr marL="0" indent="0">
              <a:buNone/>
            </a:pPr>
            <a:r>
              <a:rPr lang="en-US" sz="2800" b="1" dirty="0">
                <a:effectLst/>
              </a:rPr>
              <a:t> (a) Welcoming  Ministry  in  which  100%  of  	visitors  actively  complete  the  parish  	comprehensive  welcoming  process; 	and </a:t>
            </a:r>
          </a:p>
          <a:p>
            <a:pPr marL="0" indent="0">
              <a:buNone/>
            </a:pPr>
            <a:endParaRPr lang="en-US" sz="2800" b="1" dirty="0">
              <a:effectLst/>
            </a:endParaRPr>
          </a:p>
          <a:p>
            <a:pPr marL="0" indent="0">
              <a:buNone/>
            </a:pPr>
            <a:r>
              <a:rPr lang="en-US" sz="2800" b="1" dirty="0">
                <a:effectLst/>
              </a:rPr>
              <a:t>(b) Outreach  &amp;  Evangelism  Ministry  that  	achieves  a  </a:t>
            </a:r>
            <a:r>
              <a:rPr lang="en-US" sz="2400" b="1" dirty="0">
                <a:solidFill>
                  <a:schemeClr val="bg2"/>
                </a:solidFill>
                <a:effectLst/>
              </a:rPr>
              <a:t>20%</a:t>
            </a:r>
            <a:r>
              <a:rPr lang="en-US" sz="2800" b="1" dirty="0">
                <a:solidFill>
                  <a:schemeClr val="bg2"/>
                </a:solidFill>
                <a:effectLst/>
              </a:rPr>
              <a:t>  </a:t>
            </a:r>
            <a:r>
              <a:rPr lang="en-US" sz="2800" b="1" dirty="0">
                <a:effectLst/>
              </a:rPr>
              <a:t>increase  in  the  number  	of  engaged  stewards</a:t>
            </a:r>
            <a:r>
              <a:rPr lang="en-US" sz="2800" b="1" dirty="0">
                <a:solidFill>
                  <a:srgbClr val="FF0000"/>
                </a:solidFill>
                <a:effectLst/>
              </a:rPr>
              <a:t>  </a:t>
            </a:r>
            <a:r>
              <a:rPr lang="en-US" sz="2800" b="1" dirty="0">
                <a:solidFill>
                  <a:schemeClr val="bg2"/>
                </a:solidFill>
                <a:effectLst/>
              </a:rPr>
              <a:t>from  the  prior  	year.</a:t>
            </a:r>
          </a:p>
        </p:txBody>
      </p:sp>
      <p:sp>
        <p:nvSpPr>
          <p:cNvPr id="6" name="Title 1">
            <a:extLst>
              <a:ext uri="{FF2B5EF4-FFF2-40B4-BE49-F238E27FC236}">
                <a16:creationId xmlns:a16="http://schemas.microsoft.com/office/drawing/2014/main" id="{C9C43534-E06B-49C7-96FD-1144F200DA5E}"/>
              </a:ext>
            </a:extLst>
          </p:cNvPr>
          <p:cNvSpPr>
            <a:spLocks noGrp="1"/>
          </p:cNvSpPr>
          <p:nvPr>
            <p:ph type="title"/>
          </p:nvPr>
        </p:nvSpPr>
        <p:spPr>
          <a:xfrm>
            <a:off x="919994" y="1068370"/>
            <a:ext cx="7304012" cy="1143000"/>
          </a:xfrm>
        </p:spPr>
        <p:txBody>
          <a:bodyPr/>
          <a:lstStyle/>
          <a:p>
            <a:r>
              <a:rPr lang="en-US" sz="2800" u="none" dirty="0"/>
              <a:t>Welcoming, Outreach &amp; Evangelism</a:t>
            </a:r>
            <a:br>
              <a:rPr lang="en-US" sz="2800" b="1" u="none" dirty="0">
                <a:effectLst/>
                <a:latin typeface="Georgia" panose="02040502050405020303" pitchFamily="18" charset="0"/>
              </a:rPr>
            </a:br>
            <a:r>
              <a:rPr lang="en-US" sz="2800" b="1" dirty="0">
                <a:effectLst/>
                <a:latin typeface="Georgia" panose="02040502050405020303" pitchFamily="18" charset="0"/>
              </a:rPr>
              <a:t>Wildly  </a:t>
            </a:r>
            <a:r>
              <a:rPr lang="en-US" sz="2800" b="1" u="sng" dirty="0">
                <a:effectLst/>
                <a:latin typeface="Georgia" panose="02040502050405020303" pitchFamily="18" charset="0"/>
              </a:rPr>
              <a:t>Important Goal 3</a:t>
            </a:r>
            <a:endParaRPr lang="en-US" sz="2800" b="1" u="sng" dirty="0">
              <a:latin typeface="Georgia" panose="02040502050405020303" pitchFamily="18" charset="0"/>
            </a:endParaRPr>
          </a:p>
        </p:txBody>
      </p:sp>
    </p:spTree>
    <p:extLst>
      <p:ext uri="{BB962C8B-B14F-4D97-AF65-F5344CB8AC3E}">
        <p14:creationId xmlns:p14="http://schemas.microsoft.com/office/powerpoint/2010/main" val="2323854117"/>
      </p:ext>
    </p:extLst>
  </p:cSld>
  <p:clrMapOvr>
    <a:masterClrMapping/>
  </p:clrMapOvr>
  <p:transition>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36" y="928272"/>
            <a:ext cx="8952926" cy="5638643"/>
          </a:xfrm>
        </p:spPr>
        <p:txBody>
          <a:bodyPr/>
          <a:lstStyle/>
          <a:p>
            <a:pPr marL="0" indent="0">
              <a:buNone/>
            </a:pPr>
            <a:r>
              <a:rPr lang="en-US" sz="1800" dirty="0">
                <a:effectLst/>
              </a:rPr>
              <a:t>We will research, develop, and implement best practices, effective Community Outreach &amp; Evangelism Programs (the “Discipleship Programs”) that will achieve the following “Discipleship Goals” within 36 months:</a:t>
            </a:r>
          </a:p>
          <a:p>
            <a:pPr marL="0" indent="0">
              <a:buNone/>
            </a:pPr>
            <a:r>
              <a:rPr lang="en-US" sz="1800" dirty="0">
                <a:effectLst/>
              </a:rPr>
              <a:t> (a) a new Community Outreach Ministry will:</a:t>
            </a:r>
          </a:p>
          <a:p>
            <a:pPr marL="0" indent="0">
              <a:buNone/>
              <a:tabLst>
                <a:tab pos="739775" algn="l"/>
                <a:tab pos="1314450" algn="l"/>
              </a:tabLst>
            </a:pPr>
            <a:r>
              <a:rPr lang="en-US" sz="1800" dirty="0">
                <a:effectLst/>
              </a:rPr>
              <a:t>	(i) participate in at least 6 significant community outreach, 			philanthropic, and service projects 	sponsored either by the 		parish alone or in partnership with another group, in which at 		least 40% of adults and youth parishioners will participate 		each calendar year (not counting food fest participation); </a:t>
            </a:r>
          </a:p>
          <a:p>
            <a:pPr marL="0" indent="0">
              <a:buNone/>
              <a:tabLst>
                <a:tab pos="739775" algn="l"/>
                <a:tab pos="1314450" algn="l"/>
              </a:tabLst>
            </a:pPr>
            <a:r>
              <a:rPr lang="en-US" sz="1800" dirty="0">
                <a:effectLst/>
              </a:rPr>
              <a:t>	(ii) establish a new </a:t>
            </a:r>
            <a:r>
              <a:rPr lang="en-US" sz="1800" kern="1200" spc="-1" dirty="0">
                <a:effectLst/>
                <a:latin typeface="Georgia"/>
              </a:rPr>
              <a:t>parish comprehensive Total </a:t>
            </a:r>
            <a:r>
              <a:rPr kumimoji="0" lang="en-US" sz="1800" b="1" i="0" u="none" strike="noStrike" kern="1200" cap="none" spc="-1" normalizeH="0" baseline="0" noProof="0" dirty="0">
                <a:ln>
                  <a:noFill/>
                </a:ln>
                <a:effectLst/>
                <a:uLnTx/>
                <a:uFillTx/>
                <a:latin typeface="Georgia"/>
              </a:rPr>
              <a:t>Welcoming  			Ministry which engages 100% of visitors and lapsed 			parishioners;  and</a:t>
            </a:r>
            <a:endParaRPr lang="en-US" sz="1800" dirty="0">
              <a:effectLst/>
            </a:endParaRPr>
          </a:p>
          <a:p>
            <a:pPr marL="685800" indent="-685800">
              <a:buNone/>
              <a:tabLst>
                <a:tab pos="1141413" algn="l"/>
              </a:tabLst>
            </a:pPr>
            <a:r>
              <a:rPr lang="en-US" sz="1800" dirty="0">
                <a:effectLst/>
              </a:rPr>
              <a:t>(b) a new Evangelism Ministry will:</a:t>
            </a:r>
          </a:p>
          <a:p>
            <a:pPr marL="685800" indent="-685800">
              <a:buNone/>
              <a:tabLst>
                <a:tab pos="1254125" algn="l"/>
              </a:tabLst>
            </a:pPr>
            <a:r>
              <a:rPr lang="en-US" sz="1800" dirty="0">
                <a:effectLst/>
              </a:rPr>
              <a:t>	(i) develop an evangelism training program in which at least 30% of 	 parishioners participate; </a:t>
            </a:r>
          </a:p>
          <a:p>
            <a:pPr marL="685800" indent="-685800">
              <a:buNone/>
              <a:tabLst>
                <a:tab pos="1254125" algn="l"/>
              </a:tabLst>
            </a:pPr>
            <a:r>
              <a:rPr lang="en-US" sz="1800" dirty="0">
                <a:effectLst/>
              </a:rPr>
              <a:t>	(ii) at least semiannually the parish will have an evangelism 	 	 presence at 	one of the community events or public gatherings</a:t>
            </a:r>
            <a:r>
              <a:rPr kumimoji="0" lang="en-US" sz="1800" b="1" i="0" u="none" strike="noStrike" kern="0" cap="none" spc="0" normalizeH="0" baseline="0" noProof="0" dirty="0">
                <a:ln>
                  <a:noFill/>
                </a:ln>
                <a:effectLst/>
                <a:uLnTx/>
                <a:uFillTx/>
                <a:latin typeface="Georgia" panose="02040502050405020303" pitchFamily="18" charset="0"/>
                <a:ea typeface="+mn-ea"/>
                <a:cs typeface="Arial" panose="020B0604020202020204" pitchFamily="34" charset="0"/>
              </a:rPr>
              <a:t> 	 beginning within 10 months; and </a:t>
            </a:r>
            <a:r>
              <a:rPr lang="en-US" sz="1800" dirty="0">
                <a:effectLst/>
              </a:rPr>
              <a:t> </a:t>
            </a:r>
          </a:p>
          <a:p>
            <a:pPr marL="685800" indent="-685800">
              <a:buNone/>
              <a:tabLst>
                <a:tab pos="1314450" algn="l"/>
                <a:tab pos="1376363" algn="l"/>
              </a:tabLst>
            </a:pPr>
            <a:r>
              <a:rPr lang="en-US" sz="1800" dirty="0">
                <a:effectLst/>
              </a:rPr>
              <a:t>	(iii) at least 8 new convert individuals (or 8 families) will join the 	Parish each calendar year due to the Discipleship Programs 	and 	remain active at least one year later. </a:t>
            </a:r>
          </a:p>
          <a:p>
            <a:pPr marL="685800" indent="-685800">
              <a:buNone/>
            </a:pPr>
            <a:r>
              <a:rPr lang="en-US" sz="1650" dirty="0">
                <a:effectLst/>
              </a:rPr>
              <a:t>	</a:t>
            </a:r>
            <a:endParaRPr lang="en-US" sz="1050" dirty="0">
              <a:effectLst/>
            </a:endParaRPr>
          </a:p>
          <a:p>
            <a:pPr marL="0" indent="0">
              <a:buNone/>
            </a:pPr>
            <a:endParaRPr lang="en-US" sz="1650" dirty="0">
              <a:solidFill>
                <a:schemeClr val="bg2"/>
              </a:solidFill>
              <a:effectLst/>
            </a:endParaRPr>
          </a:p>
        </p:txBody>
      </p:sp>
      <p:sp>
        <p:nvSpPr>
          <p:cNvPr id="6" name="Title 1">
            <a:extLst>
              <a:ext uri="{FF2B5EF4-FFF2-40B4-BE49-F238E27FC236}">
                <a16:creationId xmlns:a16="http://schemas.microsoft.com/office/drawing/2014/main" id="{C9C43534-E06B-49C7-96FD-1144F200DA5E}"/>
              </a:ext>
            </a:extLst>
          </p:cNvPr>
          <p:cNvSpPr>
            <a:spLocks noGrp="1"/>
          </p:cNvSpPr>
          <p:nvPr>
            <p:ph type="title"/>
          </p:nvPr>
        </p:nvSpPr>
        <p:spPr>
          <a:xfrm>
            <a:off x="1680777" y="0"/>
            <a:ext cx="5782445" cy="857250"/>
          </a:xfrm>
        </p:spPr>
        <p:txBody>
          <a:bodyPr/>
          <a:lstStyle/>
          <a:p>
            <a:r>
              <a:rPr lang="en-US" sz="2400" u="none" dirty="0"/>
              <a:t>Community Outreach &amp; Evangelism</a:t>
            </a:r>
            <a:br>
              <a:rPr lang="en-US" sz="2400" u="none" dirty="0"/>
            </a:br>
            <a:r>
              <a:rPr lang="en-US" sz="2400" dirty="0"/>
              <a:t>S.M.A.R.T Goal 3</a:t>
            </a:r>
          </a:p>
        </p:txBody>
      </p:sp>
    </p:spTree>
    <p:extLst>
      <p:ext uri="{BB962C8B-B14F-4D97-AF65-F5344CB8AC3E}">
        <p14:creationId xmlns:p14="http://schemas.microsoft.com/office/powerpoint/2010/main" val="3057476203"/>
      </p:ext>
    </p:extLst>
  </p:cSld>
  <p:clrMapOvr>
    <a:masterClrMapping/>
  </p:clrMapOvr>
  <p:transition>
    <p:strips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5BB26D2-3264-4731-B651-F1CCD5086303}"/>
              </a:ext>
            </a:extLst>
          </p:cNvPr>
          <p:cNvSpPr>
            <a:spLocks noGrp="1"/>
          </p:cNvSpPr>
          <p:nvPr>
            <p:ph sz="half" idx="1"/>
          </p:nvPr>
        </p:nvSpPr>
        <p:spPr>
          <a:xfrm>
            <a:off x="53927" y="1030857"/>
            <a:ext cx="5145581" cy="5663242"/>
          </a:xfrm>
        </p:spPr>
        <p:txBody>
          <a:bodyPr/>
          <a:lstStyle/>
          <a:p>
            <a:pPr marL="284163" indent="-284163">
              <a:tabLst>
                <a:tab pos="690563" algn="l"/>
              </a:tabLst>
            </a:pPr>
            <a:r>
              <a:rPr lang="en-US" sz="1700" u="sng" dirty="0">
                <a:solidFill>
                  <a:schemeClr val="bg1"/>
                </a:solidFill>
                <a:effectLst/>
              </a:rPr>
              <a:t>LAG 1:</a:t>
            </a:r>
            <a:r>
              <a:rPr lang="en-US" sz="1700" dirty="0">
                <a:solidFill>
                  <a:schemeClr val="bg1"/>
                </a:solidFill>
                <a:effectLst/>
              </a:rPr>
              <a:t>  Research the most effective 	Welcoming Ministry and Outreach 	&amp; Evangelism Ministry</a:t>
            </a:r>
            <a:r>
              <a:rPr lang="en-US" sz="1700" b="1" dirty="0">
                <a:solidFill>
                  <a:schemeClr val="bg1"/>
                </a:solidFill>
                <a:effectLst/>
              </a:rPr>
              <a:t> </a:t>
            </a:r>
            <a:r>
              <a:rPr lang="en-US" sz="1700" dirty="0">
                <a:solidFill>
                  <a:schemeClr val="bg1"/>
                </a:solidFill>
                <a:effectLst/>
              </a:rPr>
              <a:t>within  3  	months</a:t>
            </a:r>
          </a:p>
          <a:p>
            <a:pPr marL="284163" indent="-284163">
              <a:tabLst>
                <a:tab pos="690563" algn="l"/>
              </a:tabLst>
            </a:pPr>
            <a:r>
              <a:rPr lang="en-US" sz="1700" u="sng" dirty="0">
                <a:solidFill>
                  <a:schemeClr val="bg1"/>
                </a:solidFill>
                <a:effectLst/>
              </a:rPr>
              <a:t>LAG 2:</a:t>
            </a:r>
            <a:r>
              <a:rPr lang="en-US" sz="1700" dirty="0">
                <a:solidFill>
                  <a:schemeClr val="bg1"/>
                </a:solidFill>
                <a:effectLst/>
              </a:rPr>
              <a:t> Develop the most effective 	 	 Welcoming Ministry and 	Outreach &amp; 	Evangelism Ministry</a:t>
            </a:r>
            <a:r>
              <a:rPr lang="en-US" sz="1700" b="1" dirty="0">
                <a:solidFill>
                  <a:schemeClr val="bg1"/>
                </a:solidFill>
                <a:effectLst/>
              </a:rPr>
              <a:t> </a:t>
            </a:r>
            <a:r>
              <a:rPr lang="en-US" sz="1700" dirty="0">
                <a:solidFill>
                  <a:schemeClr val="bg1"/>
                </a:solidFill>
                <a:effectLst/>
              </a:rPr>
              <a:t>within  3	months</a:t>
            </a:r>
          </a:p>
          <a:p>
            <a:pPr marL="233363" indent="-233363">
              <a:tabLst>
                <a:tab pos="690563" algn="l"/>
              </a:tabLst>
            </a:pPr>
            <a:r>
              <a:rPr lang="en-US" sz="1700" u="sng" dirty="0">
                <a:solidFill>
                  <a:schemeClr val="bg1"/>
                </a:solidFill>
                <a:effectLst/>
              </a:rPr>
              <a:t>LAG 3:</a:t>
            </a:r>
            <a:r>
              <a:rPr lang="en-US" sz="1700" dirty="0">
                <a:solidFill>
                  <a:schemeClr val="bg1"/>
                </a:solidFill>
                <a:effectLst/>
              </a:rPr>
              <a:t> Identify the modalities, processes  	and procedures to welcome 100% of 	visitors and achieve the 20% 	engagement growth rate (collectively, 	the “Targets”) within 3 months  	</a:t>
            </a:r>
          </a:p>
          <a:p>
            <a:pPr marL="233363" indent="-233363">
              <a:tabLst>
                <a:tab pos="690563" algn="l"/>
              </a:tabLst>
            </a:pPr>
            <a:r>
              <a:rPr lang="en-US" sz="1700" u="sng" dirty="0">
                <a:solidFill>
                  <a:schemeClr val="bg1"/>
                </a:solidFill>
                <a:effectLst/>
              </a:rPr>
              <a:t>LAG 4:</a:t>
            </a:r>
            <a:r>
              <a:rPr lang="en-US" sz="1700" dirty="0">
                <a:solidFill>
                  <a:schemeClr val="bg1"/>
                </a:solidFill>
                <a:effectLst/>
              </a:rPr>
              <a:t> Implement the Welcoming 	Ministry and Outreach &amp; Evangelism  	Ministry</a:t>
            </a:r>
            <a:r>
              <a:rPr lang="en-US" sz="1700" b="1" dirty="0">
                <a:solidFill>
                  <a:schemeClr val="bg1"/>
                </a:solidFill>
                <a:effectLst/>
              </a:rPr>
              <a:t>  to achieve the Targets </a:t>
            </a:r>
            <a:r>
              <a:rPr lang="en-US" sz="1700" dirty="0">
                <a:solidFill>
                  <a:schemeClr val="bg1"/>
                </a:solidFill>
                <a:effectLst/>
              </a:rPr>
              <a:t>within 	12 months</a:t>
            </a:r>
          </a:p>
          <a:p>
            <a:pPr marL="233363" indent="-233363">
              <a:tabLst>
                <a:tab pos="690563" algn="l"/>
              </a:tabLst>
            </a:pPr>
            <a:r>
              <a:rPr lang="en-US" sz="1700" b="1" u="sng" dirty="0">
                <a:solidFill>
                  <a:schemeClr val="bg1"/>
                </a:solidFill>
                <a:effectLst/>
              </a:rPr>
              <a:t>LAG 5</a:t>
            </a:r>
            <a:r>
              <a:rPr lang="en-US" sz="1700" b="1" dirty="0">
                <a:solidFill>
                  <a:schemeClr val="bg1"/>
                </a:solidFill>
                <a:effectLst/>
              </a:rPr>
              <a:t>:  Compile and assess the results of  	the </a:t>
            </a:r>
            <a:r>
              <a:rPr lang="en-US" sz="1700" dirty="0">
                <a:solidFill>
                  <a:schemeClr val="bg1"/>
                </a:solidFill>
                <a:effectLst/>
              </a:rPr>
              <a:t>Welcoming  and Outreach &amp; 	Evangelism  Ministry</a:t>
            </a:r>
            <a:r>
              <a:rPr lang="en-US" sz="1700" b="1" dirty="0">
                <a:solidFill>
                  <a:schemeClr val="bg1"/>
                </a:solidFill>
                <a:effectLst/>
              </a:rPr>
              <a:t> and make 	necessary improvements within 		2 months</a:t>
            </a:r>
          </a:p>
          <a:p>
            <a:endParaRPr lang="en-US" sz="1800" dirty="0">
              <a:solidFill>
                <a:srgbClr val="FF0000"/>
              </a:solidFill>
              <a:effectLst/>
            </a:endParaRPr>
          </a:p>
          <a:p>
            <a:endParaRPr lang="en-US" sz="1800" dirty="0">
              <a:effectLst/>
            </a:endParaRPr>
          </a:p>
          <a:p>
            <a:endParaRPr lang="en-US" sz="1800" dirty="0">
              <a:effectLst/>
            </a:endParaRPr>
          </a:p>
        </p:txBody>
      </p:sp>
      <p:sp>
        <p:nvSpPr>
          <p:cNvPr id="7" name="Content Placeholder 6">
            <a:extLst>
              <a:ext uri="{FF2B5EF4-FFF2-40B4-BE49-F238E27FC236}">
                <a16:creationId xmlns:a16="http://schemas.microsoft.com/office/drawing/2014/main" id="{9344C869-552F-473A-9813-3F4B907EF8AC}"/>
              </a:ext>
            </a:extLst>
          </p:cNvPr>
          <p:cNvSpPr>
            <a:spLocks noGrp="1"/>
          </p:cNvSpPr>
          <p:nvPr>
            <p:ph sz="half" idx="2"/>
          </p:nvPr>
        </p:nvSpPr>
        <p:spPr>
          <a:xfrm>
            <a:off x="5281587" y="1059739"/>
            <a:ext cx="3750268" cy="4343400"/>
          </a:xfrm>
        </p:spPr>
        <p:txBody>
          <a:bodyPr/>
          <a:lstStyle/>
          <a:p>
            <a:pPr marL="0" indent="0" algn="ctr">
              <a:buNone/>
            </a:pPr>
            <a:r>
              <a:rPr lang="en-US" sz="1800" u="sng" dirty="0">
                <a:effectLst/>
              </a:rPr>
              <a:t>Ministries WIG 3:</a:t>
            </a:r>
          </a:p>
          <a:p>
            <a:pPr marL="0" indent="0">
              <a:buNone/>
            </a:pPr>
            <a:r>
              <a:rPr lang="en-US" sz="1800" dirty="0">
                <a:effectLst/>
              </a:rPr>
              <a:t>“Develop and implement within 23 months  </a:t>
            </a:r>
            <a:r>
              <a:rPr lang="en-US" sz="2000" b="1" dirty="0">
                <a:effectLst/>
              </a:rPr>
              <a:t>an  effective:</a:t>
            </a:r>
          </a:p>
          <a:p>
            <a:pPr marL="0" indent="0">
              <a:buNone/>
            </a:pPr>
            <a:r>
              <a:rPr lang="en-US" sz="2000" b="1" dirty="0">
                <a:effectLst/>
              </a:rPr>
              <a:t> </a:t>
            </a:r>
          </a:p>
          <a:p>
            <a:pPr marL="0" indent="0">
              <a:buNone/>
            </a:pPr>
            <a:r>
              <a:rPr lang="en-US" sz="2000" b="1" dirty="0">
                <a:effectLst/>
              </a:rPr>
              <a:t>(a) Welcoming  Ministry  in  which  100%  of  visitors  complete  the parish  comprehensive  welcoming  process; and </a:t>
            </a:r>
          </a:p>
          <a:p>
            <a:pPr marL="0" indent="0">
              <a:buNone/>
            </a:pPr>
            <a:endParaRPr lang="en-US" sz="2000" b="1" dirty="0">
              <a:effectLst/>
            </a:endParaRPr>
          </a:p>
          <a:p>
            <a:pPr marL="0" indent="0">
              <a:buNone/>
            </a:pPr>
            <a:r>
              <a:rPr lang="en-US" sz="2000" b="1" dirty="0">
                <a:effectLst/>
              </a:rPr>
              <a:t>(b) Outreach &amp; Evangelism  Ministry  that  achieves  a  20% increase in the number of engaged  stewards</a:t>
            </a:r>
            <a:r>
              <a:rPr lang="en-US" sz="2000" b="1" dirty="0">
                <a:solidFill>
                  <a:srgbClr val="FF0000"/>
                </a:solidFill>
                <a:effectLst/>
              </a:rPr>
              <a:t> </a:t>
            </a:r>
            <a:r>
              <a:rPr lang="en-US" sz="2000" b="1" dirty="0">
                <a:solidFill>
                  <a:schemeClr val="bg2"/>
                </a:solidFill>
                <a:effectLst/>
              </a:rPr>
              <a:t>from the  prior  year.</a:t>
            </a:r>
            <a:endParaRPr lang="en-US" sz="2000" b="1" dirty="0">
              <a:solidFill>
                <a:srgbClr val="FF0000"/>
              </a:solidFill>
              <a:effectLst/>
            </a:endParaRPr>
          </a:p>
        </p:txBody>
      </p:sp>
      <p:sp>
        <p:nvSpPr>
          <p:cNvPr id="2" name="Rectangle 1">
            <a:extLst>
              <a:ext uri="{FF2B5EF4-FFF2-40B4-BE49-F238E27FC236}">
                <a16:creationId xmlns:a16="http://schemas.microsoft.com/office/drawing/2014/main" id="{6C503098-1C10-4D82-8D83-91F8ACA335D5}"/>
              </a:ext>
            </a:extLst>
          </p:cNvPr>
          <p:cNvSpPr/>
          <p:nvPr/>
        </p:nvSpPr>
        <p:spPr bwMode="auto">
          <a:xfrm>
            <a:off x="5305246" y="1056735"/>
            <a:ext cx="3726609" cy="5523173"/>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3" name="Rectangle 2">
            <a:extLst>
              <a:ext uri="{FF2B5EF4-FFF2-40B4-BE49-F238E27FC236}">
                <a16:creationId xmlns:a16="http://schemas.microsoft.com/office/drawing/2014/main" id="{27EC269A-38F5-4836-90B2-E133FEC9E0CC}"/>
              </a:ext>
            </a:extLst>
          </p:cNvPr>
          <p:cNvSpPr/>
          <p:nvPr/>
        </p:nvSpPr>
        <p:spPr bwMode="auto">
          <a:xfrm>
            <a:off x="53928" y="1030856"/>
            <a:ext cx="5121921" cy="5827143"/>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8" name="Title 1">
            <a:extLst>
              <a:ext uri="{FF2B5EF4-FFF2-40B4-BE49-F238E27FC236}">
                <a16:creationId xmlns:a16="http://schemas.microsoft.com/office/drawing/2014/main" id="{41A3E2B5-20BB-4948-8581-7661941A6B33}"/>
              </a:ext>
            </a:extLst>
          </p:cNvPr>
          <p:cNvSpPr>
            <a:spLocks noGrp="1"/>
          </p:cNvSpPr>
          <p:nvPr>
            <p:ph type="title"/>
          </p:nvPr>
        </p:nvSpPr>
        <p:spPr>
          <a:xfrm>
            <a:off x="918713" y="-86264"/>
            <a:ext cx="7306574" cy="1143000"/>
          </a:xfrm>
        </p:spPr>
        <p:txBody>
          <a:bodyPr/>
          <a:lstStyle/>
          <a:p>
            <a:r>
              <a:rPr lang="en-US" dirty="0"/>
              <a:t>Prelim Lag Measures WIG  3</a:t>
            </a:r>
          </a:p>
        </p:txBody>
      </p:sp>
    </p:spTree>
    <p:extLst>
      <p:ext uri="{BB962C8B-B14F-4D97-AF65-F5344CB8AC3E}">
        <p14:creationId xmlns:p14="http://schemas.microsoft.com/office/powerpoint/2010/main" val="3583807085"/>
      </p:ext>
    </p:extLst>
  </p:cSld>
  <p:clrMapOvr>
    <a:masterClrMapping/>
  </p:clrMapOvr>
  <p:transition>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0681B-374B-47F4-97C9-6F2AEE6888FF}"/>
              </a:ext>
            </a:extLst>
          </p:cNvPr>
          <p:cNvSpPr>
            <a:spLocks noGrp="1"/>
          </p:cNvSpPr>
          <p:nvPr>
            <p:ph type="title"/>
          </p:nvPr>
        </p:nvSpPr>
        <p:spPr>
          <a:xfrm>
            <a:off x="918713" y="-105118"/>
            <a:ext cx="7306574" cy="1143000"/>
          </a:xfrm>
        </p:spPr>
        <p:txBody>
          <a:bodyPr/>
          <a:lstStyle/>
          <a:p>
            <a:r>
              <a:rPr lang="en-US" dirty="0"/>
              <a:t>Prelim Lead Measures WIG 3</a:t>
            </a:r>
          </a:p>
        </p:txBody>
      </p:sp>
      <p:sp>
        <p:nvSpPr>
          <p:cNvPr id="3" name="Content Placeholder 2">
            <a:extLst>
              <a:ext uri="{FF2B5EF4-FFF2-40B4-BE49-F238E27FC236}">
                <a16:creationId xmlns:a16="http://schemas.microsoft.com/office/drawing/2014/main" id="{1D5BF839-4E6E-45E7-8006-B028F8613E12}"/>
              </a:ext>
            </a:extLst>
          </p:cNvPr>
          <p:cNvSpPr>
            <a:spLocks noGrp="1"/>
          </p:cNvSpPr>
          <p:nvPr>
            <p:ph sz="half" idx="1"/>
          </p:nvPr>
        </p:nvSpPr>
        <p:spPr>
          <a:xfrm>
            <a:off x="-114213" y="845395"/>
            <a:ext cx="5558289" cy="5311588"/>
          </a:xfrm>
        </p:spPr>
        <p:txBody>
          <a:bodyPr/>
          <a:lstStyle/>
          <a:p>
            <a:pPr marL="339725" indent="-169863"/>
            <a:r>
              <a:rPr lang="en-US" sz="1200" u="sng" dirty="0">
                <a:solidFill>
                  <a:schemeClr val="bg1"/>
                </a:solidFill>
                <a:effectLst/>
              </a:rPr>
              <a:t>LEAD 1:  </a:t>
            </a:r>
          </a:p>
          <a:p>
            <a:pPr marL="339725" lvl="1" indent="122238">
              <a:buNone/>
            </a:pPr>
            <a:r>
              <a:rPr lang="en-US" sz="1200" dirty="0">
                <a:solidFill>
                  <a:schemeClr val="bg1"/>
                </a:solidFill>
                <a:effectLst/>
              </a:rPr>
              <a:t>A: recruit team</a:t>
            </a:r>
          </a:p>
          <a:p>
            <a:pPr marL="457200" lvl="1" indent="4763">
              <a:buNone/>
              <a:tabLst>
                <a:tab pos="801688" algn="l"/>
              </a:tabLst>
            </a:pPr>
            <a:r>
              <a:rPr lang="en-US" sz="1200" dirty="0">
                <a:solidFill>
                  <a:schemeClr val="bg1"/>
                </a:solidFill>
                <a:effectLst/>
              </a:rPr>
              <a:t>B: research and identify metrics to determine effectiveness </a:t>
            </a:r>
          </a:p>
          <a:p>
            <a:pPr marL="457200" lvl="1" indent="4763">
              <a:buNone/>
              <a:tabLst>
                <a:tab pos="801688" algn="l"/>
              </a:tabLst>
            </a:pPr>
            <a:r>
              <a:rPr lang="en-US" sz="1200" dirty="0">
                <a:solidFill>
                  <a:schemeClr val="bg1"/>
                </a:solidFill>
                <a:effectLst/>
              </a:rPr>
              <a:t>	of welcoming and outreach and evangelism</a:t>
            </a:r>
          </a:p>
          <a:p>
            <a:pPr marL="457200" lvl="1" indent="4763">
              <a:buNone/>
              <a:tabLst>
                <a:tab pos="801688" algn="l"/>
              </a:tabLst>
            </a:pPr>
            <a:r>
              <a:rPr lang="en-US" sz="1200" dirty="0">
                <a:solidFill>
                  <a:schemeClr val="bg1"/>
                </a:solidFill>
                <a:effectLst/>
              </a:rPr>
              <a:t>C: Identify at least 5 Welcoming Ministries and 5 Outreach &amp; 	Evangelism Ministries to consider</a:t>
            </a:r>
          </a:p>
          <a:p>
            <a:pPr marL="169863" indent="169863">
              <a:tabLst>
                <a:tab pos="801688" algn="l"/>
              </a:tabLst>
            </a:pPr>
            <a:r>
              <a:rPr lang="en-US" sz="1200" u="sng" dirty="0">
                <a:solidFill>
                  <a:schemeClr val="bg1"/>
                </a:solidFill>
                <a:effectLst/>
              </a:rPr>
              <a:t>LEAD 2: </a:t>
            </a:r>
          </a:p>
          <a:p>
            <a:pPr marL="169863" lvl="1" indent="292100">
              <a:buNone/>
              <a:tabLst>
                <a:tab pos="801688" algn="l"/>
              </a:tabLst>
            </a:pPr>
            <a:r>
              <a:rPr lang="en-US" sz="1200" dirty="0">
                <a:solidFill>
                  <a:schemeClr val="bg1"/>
                </a:solidFill>
                <a:effectLst/>
              </a:rPr>
              <a:t>A: evaluate researched programs for effectiveness</a:t>
            </a:r>
          </a:p>
          <a:p>
            <a:pPr marL="169863" lvl="1" indent="292100">
              <a:buNone/>
              <a:tabLst>
                <a:tab pos="801688" algn="l"/>
              </a:tabLst>
            </a:pPr>
            <a:r>
              <a:rPr lang="en-US" sz="1200" dirty="0">
                <a:solidFill>
                  <a:schemeClr val="bg1"/>
                </a:solidFill>
                <a:effectLst/>
              </a:rPr>
              <a:t>B: modify and/or develop Welcoming and Outreach &amp; 	Evangelism Ministries for utilization at St. Demetrios</a:t>
            </a:r>
          </a:p>
          <a:p>
            <a:pPr marL="169863" lvl="1" indent="292100">
              <a:buNone/>
              <a:tabLst>
                <a:tab pos="801688" algn="l"/>
              </a:tabLst>
            </a:pPr>
            <a:r>
              <a:rPr lang="en-US" sz="1200" dirty="0">
                <a:solidFill>
                  <a:schemeClr val="bg1"/>
                </a:solidFill>
                <a:effectLst/>
              </a:rPr>
              <a:t>C: finalize “Welcoming Ministry” and “Outreach &amp; 	Evangelism Ministry” and effectiveness metrics</a:t>
            </a:r>
          </a:p>
          <a:p>
            <a:pPr marL="339725" indent="-169863">
              <a:tabLst>
                <a:tab pos="801688" algn="l"/>
              </a:tabLst>
            </a:pPr>
            <a:r>
              <a:rPr lang="en-US" sz="1200" u="sng" dirty="0">
                <a:solidFill>
                  <a:schemeClr val="bg1"/>
                </a:solidFill>
                <a:effectLst/>
              </a:rPr>
              <a:t>LEAD 3:  </a:t>
            </a:r>
          </a:p>
          <a:p>
            <a:pPr marL="461963" lvl="1" indent="-292100">
              <a:buNone/>
              <a:tabLst>
                <a:tab pos="801688" algn="l"/>
              </a:tabLst>
            </a:pPr>
            <a:r>
              <a:rPr lang="en-US" sz="1200" dirty="0">
                <a:solidFill>
                  <a:schemeClr val="bg1"/>
                </a:solidFill>
                <a:effectLst/>
              </a:rPr>
              <a:t>	A: identify implementation modalities (technology and 	ministry participants)</a:t>
            </a:r>
          </a:p>
          <a:p>
            <a:pPr marL="461963" lvl="1" indent="-292100">
              <a:buNone/>
              <a:tabLst>
                <a:tab pos="801688" algn="l"/>
              </a:tabLst>
            </a:pPr>
            <a:r>
              <a:rPr lang="en-US" sz="1200" dirty="0">
                <a:solidFill>
                  <a:schemeClr val="bg1"/>
                </a:solidFill>
                <a:effectLst/>
              </a:rPr>
              <a:t>	B: develop ministry participant training program and 	ministry delivery modalities and materials</a:t>
            </a:r>
          </a:p>
          <a:p>
            <a:pPr marL="461963" lvl="1" indent="-292100">
              <a:buNone/>
              <a:tabLst>
                <a:tab pos="801688" algn="l"/>
              </a:tabLst>
            </a:pPr>
            <a:r>
              <a:rPr lang="en-US" sz="1200" dirty="0">
                <a:solidFill>
                  <a:schemeClr val="bg1"/>
                </a:solidFill>
                <a:effectLst/>
              </a:rPr>
              <a:t>	C: recruit and train ministry participants</a:t>
            </a:r>
          </a:p>
          <a:p>
            <a:pPr marL="339725" indent="-169863">
              <a:tabLst>
                <a:tab pos="801688" algn="l"/>
              </a:tabLst>
            </a:pPr>
            <a:r>
              <a:rPr lang="en-US" sz="1200" u="sng" dirty="0">
                <a:solidFill>
                  <a:schemeClr val="bg1"/>
                </a:solidFill>
                <a:effectLst/>
              </a:rPr>
              <a:t>LEAD 4:</a:t>
            </a:r>
          </a:p>
          <a:p>
            <a:pPr marL="339725" lvl="1" indent="122238">
              <a:buNone/>
              <a:tabLst>
                <a:tab pos="801688" algn="l"/>
              </a:tabLst>
            </a:pPr>
            <a:r>
              <a:rPr lang="en-US" sz="1200" dirty="0">
                <a:solidFill>
                  <a:schemeClr val="bg1"/>
                </a:solidFill>
                <a:effectLst/>
              </a:rPr>
              <a:t>A: implement the Welcoming Ministry and Outreach &amp; 	Evangelism Ministry</a:t>
            </a:r>
          </a:p>
          <a:p>
            <a:pPr marL="339725" lvl="1" indent="122238">
              <a:buNone/>
              <a:tabLst>
                <a:tab pos="801688" algn="l"/>
              </a:tabLst>
            </a:pPr>
            <a:r>
              <a:rPr lang="en-US" sz="1200" dirty="0">
                <a:solidFill>
                  <a:schemeClr val="bg1"/>
                </a:solidFill>
                <a:effectLst/>
              </a:rPr>
              <a:t>B: monthly track and report on the achievement of the 	Targets and identify how to overcome impediments to 	success</a:t>
            </a:r>
          </a:p>
          <a:p>
            <a:pPr marL="339725" indent="122238">
              <a:tabLst>
                <a:tab pos="801688" algn="l"/>
              </a:tabLst>
            </a:pPr>
            <a:r>
              <a:rPr lang="en-US" sz="1200" u="sng" dirty="0">
                <a:solidFill>
                  <a:schemeClr val="bg1"/>
                </a:solidFill>
                <a:effectLst/>
              </a:rPr>
              <a:t>LEAD 5:  </a:t>
            </a:r>
          </a:p>
          <a:p>
            <a:pPr marL="339725" lvl="1" indent="122238">
              <a:buNone/>
              <a:tabLst>
                <a:tab pos="801688" algn="l"/>
              </a:tabLst>
            </a:pPr>
            <a:r>
              <a:rPr lang="en-US" sz="1200" dirty="0">
                <a:solidFill>
                  <a:schemeClr val="bg1"/>
                </a:solidFill>
                <a:effectLst/>
              </a:rPr>
              <a:t>A: obtain qualitative and quantitative  data from 	Welcoming Ministry and Outreach &amp; Evangelism 	Ministry effectiveness</a:t>
            </a:r>
          </a:p>
          <a:p>
            <a:pPr marL="339725" lvl="1" indent="122238">
              <a:buNone/>
              <a:tabLst>
                <a:tab pos="801688" algn="l"/>
              </a:tabLst>
            </a:pPr>
            <a:r>
              <a:rPr lang="en-US" sz="1200" dirty="0">
                <a:solidFill>
                  <a:schemeClr val="bg1"/>
                </a:solidFill>
                <a:effectLst/>
              </a:rPr>
              <a:t>B: analyze all data and finalize Welcoming Ministry and 	Outreach &amp; Evangelism Ministry assessment</a:t>
            </a:r>
          </a:p>
          <a:p>
            <a:pPr marL="339725" lvl="1" indent="122238">
              <a:buNone/>
              <a:tabLst>
                <a:tab pos="801688" algn="l"/>
              </a:tabLst>
            </a:pPr>
            <a:r>
              <a:rPr lang="en-US" sz="1200" dirty="0">
                <a:solidFill>
                  <a:schemeClr val="bg1"/>
                </a:solidFill>
                <a:effectLst/>
              </a:rPr>
              <a:t>	and make all necessary improvements</a:t>
            </a:r>
          </a:p>
        </p:txBody>
      </p:sp>
      <p:sp>
        <p:nvSpPr>
          <p:cNvPr id="4" name="Content Placeholder 3">
            <a:extLst>
              <a:ext uri="{FF2B5EF4-FFF2-40B4-BE49-F238E27FC236}">
                <a16:creationId xmlns:a16="http://schemas.microsoft.com/office/drawing/2014/main" id="{90060F44-1C09-4A66-9EA0-FA6F4C6903A7}"/>
              </a:ext>
            </a:extLst>
          </p:cNvPr>
          <p:cNvSpPr>
            <a:spLocks noGrp="1"/>
          </p:cNvSpPr>
          <p:nvPr>
            <p:ph sz="half" idx="2"/>
          </p:nvPr>
        </p:nvSpPr>
        <p:spPr>
          <a:xfrm>
            <a:off x="5260155" y="1071754"/>
            <a:ext cx="3915967" cy="4858870"/>
          </a:xfrm>
        </p:spPr>
        <p:txBody>
          <a:bodyPr/>
          <a:lstStyle/>
          <a:p>
            <a:pPr marL="169863" indent="-169863">
              <a:tabLst>
                <a:tab pos="461963" algn="l"/>
                <a:tab pos="574675" algn="l"/>
              </a:tabLst>
            </a:pPr>
            <a:r>
              <a:rPr lang="en-US" sz="1500" dirty="0">
                <a:effectLst/>
              </a:rPr>
              <a:t>LAG 1:  Research the most effective 	Welcoming Ministry and 	Outreach &amp; Evangelism Ministry 	within 3 months</a:t>
            </a:r>
          </a:p>
          <a:p>
            <a:pPr marL="169863" indent="-169863">
              <a:tabLst>
                <a:tab pos="461963" algn="l"/>
                <a:tab pos="574675" algn="l"/>
              </a:tabLst>
            </a:pPr>
            <a:r>
              <a:rPr lang="en-US" sz="1500" dirty="0">
                <a:effectLst/>
              </a:rPr>
              <a:t>LAG 2: Develop the most effective 	Welcoming Ministry and 	Outreach &amp; Evangelism 	Ministry within  3 months</a:t>
            </a:r>
          </a:p>
          <a:p>
            <a:pPr marL="169863" indent="-169863">
              <a:tabLst>
                <a:tab pos="461963" algn="l"/>
                <a:tab pos="574675" algn="l"/>
              </a:tabLst>
            </a:pPr>
            <a:r>
              <a:rPr lang="en-US" sz="1500" dirty="0">
                <a:effectLst/>
              </a:rPr>
              <a:t>LAG 3: Identify the processes  	and procedures to welcome 	100% of visitors and achieve 	20%</a:t>
            </a:r>
            <a:r>
              <a:rPr lang="en-US" sz="1500" dirty="0">
                <a:solidFill>
                  <a:srgbClr val="00B0F0"/>
                </a:solidFill>
                <a:effectLst/>
              </a:rPr>
              <a:t> </a:t>
            </a:r>
            <a:r>
              <a:rPr lang="en-US" sz="1500" dirty="0">
                <a:effectLst/>
              </a:rPr>
              <a:t>increase 	in the number of 	</a:t>
            </a:r>
            <a:r>
              <a:rPr lang="en-US" sz="1600" b="1" dirty="0">
                <a:effectLst/>
              </a:rPr>
              <a:t> 	engaged  stewards</a:t>
            </a:r>
            <a:r>
              <a:rPr lang="en-US" sz="1500" dirty="0">
                <a:effectLst/>
              </a:rPr>
              <a:t> (collectively, 	the 	“Targets”) from the prior 	year within 3 months</a:t>
            </a:r>
          </a:p>
          <a:p>
            <a:pPr marL="169863" indent="-169863">
              <a:tabLst>
                <a:tab pos="461963" algn="l"/>
                <a:tab pos="574675" algn="l"/>
              </a:tabLst>
            </a:pPr>
            <a:r>
              <a:rPr lang="en-US" sz="1500" dirty="0">
                <a:effectLst/>
              </a:rPr>
              <a:t>LAG 4: Implement the 	Welcoming Ministry and 	Outreach &amp; Evangelism  	Ministry  to achieve the 	Targets within  12 months</a:t>
            </a:r>
          </a:p>
          <a:p>
            <a:pPr marL="169863" indent="-169863">
              <a:tabLst>
                <a:tab pos="461963" algn="l"/>
                <a:tab pos="574675" algn="l"/>
              </a:tabLst>
            </a:pPr>
            <a:r>
              <a:rPr lang="en-US" sz="1500" dirty="0">
                <a:effectLst/>
              </a:rPr>
              <a:t>LAG 5:  Compile and a</a:t>
            </a:r>
            <a:r>
              <a:rPr lang="en-US" sz="1500" b="1" dirty="0">
                <a:effectLst/>
              </a:rPr>
              <a:t>ssess the 	results of  the</a:t>
            </a:r>
            <a:r>
              <a:rPr lang="en-US" sz="1500" dirty="0">
                <a:effectLst/>
              </a:rPr>
              <a:t> Welcoming  and 	Outreach &amp; Evangelism  	Ministries</a:t>
            </a:r>
            <a:r>
              <a:rPr lang="en-US" sz="1500" b="1" dirty="0">
                <a:effectLst/>
              </a:rPr>
              <a:t> and make necessary 	improvements within 2 months</a:t>
            </a:r>
          </a:p>
          <a:p>
            <a:endParaRPr lang="en-US" sz="1500" dirty="0">
              <a:effectLst/>
            </a:endParaRPr>
          </a:p>
        </p:txBody>
      </p:sp>
      <p:sp>
        <p:nvSpPr>
          <p:cNvPr id="5" name="Rectangle 4">
            <a:extLst>
              <a:ext uri="{FF2B5EF4-FFF2-40B4-BE49-F238E27FC236}">
                <a16:creationId xmlns:a16="http://schemas.microsoft.com/office/drawing/2014/main" id="{E249FCEE-6AB6-4C42-99C2-4374D368315A}"/>
              </a:ext>
            </a:extLst>
          </p:cNvPr>
          <p:cNvSpPr/>
          <p:nvPr/>
        </p:nvSpPr>
        <p:spPr bwMode="auto">
          <a:xfrm>
            <a:off x="5297864" y="927376"/>
            <a:ext cx="3840551" cy="581366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7" name="Rectangle 6">
            <a:extLst>
              <a:ext uri="{FF2B5EF4-FFF2-40B4-BE49-F238E27FC236}">
                <a16:creationId xmlns:a16="http://schemas.microsoft.com/office/drawing/2014/main" id="{45A197C0-DF5F-45F7-9981-657CBE859B87}"/>
              </a:ext>
            </a:extLst>
          </p:cNvPr>
          <p:cNvSpPr/>
          <p:nvPr/>
        </p:nvSpPr>
        <p:spPr bwMode="auto">
          <a:xfrm>
            <a:off x="109279" y="907116"/>
            <a:ext cx="5111307" cy="59508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Tree>
    <p:extLst>
      <p:ext uri="{BB962C8B-B14F-4D97-AF65-F5344CB8AC3E}">
        <p14:creationId xmlns:p14="http://schemas.microsoft.com/office/powerpoint/2010/main" val="1116696953"/>
      </p:ext>
    </p:extLst>
  </p:cSld>
  <p:clrMapOvr>
    <a:masterClrMapping/>
  </p:clrMapOvr>
  <p:transition>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643337"/>
          <a:ext cx="9144000" cy="6214663"/>
        </p:xfrm>
        <a:graphic>
          <a:graphicData uri="http://schemas.openxmlformats.org/drawingml/2006/table">
            <a:tbl>
              <a:tblPr firstRow="1" bandRow="1">
                <a:tableStyleId>{7DF18680-E054-41AD-8BC1-D1AEF772440D}</a:tableStyleId>
              </a:tblPr>
              <a:tblGrid>
                <a:gridCol w="3723360">
                  <a:extLst>
                    <a:ext uri="{9D8B030D-6E8A-4147-A177-3AD203B41FA5}">
                      <a16:colId xmlns:a16="http://schemas.microsoft.com/office/drawing/2014/main" val="20000"/>
                    </a:ext>
                  </a:extLst>
                </a:gridCol>
                <a:gridCol w="1661740">
                  <a:extLst>
                    <a:ext uri="{9D8B030D-6E8A-4147-A177-3AD203B41FA5}">
                      <a16:colId xmlns:a16="http://schemas.microsoft.com/office/drawing/2014/main" val="20001"/>
                    </a:ext>
                  </a:extLst>
                </a:gridCol>
                <a:gridCol w="1857854">
                  <a:extLst>
                    <a:ext uri="{9D8B030D-6E8A-4147-A177-3AD203B41FA5}">
                      <a16:colId xmlns:a16="http://schemas.microsoft.com/office/drawing/2014/main" val="20002"/>
                    </a:ext>
                  </a:extLst>
                </a:gridCol>
                <a:gridCol w="1901046">
                  <a:extLst>
                    <a:ext uri="{9D8B030D-6E8A-4147-A177-3AD203B41FA5}">
                      <a16:colId xmlns:a16="http://schemas.microsoft.com/office/drawing/2014/main" val="20003"/>
                    </a:ext>
                  </a:extLst>
                </a:gridCol>
              </a:tblGrid>
              <a:tr h="511947">
                <a:tc>
                  <a:txBody>
                    <a:bodyPr/>
                    <a:lstStyle/>
                    <a:p>
                      <a:pPr algn="ctr"/>
                      <a:r>
                        <a:rPr lang="en-US" sz="1300" b="1" kern="1200" dirty="0">
                          <a:solidFill>
                            <a:schemeClr val="bg1"/>
                          </a:solidFill>
                          <a:effectLst/>
                          <a:latin typeface="Georgia" panose="02040502050405020303" pitchFamily="18" charset="0"/>
                          <a:ea typeface="+mn-ea"/>
                          <a:cs typeface="+mn-cs"/>
                        </a:rPr>
                        <a:t>Key  Actions  Necessary  </a:t>
                      </a:r>
                      <a:r>
                        <a:rPr lang="en-US" sz="1300" b="1" u="none" kern="1200" dirty="0">
                          <a:solidFill>
                            <a:schemeClr val="bg1"/>
                          </a:solidFill>
                          <a:effectLst/>
                          <a:latin typeface="Georgia" panose="02040502050405020303" pitchFamily="18" charset="0"/>
                          <a:ea typeface="+mn-ea"/>
                          <a:cs typeface="+mn-cs"/>
                        </a:rPr>
                        <a:t>To  Achieve  </a:t>
                      </a:r>
                    </a:p>
                    <a:p>
                      <a:pPr algn="ctr"/>
                      <a:r>
                        <a:rPr lang="en-US" sz="1300" b="1" u="sng" kern="1200" dirty="0">
                          <a:solidFill>
                            <a:schemeClr val="bg1"/>
                          </a:solidFill>
                          <a:effectLst/>
                          <a:latin typeface="Georgia" panose="02040502050405020303" pitchFamily="18" charset="0"/>
                          <a:ea typeface="+mn-ea"/>
                          <a:cs typeface="+mn-cs"/>
                        </a:rPr>
                        <a:t>Strategic  WIG 3 </a:t>
                      </a:r>
                      <a:endParaRPr lang="en-US" sz="1300" b="1" dirty="0">
                        <a:solidFill>
                          <a:schemeClr val="bg1"/>
                        </a:solidFill>
                        <a:latin typeface="Georgia" panose="02040502050405020303" pitchFamily="18" charset="0"/>
                      </a:endParaRPr>
                    </a:p>
                  </a:txBody>
                  <a:tcPr/>
                </a:tc>
                <a:tc>
                  <a:txBody>
                    <a:bodyPr/>
                    <a:lstStyle/>
                    <a:p>
                      <a:pPr algn="ctr"/>
                      <a:r>
                        <a:rPr lang="en-US" sz="1300" b="1" u="none" dirty="0">
                          <a:solidFill>
                            <a:schemeClr val="bg1"/>
                          </a:solidFill>
                          <a:latin typeface="Georgia" panose="02040502050405020303" pitchFamily="18" charset="0"/>
                        </a:rPr>
                        <a:t>Responsible </a:t>
                      </a:r>
                      <a:r>
                        <a:rPr lang="en-US" sz="1300" b="1" u="sng" dirty="0">
                          <a:solidFill>
                            <a:schemeClr val="bg1"/>
                          </a:solidFill>
                          <a:latin typeface="Georgia" panose="02040502050405020303" pitchFamily="18" charset="0"/>
                        </a:rPr>
                        <a:t>Party</a:t>
                      </a:r>
                    </a:p>
                  </a:txBody>
                  <a:tcPr/>
                </a:tc>
                <a:tc>
                  <a:txBody>
                    <a:bodyPr/>
                    <a:lstStyle/>
                    <a:p>
                      <a:pPr algn="ctr"/>
                      <a:r>
                        <a:rPr lang="en-US" sz="1300" b="1" u="none" dirty="0">
                          <a:solidFill>
                            <a:schemeClr val="bg1"/>
                          </a:solidFill>
                          <a:latin typeface="Georgia" panose="02040502050405020303" pitchFamily="18" charset="0"/>
                        </a:rPr>
                        <a:t>Deadline </a:t>
                      </a:r>
                      <a:r>
                        <a:rPr lang="en-US" sz="1300" b="1" u="sng" dirty="0">
                          <a:solidFill>
                            <a:schemeClr val="bg1"/>
                          </a:solidFill>
                          <a:latin typeface="Georgia" panose="02040502050405020303" pitchFamily="18" charset="0"/>
                        </a:rPr>
                        <a:t>Timetable</a:t>
                      </a:r>
                    </a:p>
                  </a:txBody>
                  <a:tcPr/>
                </a:tc>
                <a:tc>
                  <a:txBody>
                    <a:bodyPr/>
                    <a:lstStyle/>
                    <a:p>
                      <a:pPr algn="ctr"/>
                      <a:r>
                        <a:rPr lang="en-US" sz="1300" b="1" u="none" dirty="0">
                          <a:solidFill>
                            <a:schemeClr val="bg1"/>
                          </a:solidFill>
                          <a:latin typeface="Georgia" panose="02040502050405020303" pitchFamily="18" charset="0"/>
                        </a:rPr>
                        <a:t>Completion </a:t>
                      </a:r>
                    </a:p>
                    <a:p>
                      <a:pPr algn="ctr"/>
                      <a:r>
                        <a:rPr lang="en-US" sz="13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242307">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u="sng" dirty="0">
                          <a:solidFill>
                            <a:srgbClr val="FF0000"/>
                          </a:solidFill>
                          <a:effectLst/>
                          <a:latin typeface="Georgia" panose="02040502050405020303" pitchFamily="18" charset="0"/>
                        </a:rPr>
                        <a:t>LAG 1: Research the most effective Welcoming Ministry and Outreach &amp; Evangelism Ministry within 3 months</a:t>
                      </a:r>
                      <a:endParaRPr lang="en-US" sz="13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944058"/>
                  </a:ext>
                </a:extLst>
              </a:tr>
              <a:tr h="518540">
                <a:tc>
                  <a:txBody>
                    <a:bodyPr/>
                    <a:lstStyle/>
                    <a:p>
                      <a:pPr marL="11113" marR="0" lvl="0" indent="0" algn="just">
                        <a:lnSpc>
                          <a:spcPct val="107000"/>
                        </a:lnSpc>
                        <a:spcBef>
                          <a:spcPts val="0"/>
                        </a:spcBef>
                        <a:spcAft>
                          <a:spcPts val="0"/>
                        </a:spcAft>
                        <a:buFont typeface="Arial" panose="020B0604020202020204" pitchFamily="34" charset="0"/>
                        <a:buNone/>
                        <a:tabLs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1. Form Parish Wildly Important Goal Team 3 (W&amp;OE Ministry Team 3).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Strategic Planning Team and Goal co-Captains</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start date</a:t>
                      </a:r>
                    </a:p>
                    <a:p>
                      <a:pPr marL="0" marR="0">
                        <a:lnSpc>
                          <a:spcPct val="107000"/>
                        </a:lnSpc>
                        <a:spcBef>
                          <a:spcPts val="0"/>
                        </a:spcBef>
                        <a:spcAft>
                          <a:spcPts val="0"/>
                        </a:spcAft>
                      </a:pPr>
                      <a:endParaRPr lang="en-US" sz="12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nSpc>
                          <a:spcPct val="107000"/>
                        </a:lnSpc>
                        <a:spcBef>
                          <a:spcPts val="0"/>
                        </a:spcBef>
                        <a:spcAft>
                          <a:spcPts val="0"/>
                        </a:spcAft>
                        <a:buFont typeface="Symbol" pitchFamily="2" charset="2"/>
                        <a:buNone/>
                      </a:pPr>
                      <a:r>
                        <a:rPr lang="en-US" sz="1200" b="1" dirty="0">
                          <a:effectLst/>
                          <a:latin typeface="Georgia" panose="02040502050405020303" pitchFamily="18" charset="0"/>
                          <a:ea typeface="Calibri" panose="020F0502020204030204" pitchFamily="34" charset="0"/>
                          <a:cs typeface="Times New Roman" panose="02020603050405020304" pitchFamily="18" charset="0"/>
                        </a:rPr>
                        <a:t>W&amp;OE Ministry Team 3  members agree to serve </a:t>
                      </a:r>
                      <a:r>
                        <a:rPr lang="en-US" sz="1200" dirty="0">
                          <a:effectLst/>
                          <a:latin typeface="Georgia" panose="02040502050405020303" pitchFamily="18" charset="0"/>
                          <a:ea typeface="Calibri" panose="020F0502020204030204" pitchFamily="34" charset="0"/>
                          <a:cs typeface="Times New Roman" panose="02020603050405020304" pitchFamily="18" charset="0"/>
                        </a:rPr>
                        <a:t>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0737851"/>
                  </a:ext>
                </a:extLst>
              </a:tr>
              <a:tr h="606954">
                <a:tc>
                  <a:txBody>
                    <a:bodyPr/>
                    <a:lstStyle/>
                    <a:p>
                      <a:pPr marL="0" lvl="1" indent="0">
                        <a:buNone/>
                      </a:pPr>
                      <a:r>
                        <a:rPr lang="en-US" sz="1200" b="1" dirty="0">
                          <a:effectLst/>
                          <a:latin typeface="Georgia" panose="02040502050405020303" pitchFamily="18" charset="0"/>
                        </a:rPr>
                        <a:t>2. Research and identify definitions of engaged stewards, metrics to determine effectiveness and how success will be determined.</a:t>
                      </a: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W&amp;OE </a:t>
                      </a: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Ministry Team 3 </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months after start step 1</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lvl="0" indent="0">
                        <a:lnSpc>
                          <a:spcPct val="107000"/>
                        </a:lnSpc>
                        <a:spcBef>
                          <a:spcPts val="0"/>
                        </a:spcBef>
                        <a:spcAft>
                          <a:spcPts val="0"/>
                        </a:spcAft>
                        <a:buFont typeface="Symbol" pitchFamily="2" charset="2"/>
                        <a:buNone/>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Effectiveness metrics determined</a:t>
                      </a:r>
                    </a:p>
                  </a:txBody>
                  <a:tcPr marL="68580" marR="68580"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965437">
                <a:tc>
                  <a:txBody>
                    <a:bodyPr/>
                    <a:lstStyle/>
                    <a:p>
                      <a:pPr marL="0" marR="0" lvl="0" indent="0" algn="l">
                        <a:lnSpc>
                          <a:spcPct val="107000"/>
                        </a:lnSpc>
                        <a:spcBef>
                          <a:spcPts val="0"/>
                        </a:spcBef>
                        <a:spcAft>
                          <a:spcPts val="0"/>
                        </a:spcAft>
                        <a:buFontTx/>
                        <a:buNone/>
                      </a:pPr>
                      <a:r>
                        <a:rPr lang="en-US" sz="1200" b="1" dirty="0">
                          <a:effectLst/>
                          <a:latin typeface="Georgia" panose="02040502050405020303" pitchFamily="18" charset="0"/>
                          <a:ea typeface="Calibri" panose="020F0502020204030204" pitchFamily="34" charset="0"/>
                          <a:cs typeface="Times New Roman" panose="02020603050405020304" pitchFamily="18" charset="0"/>
                        </a:rPr>
                        <a:t>3. </a:t>
                      </a:r>
                      <a:r>
                        <a:rPr lang="en-US" sz="1200" b="1" dirty="0">
                          <a:effectLst/>
                          <a:latin typeface="Georgia" panose="02040502050405020303" pitchFamily="18" charset="0"/>
                        </a:rPr>
                        <a:t>Identify at least 5 Welcoming Ministries and at least 5 Outreach &amp; Evangelism Ministries to evaluate and consider from both inside and outside the Orthodox ecosystem.</a:t>
                      </a: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W&amp;OE Ministry Team 3 </a:t>
                      </a: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Simultaneous with step 2</a:t>
                      </a:r>
                    </a:p>
                  </a:txBody>
                  <a:tcPr marL="68580" marR="68580" marT="0" marB="0"/>
                </a:tc>
                <a:tc>
                  <a:txBody>
                    <a:bodyPr/>
                    <a:lstStyle/>
                    <a:p>
                      <a:pPr marL="0" marR="0" lvl="0" indent="0">
                        <a:lnSpc>
                          <a:spcPct val="107000"/>
                        </a:lnSpc>
                        <a:spcBef>
                          <a:spcPts val="0"/>
                        </a:spcBef>
                        <a:spcAft>
                          <a:spcPts val="0"/>
                        </a:spcAft>
                        <a:buFontTx/>
                        <a:buNone/>
                      </a:pPr>
                      <a:r>
                        <a:rPr lang="en-US" sz="1200" b="1" dirty="0">
                          <a:effectLst/>
                          <a:latin typeface="Georgia" panose="02040502050405020303" pitchFamily="18" charset="0"/>
                          <a:ea typeface="Calibri" panose="020F0502020204030204" pitchFamily="34" charset="0"/>
                          <a:cs typeface="Times New Roman" panose="02020603050405020304" pitchFamily="18" charset="0"/>
                        </a:rPr>
                        <a:t>At least 5 </a:t>
                      </a:r>
                      <a:r>
                        <a:rPr lang="en-US" sz="1200" b="1" dirty="0">
                          <a:effectLst/>
                          <a:latin typeface="Georgia" panose="02040502050405020303" pitchFamily="18" charset="0"/>
                        </a:rPr>
                        <a:t>Welcoming Ministries and Outreach &amp; Evangelism Ministries </a:t>
                      </a:r>
                      <a:r>
                        <a:rPr lang="en-US" sz="1200" b="1" dirty="0">
                          <a:effectLst/>
                          <a:latin typeface="Georgia" panose="02040502050405020303" pitchFamily="18" charset="0"/>
                          <a:ea typeface="Calibri" panose="020F0502020204030204" pitchFamily="34" charset="0"/>
                          <a:cs typeface="Times New Roman" panose="02020603050405020304" pitchFamily="18" charset="0"/>
                        </a:rPr>
                        <a:t>are identified for study</a:t>
                      </a:r>
                    </a:p>
                  </a:txBody>
                  <a:tcPr marL="68580" marR="68580" marT="0" marB="0"/>
                </a:tc>
                <a:extLst>
                  <a:ext uri="{0D108BD9-81ED-4DB2-BD59-A6C34878D82A}">
                    <a16:rowId xmlns:a16="http://schemas.microsoft.com/office/drawing/2014/main" val="1085481770"/>
                  </a:ext>
                </a:extLst>
              </a:tr>
              <a:tr h="267497">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2: Develop the most effective </a:t>
                      </a:r>
                      <a:r>
                        <a:rPr lang="en-US" sz="1200" b="1" u="sng" dirty="0">
                          <a:solidFill>
                            <a:srgbClr val="FF0000"/>
                          </a:solidFill>
                          <a:effectLst/>
                          <a:latin typeface="Georgia" panose="02040502050405020303" pitchFamily="18" charset="0"/>
                        </a:rPr>
                        <a:t>Welcoming and Outreach &amp; Evangelism Ministries </a:t>
                      </a:r>
                      <a:r>
                        <a:rPr kumimoji="0" lang="en-US" sz="12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within 3 months</a:t>
                      </a: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nSpc>
                          <a:spcPct val="107000"/>
                        </a:lnSpc>
                        <a:spcBef>
                          <a:spcPts val="0"/>
                        </a:spcBef>
                        <a:spcAft>
                          <a:spcPts val="0"/>
                        </a:spcAft>
                        <a:buFontTx/>
                        <a:buNone/>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2140628"/>
                  </a:ext>
                </a:extLst>
              </a:tr>
              <a:tr h="1038031">
                <a:tc>
                  <a:txBody>
                    <a:bodyPr/>
                    <a:lstStyle/>
                    <a:p>
                      <a:pPr marL="0" lvl="1" indent="0">
                        <a:buNone/>
                      </a:pPr>
                      <a:r>
                        <a:rPr lang="en-US" sz="1200" b="1" dirty="0">
                          <a:effectLst/>
                          <a:latin typeface="Georgia" panose="02040502050405020303" pitchFamily="18" charset="0"/>
                        </a:rPr>
                        <a:t>4. </a:t>
                      </a:r>
                      <a:r>
                        <a:rPr lang="en-US" sz="1200" b="1" dirty="0">
                          <a:effectLst/>
                          <a:latin typeface="Georgia" panose="02040502050405020303" pitchFamily="18" charset="0"/>
                          <a:ea typeface="Calibri" panose="020F0502020204030204" pitchFamily="34" charset="0"/>
                          <a:cs typeface="Times New Roman" panose="02020603050405020304" pitchFamily="18" charset="0"/>
                        </a:rPr>
                        <a:t>Analyze the parish baseline on those key welcoming and engagement effectiveness metrics and e</a:t>
                      </a:r>
                      <a:r>
                        <a:rPr lang="en-US" sz="1200" b="1" dirty="0">
                          <a:effectLst/>
                          <a:latin typeface="Georgia" panose="02040502050405020303" pitchFamily="18" charset="0"/>
                        </a:rPr>
                        <a:t>valuate and study the Welcoming Ministries and Outreach &amp; Evangelism Ministries identified in step 3 to determine their effectiveness and applicability to St. Demetrios based on criteria of effectiveness and success determined in step 2. </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W&amp;OE Ministry Team 3 </a:t>
                      </a:r>
                    </a:p>
                    <a:p>
                      <a:pPr marL="0" marR="0">
                        <a:lnSpc>
                          <a:spcPct val="107000"/>
                        </a:lnSpc>
                        <a:spcBef>
                          <a:spcPts val="0"/>
                        </a:spcBef>
                        <a:spcAft>
                          <a:spcPts val="0"/>
                        </a:spcAft>
                      </a:pP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3</a:t>
                      </a: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Evaluation of alternative </a:t>
                      </a:r>
                      <a:r>
                        <a:rPr lang="en-US" sz="1200" b="1" dirty="0">
                          <a:effectLst/>
                          <a:latin typeface="Georgia" panose="02040502050405020303" pitchFamily="18" charset="0"/>
                        </a:rPr>
                        <a:t>Welcoming Ministries and Outreach &amp; Evangelism Ministries is</a:t>
                      </a: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completed </a:t>
                      </a:r>
                    </a:p>
                  </a:txBody>
                  <a:tcPr marL="68580" marR="68580" marT="0" marB="0"/>
                </a:tc>
                <a:extLst>
                  <a:ext uri="{0D108BD9-81ED-4DB2-BD59-A6C34878D82A}">
                    <a16:rowId xmlns:a16="http://schemas.microsoft.com/office/drawing/2014/main" val="1547801244"/>
                  </a:ext>
                </a:extLst>
              </a:tr>
              <a:tr h="843351">
                <a:tc>
                  <a:txBody>
                    <a:bodyPr/>
                    <a:lstStyle/>
                    <a:p>
                      <a:pPr marL="0" lvl="1" indent="0">
                        <a:buNone/>
                      </a:pPr>
                      <a:r>
                        <a:rPr lang="en-US" sz="1200" b="1" dirty="0">
                          <a:effectLst/>
                          <a:latin typeface="Georgia" panose="02040502050405020303" pitchFamily="18" charset="0"/>
                        </a:rPr>
                        <a:t>5. Modify researched programs, or develop new elements, as necessary, to finalize the creation of official St. Demetrios  Welcoming Ministry and Outreach &amp; Evangelism Ministry.  </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W&amp;OE Ministry Team 3 </a:t>
                      </a: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months after step 4</a:t>
                      </a:r>
                    </a:p>
                  </a:txBody>
                  <a:tcPr marL="68580" marR="68580" marT="0" marB="0"/>
                </a:tc>
                <a:tc>
                  <a:txBody>
                    <a:bodyPr/>
                    <a:lstStyle/>
                    <a:p>
                      <a:pPr marL="0" marR="0">
                        <a:lnSpc>
                          <a:spcPct val="107000"/>
                        </a:lnSpc>
                        <a:spcBef>
                          <a:spcPts val="0"/>
                        </a:spcBef>
                        <a:spcAft>
                          <a:spcPts val="0"/>
                        </a:spcAft>
                      </a:pPr>
                      <a:r>
                        <a:rPr lang="en-US" sz="1200" b="1" dirty="0">
                          <a:effectLst/>
                          <a:latin typeface="Georgia" panose="02040502050405020303" pitchFamily="18" charset="0"/>
                        </a:rPr>
                        <a:t>Welcoming Ministry and Outreach &amp; Evangelism Ministry is finalized</a:t>
                      </a: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pic>
        <p:nvPicPr>
          <p:cNvPr id="3" name="Picture 2">
            <a:extLst>
              <a:ext uri="{FF2B5EF4-FFF2-40B4-BE49-F238E27FC236}">
                <a16:creationId xmlns:a16="http://schemas.microsoft.com/office/drawing/2014/main" id="{98AC793D-0478-4B55-89BD-37BD0CF5DF99}"/>
              </a:ext>
            </a:extLst>
          </p:cNvPr>
          <p:cNvPicPr>
            <a:picLocks noChangeAspect="1"/>
          </p:cNvPicPr>
          <p:nvPr/>
        </p:nvPicPr>
        <p:blipFill>
          <a:blip r:embed="rId3"/>
          <a:stretch>
            <a:fillRect/>
          </a:stretch>
        </p:blipFill>
        <p:spPr>
          <a:xfrm>
            <a:off x="3234079" y="-148981"/>
            <a:ext cx="4754490" cy="1140051"/>
          </a:xfrm>
          <a:prstGeom prst="rect">
            <a:avLst/>
          </a:prstGeom>
        </p:spPr>
      </p:pic>
    </p:spTree>
    <p:extLst>
      <p:ext uri="{BB962C8B-B14F-4D97-AF65-F5344CB8AC3E}">
        <p14:creationId xmlns:p14="http://schemas.microsoft.com/office/powerpoint/2010/main" val="3739485576"/>
      </p:ext>
    </p:extLst>
  </p:cSld>
  <p:clrMapOvr>
    <a:masterClrMapping/>
  </p:clrMapOvr>
  <p:transition>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1679" y="1068479"/>
          <a:ext cx="9020642" cy="5753441"/>
        </p:xfrm>
        <a:graphic>
          <a:graphicData uri="http://schemas.openxmlformats.org/drawingml/2006/table">
            <a:tbl>
              <a:tblPr firstRow="1" bandRow="1">
                <a:tableStyleId>{7DF18680-E054-41AD-8BC1-D1AEF772440D}</a:tableStyleId>
              </a:tblPr>
              <a:tblGrid>
                <a:gridCol w="3893111">
                  <a:extLst>
                    <a:ext uri="{9D8B030D-6E8A-4147-A177-3AD203B41FA5}">
                      <a16:colId xmlns:a16="http://schemas.microsoft.com/office/drawing/2014/main" val="20000"/>
                    </a:ext>
                  </a:extLst>
                </a:gridCol>
                <a:gridCol w="1520030">
                  <a:extLst>
                    <a:ext uri="{9D8B030D-6E8A-4147-A177-3AD203B41FA5}">
                      <a16:colId xmlns:a16="http://schemas.microsoft.com/office/drawing/2014/main" val="20001"/>
                    </a:ext>
                  </a:extLst>
                </a:gridCol>
                <a:gridCol w="1639824">
                  <a:extLst>
                    <a:ext uri="{9D8B030D-6E8A-4147-A177-3AD203B41FA5}">
                      <a16:colId xmlns:a16="http://schemas.microsoft.com/office/drawing/2014/main" val="20002"/>
                    </a:ext>
                  </a:extLst>
                </a:gridCol>
                <a:gridCol w="1967677">
                  <a:extLst>
                    <a:ext uri="{9D8B030D-6E8A-4147-A177-3AD203B41FA5}">
                      <a16:colId xmlns:a16="http://schemas.microsoft.com/office/drawing/2014/main" val="20003"/>
                    </a:ext>
                  </a:extLst>
                </a:gridCol>
              </a:tblGrid>
              <a:tr h="455835">
                <a:tc>
                  <a:txBody>
                    <a:bodyPr/>
                    <a:lstStyle/>
                    <a:p>
                      <a:pPr algn="ctr"/>
                      <a:r>
                        <a:rPr lang="en-US" sz="1200" b="1" kern="1200" dirty="0">
                          <a:solidFill>
                            <a:schemeClr val="bg1"/>
                          </a:solidFill>
                          <a:effectLst/>
                          <a:latin typeface="Georgia" panose="02040502050405020303" pitchFamily="18" charset="0"/>
                          <a:ea typeface="+mn-ea"/>
                          <a:cs typeface="+mn-cs"/>
                        </a:rPr>
                        <a:t>Key  Actions  Necessary  </a:t>
                      </a:r>
                      <a:r>
                        <a:rPr lang="en-US" sz="1200" b="1" u="none" kern="1200" dirty="0">
                          <a:solidFill>
                            <a:schemeClr val="bg1"/>
                          </a:solidFill>
                          <a:effectLst/>
                          <a:latin typeface="Georgia" panose="02040502050405020303" pitchFamily="18" charset="0"/>
                          <a:ea typeface="+mn-ea"/>
                          <a:cs typeface="+mn-cs"/>
                        </a:rPr>
                        <a:t>To  Achieve  </a:t>
                      </a:r>
                    </a:p>
                    <a:p>
                      <a:pPr algn="ctr"/>
                      <a:r>
                        <a:rPr lang="en-US" sz="1200" b="1" u="sng" kern="1200" dirty="0">
                          <a:solidFill>
                            <a:schemeClr val="bg1"/>
                          </a:solidFill>
                          <a:effectLst/>
                          <a:latin typeface="Georgia" panose="02040502050405020303" pitchFamily="18" charset="0"/>
                          <a:ea typeface="+mn-ea"/>
                          <a:cs typeface="+mn-cs"/>
                        </a:rPr>
                        <a:t>Strategic  WIG 3 </a:t>
                      </a:r>
                      <a:endParaRPr lang="en-US" sz="1200" b="1" dirty="0">
                        <a:solidFill>
                          <a:schemeClr val="bg1"/>
                        </a:solidFill>
                        <a:latin typeface="Georgia" panose="02040502050405020303" pitchFamily="18" charset="0"/>
                      </a:endParaRPr>
                    </a:p>
                  </a:txBody>
                  <a:tcPr/>
                </a:tc>
                <a:tc>
                  <a:txBody>
                    <a:bodyPr/>
                    <a:lstStyle/>
                    <a:p>
                      <a:pPr algn="ctr"/>
                      <a:r>
                        <a:rPr lang="en-US" sz="1200" b="1" u="none" dirty="0">
                          <a:solidFill>
                            <a:schemeClr val="bg1"/>
                          </a:solidFill>
                          <a:latin typeface="Georgia" panose="02040502050405020303" pitchFamily="18" charset="0"/>
                        </a:rPr>
                        <a:t>Responsible </a:t>
                      </a:r>
                      <a:r>
                        <a:rPr lang="en-US" sz="1200" b="1" u="sng" dirty="0">
                          <a:solidFill>
                            <a:schemeClr val="bg1"/>
                          </a:solidFill>
                          <a:latin typeface="Georgia" panose="02040502050405020303" pitchFamily="18" charset="0"/>
                        </a:rPr>
                        <a:t>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u="none" dirty="0">
                          <a:solidFill>
                            <a:schemeClr val="bg1"/>
                          </a:solidFill>
                          <a:latin typeface="Georgia" panose="02040502050405020303" pitchFamily="18" charset="0"/>
                        </a:rPr>
                        <a:t>Deadline</a:t>
                      </a:r>
                      <a:r>
                        <a:rPr lang="en-US" sz="1200" b="1" u="sng" dirty="0">
                          <a:solidFill>
                            <a:schemeClr val="bg1"/>
                          </a:solidFill>
                          <a:latin typeface="Georgia" panose="02040502050405020303" pitchFamily="18" charset="0"/>
                        </a:rPr>
                        <a:t> Timetable</a:t>
                      </a:r>
                    </a:p>
                  </a:txBody>
                  <a:tcPr/>
                </a:tc>
                <a:tc>
                  <a:txBody>
                    <a:bodyPr/>
                    <a:lstStyle/>
                    <a:p>
                      <a:pPr algn="ctr"/>
                      <a:r>
                        <a:rPr lang="en-US" sz="1200" b="1" u="none" dirty="0">
                          <a:solidFill>
                            <a:schemeClr val="bg1"/>
                          </a:solidFill>
                          <a:latin typeface="Georgia" panose="02040502050405020303" pitchFamily="18" charset="0"/>
                        </a:rPr>
                        <a:t>Completion </a:t>
                      </a:r>
                    </a:p>
                    <a:p>
                      <a:pPr algn="ctr"/>
                      <a:r>
                        <a:rPr lang="en-US" sz="12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303122">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3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3: Identify implementation modalities and processes and recruit Ministry Teams within 3 months</a:t>
                      </a:r>
                      <a:endParaRPr lang="en-US" sz="13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87578">
                <a:tc>
                  <a:txBody>
                    <a:bodyPr/>
                    <a:lstStyle/>
                    <a:p>
                      <a:pPr marL="0" lvl="1" indent="0">
                        <a:buNone/>
                      </a:pPr>
                      <a:r>
                        <a:rPr lang="en-US" sz="1400" b="1" dirty="0">
                          <a:effectLst/>
                          <a:latin typeface="Georgia" panose="02040502050405020303" pitchFamily="18" charset="0"/>
                        </a:rPr>
                        <a:t>6. Identify best implementation modalities (technology, ministry participants, etc.) to achieve the 100% Welcoming Ministry and 20% Outreach &amp; Evangelism Ministry “Targets” and recruit and train ministry participants (“W&amp;OE Disciples”).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W&amp;OE Ministry Team 3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months after step 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200" b="1" dirty="0">
                          <a:effectLst/>
                          <a:latin typeface="Georgia" panose="02040502050405020303" pitchFamily="18" charset="0"/>
                        </a:rPr>
                        <a:t>Welcoming Ministry and Outreach &amp; Evangelism Ministry</a:t>
                      </a: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Program delivery modalities determined and W&amp;OE  Team  are recruited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74136"/>
                  </a:ext>
                </a:extLst>
              </a:tr>
              <a:tr h="529878">
                <a:tc>
                  <a:txBody>
                    <a:bodyPr/>
                    <a:lstStyle/>
                    <a:p>
                      <a:pPr marL="0" lvl="1" indent="0">
                        <a:buNone/>
                      </a:pPr>
                      <a:r>
                        <a:rPr lang="en-US" sz="1400" b="1" dirty="0">
                          <a:effectLst/>
                          <a:latin typeface="Georgia" panose="02040502050405020303" pitchFamily="18" charset="0"/>
                        </a:rPr>
                        <a:t>7. Develop Welcoming Ministry and Outreach &amp; Evangelism Ministry implementation training programs and prepare ministry delivery modalities and materials.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W&amp;OE Ministry Team 3  and W&amp;OE </a:t>
                      </a:r>
                      <a:r>
                        <a:rPr lang="en-US" sz="1200" b="1" dirty="0">
                          <a:effectLst/>
                          <a:latin typeface="Georgia" panose="02040502050405020303" pitchFamily="18" charset="0"/>
                        </a:rPr>
                        <a:t>Disciples</a:t>
                      </a: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3  months after step 5 (and concurrent with step 6)</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W&amp;OE </a:t>
                      </a:r>
                      <a:r>
                        <a:rPr lang="en-US" sz="1200" b="1" dirty="0">
                          <a:effectLst/>
                          <a:latin typeface="Georgia" panose="02040502050405020303" pitchFamily="18" charset="0"/>
                        </a:rPr>
                        <a:t>Disciples</a:t>
                      </a: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are trained, and all delivery modalities are set up</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2611891"/>
                  </a:ext>
                </a:extLst>
              </a:tr>
              <a:tr h="334500">
                <a:tc gridSpan="4">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300" b="1" u="sng" dirty="0">
                          <a:solidFill>
                            <a:srgbClr val="FF0000"/>
                          </a:solidFill>
                          <a:effectLst/>
                          <a:latin typeface="Georgia" panose="02040502050405020303" pitchFamily="18" charset="0"/>
                        </a:rPr>
                        <a:t>LAG 4: Implement the Welcoming Ministry and Outreach &amp; Evangelism  Ministry Programs and Achieve the Targets within 12 months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9569203"/>
                  </a:ext>
                </a:extLst>
              </a:tr>
              <a:tr h="875906">
                <a:tc>
                  <a:txBody>
                    <a:bodyPr/>
                    <a:lstStyle/>
                    <a:p>
                      <a:pPr marL="0" lvl="1" indent="0">
                        <a:buNone/>
                      </a:pPr>
                      <a:r>
                        <a:rPr lang="en-US" sz="1400" b="1" dirty="0">
                          <a:effectLst/>
                          <a:latin typeface="Georgia" panose="02040502050405020303" pitchFamily="18" charset="0"/>
                        </a:rPr>
                        <a:t>8. </a:t>
                      </a:r>
                      <a:r>
                        <a:rPr lang="en-US" sz="1400" b="1" dirty="0">
                          <a:solidFill>
                            <a:schemeClr val="bg1"/>
                          </a:solidFill>
                          <a:effectLst/>
                          <a:latin typeface="Georgia" panose="02040502050405020303" pitchFamily="18" charset="0"/>
                        </a:rPr>
                        <a:t>Implement the Welcoming </a:t>
                      </a:r>
                      <a:r>
                        <a:rPr lang="en-US" sz="1400" b="1" dirty="0">
                          <a:effectLst/>
                          <a:latin typeface="Georgia" panose="02040502050405020303" pitchFamily="18" charset="0"/>
                        </a:rPr>
                        <a:t>Ministry and Outreach &amp; Evangelism Ministry to achieve the Welcoming and Outreach &amp; Evangelism  Targets.</a:t>
                      </a:r>
                      <a:endParaRPr lang="en-US" sz="1400" b="1" dirty="0">
                        <a:solidFill>
                          <a:srgbClr val="00B0F0"/>
                        </a:solidFill>
                        <a:effectLst/>
                        <a:latin typeface="Georgia" panose="02040502050405020303"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W&amp;OE </a:t>
                      </a:r>
                      <a:r>
                        <a:rPr lang="en-US" sz="1200" b="1" dirty="0">
                          <a:effectLst/>
                          <a:latin typeface="Georgia" panose="02040502050405020303" pitchFamily="18" charset="0"/>
                        </a:rPr>
                        <a:t>Disciples</a:t>
                      </a: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12</a:t>
                      </a: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months after step 7</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Achieve at least the Targets in welcoming and outreach &amp; evangelism</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4857395"/>
                  </a:ext>
                </a:extLst>
              </a:tr>
              <a:tr h="798051">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dirty="0">
                          <a:effectLst/>
                          <a:latin typeface="Georgia" panose="02040502050405020303" pitchFamily="18" charset="0"/>
                        </a:rPr>
                        <a:t>9. Track and report on the achievement of the Targets on a monthly basis and implement improvements to Ministries to overcome impediments to success.</a:t>
                      </a:r>
                      <a:endParaRPr lang="en-US" sz="1400" b="1" dirty="0">
                        <a:solidFill>
                          <a:srgbClr val="00B0F0"/>
                        </a:solidFill>
                        <a:effectLst/>
                        <a:latin typeface="Georgia" panose="02040502050405020303"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W&amp;OE Ministry Team 3  and W&amp;OE </a:t>
                      </a:r>
                      <a:r>
                        <a:rPr lang="en-US" sz="1200" b="1" dirty="0">
                          <a:effectLst/>
                          <a:latin typeface="Georgia" panose="02040502050405020303" pitchFamily="18" charset="0"/>
                        </a:rPr>
                        <a:t>Disciples</a:t>
                      </a: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Concurrent with step 8</a:t>
                      </a:r>
                    </a:p>
                    <a:p>
                      <a:pPr marL="0" marR="0">
                        <a:lnSpc>
                          <a:spcPct val="107000"/>
                        </a:lnSpc>
                        <a:spcBef>
                          <a:spcPts val="0"/>
                        </a:spcBef>
                        <a:spcAft>
                          <a:spcPts val="0"/>
                        </a:spcAft>
                      </a:pP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W&amp;OE Target achievement is reported monthly and Ministry improvements are implemented</a:t>
                      </a: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54552035"/>
                  </a:ext>
                </a:extLst>
              </a:tr>
            </a:tbl>
          </a:graphicData>
        </a:graphic>
      </p:graphicFrame>
      <p:sp>
        <p:nvSpPr>
          <p:cNvPr id="9" name="Title 1">
            <a:extLst>
              <a:ext uri="{FF2B5EF4-FFF2-40B4-BE49-F238E27FC236}">
                <a16:creationId xmlns:a16="http://schemas.microsoft.com/office/drawing/2014/main" id="{6774B624-2B7F-4AF9-9543-672F2F42CA86}"/>
              </a:ext>
            </a:extLst>
          </p:cNvPr>
          <p:cNvSpPr>
            <a:spLocks noGrp="1"/>
          </p:cNvSpPr>
          <p:nvPr>
            <p:ph type="title"/>
          </p:nvPr>
        </p:nvSpPr>
        <p:spPr>
          <a:xfrm>
            <a:off x="3353919" y="-99934"/>
            <a:ext cx="4556476" cy="1143000"/>
          </a:xfrm>
        </p:spPr>
        <p:txBody>
          <a:bodyPr/>
          <a:lstStyle/>
          <a:p>
            <a:r>
              <a:rPr lang="en-US" sz="2200" b="1" u="none" dirty="0">
                <a:effectLst/>
                <a:latin typeface="Georgia" panose="02040502050405020303" pitchFamily="18" charset="0"/>
              </a:rPr>
              <a:t>Welcoming, Outreach &amp; Evangelism  Wildly  </a:t>
            </a:r>
            <a:r>
              <a:rPr lang="en-US" sz="2200" b="1" dirty="0">
                <a:effectLst/>
                <a:latin typeface="Georgia" panose="02040502050405020303" pitchFamily="18" charset="0"/>
              </a:rPr>
              <a:t>Important Goal 3  Action </a:t>
            </a:r>
            <a:r>
              <a:rPr lang="en-US" sz="2200" b="1" u="sng" dirty="0">
                <a:effectLst/>
                <a:latin typeface="Georgia" panose="02040502050405020303" pitchFamily="18" charset="0"/>
              </a:rPr>
              <a:t>Plan</a:t>
            </a:r>
            <a:endParaRPr lang="en-US" sz="2200" b="1" u="sng" dirty="0">
              <a:latin typeface="Georgia" panose="02040502050405020303" pitchFamily="18" charset="0"/>
            </a:endParaRPr>
          </a:p>
        </p:txBody>
      </p:sp>
    </p:spTree>
    <p:extLst>
      <p:ext uri="{BB962C8B-B14F-4D97-AF65-F5344CB8AC3E}">
        <p14:creationId xmlns:p14="http://schemas.microsoft.com/office/powerpoint/2010/main" val="3002070562"/>
      </p:ext>
    </p:extLst>
  </p:cSld>
  <p:clrMapOvr>
    <a:masterClrMapping/>
  </p:clrMapOvr>
  <p:transition>
    <p:strips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95665" y="1043066"/>
          <a:ext cx="8952669" cy="5584507"/>
        </p:xfrm>
        <a:graphic>
          <a:graphicData uri="http://schemas.openxmlformats.org/drawingml/2006/table">
            <a:tbl>
              <a:tblPr firstRow="1" bandRow="1">
                <a:tableStyleId>{7DF18680-E054-41AD-8BC1-D1AEF772440D}</a:tableStyleId>
              </a:tblPr>
              <a:tblGrid>
                <a:gridCol w="3714203">
                  <a:extLst>
                    <a:ext uri="{9D8B030D-6E8A-4147-A177-3AD203B41FA5}">
                      <a16:colId xmlns:a16="http://schemas.microsoft.com/office/drawing/2014/main" val="20000"/>
                    </a:ext>
                  </a:extLst>
                </a:gridCol>
                <a:gridCol w="1552916">
                  <a:extLst>
                    <a:ext uri="{9D8B030D-6E8A-4147-A177-3AD203B41FA5}">
                      <a16:colId xmlns:a16="http://schemas.microsoft.com/office/drawing/2014/main" val="20001"/>
                    </a:ext>
                  </a:extLst>
                </a:gridCol>
                <a:gridCol w="1675302">
                  <a:extLst>
                    <a:ext uri="{9D8B030D-6E8A-4147-A177-3AD203B41FA5}">
                      <a16:colId xmlns:a16="http://schemas.microsoft.com/office/drawing/2014/main" val="20002"/>
                    </a:ext>
                  </a:extLst>
                </a:gridCol>
                <a:gridCol w="2010248">
                  <a:extLst>
                    <a:ext uri="{9D8B030D-6E8A-4147-A177-3AD203B41FA5}">
                      <a16:colId xmlns:a16="http://schemas.microsoft.com/office/drawing/2014/main" val="20003"/>
                    </a:ext>
                  </a:extLst>
                </a:gridCol>
              </a:tblGrid>
              <a:tr h="762634">
                <a:tc>
                  <a:txBody>
                    <a:bodyPr/>
                    <a:lstStyle/>
                    <a:p>
                      <a:pPr algn="ctr"/>
                      <a:r>
                        <a:rPr lang="en-US" sz="1400" b="1" kern="1200" dirty="0">
                          <a:solidFill>
                            <a:schemeClr val="bg1"/>
                          </a:solidFill>
                          <a:effectLst/>
                          <a:latin typeface="Georgia" panose="02040502050405020303" pitchFamily="18" charset="0"/>
                          <a:ea typeface="+mn-ea"/>
                          <a:cs typeface="+mn-cs"/>
                        </a:rPr>
                        <a:t>Key  Actions  Necessary  </a:t>
                      </a:r>
                      <a:r>
                        <a:rPr lang="en-US" sz="1400" b="1" u="none" kern="1200" dirty="0">
                          <a:solidFill>
                            <a:schemeClr val="bg1"/>
                          </a:solidFill>
                          <a:effectLst/>
                          <a:latin typeface="Georgia" panose="02040502050405020303" pitchFamily="18" charset="0"/>
                          <a:ea typeface="+mn-ea"/>
                          <a:cs typeface="+mn-cs"/>
                        </a:rPr>
                        <a:t>To  Achieve  </a:t>
                      </a:r>
                    </a:p>
                    <a:p>
                      <a:pPr algn="ctr"/>
                      <a:r>
                        <a:rPr lang="en-US" sz="1400" b="1" u="sng" kern="1200" dirty="0">
                          <a:solidFill>
                            <a:schemeClr val="bg1"/>
                          </a:solidFill>
                          <a:effectLst/>
                          <a:latin typeface="Georgia" panose="02040502050405020303" pitchFamily="18" charset="0"/>
                          <a:ea typeface="+mn-ea"/>
                          <a:cs typeface="+mn-cs"/>
                        </a:rPr>
                        <a:t>Strategic  WIG 3 </a:t>
                      </a:r>
                      <a:endParaRPr lang="en-US" sz="1400" b="1" dirty="0">
                        <a:solidFill>
                          <a:schemeClr val="bg1"/>
                        </a:solidFill>
                        <a:latin typeface="Georgia" panose="02040502050405020303" pitchFamily="18" charset="0"/>
                      </a:endParaRPr>
                    </a:p>
                  </a:txBody>
                  <a:tcPr/>
                </a:tc>
                <a:tc>
                  <a:txBody>
                    <a:bodyPr/>
                    <a:lstStyle/>
                    <a:p>
                      <a:pPr algn="ctr"/>
                      <a:r>
                        <a:rPr lang="en-US" sz="1400" b="1" u="none" dirty="0">
                          <a:solidFill>
                            <a:schemeClr val="bg1"/>
                          </a:solidFill>
                          <a:latin typeface="Georgia" panose="02040502050405020303" pitchFamily="18" charset="0"/>
                        </a:rPr>
                        <a:t>Responsible </a:t>
                      </a:r>
                      <a:r>
                        <a:rPr lang="en-US" sz="1400" b="1" u="sng" dirty="0">
                          <a:solidFill>
                            <a:schemeClr val="bg1"/>
                          </a:solidFill>
                          <a:latin typeface="Georgia" panose="02040502050405020303" pitchFamily="18" charset="0"/>
                        </a:rPr>
                        <a:t>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dirty="0">
                          <a:solidFill>
                            <a:schemeClr val="bg1"/>
                          </a:solidFill>
                          <a:latin typeface="Georgia" panose="02040502050405020303" pitchFamily="18" charset="0"/>
                        </a:rPr>
                        <a:t>Deadline</a:t>
                      </a:r>
                      <a:r>
                        <a:rPr lang="en-US" sz="1400" b="1" u="sng" dirty="0">
                          <a:solidFill>
                            <a:schemeClr val="bg1"/>
                          </a:solidFill>
                          <a:latin typeface="Georgia" panose="02040502050405020303" pitchFamily="18" charset="0"/>
                        </a:rPr>
                        <a:t> Timetable</a:t>
                      </a:r>
                    </a:p>
                    <a:p>
                      <a:pPr algn="ctr"/>
                      <a:endParaRPr lang="en-US" sz="1400" b="1" u="sng" dirty="0">
                        <a:solidFill>
                          <a:schemeClr val="bg1"/>
                        </a:solidFill>
                        <a:latin typeface="Georgia" panose="02040502050405020303" pitchFamily="18" charset="0"/>
                      </a:endParaRPr>
                    </a:p>
                  </a:txBody>
                  <a:tcPr/>
                </a:tc>
                <a:tc>
                  <a:txBody>
                    <a:bodyPr/>
                    <a:lstStyle/>
                    <a:p>
                      <a:pPr algn="ctr"/>
                      <a:r>
                        <a:rPr lang="en-US" sz="1400" b="1" u="none" dirty="0">
                          <a:solidFill>
                            <a:schemeClr val="bg1"/>
                          </a:solidFill>
                          <a:latin typeface="Georgia" panose="02040502050405020303" pitchFamily="18" charset="0"/>
                        </a:rPr>
                        <a:t>Completion </a:t>
                      </a:r>
                    </a:p>
                    <a:p>
                      <a:pPr algn="ctr"/>
                      <a:r>
                        <a:rPr lang="en-US" sz="14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57246">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300" b="1" u="sng" dirty="0">
                        <a:solidFill>
                          <a:srgbClr val="FF0000"/>
                        </a:solidFill>
                        <a:effectLst/>
                        <a:latin typeface="Georgia" panose="02040502050405020303"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u="sng" dirty="0">
                          <a:solidFill>
                            <a:srgbClr val="FF0000"/>
                          </a:solidFill>
                          <a:effectLst/>
                          <a:latin typeface="Georgia" panose="02040502050405020303" pitchFamily="18" charset="0"/>
                        </a:rPr>
                        <a:t>LAG 5:  Compile and assess the results of the Parish Welcoming Ministry and Outreach &amp; Evangelism Ministry and make necessary improvements within 2 months</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3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5522">
                <a:tc>
                  <a:txBody>
                    <a:bodyPr/>
                    <a:lstStyle/>
                    <a:p>
                      <a:pPr marL="0" lvl="1" indent="0">
                        <a:buNone/>
                      </a:pPr>
                      <a:r>
                        <a:rPr lang="en-US" sz="1400" b="1" dirty="0">
                          <a:solidFill>
                            <a:schemeClr val="bg1"/>
                          </a:solidFill>
                          <a:effectLst/>
                          <a:latin typeface="Georgia" panose="02040502050405020303" pitchFamily="18" charset="0"/>
                        </a:rPr>
                        <a:t>10. Obtain and compile qualitative and quantitative data from Welcoming Ministry and Outreach &amp; Evangelism Ministry implementation as to the effectiveness and success (based on criteria established in step 2) and areas for improvement.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Georgia" panose="02040502050405020303" pitchFamily="18" charset="0"/>
                          <a:ea typeface="Calibri" panose="020F0502020204030204" pitchFamily="34" charset="0"/>
                          <a:cs typeface="Times New Roman" panose="02020603050405020304" pitchFamily="18" charset="0"/>
                        </a:rPr>
                        <a:t>W&amp;OE Ministry Team 3  and W&amp;OE </a:t>
                      </a:r>
                      <a:r>
                        <a:rPr lang="en-US" sz="1400" b="1" dirty="0">
                          <a:effectLst/>
                          <a:latin typeface="Georgia" panose="02040502050405020303" pitchFamily="18" charset="0"/>
                        </a:rPr>
                        <a:t>Disciples</a:t>
                      </a:r>
                      <a:endParaRPr lang="en-US" sz="14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months after step 9</a:t>
                      </a:r>
                    </a:p>
                  </a:txBody>
                  <a:tcPr marL="68580" marR="68580" marT="0" marB="0"/>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Welcoming Ministry and Outreach &amp; Evangelism Program </a:t>
                      </a:r>
                    </a:p>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assessments are compiled</a:t>
                      </a: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02424690"/>
                  </a:ext>
                </a:extLst>
              </a:tr>
              <a:tr h="39552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bg1"/>
                          </a:solidFill>
                          <a:effectLst/>
                          <a:latin typeface="Georgia" panose="02040502050405020303" pitchFamily="18" charset="0"/>
                        </a:rPr>
                        <a:t>11. Finalize and deliver Welcoming Ministry and Outreach &amp; Evangelism Ministry assessment analysis report, make all refinements necessary to make those Ministries more effective based on information identified in step 10, and revise and improve them accordingly.</a:t>
                      </a:r>
                    </a:p>
                    <a:p>
                      <a:pPr marL="0" marR="0" lvl="0" indent="0" algn="just" defTabSz="914400" rtl="0" eaLnBrk="1" fontAlgn="auto" latinLnBrk="0" hangingPunct="1">
                        <a:lnSpc>
                          <a:spcPct val="107000"/>
                        </a:lnSpc>
                        <a:spcBef>
                          <a:spcPts val="0"/>
                        </a:spcBef>
                        <a:spcAft>
                          <a:spcPts val="0"/>
                        </a:spcAft>
                        <a:buClrTx/>
                        <a:buSzTx/>
                        <a:buFontTx/>
                        <a:buNone/>
                        <a:tabLst/>
                        <a:defRPr/>
                      </a:pPr>
                      <a:endParaRPr lang="en-US" sz="1400" b="1" dirty="0">
                        <a:solidFill>
                          <a:srgbClr val="00B0F0"/>
                        </a:solidFill>
                        <a:effectLst/>
                        <a:latin typeface="Georgia" panose="02040502050405020303" pitchFamily="18" charset="0"/>
                      </a:endParaRPr>
                    </a:p>
                    <a:p>
                      <a:pPr marL="228600" marR="0" lvl="0" indent="-228600" algn="just" defTabSz="914400" rtl="0" eaLnBrk="1" fontAlgn="auto" latinLnBrk="0" hangingPunct="1">
                        <a:lnSpc>
                          <a:spcPct val="107000"/>
                        </a:lnSpc>
                        <a:spcBef>
                          <a:spcPts val="0"/>
                        </a:spcBef>
                        <a:spcAft>
                          <a:spcPts val="0"/>
                        </a:spcAft>
                        <a:buClrTx/>
                        <a:buSzTx/>
                        <a:buFontTx/>
                        <a:buAutoNum type="alphaLcParenBoth"/>
                        <a:tabLst/>
                        <a:defRPr/>
                      </a:pPr>
                      <a:endParaRPr lang="en-US" sz="1400" b="1" dirty="0">
                        <a:solidFill>
                          <a:srgbClr val="00B0F0"/>
                        </a:solidFill>
                        <a:effectLst/>
                        <a:latin typeface="Georgia" panose="02040502050405020303"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Georgia" panose="02040502050405020303" pitchFamily="18" charset="0"/>
                          <a:ea typeface="Calibri" panose="020F0502020204030204" pitchFamily="34" charset="0"/>
                          <a:cs typeface="Times New Roman" panose="02020603050405020304" pitchFamily="18" charset="0"/>
                        </a:rPr>
                        <a:t>W&amp;OE Ministry Team 3  and W&amp;OE </a:t>
                      </a:r>
                      <a:r>
                        <a:rPr lang="en-US" sz="1400" b="1" dirty="0">
                          <a:effectLst/>
                          <a:latin typeface="Georgia" panose="02040502050405020303" pitchFamily="18" charset="0"/>
                        </a:rPr>
                        <a:t>Disciples</a:t>
                      </a:r>
                      <a:endParaRPr lang="en-US" sz="14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months after step 10</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Parish </a:t>
                      </a:r>
                      <a:r>
                        <a:rPr lang="en-US" sz="1400" b="1" dirty="0">
                          <a:solidFill>
                            <a:schemeClr val="tx1"/>
                          </a:solidFill>
                          <a:effectLst/>
                          <a:latin typeface="Georgia" panose="02040502050405020303" pitchFamily="18" charset="0"/>
                        </a:rPr>
                        <a:t>Welcoming Ministry and Outreach &amp; Evangelism Ministry</a:t>
                      </a:r>
                      <a:endPar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implementation  assessment analysis is completed, and Ministries are refined accordingly</a:t>
                      </a:r>
                    </a:p>
                    <a:p>
                      <a:pPr marL="0" marR="0">
                        <a:lnSpc>
                          <a:spcPct val="107000"/>
                        </a:lnSpc>
                        <a:spcBef>
                          <a:spcPts val="0"/>
                        </a:spcBef>
                        <a:spcAft>
                          <a:spcPts val="0"/>
                        </a:spcAft>
                      </a:pPr>
                      <a:endPar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7205641"/>
                  </a:ext>
                </a:extLst>
              </a:tr>
            </a:tbl>
          </a:graphicData>
        </a:graphic>
      </p:graphicFrame>
      <p:sp>
        <p:nvSpPr>
          <p:cNvPr id="9" name="Title 1">
            <a:extLst>
              <a:ext uri="{FF2B5EF4-FFF2-40B4-BE49-F238E27FC236}">
                <a16:creationId xmlns:a16="http://schemas.microsoft.com/office/drawing/2014/main" id="{E03CBE6F-7111-409A-89EF-1AAD71DB0DFC}"/>
              </a:ext>
            </a:extLst>
          </p:cNvPr>
          <p:cNvSpPr txBox="1">
            <a:spLocks/>
          </p:cNvSpPr>
          <p:nvPr/>
        </p:nvSpPr>
        <p:spPr bwMode="auto">
          <a:xfrm>
            <a:off x="3353919" y="-99934"/>
            <a:ext cx="4556476"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lnSpc>
                <a:spcPct val="70000"/>
              </a:lnSpc>
              <a:spcBef>
                <a:spcPct val="0"/>
              </a:spcBef>
              <a:spcAft>
                <a:spcPct val="0"/>
              </a:spcAft>
              <a:defRPr sz="3600" b="1" u="sng" baseline="0">
                <a:solidFill>
                  <a:srgbClr val="760002"/>
                </a:solidFill>
                <a:effectLst/>
                <a:latin typeface="Georgia" panose="02040502050405020303" pitchFamily="18" charset="0"/>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Arial" pitchFamily="34"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Arial" pitchFamily="34"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Arial" pitchFamily="34"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Arial" pitchFamily="34"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lang="en-US" sz="2200" b="1" u="none" dirty="0">
                <a:effectLst/>
                <a:latin typeface="Georgia" panose="02040502050405020303" pitchFamily="18" charset="0"/>
              </a:rPr>
              <a:t>Welcoming, Outreach &amp; Evangelism  Wildly  </a:t>
            </a:r>
            <a:r>
              <a:rPr lang="en-US" sz="2200" b="1" dirty="0">
                <a:effectLst/>
                <a:latin typeface="Georgia" panose="02040502050405020303" pitchFamily="18" charset="0"/>
              </a:rPr>
              <a:t>Important Goal 3  Action </a:t>
            </a:r>
            <a:r>
              <a:rPr lang="en-US" sz="2200" b="1" u="sng" dirty="0">
                <a:effectLst/>
                <a:latin typeface="Georgia" panose="02040502050405020303" pitchFamily="18" charset="0"/>
              </a:rPr>
              <a:t>Plan</a:t>
            </a:r>
            <a:endParaRPr kumimoji="0" lang="en-US" sz="2200" b="1" i="0" u="sng" strike="noStrike" kern="0" cap="none" spc="0" normalizeH="0" baseline="0" noProof="0" dirty="0">
              <a:ln>
                <a:noFill/>
              </a:ln>
              <a:solidFill>
                <a:srgbClr val="760002"/>
              </a:solidFill>
              <a:effectLst/>
              <a:uLnTx/>
              <a:uFillTx/>
              <a:latin typeface="Georgia" panose="02040502050405020303" pitchFamily="18" charset="0"/>
              <a:ea typeface="+mj-ea"/>
              <a:cs typeface="+mj-cs"/>
            </a:endParaRPr>
          </a:p>
        </p:txBody>
      </p:sp>
    </p:spTree>
    <p:extLst>
      <p:ext uri="{BB962C8B-B14F-4D97-AF65-F5344CB8AC3E}">
        <p14:creationId xmlns:p14="http://schemas.microsoft.com/office/powerpoint/2010/main" val="2828718073"/>
      </p:ext>
    </p:extLst>
  </p:cSld>
  <p:clrMapOvr>
    <a:masterClrMapping/>
  </p:clrMapOvr>
  <p:transition>
    <p:strips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E01F5-7AB6-4535-88E3-F3DD276372BC}"/>
              </a:ext>
            </a:extLst>
          </p:cNvPr>
          <p:cNvSpPr>
            <a:spLocks noGrp="1"/>
          </p:cNvSpPr>
          <p:nvPr>
            <p:ph type="title"/>
          </p:nvPr>
        </p:nvSpPr>
        <p:spPr>
          <a:xfrm>
            <a:off x="977630" y="51279"/>
            <a:ext cx="7188740" cy="1143000"/>
          </a:xfrm>
        </p:spPr>
        <p:txBody>
          <a:bodyPr/>
          <a:lstStyle/>
          <a:p>
            <a:r>
              <a:rPr lang="en-US" sz="2800" b="1" u="none" dirty="0">
                <a:effectLst/>
              </a:rPr>
              <a:t>Welcoming,  Outreach &amp; Evangelism  Wildly  Important  Goal 3</a:t>
            </a:r>
            <a:r>
              <a:rPr lang="en-US" sz="2800" u="none" kern="0" dirty="0"/>
              <a:t> </a:t>
            </a:r>
            <a:br>
              <a:rPr lang="en-US" sz="2800" u="none" kern="0" dirty="0"/>
            </a:br>
            <a:r>
              <a:rPr lang="en-US" sz="2800" u="none" dirty="0"/>
              <a:t>Compelling   Scoreboard</a:t>
            </a:r>
          </a:p>
        </p:txBody>
      </p:sp>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nvPr>
        </p:nvGraphicFramePr>
        <p:xfrm>
          <a:off x="187655" y="1114247"/>
          <a:ext cx="8956345" cy="5405120"/>
        </p:xfrm>
        <a:graphic>
          <a:graphicData uri="http://schemas.openxmlformats.org/drawingml/2006/table">
            <a:tbl>
              <a:tblPr firstRow="1" bandRow="1">
                <a:tableStyleId>{5C22544A-7EE6-4342-B048-85BDC9FD1C3A}</a:tableStyleId>
              </a:tblPr>
              <a:tblGrid>
                <a:gridCol w="5081488">
                  <a:extLst>
                    <a:ext uri="{9D8B030D-6E8A-4147-A177-3AD203B41FA5}">
                      <a16:colId xmlns:a16="http://schemas.microsoft.com/office/drawing/2014/main" val="824145472"/>
                    </a:ext>
                  </a:extLst>
                </a:gridCol>
                <a:gridCol w="2262873">
                  <a:extLst>
                    <a:ext uri="{9D8B030D-6E8A-4147-A177-3AD203B41FA5}">
                      <a16:colId xmlns:a16="http://schemas.microsoft.com/office/drawing/2014/main" val="1324807933"/>
                    </a:ext>
                  </a:extLst>
                </a:gridCol>
                <a:gridCol w="1611984">
                  <a:extLst>
                    <a:ext uri="{9D8B030D-6E8A-4147-A177-3AD203B41FA5}">
                      <a16:colId xmlns:a16="http://schemas.microsoft.com/office/drawing/2014/main" val="818634956"/>
                    </a:ext>
                  </a:extLst>
                </a:gridCol>
              </a:tblGrid>
              <a:tr h="370840">
                <a:tc>
                  <a:txBody>
                    <a:bodyPr/>
                    <a:lstStyle/>
                    <a:p>
                      <a:r>
                        <a:rPr lang="en-US" sz="1600" dirty="0"/>
                        <a:t>Lead Measure Action</a:t>
                      </a:r>
                    </a:p>
                  </a:txBody>
                  <a:tcPr/>
                </a:tc>
                <a:tc>
                  <a:txBody>
                    <a:bodyPr/>
                    <a:lstStyle/>
                    <a:p>
                      <a:r>
                        <a:rPr lang="en-US" sz="1600" dirty="0"/>
                        <a:t>Deadline Date</a:t>
                      </a:r>
                    </a:p>
                  </a:txBody>
                  <a:tcPr/>
                </a:tc>
                <a:tc>
                  <a:txBody>
                    <a:bodyPr/>
                    <a:lstStyle/>
                    <a:p>
                      <a:r>
                        <a:rPr lang="en-US" sz="1600" dirty="0"/>
                        <a:t>Status: Percent Complete and Date</a:t>
                      </a:r>
                    </a:p>
                  </a:txBody>
                  <a:tcPr/>
                </a:tc>
                <a:extLst>
                  <a:ext uri="{0D108BD9-81ED-4DB2-BD59-A6C34878D82A}">
                    <a16:rowId xmlns:a16="http://schemas.microsoft.com/office/drawing/2014/main" val="2806969568"/>
                  </a:ext>
                </a:extLst>
              </a:tr>
              <a:tr h="370840">
                <a:tc>
                  <a:txBody>
                    <a:bodyPr/>
                    <a:lstStyle/>
                    <a:p>
                      <a:r>
                        <a:rPr lang="en-US" dirty="0"/>
                        <a:t>1. Form W&amp;OE Ministry Team 3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D0100"/>
                          </a:solidFill>
                          <a:effectLst/>
                          <a:uLnTx/>
                          <a:uFillTx/>
                          <a:latin typeface="+mn-lt"/>
                          <a:ea typeface="+mn-ea"/>
                          <a:cs typeface="+mn-cs"/>
                        </a:rPr>
                        <a:t>(1 month) _____-21</a:t>
                      </a:r>
                      <a:endParaRPr lang="en-US" dirty="0"/>
                    </a:p>
                  </a:txBody>
                  <a:tcPr/>
                </a:tc>
                <a:tc>
                  <a:txBody>
                    <a:bodyPr/>
                    <a:lstStyle/>
                    <a:p>
                      <a:endParaRPr lang="en-US" dirty="0"/>
                    </a:p>
                  </a:txBody>
                  <a:tcPr/>
                </a:tc>
                <a:extLst>
                  <a:ext uri="{0D108BD9-81ED-4DB2-BD59-A6C34878D82A}">
                    <a16:rowId xmlns:a16="http://schemas.microsoft.com/office/drawing/2014/main" val="571058741"/>
                  </a:ext>
                </a:extLst>
              </a:tr>
              <a:tr h="370840">
                <a:tc>
                  <a:txBody>
                    <a:bodyPr/>
                    <a:lstStyle/>
                    <a:p>
                      <a:pPr>
                        <a:tabLst>
                          <a:tab pos="627063" algn="l"/>
                        </a:tabLst>
                      </a:pPr>
                      <a:r>
                        <a:rPr lang="en-US" dirty="0"/>
                        <a:t>2. Research and Identify metrics to determine 			effectiveness</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Times New Roman"/>
                          <a:ea typeface="+mn-ea"/>
                          <a:cs typeface="+mn-cs"/>
                        </a:rPr>
                        <a:t>(2 months) ____ -21</a:t>
                      </a:r>
                      <a:endParaRPr lang="en-US" dirty="0"/>
                    </a:p>
                  </a:txBody>
                  <a:tcPr/>
                </a:tc>
                <a:tc>
                  <a:txBody>
                    <a:bodyPr/>
                    <a:lstStyle/>
                    <a:p>
                      <a:endParaRPr lang="en-US" dirty="0"/>
                    </a:p>
                  </a:txBody>
                  <a:tcPr/>
                </a:tc>
                <a:extLst>
                  <a:ext uri="{0D108BD9-81ED-4DB2-BD59-A6C34878D82A}">
                    <a16:rowId xmlns:a16="http://schemas.microsoft.com/office/drawing/2014/main" val="2230418515"/>
                  </a:ext>
                </a:extLst>
              </a:tr>
              <a:tr h="370840">
                <a:tc>
                  <a:txBody>
                    <a:bodyPr/>
                    <a:lstStyle/>
                    <a:p>
                      <a:r>
                        <a:rPr lang="en-US" dirty="0"/>
                        <a:t>3. Research </a:t>
                      </a:r>
                      <a:r>
                        <a:rPr lang="en-US" sz="1800" b="0" dirty="0">
                          <a:effectLst/>
                          <a:latin typeface="+mj-lt"/>
                        </a:rPr>
                        <a:t>Welcoming Ministry and Outreach &amp; 	Evangelism Ministry</a:t>
                      </a:r>
                      <a:endParaRPr lang="en-US" b="0" dirty="0">
                        <a:latin typeface="+mj-lt"/>
                      </a:endParaRPr>
                    </a:p>
                  </a:txBody>
                  <a:tcPr/>
                </a:tc>
                <a:tc>
                  <a:txBody>
                    <a:bodyPr/>
                    <a:lstStyle/>
                    <a:p>
                      <a:r>
                        <a:rPr kumimoji="0" lang="en-US" sz="1800" b="0" i="0" u="none" strike="noStrike" kern="1200" cap="none" spc="0" normalizeH="0" baseline="0" noProof="0" dirty="0">
                          <a:ln>
                            <a:noFill/>
                          </a:ln>
                          <a:solidFill>
                            <a:srgbClr val="5D0100"/>
                          </a:solidFill>
                          <a:effectLst/>
                          <a:uLnTx/>
                          <a:uFillTx/>
                          <a:latin typeface="+mn-lt"/>
                          <a:ea typeface="+mn-ea"/>
                          <a:cs typeface="+mn-cs"/>
                        </a:rPr>
                        <a:t>Simultaneous with step 2) </a:t>
                      </a:r>
                      <a:r>
                        <a:rPr kumimoji="0" lang="en-US" sz="1800" b="0" i="0" u="none" strike="noStrike" kern="1200" cap="none" spc="0" normalizeH="0" baseline="0" noProof="0" dirty="0">
                          <a:ln>
                            <a:noFill/>
                          </a:ln>
                          <a:solidFill>
                            <a:srgbClr val="5D0100"/>
                          </a:solidFill>
                          <a:effectLst/>
                          <a:uLnTx/>
                          <a:uFillTx/>
                          <a:latin typeface="Times New Roman"/>
                          <a:ea typeface="+mn-ea"/>
                          <a:cs typeface="+mn-cs"/>
                        </a:rPr>
                        <a:t>______-21</a:t>
                      </a:r>
                      <a:endParaRPr lang="en-US" dirty="0"/>
                    </a:p>
                  </a:txBody>
                  <a:tcPr/>
                </a:tc>
                <a:tc>
                  <a:txBody>
                    <a:bodyPr/>
                    <a:lstStyle/>
                    <a:p>
                      <a:endParaRPr lang="en-US" dirty="0"/>
                    </a:p>
                  </a:txBody>
                  <a:tcPr/>
                </a:tc>
                <a:extLst>
                  <a:ext uri="{0D108BD9-81ED-4DB2-BD59-A6C34878D82A}">
                    <a16:rowId xmlns:a16="http://schemas.microsoft.com/office/drawing/2014/main" val="503741242"/>
                  </a:ext>
                </a:extLst>
              </a:tr>
              <a:tr h="370840">
                <a:tc>
                  <a:txBody>
                    <a:bodyPr/>
                    <a:lstStyle/>
                    <a:p>
                      <a:r>
                        <a:rPr lang="en-US" dirty="0"/>
                        <a:t>4. Evaluate </a:t>
                      </a:r>
                      <a:r>
                        <a:rPr lang="en-US" sz="1800" b="0" kern="1200" dirty="0">
                          <a:solidFill>
                            <a:schemeClr val="dk1"/>
                          </a:solidFill>
                          <a:effectLst/>
                          <a:latin typeface="+mn-lt"/>
                          <a:ea typeface="+mn-ea"/>
                          <a:cs typeface="+mn-cs"/>
                        </a:rPr>
                        <a:t>Welcoming Ministry and Outreach &amp; 	Evangelism Ministry</a:t>
                      </a:r>
                      <a:r>
                        <a:rPr lang="en-US" dirty="0"/>
                        <a:t> Programs</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mn-lt"/>
                          <a:ea typeface="+mn-ea"/>
                          <a:cs typeface="+mn-cs"/>
                        </a:rPr>
                        <a:t>(1 </a:t>
                      </a:r>
                      <a:r>
                        <a:rPr kumimoji="0" lang="en-US" sz="1800" b="0" i="0" u="none" strike="noStrike" kern="1200" cap="none" spc="0" normalizeH="0" baseline="0" noProof="0" dirty="0">
                          <a:ln>
                            <a:noFill/>
                          </a:ln>
                          <a:solidFill>
                            <a:srgbClr val="5D0100"/>
                          </a:solidFill>
                          <a:effectLst/>
                          <a:uLnTx/>
                          <a:uFillTx/>
                          <a:latin typeface="Times New Roman"/>
                          <a:ea typeface="+mn-ea"/>
                          <a:cs typeface="+mn-cs"/>
                        </a:rPr>
                        <a:t>month) _____-21</a:t>
                      </a:r>
                      <a:endParaRPr lang="en-US" dirty="0"/>
                    </a:p>
                  </a:txBody>
                  <a:tcPr/>
                </a:tc>
                <a:tc>
                  <a:txBody>
                    <a:bodyPr/>
                    <a:lstStyle/>
                    <a:p>
                      <a:endParaRPr lang="en-US" dirty="0"/>
                    </a:p>
                  </a:txBody>
                  <a:tcPr/>
                </a:tc>
                <a:extLst>
                  <a:ext uri="{0D108BD9-81ED-4DB2-BD59-A6C34878D82A}">
                    <a16:rowId xmlns:a16="http://schemas.microsoft.com/office/drawing/2014/main" val="845713103"/>
                  </a:ext>
                </a:extLst>
              </a:tr>
              <a:tr h="370840">
                <a:tc>
                  <a:txBody>
                    <a:bodyPr/>
                    <a:lstStyle/>
                    <a:p>
                      <a:r>
                        <a:rPr lang="en-US" dirty="0"/>
                        <a:t>5. Finalize </a:t>
                      </a:r>
                      <a:r>
                        <a:rPr lang="en-US" sz="1800" b="0" kern="1200" dirty="0">
                          <a:solidFill>
                            <a:schemeClr val="dk1"/>
                          </a:solidFill>
                          <a:effectLst/>
                          <a:latin typeface="+mn-lt"/>
                          <a:ea typeface="+mn-ea"/>
                          <a:cs typeface="+mn-cs"/>
                        </a:rPr>
                        <a:t>Welcoming Ministry and Outreach &amp; 	Evangelism Ministry</a:t>
                      </a:r>
                      <a:r>
                        <a:rPr lang="en-US" dirty="0"/>
                        <a:t> Programs </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mn-lt"/>
                          <a:ea typeface="+mn-ea"/>
                          <a:cs typeface="+mn-cs"/>
                        </a:rPr>
                        <a:t>(2 </a:t>
                      </a:r>
                      <a:r>
                        <a:rPr kumimoji="0" lang="en-US" sz="1800" b="0" i="0" u="none" strike="noStrike" kern="1200" cap="none" spc="0" normalizeH="0" baseline="0" noProof="0" dirty="0">
                          <a:ln>
                            <a:noFill/>
                          </a:ln>
                          <a:solidFill>
                            <a:srgbClr val="5D0100"/>
                          </a:solidFill>
                          <a:effectLst/>
                          <a:uLnTx/>
                          <a:uFillTx/>
                          <a:latin typeface="Times New Roman"/>
                          <a:ea typeface="+mn-ea"/>
                          <a:cs typeface="+mn-cs"/>
                        </a:rPr>
                        <a:t>months) ____-21</a:t>
                      </a:r>
                      <a:endParaRPr lang="en-US" dirty="0"/>
                    </a:p>
                  </a:txBody>
                  <a:tcPr/>
                </a:tc>
                <a:tc>
                  <a:txBody>
                    <a:bodyPr/>
                    <a:lstStyle/>
                    <a:p>
                      <a:endParaRPr lang="en-US" dirty="0"/>
                    </a:p>
                  </a:txBody>
                  <a:tcPr/>
                </a:tc>
                <a:extLst>
                  <a:ext uri="{0D108BD9-81ED-4DB2-BD59-A6C34878D82A}">
                    <a16:rowId xmlns:a16="http://schemas.microsoft.com/office/drawing/2014/main" val="4096844472"/>
                  </a:ext>
                </a:extLst>
              </a:tr>
              <a:tr h="370840">
                <a:tc>
                  <a:txBody>
                    <a:bodyPr/>
                    <a:lstStyle/>
                    <a:p>
                      <a:r>
                        <a:rPr lang="en-US" dirty="0"/>
                        <a:t>6. Identify Delivery Best Implementation Modalities</a:t>
                      </a:r>
                      <a:endParaRPr lang="en-US" dirty="0">
                        <a:solidFill>
                          <a:srgbClr val="00B0F0"/>
                        </a:solidFill>
                      </a:endParaRPr>
                    </a:p>
                  </a:txBody>
                  <a:tcPr/>
                </a:tc>
                <a:tc>
                  <a:txBody>
                    <a:bodyPr/>
                    <a:lstStyle/>
                    <a:p>
                      <a:r>
                        <a:rPr kumimoji="0" lang="en-US" sz="1800" b="0" i="0" u="none" strike="noStrike" kern="1200" cap="none" spc="0" normalizeH="0" baseline="0" noProof="0" dirty="0">
                          <a:ln>
                            <a:noFill/>
                          </a:ln>
                          <a:solidFill>
                            <a:srgbClr val="5D0100"/>
                          </a:solidFill>
                          <a:effectLst/>
                          <a:uLnTx/>
                          <a:uFillTx/>
                          <a:latin typeface="+mn-lt"/>
                          <a:ea typeface="+mn-ea"/>
                          <a:cs typeface="+mn-cs"/>
                        </a:rPr>
                        <a:t>(1 </a:t>
                      </a:r>
                      <a:r>
                        <a:rPr kumimoji="0" lang="en-US" sz="1800" b="0" i="0" u="none" strike="noStrike" kern="1200" cap="none" spc="0" normalizeH="0" baseline="0" noProof="0" dirty="0">
                          <a:ln>
                            <a:noFill/>
                          </a:ln>
                          <a:solidFill>
                            <a:srgbClr val="5D0100"/>
                          </a:solidFill>
                          <a:effectLst/>
                          <a:uLnTx/>
                          <a:uFillTx/>
                          <a:latin typeface="Times New Roman"/>
                          <a:ea typeface="+mn-ea"/>
                          <a:cs typeface="+mn-cs"/>
                        </a:rPr>
                        <a:t>month) ____-22</a:t>
                      </a:r>
                      <a:endParaRPr lang="en-US" dirty="0"/>
                    </a:p>
                  </a:txBody>
                  <a:tcPr/>
                </a:tc>
                <a:tc>
                  <a:txBody>
                    <a:bodyPr/>
                    <a:lstStyle/>
                    <a:p>
                      <a:endParaRPr lang="en-US" dirty="0"/>
                    </a:p>
                  </a:txBody>
                  <a:tcPr/>
                </a:tc>
                <a:extLst>
                  <a:ext uri="{0D108BD9-81ED-4DB2-BD59-A6C34878D82A}">
                    <a16:rowId xmlns:a16="http://schemas.microsoft.com/office/drawing/2014/main" val="1906038764"/>
                  </a:ext>
                </a:extLst>
              </a:tr>
              <a:tr h="370840">
                <a:tc>
                  <a:txBody>
                    <a:bodyPr/>
                    <a:lstStyle/>
                    <a:p>
                      <a:r>
                        <a:rPr lang="en-US" dirty="0"/>
                        <a:t>7. Train W&amp;OE Team and Implement Delivery 	Modalities</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mn-lt"/>
                          <a:ea typeface="+mn-ea"/>
                          <a:cs typeface="+mn-cs"/>
                        </a:rPr>
                        <a:t>(3 </a:t>
                      </a:r>
                      <a:r>
                        <a:rPr kumimoji="0" lang="en-US" sz="1800" b="0" i="0" u="none" strike="noStrike" kern="1200" cap="none" spc="0" normalizeH="0" baseline="0" noProof="0" dirty="0">
                          <a:ln>
                            <a:noFill/>
                          </a:ln>
                          <a:solidFill>
                            <a:srgbClr val="5D0100"/>
                          </a:solidFill>
                          <a:effectLst/>
                          <a:uLnTx/>
                          <a:uFillTx/>
                          <a:latin typeface="Times New Roman"/>
                          <a:ea typeface="+mn-ea"/>
                          <a:cs typeface="+mn-cs"/>
                        </a:rPr>
                        <a:t>months from step 5) ____-22</a:t>
                      </a:r>
                      <a:endParaRPr lang="en-US" dirty="0"/>
                    </a:p>
                  </a:txBody>
                  <a:tcPr/>
                </a:tc>
                <a:tc>
                  <a:txBody>
                    <a:bodyPr/>
                    <a:lstStyle/>
                    <a:p>
                      <a:endParaRPr lang="en-US" dirty="0"/>
                    </a:p>
                  </a:txBody>
                  <a:tcPr/>
                </a:tc>
                <a:extLst>
                  <a:ext uri="{0D108BD9-81ED-4DB2-BD59-A6C34878D82A}">
                    <a16:rowId xmlns:a16="http://schemas.microsoft.com/office/drawing/2014/main" val="59820400"/>
                  </a:ext>
                </a:extLst>
              </a:tr>
              <a:tr h="370840">
                <a:tc>
                  <a:txBody>
                    <a:bodyPr/>
                    <a:lstStyle/>
                    <a:p>
                      <a:r>
                        <a:rPr lang="en-US" dirty="0"/>
                        <a:t>8. Implement the Welcoming Ministry and Outreach 	&amp; Evangelism Ministry</a:t>
                      </a:r>
                      <a:endParaRPr lang="en-US" dirty="0">
                        <a:solidFill>
                          <a:srgbClr val="00B0F0"/>
                        </a:solidFill>
                      </a:endParaRPr>
                    </a:p>
                  </a:txBody>
                  <a:tcPr/>
                </a:tc>
                <a:tc>
                  <a:txBody>
                    <a:bodyPr/>
                    <a:lstStyle/>
                    <a:p>
                      <a:r>
                        <a:rPr kumimoji="0" lang="en-US" sz="1800" b="0" i="0" u="none" strike="noStrike" kern="1200" cap="none" spc="0" normalizeH="0" baseline="0" noProof="0" dirty="0">
                          <a:ln>
                            <a:noFill/>
                          </a:ln>
                          <a:solidFill>
                            <a:srgbClr val="5D0100"/>
                          </a:solidFill>
                          <a:effectLst/>
                          <a:uLnTx/>
                          <a:uFillTx/>
                          <a:latin typeface="+mn-lt"/>
                          <a:ea typeface="+mn-ea"/>
                          <a:cs typeface="+mn-cs"/>
                        </a:rPr>
                        <a:t>(12 months)  </a:t>
                      </a:r>
                      <a:r>
                        <a:rPr kumimoji="0" lang="en-US" sz="1800" b="0" i="0" u="none" strike="noStrike" kern="1200" cap="none" spc="0" normalizeH="0" baseline="0" noProof="0" dirty="0">
                          <a:ln>
                            <a:noFill/>
                          </a:ln>
                          <a:solidFill>
                            <a:srgbClr val="5D0100"/>
                          </a:solidFill>
                          <a:effectLst/>
                          <a:uLnTx/>
                          <a:uFillTx/>
                          <a:latin typeface="Times New Roman"/>
                          <a:ea typeface="+mn-ea"/>
                          <a:cs typeface="+mn-cs"/>
                        </a:rPr>
                        <a:t>____-22</a:t>
                      </a:r>
                      <a:endParaRPr lang="en-US" dirty="0"/>
                    </a:p>
                  </a:txBody>
                  <a:tcPr/>
                </a:tc>
                <a:tc>
                  <a:txBody>
                    <a:bodyPr/>
                    <a:lstStyle/>
                    <a:p>
                      <a:endParaRPr lang="en-US" dirty="0"/>
                    </a:p>
                  </a:txBody>
                  <a:tcPr/>
                </a:tc>
                <a:extLst>
                  <a:ext uri="{0D108BD9-81ED-4DB2-BD59-A6C34878D82A}">
                    <a16:rowId xmlns:a16="http://schemas.microsoft.com/office/drawing/2014/main" val="3847654782"/>
                  </a:ext>
                </a:extLst>
              </a:tr>
            </a:tbl>
          </a:graphicData>
        </a:graphic>
      </p:graphicFrame>
    </p:spTree>
    <p:extLst>
      <p:ext uri="{BB962C8B-B14F-4D97-AF65-F5344CB8AC3E}">
        <p14:creationId xmlns:p14="http://schemas.microsoft.com/office/powerpoint/2010/main" val="643272298"/>
      </p:ext>
    </p:extLst>
  </p:cSld>
  <p:clrMapOvr>
    <a:masterClrMapping/>
  </p:clrMapOvr>
  <p:transition>
    <p:strips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E01F5-7AB6-4535-88E3-F3DD276372BC}"/>
              </a:ext>
            </a:extLst>
          </p:cNvPr>
          <p:cNvSpPr>
            <a:spLocks noGrp="1"/>
          </p:cNvSpPr>
          <p:nvPr>
            <p:ph type="title"/>
          </p:nvPr>
        </p:nvSpPr>
        <p:spPr>
          <a:xfrm>
            <a:off x="977630" y="51279"/>
            <a:ext cx="7188740" cy="1143000"/>
          </a:xfrm>
        </p:spPr>
        <p:txBody>
          <a:bodyPr/>
          <a:lstStyle/>
          <a:p>
            <a:r>
              <a:rPr lang="en-US" sz="2800" b="1" u="none" dirty="0">
                <a:effectLst/>
              </a:rPr>
              <a:t>Welcoming,  Outreach &amp; Evangelism  Wildly  Important  Goal 3</a:t>
            </a:r>
            <a:r>
              <a:rPr lang="en-US" sz="2800" u="none" kern="0" dirty="0"/>
              <a:t> </a:t>
            </a:r>
            <a:br>
              <a:rPr lang="en-US" sz="2800" u="none" kern="0" dirty="0"/>
            </a:br>
            <a:r>
              <a:rPr lang="en-US" sz="2800" u="none" dirty="0"/>
              <a:t>Compelling   Scoreboard</a:t>
            </a:r>
          </a:p>
        </p:txBody>
      </p:sp>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nvPr>
        </p:nvGraphicFramePr>
        <p:xfrm>
          <a:off x="0" y="1500746"/>
          <a:ext cx="8956345" cy="3429000"/>
        </p:xfrm>
        <a:graphic>
          <a:graphicData uri="http://schemas.openxmlformats.org/drawingml/2006/table">
            <a:tbl>
              <a:tblPr firstRow="1" bandRow="1">
                <a:tableStyleId>{5C22544A-7EE6-4342-B048-85BDC9FD1C3A}</a:tableStyleId>
              </a:tblPr>
              <a:tblGrid>
                <a:gridCol w="5081488">
                  <a:extLst>
                    <a:ext uri="{9D8B030D-6E8A-4147-A177-3AD203B41FA5}">
                      <a16:colId xmlns:a16="http://schemas.microsoft.com/office/drawing/2014/main" val="824145472"/>
                    </a:ext>
                  </a:extLst>
                </a:gridCol>
                <a:gridCol w="2262873">
                  <a:extLst>
                    <a:ext uri="{9D8B030D-6E8A-4147-A177-3AD203B41FA5}">
                      <a16:colId xmlns:a16="http://schemas.microsoft.com/office/drawing/2014/main" val="1324807933"/>
                    </a:ext>
                  </a:extLst>
                </a:gridCol>
                <a:gridCol w="1611984">
                  <a:extLst>
                    <a:ext uri="{9D8B030D-6E8A-4147-A177-3AD203B41FA5}">
                      <a16:colId xmlns:a16="http://schemas.microsoft.com/office/drawing/2014/main" val="818634956"/>
                    </a:ext>
                  </a:extLst>
                </a:gridCol>
              </a:tblGrid>
              <a:tr h="370840">
                <a:tc>
                  <a:txBody>
                    <a:bodyPr/>
                    <a:lstStyle/>
                    <a:p>
                      <a:r>
                        <a:rPr lang="en-US" sz="1600" dirty="0"/>
                        <a:t>Lead Measure Action</a:t>
                      </a:r>
                    </a:p>
                  </a:txBody>
                  <a:tcPr/>
                </a:tc>
                <a:tc>
                  <a:txBody>
                    <a:bodyPr/>
                    <a:lstStyle/>
                    <a:p>
                      <a:r>
                        <a:rPr lang="en-US" sz="1600" dirty="0"/>
                        <a:t>Deadline Date</a:t>
                      </a:r>
                    </a:p>
                  </a:txBody>
                  <a:tcPr/>
                </a:tc>
                <a:tc>
                  <a:txBody>
                    <a:bodyPr/>
                    <a:lstStyle/>
                    <a:p>
                      <a:r>
                        <a:rPr lang="en-US" sz="1600" dirty="0"/>
                        <a:t>Status: Percent Complete and Date</a:t>
                      </a:r>
                    </a:p>
                  </a:txBody>
                  <a:tcPr/>
                </a:tc>
                <a:extLst>
                  <a:ext uri="{0D108BD9-81ED-4DB2-BD59-A6C34878D82A}">
                    <a16:rowId xmlns:a16="http://schemas.microsoft.com/office/drawing/2014/main" val="2806969568"/>
                  </a:ext>
                </a:extLst>
              </a:tr>
              <a:tr h="370840">
                <a:tc>
                  <a:txBody>
                    <a:bodyPr/>
                    <a:lstStyle/>
                    <a:p>
                      <a:r>
                        <a:rPr lang="en-US" dirty="0"/>
                        <a:t>9. Track and report on the achievement of the Targets 	on a monthly basis and make necessary 	improvements</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mn-lt"/>
                          <a:ea typeface="+mn-ea"/>
                          <a:cs typeface="+mn-cs"/>
                        </a:rPr>
                        <a:t>(12 </a:t>
                      </a:r>
                      <a:r>
                        <a:rPr kumimoji="0" lang="en-US" sz="1800" b="0" i="0" u="none" strike="noStrike" kern="1200" cap="none" spc="0" normalizeH="0" baseline="0" noProof="0" dirty="0">
                          <a:ln>
                            <a:noFill/>
                          </a:ln>
                          <a:solidFill>
                            <a:srgbClr val="5D0100"/>
                          </a:solidFill>
                          <a:effectLst/>
                          <a:uLnTx/>
                          <a:uFillTx/>
                          <a:latin typeface="Times New Roman"/>
                          <a:ea typeface="+mn-ea"/>
                          <a:cs typeface="+mn-cs"/>
                        </a:rPr>
                        <a:t>months) ____-22</a:t>
                      </a:r>
                      <a:endParaRPr lang="en-US" dirty="0"/>
                    </a:p>
                  </a:txBody>
                  <a:tcPr/>
                </a:tc>
                <a:tc>
                  <a:txBody>
                    <a:bodyPr/>
                    <a:lstStyle/>
                    <a:p>
                      <a:endParaRPr lang="en-US" dirty="0"/>
                    </a:p>
                  </a:txBody>
                  <a:tcPr/>
                </a:tc>
                <a:extLst>
                  <a:ext uri="{0D108BD9-81ED-4DB2-BD59-A6C34878D82A}">
                    <a16:rowId xmlns:a16="http://schemas.microsoft.com/office/drawing/2014/main" val="1319602124"/>
                  </a:ext>
                </a:extLst>
              </a:tr>
              <a:tr h="370840">
                <a:tc>
                  <a:txBody>
                    <a:bodyPr/>
                    <a:lstStyle/>
                    <a:p>
                      <a:pPr>
                        <a:tabLst>
                          <a:tab pos="630238" algn="l"/>
                        </a:tabLst>
                      </a:pPr>
                      <a:r>
                        <a:rPr lang="en-US" dirty="0"/>
                        <a:t>10. Obtain and compile effectiveness data from 			Welcoming Ministry and Outreach &amp; 			Evangelism Ministry implementation</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Times New Roman"/>
                          <a:ea typeface="+mn-ea"/>
                          <a:cs typeface="+mn-cs"/>
                        </a:rPr>
                        <a:t>(1 month) ____ -22</a:t>
                      </a:r>
                      <a:endParaRPr lang="en-US" dirty="0"/>
                    </a:p>
                  </a:txBody>
                  <a:tcPr/>
                </a:tc>
                <a:tc>
                  <a:txBody>
                    <a:bodyPr/>
                    <a:lstStyle/>
                    <a:p>
                      <a:endParaRPr lang="en-US" dirty="0"/>
                    </a:p>
                  </a:txBody>
                  <a:tcPr/>
                </a:tc>
                <a:extLst>
                  <a:ext uri="{0D108BD9-81ED-4DB2-BD59-A6C34878D82A}">
                    <a16:rowId xmlns:a16="http://schemas.microsoft.com/office/drawing/2014/main" val="3712199347"/>
                  </a:ext>
                </a:extLst>
              </a:tr>
              <a:tr h="370840">
                <a:tc>
                  <a:txBody>
                    <a:bodyPr/>
                    <a:lstStyle/>
                    <a:p>
                      <a:pPr>
                        <a:tabLst>
                          <a:tab pos="630238" algn="l"/>
                        </a:tabLst>
                      </a:pPr>
                      <a:r>
                        <a:rPr lang="en-US" dirty="0"/>
                        <a:t>11. </a:t>
                      </a:r>
                      <a:r>
                        <a:rPr lang="en-US" sz="1800" dirty="0">
                          <a:effectLst/>
                        </a:rPr>
                        <a:t>Compile the results of  the </a:t>
                      </a:r>
                      <a:r>
                        <a:rPr lang="en-US" dirty="0"/>
                        <a:t>Welcoming Ministry 		and Outreach &amp; Evangelism Ministry 			e</a:t>
                      </a:r>
                      <a:r>
                        <a:rPr lang="en-US" sz="1800" dirty="0"/>
                        <a:t>ffectiveness assessment and improve the 		</a:t>
                      </a:r>
                      <a:r>
                        <a:rPr lang="en-US" dirty="0"/>
                        <a:t>Welcoming Ministry and Outreach &amp; 			Evangelism Ministry </a:t>
                      </a:r>
                      <a:r>
                        <a:rPr lang="en-US" sz="1800" dirty="0"/>
                        <a:t>accordingly</a:t>
                      </a:r>
                      <a:endParaRPr lang="en-US" dirty="0"/>
                    </a:p>
                  </a:txBody>
                  <a:tcPr/>
                </a:tc>
                <a:tc>
                  <a:txBody>
                    <a:bodyPr/>
                    <a:lstStyle/>
                    <a:p>
                      <a:r>
                        <a:rPr kumimoji="0" lang="en-US" sz="1800" b="0" i="0" u="none" strike="noStrike" kern="1200" cap="none" spc="0" normalizeH="0" baseline="0" noProof="0" dirty="0">
                          <a:ln>
                            <a:noFill/>
                          </a:ln>
                          <a:solidFill>
                            <a:srgbClr val="5D0100"/>
                          </a:solidFill>
                          <a:effectLst/>
                          <a:uLnTx/>
                          <a:uFillTx/>
                          <a:latin typeface="+mn-lt"/>
                          <a:ea typeface="+mn-ea"/>
                          <a:cs typeface="+mn-cs"/>
                        </a:rPr>
                        <a:t>(1 </a:t>
                      </a:r>
                      <a:r>
                        <a:rPr kumimoji="0" lang="en-US" sz="1800" b="0" i="0" u="none" strike="noStrike" kern="1200" cap="none" spc="0" normalizeH="0" baseline="0" noProof="0" dirty="0">
                          <a:ln>
                            <a:noFill/>
                          </a:ln>
                          <a:solidFill>
                            <a:srgbClr val="5D0100"/>
                          </a:solidFill>
                          <a:effectLst/>
                          <a:uLnTx/>
                          <a:uFillTx/>
                          <a:latin typeface="Times New Roman"/>
                          <a:ea typeface="+mn-ea"/>
                          <a:cs typeface="+mn-cs"/>
                        </a:rPr>
                        <a:t>month) ____-22</a:t>
                      </a:r>
                      <a:endParaRPr lang="en-US" dirty="0"/>
                    </a:p>
                  </a:txBody>
                  <a:tcPr/>
                </a:tc>
                <a:tc>
                  <a:txBody>
                    <a:bodyPr/>
                    <a:lstStyle/>
                    <a:p>
                      <a:endParaRPr lang="en-US" dirty="0"/>
                    </a:p>
                  </a:txBody>
                  <a:tcPr/>
                </a:tc>
                <a:extLst>
                  <a:ext uri="{0D108BD9-81ED-4DB2-BD59-A6C34878D82A}">
                    <a16:rowId xmlns:a16="http://schemas.microsoft.com/office/drawing/2014/main" val="1217137386"/>
                  </a:ext>
                </a:extLst>
              </a:tr>
            </a:tbl>
          </a:graphicData>
        </a:graphic>
      </p:graphicFrame>
    </p:spTree>
    <p:extLst>
      <p:ext uri="{BB962C8B-B14F-4D97-AF65-F5344CB8AC3E}">
        <p14:creationId xmlns:p14="http://schemas.microsoft.com/office/powerpoint/2010/main" val="4035316837"/>
      </p:ext>
    </p:extLst>
  </p:cSld>
  <p:clrMapOvr>
    <a:masterClrMapping/>
  </p:clrMapOvr>
  <p:transition>
    <p:strips dir="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038687" y="2551247"/>
            <a:ext cx="7276528" cy="1143000"/>
          </a:xfrm>
        </p:spPr>
        <p:txBody>
          <a:bodyPr/>
          <a:lstStyle/>
          <a:p>
            <a:r>
              <a:rPr lang="en-US" u="none" dirty="0"/>
              <a:t>Sample 4 </a:t>
            </a:r>
            <a:br>
              <a:rPr lang="en-US" dirty="0"/>
            </a:br>
            <a:r>
              <a:rPr lang="en-US" dirty="0"/>
              <a:t>Welcoming, Outreach &amp; Evangelism</a:t>
            </a:r>
          </a:p>
        </p:txBody>
      </p:sp>
    </p:spTree>
    <p:extLst>
      <p:ext uri="{BB962C8B-B14F-4D97-AF65-F5344CB8AC3E}">
        <p14:creationId xmlns:p14="http://schemas.microsoft.com/office/powerpoint/2010/main" val="918041396"/>
      </p:ext>
    </p:extLst>
  </p:cSld>
  <p:clrMapOvr>
    <a:masterClrMapping/>
  </p:clrMapOvr>
  <p:transition>
    <p:strips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8995" y="1143000"/>
            <a:ext cx="8805005" cy="2609036"/>
          </a:xfrm>
        </p:spPr>
        <p:txBody>
          <a:bodyPr/>
          <a:lstStyle/>
          <a:p>
            <a:pPr marL="0" indent="0">
              <a:buNone/>
            </a:pPr>
            <a:r>
              <a:rPr lang="en-US" sz="2500" b="1" dirty="0">
                <a:effectLst/>
              </a:rPr>
              <a:t>Develop  and  implement  an  effective  youth  and adult  Welcoming, </a:t>
            </a:r>
            <a:r>
              <a:rPr lang="en-US" sz="2500" dirty="0">
                <a:effectLst/>
              </a:rPr>
              <a:t>Outreach,  In-reach,  &amp;  Evangelism  Ministries  (the “WOI&amp;E  Ministries”) that  </a:t>
            </a:r>
            <a:r>
              <a:rPr lang="en-US" sz="2500" b="1" dirty="0">
                <a:effectLst/>
              </a:rPr>
              <a:t>within  36  months  will  achieve  the  following  “Target Goals”:</a:t>
            </a:r>
          </a:p>
          <a:p>
            <a:pPr marL="0" indent="0">
              <a:buNone/>
            </a:pPr>
            <a:r>
              <a:rPr lang="en-US" sz="2500" b="1" dirty="0">
                <a:effectLst/>
              </a:rPr>
              <a:t> (a) Welcoming  </a:t>
            </a:r>
            <a:r>
              <a:rPr lang="en-US" sz="2500" dirty="0">
                <a:effectLst/>
              </a:rPr>
              <a:t>M</a:t>
            </a:r>
            <a:r>
              <a:rPr lang="en-US" sz="2500" b="1" dirty="0">
                <a:effectLst/>
              </a:rPr>
              <a:t>inistry  in  which  100%  of  	visitors  actively  complete  </a:t>
            </a:r>
            <a:r>
              <a:rPr lang="en-US" sz="2500" dirty="0">
                <a:effectLst/>
              </a:rPr>
              <a:t>a</a:t>
            </a:r>
            <a:r>
              <a:rPr lang="en-US" sz="2500" b="1" dirty="0">
                <a:effectLst/>
              </a:rPr>
              <a:t> comprehensive  	welcoming  process;</a:t>
            </a:r>
          </a:p>
          <a:p>
            <a:pPr marL="914400" indent="-914400">
              <a:buNone/>
            </a:pPr>
            <a:r>
              <a:rPr lang="en-US" sz="2500" dirty="0">
                <a:effectLst/>
              </a:rPr>
              <a:t>(b) 52  or  more  unaffiliated  Orthodox  or  non-Orthodox  are  welcomed  in  the  parish  each year; and </a:t>
            </a:r>
          </a:p>
          <a:p>
            <a:pPr marL="914400" indent="-914400">
              <a:buNone/>
            </a:pPr>
            <a:r>
              <a:rPr lang="en-US" sz="2500" dirty="0">
                <a:effectLst/>
              </a:rPr>
              <a:t>(c) In-reach  Ministries  will  achieve  a  20%  or  more  increase  in  the  number  of  youth  and  adults  engaged  in  parish  activities  or ministries  from  the  prior  year. </a:t>
            </a:r>
          </a:p>
          <a:p>
            <a:pPr marL="914400" indent="-914400">
              <a:buNone/>
            </a:pPr>
            <a:endParaRPr lang="en-US" sz="2500" dirty="0">
              <a:solidFill>
                <a:srgbClr val="00B0F0"/>
              </a:solidFill>
              <a:effectLst/>
            </a:endParaRPr>
          </a:p>
          <a:p>
            <a:pPr marL="0" indent="0">
              <a:buNone/>
            </a:pPr>
            <a:endParaRPr lang="en-US" sz="2500" b="1" dirty="0">
              <a:effectLst/>
            </a:endParaRPr>
          </a:p>
        </p:txBody>
      </p:sp>
      <p:sp>
        <p:nvSpPr>
          <p:cNvPr id="6" name="Title 1">
            <a:extLst>
              <a:ext uri="{FF2B5EF4-FFF2-40B4-BE49-F238E27FC236}">
                <a16:creationId xmlns:a16="http://schemas.microsoft.com/office/drawing/2014/main" id="{C9C43534-E06B-49C7-96FD-1144F200DA5E}"/>
              </a:ext>
            </a:extLst>
          </p:cNvPr>
          <p:cNvSpPr>
            <a:spLocks noGrp="1"/>
          </p:cNvSpPr>
          <p:nvPr>
            <p:ph type="title"/>
          </p:nvPr>
        </p:nvSpPr>
        <p:spPr>
          <a:xfrm>
            <a:off x="2702560" y="-56023"/>
            <a:ext cx="5780769" cy="1143000"/>
          </a:xfrm>
        </p:spPr>
        <p:txBody>
          <a:bodyPr/>
          <a:lstStyle/>
          <a:p>
            <a:r>
              <a:rPr lang="en-US" sz="2000" u="none" dirty="0"/>
              <a:t>Welcoming, Outreach, In-reach, &amp; </a:t>
            </a:r>
            <a:r>
              <a:rPr lang="en-US" sz="2000" dirty="0"/>
              <a:t>Evangelism  </a:t>
            </a:r>
            <a:r>
              <a:rPr lang="en-US" sz="2000" b="1" dirty="0">
                <a:effectLst/>
              </a:rPr>
              <a:t>Wildly  </a:t>
            </a:r>
            <a:r>
              <a:rPr lang="en-US" sz="2000" b="1" u="sng" dirty="0">
                <a:effectLst/>
              </a:rPr>
              <a:t>Important Goal 2</a:t>
            </a:r>
            <a:endParaRPr lang="en-US" sz="2000" b="1" u="sng" dirty="0"/>
          </a:p>
        </p:txBody>
      </p:sp>
    </p:spTree>
    <p:extLst>
      <p:ext uri="{BB962C8B-B14F-4D97-AF65-F5344CB8AC3E}">
        <p14:creationId xmlns:p14="http://schemas.microsoft.com/office/powerpoint/2010/main" val="3027524877"/>
      </p:ext>
    </p:extLst>
  </p:cSld>
  <p:clrMapOvr>
    <a:masterClrMapping/>
  </p:clrMapOvr>
  <p:transition>
    <p:strips dir="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5BB26D2-3264-4731-B651-F1CCD5086303}"/>
              </a:ext>
            </a:extLst>
          </p:cNvPr>
          <p:cNvSpPr>
            <a:spLocks noGrp="1"/>
          </p:cNvSpPr>
          <p:nvPr>
            <p:ph sz="half" idx="1"/>
          </p:nvPr>
        </p:nvSpPr>
        <p:spPr>
          <a:xfrm>
            <a:off x="42097" y="1125746"/>
            <a:ext cx="5145581" cy="5663242"/>
          </a:xfrm>
        </p:spPr>
        <p:txBody>
          <a:bodyPr/>
          <a:lstStyle/>
          <a:p>
            <a:pPr marL="284163" indent="-284163">
              <a:tabLst>
                <a:tab pos="690563" algn="l"/>
              </a:tabLst>
            </a:pPr>
            <a:r>
              <a:rPr lang="en-US" sz="1700" u="sng" dirty="0">
                <a:solidFill>
                  <a:schemeClr val="bg1"/>
                </a:solidFill>
                <a:effectLst/>
              </a:rPr>
              <a:t>LAG 1:</a:t>
            </a:r>
            <a:r>
              <a:rPr lang="en-US" sz="1700" dirty="0">
                <a:solidFill>
                  <a:schemeClr val="bg1"/>
                </a:solidFill>
                <a:effectLst/>
              </a:rPr>
              <a:t>  Research the most effective youth and adult Welcoming, Outreach,  In-reach,  &amp;  Evangelism  Ministries within 3  months</a:t>
            </a:r>
          </a:p>
          <a:p>
            <a:pPr marL="284163" indent="-284163">
              <a:tabLst>
                <a:tab pos="690563" algn="l"/>
              </a:tabLst>
            </a:pPr>
            <a:endParaRPr lang="en-US" sz="1700" dirty="0">
              <a:solidFill>
                <a:schemeClr val="bg1"/>
              </a:solidFill>
              <a:effectLst/>
            </a:endParaRPr>
          </a:p>
          <a:p>
            <a:pPr marL="284163" indent="-284163">
              <a:tabLst>
                <a:tab pos="690563" algn="l"/>
              </a:tabLst>
            </a:pPr>
            <a:r>
              <a:rPr lang="en-US" sz="1700" u="sng" dirty="0">
                <a:solidFill>
                  <a:schemeClr val="bg1"/>
                </a:solidFill>
                <a:effectLst/>
              </a:rPr>
              <a:t>LAG 2:</a:t>
            </a:r>
            <a:r>
              <a:rPr lang="en-US" sz="1700" dirty="0">
                <a:solidFill>
                  <a:schemeClr val="bg1"/>
                </a:solidFill>
                <a:effectLst/>
              </a:rPr>
              <a:t> Develop the most effective Holy Trinity Welcoming, Outreach,  In-reach,  &amp;  Evangelism  Ministries </a:t>
            </a:r>
            <a:r>
              <a:rPr lang="en-US" sz="1700" b="1" dirty="0">
                <a:solidFill>
                  <a:schemeClr val="bg1"/>
                </a:solidFill>
                <a:effectLst/>
              </a:rPr>
              <a:t>(the “WOI&amp;E  Ministries”)  </a:t>
            </a:r>
            <a:r>
              <a:rPr lang="en-US" sz="1700" dirty="0">
                <a:solidFill>
                  <a:schemeClr val="bg1"/>
                </a:solidFill>
                <a:effectLst/>
              </a:rPr>
              <a:t>within 3 months</a:t>
            </a:r>
          </a:p>
          <a:p>
            <a:pPr marL="284163" indent="-284163">
              <a:tabLst>
                <a:tab pos="690563" algn="l"/>
              </a:tabLst>
            </a:pPr>
            <a:endParaRPr lang="en-US" sz="1700" dirty="0">
              <a:solidFill>
                <a:schemeClr val="bg1"/>
              </a:solidFill>
              <a:effectLst/>
            </a:endParaRPr>
          </a:p>
          <a:p>
            <a:pPr marL="233363" indent="-233363">
              <a:tabLst>
                <a:tab pos="690563" algn="l"/>
              </a:tabLst>
            </a:pPr>
            <a:r>
              <a:rPr lang="en-US" sz="1700" u="sng" dirty="0">
                <a:solidFill>
                  <a:schemeClr val="bg1"/>
                </a:solidFill>
                <a:effectLst/>
              </a:rPr>
              <a:t>LAG 3:</a:t>
            </a:r>
            <a:r>
              <a:rPr lang="en-US" sz="1700" dirty="0">
                <a:solidFill>
                  <a:schemeClr val="bg1"/>
                </a:solidFill>
                <a:effectLst/>
              </a:rPr>
              <a:t> Identify the modalities, processes  and procedures to achieve “Target Goals” in the </a:t>
            </a:r>
            <a:r>
              <a:rPr lang="en-US" sz="1700" b="1" dirty="0">
                <a:solidFill>
                  <a:schemeClr val="bg1"/>
                </a:solidFill>
                <a:effectLst/>
              </a:rPr>
              <a:t>WOI&amp;E  Ministries</a:t>
            </a:r>
            <a:r>
              <a:rPr lang="en-US" sz="1700" dirty="0">
                <a:solidFill>
                  <a:schemeClr val="bg1"/>
                </a:solidFill>
                <a:effectLst/>
              </a:rPr>
              <a:t> within 3 months</a:t>
            </a:r>
          </a:p>
          <a:p>
            <a:pPr marL="0" indent="0">
              <a:buNone/>
              <a:tabLst>
                <a:tab pos="690563" algn="l"/>
              </a:tabLst>
            </a:pPr>
            <a:r>
              <a:rPr lang="en-US" sz="1700" dirty="0">
                <a:solidFill>
                  <a:schemeClr val="bg1"/>
                </a:solidFill>
                <a:effectLst/>
              </a:rPr>
              <a:t>  </a:t>
            </a:r>
          </a:p>
          <a:p>
            <a:pPr marL="233363" indent="-233363">
              <a:tabLst>
                <a:tab pos="690563" algn="l"/>
              </a:tabLst>
            </a:pPr>
            <a:r>
              <a:rPr lang="en-US" sz="1700" u="sng" dirty="0">
                <a:solidFill>
                  <a:schemeClr val="bg1"/>
                </a:solidFill>
                <a:effectLst/>
              </a:rPr>
              <a:t>LAG 4:</a:t>
            </a:r>
            <a:r>
              <a:rPr lang="en-US" sz="1700" dirty="0">
                <a:solidFill>
                  <a:schemeClr val="bg1"/>
                </a:solidFill>
                <a:effectLst/>
              </a:rPr>
              <a:t> Implement the </a:t>
            </a:r>
            <a:r>
              <a:rPr lang="en-US" sz="1700" b="1" dirty="0">
                <a:solidFill>
                  <a:schemeClr val="bg1"/>
                </a:solidFill>
                <a:effectLst/>
              </a:rPr>
              <a:t>WOI&amp;E  Ministries</a:t>
            </a:r>
            <a:r>
              <a:rPr lang="en-US" sz="1700" dirty="0">
                <a:solidFill>
                  <a:schemeClr val="bg1"/>
                </a:solidFill>
                <a:effectLst/>
              </a:rPr>
              <a:t> </a:t>
            </a:r>
            <a:r>
              <a:rPr lang="en-US" sz="1700" b="1" dirty="0">
                <a:solidFill>
                  <a:schemeClr val="bg1"/>
                </a:solidFill>
                <a:effectLst/>
              </a:rPr>
              <a:t>to achieve the Target Goals </a:t>
            </a:r>
            <a:r>
              <a:rPr lang="en-US" sz="1700" dirty="0">
                <a:solidFill>
                  <a:schemeClr val="bg1"/>
                </a:solidFill>
                <a:effectLst/>
              </a:rPr>
              <a:t>within 24 months</a:t>
            </a:r>
          </a:p>
          <a:p>
            <a:pPr marL="0" indent="0">
              <a:buNone/>
              <a:tabLst>
                <a:tab pos="690563" algn="l"/>
              </a:tabLst>
            </a:pPr>
            <a:endParaRPr lang="en-US" sz="1700" dirty="0">
              <a:solidFill>
                <a:schemeClr val="bg1"/>
              </a:solidFill>
              <a:effectLst/>
            </a:endParaRPr>
          </a:p>
          <a:p>
            <a:pPr marL="233363" indent="-233363">
              <a:tabLst>
                <a:tab pos="690563" algn="l"/>
              </a:tabLst>
            </a:pPr>
            <a:r>
              <a:rPr lang="en-US" sz="1700" b="1" u="sng" dirty="0">
                <a:solidFill>
                  <a:schemeClr val="bg1"/>
                </a:solidFill>
                <a:effectLst/>
              </a:rPr>
              <a:t>LAG 5</a:t>
            </a:r>
            <a:r>
              <a:rPr lang="en-US" sz="1700" b="1" dirty="0">
                <a:solidFill>
                  <a:schemeClr val="bg1"/>
                </a:solidFill>
                <a:effectLst/>
              </a:rPr>
              <a:t>:  Compile and assess the results of  the WOI&amp;E  Ministries</a:t>
            </a:r>
            <a:r>
              <a:rPr lang="en-US" sz="1700" dirty="0">
                <a:solidFill>
                  <a:schemeClr val="bg1"/>
                </a:solidFill>
                <a:effectLst/>
              </a:rPr>
              <a:t> and </a:t>
            </a:r>
            <a:r>
              <a:rPr lang="en-US" sz="1700" b="1" dirty="0">
                <a:solidFill>
                  <a:schemeClr val="bg1"/>
                </a:solidFill>
                <a:effectLst/>
              </a:rPr>
              <a:t>make necessary improvements within 2 months</a:t>
            </a:r>
          </a:p>
          <a:p>
            <a:endParaRPr lang="en-US" sz="1800" dirty="0">
              <a:solidFill>
                <a:srgbClr val="FF0000"/>
              </a:solidFill>
              <a:effectLst/>
            </a:endParaRPr>
          </a:p>
          <a:p>
            <a:endParaRPr lang="en-US" sz="1800" dirty="0">
              <a:effectLst/>
            </a:endParaRPr>
          </a:p>
          <a:p>
            <a:endParaRPr lang="en-US" sz="1800" dirty="0">
              <a:effectLst/>
            </a:endParaRPr>
          </a:p>
        </p:txBody>
      </p:sp>
      <p:sp>
        <p:nvSpPr>
          <p:cNvPr id="7" name="Content Placeholder 6">
            <a:extLst>
              <a:ext uri="{FF2B5EF4-FFF2-40B4-BE49-F238E27FC236}">
                <a16:creationId xmlns:a16="http://schemas.microsoft.com/office/drawing/2014/main" id="{9344C869-552F-473A-9813-3F4B907EF8AC}"/>
              </a:ext>
            </a:extLst>
          </p:cNvPr>
          <p:cNvSpPr>
            <a:spLocks noGrp="1"/>
          </p:cNvSpPr>
          <p:nvPr>
            <p:ph sz="half" idx="2"/>
          </p:nvPr>
        </p:nvSpPr>
        <p:spPr>
          <a:xfrm>
            <a:off x="5281587" y="953477"/>
            <a:ext cx="3750268" cy="4449662"/>
          </a:xfrm>
        </p:spPr>
        <p:txBody>
          <a:bodyPr/>
          <a:lstStyle/>
          <a:p>
            <a:pPr marL="0" indent="0" algn="ctr">
              <a:buNone/>
            </a:pPr>
            <a:r>
              <a:rPr lang="en-US" sz="1800" u="sng" dirty="0">
                <a:effectLst/>
              </a:rPr>
              <a:t>Ministries WIG 2:</a:t>
            </a:r>
          </a:p>
          <a:p>
            <a:pPr marL="0" indent="0">
              <a:buNone/>
            </a:pPr>
            <a:r>
              <a:rPr lang="en-US" sz="1700" dirty="0">
                <a:effectLst/>
              </a:rPr>
              <a:t>Develop  and  implement  an  effective  youth  and adult  Welcoming, Outreach,  In-reach,  &amp;  Evangelism  Ministries  (the “WOI&amp;E  Ministries”) that  within  36  months  will  achieve  the  following  “Target Goals”:</a:t>
            </a:r>
          </a:p>
          <a:p>
            <a:pPr marL="0" indent="0">
              <a:buNone/>
            </a:pPr>
            <a:r>
              <a:rPr lang="en-US" sz="1700" dirty="0">
                <a:effectLst/>
              </a:rPr>
              <a:t> (a) Welcoming  Ministry  in  which  100%  of  	visitors  actively  complete  a  comprehensive  welcoming  process;</a:t>
            </a:r>
          </a:p>
          <a:p>
            <a:pPr marL="0" indent="0">
              <a:buNone/>
            </a:pPr>
            <a:r>
              <a:rPr lang="en-US" sz="1700" dirty="0">
                <a:effectLst/>
              </a:rPr>
              <a:t>(b) 52  or  more  unaffiliated  Orthodox  or  non-Orthodox  are  welcomed  in  the  parish  each year; and </a:t>
            </a:r>
          </a:p>
          <a:p>
            <a:pPr marL="0" indent="0">
              <a:buNone/>
            </a:pPr>
            <a:r>
              <a:rPr lang="en-US" sz="1700" dirty="0">
                <a:effectLst/>
              </a:rPr>
              <a:t>(c) In-reach  Ministries  will  achieve  a  20%  or  more  increase  in  the  number  of  youth  and  adults  engaged  in  parish  activities  or ministries  from  the  prior  year. </a:t>
            </a:r>
          </a:p>
          <a:p>
            <a:pPr marL="0" indent="0">
              <a:buNone/>
            </a:pPr>
            <a:endParaRPr lang="en-US" sz="1800" b="1" dirty="0">
              <a:solidFill>
                <a:srgbClr val="FF0000"/>
              </a:solidFill>
              <a:effectLst/>
            </a:endParaRPr>
          </a:p>
        </p:txBody>
      </p:sp>
      <p:sp>
        <p:nvSpPr>
          <p:cNvPr id="2" name="Rectangle 1">
            <a:extLst>
              <a:ext uri="{FF2B5EF4-FFF2-40B4-BE49-F238E27FC236}">
                <a16:creationId xmlns:a16="http://schemas.microsoft.com/office/drawing/2014/main" id="{6C503098-1C10-4D82-8D83-91F8ACA335D5}"/>
              </a:ext>
            </a:extLst>
          </p:cNvPr>
          <p:cNvSpPr/>
          <p:nvPr/>
        </p:nvSpPr>
        <p:spPr bwMode="auto">
          <a:xfrm>
            <a:off x="5305246" y="953477"/>
            <a:ext cx="3726609" cy="5904522"/>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3" name="Rectangle 2">
            <a:extLst>
              <a:ext uri="{FF2B5EF4-FFF2-40B4-BE49-F238E27FC236}">
                <a16:creationId xmlns:a16="http://schemas.microsoft.com/office/drawing/2014/main" id="{27EC269A-38F5-4836-90B2-E133FEC9E0CC}"/>
              </a:ext>
            </a:extLst>
          </p:cNvPr>
          <p:cNvSpPr/>
          <p:nvPr/>
        </p:nvSpPr>
        <p:spPr bwMode="auto">
          <a:xfrm>
            <a:off x="53928" y="1030856"/>
            <a:ext cx="5121921" cy="5827143"/>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8" name="Title 1">
            <a:extLst>
              <a:ext uri="{FF2B5EF4-FFF2-40B4-BE49-F238E27FC236}">
                <a16:creationId xmlns:a16="http://schemas.microsoft.com/office/drawing/2014/main" id="{41A3E2B5-20BB-4948-8581-7661941A6B33}"/>
              </a:ext>
            </a:extLst>
          </p:cNvPr>
          <p:cNvSpPr>
            <a:spLocks noGrp="1"/>
          </p:cNvSpPr>
          <p:nvPr>
            <p:ph type="title"/>
          </p:nvPr>
        </p:nvSpPr>
        <p:spPr>
          <a:xfrm>
            <a:off x="918713" y="-86264"/>
            <a:ext cx="7306574" cy="1143000"/>
          </a:xfrm>
        </p:spPr>
        <p:txBody>
          <a:bodyPr/>
          <a:lstStyle/>
          <a:p>
            <a:r>
              <a:rPr lang="en-US" sz="2800" u="none" dirty="0"/>
              <a:t>Welcoming, Outreach, In-reach, &amp; </a:t>
            </a:r>
            <a:r>
              <a:rPr lang="en-US" sz="2800" dirty="0"/>
              <a:t>Evangelism  WIG  2 Lag Measures</a:t>
            </a:r>
          </a:p>
        </p:txBody>
      </p:sp>
    </p:spTree>
    <p:extLst>
      <p:ext uri="{BB962C8B-B14F-4D97-AF65-F5344CB8AC3E}">
        <p14:creationId xmlns:p14="http://schemas.microsoft.com/office/powerpoint/2010/main" val="3161641979"/>
      </p:ext>
    </p:extLst>
  </p:cSld>
  <p:clrMapOvr>
    <a:masterClrMapping/>
  </p:clrMapOvr>
  <p:transition>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5BB26D2-3264-4731-B651-F1CCD5086303}"/>
              </a:ext>
            </a:extLst>
          </p:cNvPr>
          <p:cNvSpPr>
            <a:spLocks noGrp="1"/>
          </p:cNvSpPr>
          <p:nvPr>
            <p:ph sz="half" idx="1"/>
          </p:nvPr>
        </p:nvSpPr>
        <p:spPr>
          <a:xfrm>
            <a:off x="235131" y="1225119"/>
            <a:ext cx="8673738" cy="5317724"/>
          </a:xfrm>
        </p:spPr>
        <p:txBody>
          <a:bodyPr/>
          <a:lstStyle/>
          <a:p>
            <a:pPr marL="213122" indent="-213122">
              <a:tabLst>
                <a:tab pos="517922" algn="l"/>
              </a:tabLst>
            </a:pPr>
            <a:r>
              <a:rPr lang="en-US" sz="2000" u="sng" dirty="0">
                <a:solidFill>
                  <a:schemeClr val="bg1"/>
                </a:solidFill>
                <a:effectLst/>
              </a:rPr>
              <a:t>LAG 1:</a:t>
            </a:r>
            <a:r>
              <a:rPr lang="en-US" sz="2000" dirty="0">
                <a:solidFill>
                  <a:schemeClr val="bg1"/>
                </a:solidFill>
                <a:effectLst/>
              </a:rPr>
              <a:t> Research the most effective community outreach &amp; 	evangelism programs (the “Discipleship  Programs”) within 	4 months</a:t>
            </a:r>
          </a:p>
          <a:p>
            <a:pPr marL="213122" indent="-213122">
              <a:tabLst>
                <a:tab pos="517922" algn="l"/>
              </a:tabLst>
            </a:pPr>
            <a:endParaRPr lang="en-US" sz="2000" u="sng" dirty="0">
              <a:solidFill>
                <a:srgbClr val="FF0000"/>
              </a:solidFill>
              <a:effectLst/>
            </a:endParaRPr>
          </a:p>
          <a:p>
            <a:pPr marL="213122" indent="-213122">
              <a:tabLst>
                <a:tab pos="517922" algn="l"/>
              </a:tabLst>
            </a:pPr>
            <a:r>
              <a:rPr lang="en-US" sz="2000" u="sng" dirty="0">
                <a:solidFill>
                  <a:schemeClr val="bg1"/>
                </a:solidFill>
                <a:effectLst/>
              </a:rPr>
              <a:t>LAG 2:</a:t>
            </a:r>
            <a:r>
              <a:rPr lang="en-US" sz="2000" dirty="0">
                <a:solidFill>
                  <a:schemeClr val="bg1"/>
                </a:solidFill>
                <a:effectLst/>
              </a:rPr>
              <a:t> Develop the most effective  Discipleship Programs 	within 4 months</a:t>
            </a:r>
          </a:p>
          <a:p>
            <a:pPr marL="213122" indent="-213122">
              <a:tabLst>
                <a:tab pos="517922" algn="l"/>
              </a:tabLst>
            </a:pPr>
            <a:endParaRPr lang="en-US" sz="2000" u="sng" dirty="0">
              <a:solidFill>
                <a:srgbClr val="FF0000"/>
              </a:solidFill>
              <a:effectLst/>
            </a:endParaRPr>
          </a:p>
          <a:p>
            <a:pPr marL="175022" indent="-175022">
              <a:tabLst>
                <a:tab pos="517922" algn="l"/>
              </a:tabLst>
            </a:pPr>
            <a:r>
              <a:rPr lang="en-US" sz="2000" u="sng" dirty="0">
                <a:solidFill>
                  <a:schemeClr val="bg1"/>
                </a:solidFill>
                <a:effectLst/>
              </a:rPr>
              <a:t>LAG 3:</a:t>
            </a:r>
            <a:r>
              <a:rPr lang="en-US" sz="2000" dirty="0">
                <a:solidFill>
                  <a:schemeClr val="bg1"/>
                </a:solidFill>
                <a:effectLst/>
              </a:rPr>
              <a:t> Recruit and train any needed parish  “Discipleship 	Ambassadors”  within 2 months </a:t>
            </a:r>
          </a:p>
          <a:p>
            <a:pPr marL="175022" indent="-175022">
              <a:tabLst>
                <a:tab pos="517922" algn="l"/>
              </a:tabLst>
            </a:pPr>
            <a:endParaRPr lang="en-US" sz="2000" u="sng" dirty="0">
              <a:solidFill>
                <a:srgbClr val="FF0000"/>
              </a:solidFill>
              <a:effectLst/>
            </a:endParaRPr>
          </a:p>
          <a:p>
            <a:pPr marL="175022" indent="-175022">
              <a:tabLst>
                <a:tab pos="517922" algn="l"/>
              </a:tabLst>
            </a:pPr>
            <a:r>
              <a:rPr lang="en-US" sz="2000" u="sng" dirty="0">
                <a:solidFill>
                  <a:schemeClr val="bg1"/>
                </a:solidFill>
                <a:effectLst/>
              </a:rPr>
              <a:t>LAG 4:</a:t>
            </a:r>
            <a:r>
              <a:rPr lang="en-US" sz="2000" dirty="0">
                <a:solidFill>
                  <a:schemeClr val="bg1"/>
                </a:solidFill>
                <a:effectLst/>
              </a:rPr>
              <a:t> Implement the Discipleship Programs  to achieve all 	Discipleship Goals in not to exceed 24 months</a:t>
            </a:r>
          </a:p>
          <a:p>
            <a:pPr marL="175022" indent="-175022">
              <a:tabLst>
                <a:tab pos="517922" algn="l"/>
              </a:tabLst>
            </a:pPr>
            <a:endParaRPr lang="en-US" sz="2000" u="sng" dirty="0">
              <a:solidFill>
                <a:srgbClr val="FF0000"/>
              </a:solidFill>
              <a:effectLst/>
            </a:endParaRPr>
          </a:p>
          <a:p>
            <a:pPr marL="175022" indent="-175022">
              <a:tabLst>
                <a:tab pos="517922" algn="l"/>
              </a:tabLst>
            </a:pPr>
            <a:r>
              <a:rPr lang="en-US" sz="2000" u="sng" dirty="0">
                <a:solidFill>
                  <a:schemeClr val="bg1"/>
                </a:solidFill>
                <a:effectLst/>
              </a:rPr>
              <a:t>LAG 5</a:t>
            </a:r>
            <a:r>
              <a:rPr lang="en-US" sz="2000" dirty="0">
                <a:solidFill>
                  <a:schemeClr val="bg1"/>
                </a:solidFill>
                <a:effectLst/>
              </a:rPr>
              <a:t>: Compile and assess the results of the Discipleship 	Programs and make necessary improvements within 2 	months</a:t>
            </a:r>
          </a:p>
          <a:p>
            <a:endParaRPr lang="en-US" sz="2000" dirty="0">
              <a:solidFill>
                <a:srgbClr val="FF0000"/>
              </a:solidFill>
              <a:effectLst/>
            </a:endParaRPr>
          </a:p>
          <a:p>
            <a:endParaRPr lang="en-US" sz="2000" dirty="0">
              <a:effectLst/>
            </a:endParaRPr>
          </a:p>
          <a:p>
            <a:endParaRPr lang="en-US" sz="1600" dirty="0">
              <a:effectLst/>
            </a:endParaRPr>
          </a:p>
        </p:txBody>
      </p:sp>
      <p:sp>
        <p:nvSpPr>
          <p:cNvPr id="3" name="Rectangle 2">
            <a:extLst>
              <a:ext uri="{FF2B5EF4-FFF2-40B4-BE49-F238E27FC236}">
                <a16:creationId xmlns:a16="http://schemas.microsoft.com/office/drawing/2014/main" id="{27EC269A-38F5-4836-90B2-E133FEC9E0CC}"/>
              </a:ext>
            </a:extLst>
          </p:cNvPr>
          <p:cNvSpPr/>
          <p:nvPr/>
        </p:nvSpPr>
        <p:spPr bwMode="auto">
          <a:xfrm>
            <a:off x="235131" y="1158588"/>
            <a:ext cx="8760823" cy="5384255"/>
          </a:xfrm>
          <a:prstGeom prst="rect">
            <a:avLst/>
          </a:prstGeom>
          <a:noFill/>
          <a:ln w="19050"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3150" b="0" i="0" u="none" strike="noStrike" kern="1200" cap="none" spc="0" normalizeH="0" baseline="0" noProof="0" dirty="0">
              <a:ln>
                <a:noFill/>
              </a:ln>
              <a:solidFill>
                <a:srgbClr val="5D0100"/>
              </a:solidFill>
              <a:effectLst/>
              <a:uLnTx/>
              <a:uFillTx/>
              <a:latin typeface="Times"/>
              <a:ea typeface="+mn-ea"/>
              <a:cs typeface="+mn-cs"/>
            </a:endParaRPr>
          </a:p>
        </p:txBody>
      </p:sp>
      <p:sp>
        <p:nvSpPr>
          <p:cNvPr id="8" name="Title 1">
            <a:extLst>
              <a:ext uri="{FF2B5EF4-FFF2-40B4-BE49-F238E27FC236}">
                <a16:creationId xmlns:a16="http://schemas.microsoft.com/office/drawing/2014/main" id="{41A3E2B5-20BB-4948-8581-7661941A6B33}"/>
              </a:ext>
            </a:extLst>
          </p:cNvPr>
          <p:cNvSpPr>
            <a:spLocks noGrp="1"/>
          </p:cNvSpPr>
          <p:nvPr>
            <p:ph type="title"/>
          </p:nvPr>
        </p:nvSpPr>
        <p:spPr>
          <a:xfrm>
            <a:off x="1832034" y="-20726"/>
            <a:ext cx="5479931" cy="857250"/>
          </a:xfrm>
        </p:spPr>
        <p:txBody>
          <a:bodyPr/>
          <a:lstStyle/>
          <a:p>
            <a:r>
              <a:rPr lang="en-US" dirty="0"/>
              <a:t>Prelim Lag Measures  - Goal 3</a:t>
            </a:r>
          </a:p>
        </p:txBody>
      </p:sp>
    </p:spTree>
    <p:extLst>
      <p:ext uri="{BB962C8B-B14F-4D97-AF65-F5344CB8AC3E}">
        <p14:creationId xmlns:p14="http://schemas.microsoft.com/office/powerpoint/2010/main" val="944797091"/>
      </p:ext>
    </p:extLst>
  </p:cSld>
  <p:clrMapOvr>
    <a:masterClrMapping/>
  </p:clrMapOvr>
  <p:transition>
    <p:strips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5BF839-4E6E-45E7-8006-B028F8613E12}"/>
              </a:ext>
            </a:extLst>
          </p:cNvPr>
          <p:cNvSpPr>
            <a:spLocks noGrp="1"/>
          </p:cNvSpPr>
          <p:nvPr>
            <p:ph sz="half" idx="1"/>
          </p:nvPr>
        </p:nvSpPr>
        <p:spPr>
          <a:xfrm>
            <a:off x="-93293" y="845394"/>
            <a:ext cx="5143595" cy="6012606"/>
          </a:xfrm>
        </p:spPr>
        <p:txBody>
          <a:bodyPr/>
          <a:lstStyle/>
          <a:p>
            <a:pPr marL="339725" indent="-169863"/>
            <a:endParaRPr lang="en-US" sz="1150" u="sng" dirty="0">
              <a:solidFill>
                <a:schemeClr val="bg1"/>
              </a:solidFill>
              <a:effectLst/>
            </a:endParaRPr>
          </a:p>
          <a:p>
            <a:pPr marL="339725" indent="-169863"/>
            <a:r>
              <a:rPr lang="en-US" sz="1150" u="sng" dirty="0">
                <a:solidFill>
                  <a:schemeClr val="bg1"/>
                </a:solidFill>
                <a:effectLst/>
              </a:rPr>
              <a:t>LEAD 1:  </a:t>
            </a:r>
          </a:p>
          <a:p>
            <a:pPr marL="339725" lvl="1" indent="122238">
              <a:buNone/>
            </a:pPr>
            <a:r>
              <a:rPr lang="en-US" sz="1150" dirty="0">
                <a:solidFill>
                  <a:schemeClr val="bg1"/>
                </a:solidFill>
                <a:effectLst/>
              </a:rPr>
              <a:t>A: Recruit team</a:t>
            </a:r>
          </a:p>
          <a:p>
            <a:pPr marL="457200" lvl="1" indent="4763">
              <a:buNone/>
              <a:tabLst>
                <a:tab pos="801688" algn="l"/>
              </a:tabLst>
            </a:pPr>
            <a:r>
              <a:rPr lang="en-US" sz="1150" dirty="0">
                <a:solidFill>
                  <a:schemeClr val="bg1"/>
                </a:solidFill>
                <a:effectLst/>
              </a:rPr>
              <a:t>B: Research and identify definitions and metrics to 	determine effectiveness of youth and adult 	</a:t>
            </a:r>
            <a:r>
              <a:rPr lang="en-US" sz="1200" dirty="0">
                <a:solidFill>
                  <a:schemeClr val="bg1"/>
                </a:solidFill>
                <a:effectLst/>
              </a:rPr>
              <a:t>Welcoming, Outreach,  In-reach,  &amp;  Evangelism  	Ministries</a:t>
            </a:r>
            <a:endParaRPr lang="en-US" sz="1150" dirty="0">
              <a:solidFill>
                <a:schemeClr val="bg1"/>
              </a:solidFill>
              <a:effectLst/>
            </a:endParaRPr>
          </a:p>
          <a:p>
            <a:pPr marL="457200" lvl="1" indent="4763">
              <a:buNone/>
              <a:tabLst>
                <a:tab pos="801688" algn="l"/>
              </a:tabLst>
            </a:pPr>
            <a:r>
              <a:rPr lang="en-US" sz="1150" dirty="0">
                <a:solidFill>
                  <a:schemeClr val="bg1"/>
                </a:solidFill>
                <a:effectLst/>
              </a:rPr>
              <a:t>C: Identify 5 </a:t>
            </a:r>
            <a:r>
              <a:rPr lang="en-US" sz="1200" b="1" kern="1200" dirty="0">
                <a:solidFill>
                  <a:schemeClr val="dk1"/>
                </a:solidFill>
                <a:effectLst/>
                <a:latin typeface="Georgia" panose="02040502050405020303" pitchFamily="18" charset="0"/>
                <a:ea typeface="+mn-ea"/>
                <a:cs typeface="+mn-cs"/>
              </a:rPr>
              <a:t>or more </a:t>
            </a:r>
            <a:r>
              <a:rPr lang="en-US" sz="1150" dirty="0">
                <a:solidFill>
                  <a:schemeClr val="bg1"/>
                </a:solidFill>
                <a:effectLst/>
              </a:rPr>
              <a:t>Welcoming Ministries and 5 </a:t>
            </a:r>
            <a:r>
              <a:rPr lang="en-US" sz="1200" b="1" kern="1200" dirty="0">
                <a:solidFill>
                  <a:schemeClr val="dk1"/>
                </a:solidFill>
                <a:effectLst/>
                <a:latin typeface="Georgia" panose="02040502050405020303" pitchFamily="18" charset="0"/>
                <a:ea typeface="+mn-ea"/>
                <a:cs typeface="+mn-cs"/>
              </a:rPr>
              <a:t>or more 	</a:t>
            </a:r>
            <a:r>
              <a:rPr lang="en-US" sz="1150" dirty="0">
                <a:solidFill>
                  <a:schemeClr val="bg1"/>
                </a:solidFill>
                <a:effectLst/>
              </a:rPr>
              <a:t>ministries for each of the following: Outreach, In-	Reach, &amp; Evangelism Ministries to consider</a:t>
            </a:r>
          </a:p>
          <a:p>
            <a:pPr marL="169863" indent="169863">
              <a:tabLst>
                <a:tab pos="801688" algn="l"/>
              </a:tabLst>
            </a:pPr>
            <a:r>
              <a:rPr lang="en-US" sz="1150" u="sng" dirty="0">
                <a:solidFill>
                  <a:schemeClr val="bg1"/>
                </a:solidFill>
                <a:effectLst/>
              </a:rPr>
              <a:t>LEAD 2: </a:t>
            </a:r>
          </a:p>
          <a:p>
            <a:pPr marL="169863" lvl="1" indent="292100">
              <a:buNone/>
              <a:tabLst>
                <a:tab pos="801688" algn="l"/>
              </a:tabLst>
            </a:pPr>
            <a:r>
              <a:rPr lang="en-US" sz="1150" dirty="0">
                <a:solidFill>
                  <a:schemeClr val="bg1"/>
                </a:solidFill>
                <a:effectLst/>
              </a:rPr>
              <a:t>A: Evaluate researched programs for effectiveness</a:t>
            </a:r>
          </a:p>
          <a:p>
            <a:pPr marL="457200" lvl="1" indent="4763">
              <a:buNone/>
              <a:tabLst>
                <a:tab pos="801688" algn="l"/>
              </a:tabLst>
            </a:pPr>
            <a:r>
              <a:rPr lang="en-US" sz="1150" dirty="0">
                <a:solidFill>
                  <a:schemeClr val="bg1"/>
                </a:solidFill>
                <a:effectLst/>
              </a:rPr>
              <a:t>B: Modify and/or develop final </a:t>
            </a:r>
            <a:r>
              <a:rPr lang="en-US" sz="1200" dirty="0">
                <a:solidFill>
                  <a:schemeClr val="bg1"/>
                </a:solidFill>
                <a:effectLst/>
              </a:rPr>
              <a:t>Welcoming, Outreach,  In-	reach,  &amp;  Evangelism  Ministries </a:t>
            </a:r>
            <a:r>
              <a:rPr lang="en-US" sz="1150" b="1" dirty="0">
                <a:solidFill>
                  <a:schemeClr val="bg1"/>
                </a:solidFill>
                <a:effectLst/>
              </a:rPr>
              <a:t>(the “WOI&amp;E  	Ministries”) </a:t>
            </a:r>
            <a:r>
              <a:rPr lang="en-US" sz="1150" dirty="0">
                <a:solidFill>
                  <a:schemeClr val="bg1"/>
                </a:solidFill>
                <a:effectLst/>
              </a:rPr>
              <a:t>for utilization at Holy Trinity</a:t>
            </a:r>
          </a:p>
          <a:p>
            <a:pPr marL="457200" lvl="1" indent="4763">
              <a:buNone/>
              <a:tabLst>
                <a:tab pos="801688" algn="l"/>
              </a:tabLst>
            </a:pPr>
            <a:r>
              <a:rPr lang="en-US" sz="1150" dirty="0">
                <a:solidFill>
                  <a:schemeClr val="bg1"/>
                </a:solidFill>
                <a:effectLst/>
              </a:rPr>
              <a:t>C: Finalize </a:t>
            </a:r>
            <a:r>
              <a:rPr lang="en-US" sz="1150" b="1" dirty="0">
                <a:solidFill>
                  <a:schemeClr val="bg1"/>
                </a:solidFill>
                <a:effectLst/>
              </a:rPr>
              <a:t>WOI&amp;E  Ministries</a:t>
            </a:r>
            <a:r>
              <a:rPr lang="en-US" sz="1150" dirty="0">
                <a:solidFill>
                  <a:schemeClr val="bg1"/>
                </a:solidFill>
                <a:effectLst/>
              </a:rPr>
              <a:t> effectiveness metrics</a:t>
            </a:r>
          </a:p>
          <a:p>
            <a:pPr marL="339725" indent="-169863">
              <a:tabLst>
                <a:tab pos="801688" algn="l"/>
              </a:tabLst>
            </a:pPr>
            <a:r>
              <a:rPr lang="en-US" sz="1150" u="sng" dirty="0">
                <a:solidFill>
                  <a:schemeClr val="bg1"/>
                </a:solidFill>
                <a:effectLst/>
              </a:rPr>
              <a:t>LEAD 3:  </a:t>
            </a:r>
          </a:p>
          <a:p>
            <a:pPr marL="461963" lvl="1" indent="-292100">
              <a:buNone/>
              <a:tabLst>
                <a:tab pos="801688" algn="l"/>
              </a:tabLst>
            </a:pPr>
            <a:r>
              <a:rPr lang="en-US" sz="1150" dirty="0">
                <a:solidFill>
                  <a:schemeClr val="bg1"/>
                </a:solidFill>
                <a:effectLst/>
              </a:rPr>
              <a:t>	A: Identify </a:t>
            </a:r>
            <a:r>
              <a:rPr lang="en-US" sz="1150" b="1" dirty="0">
                <a:solidFill>
                  <a:schemeClr val="bg1"/>
                </a:solidFill>
                <a:effectLst/>
              </a:rPr>
              <a:t>WOI&amp;E  Ministries </a:t>
            </a:r>
            <a:r>
              <a:rPr lang="en-US" sz="1150" dirty="0">
                <a:solidFill>
                  <a:schemeClr val="bg1"/>
                </a:solidFill>
                <a:effectLst/>
              </a:rPr>
              <a:t>implementation modalities 	and ministry participants (“WOI&amp;E   Disciples”).</a:t>
            </a:r>
          </a:p>
          <a:p>
            <a:pPr marL="461963" lvl="1" indent="-292100">
              <a:buNone/>
              <a:tabLst>
                <a:tab pos="801688" algn="l"/>
              </a:tabLst>
            </a:pPr>
            <a:r>
              <a:rPr lang="en-US" sz="1150" dirty="0">
                <a:solidFill>
                  <a:schemeClr val="bg1"/>
                </a:solidFill>
                <a:effectLst/>
              </a:rPr>
              <a:t>	B: Develop WOI&amp;E   Disciples training program and 	delivery modalities and materials</a:t>
            </a:r>
          </a:p>
          <a:p>
            <a:pPr marL="461963" lvl="1" indent="-292100">
              <a:buNone/>
              <a:tabLst>
                <a:tab pos="801688" algn="l"/>
              </a:tabLst>
            </a:pPr>
            <a:r>
              <a:rPr lang="en-US" sz="1150" dirty="0">
                <a:solidFill>
                  <a:schemeClr val="bg1"/>
                </a:solidFill>
                <a:effectLst/>
              </a:rPr>
              <a:t>	C: Recruit and train WOI&amp;E  Disciples</a:t>
            </a:r>
          </a:p>
          <a:p>
            <a:pPr marL="339725" indent="-169863">
              <a:tabLst>
                <a:tab pos="801688" algn="l"/>
              </a:tabLst>
            </a:pPr>
            <a:r>
              <a:rPr lang="en-US" sz="1150" u="sng" dirty="0">
                <a:solidFill>
                  <a:schemeClr val="bg1"/>
                </a:solidFill>
                <a:effectLst/>
              </a:rPr>
              <a:t>LEAD 4:</a:t>
            </a:r>
          </a:p>
          <a:p>
            <a:pPr marL="457200" lvl="1" indent="4763">
              <a:buNone/>
              <a:tabLst>
                <a:tab pos="801688" algn="l"/>
              </a:tabLst>
            </a:pPr>
            <a:r>
              <a:rPr lang="en-US" sz="1150" dirty="0">
                <a:solidFill>
                  <a:schemeClr val="bg1"/>
                </a:solidFill>
                <a:effectLst/>
              </a:rPr>
              <a:t>A: Implement the </a:t>
            </a:r>
            <a:r>
              <a:rPr lang="en-US" sz="1150" b="1" dirty="0">
                <a:solidFill>
                  <a:schemeClr val="bg1"/>
                </a:solidFill>
                <a:effectLst/>
              </a:rPr>
              <a:t>WOI&amp;E  Ministries</a:t>
            </a:r>
            <a:endParaRPr lang="en-US" sz="1150" dirty="0">
              <a:solidFill>
                <a:schemeClr val="bg1"/>
              </a:solidFill>
              <a:effectLst/>
            </a:endParaRPr>
          </a:p>
          <a:p>
            <a:pPr marL="457200" lvl="1" indent="4763">
              <a:buNone/>
              <a:tabLst>
                <a:tab pos="801688" algn="l"/>
              </a:tabLst>
            </a:pPr>
            <a:r>
              <a:rPr lang="en-US" sz="1150" dirty="0">
                <a:solidFill>
                  <a:schemeClr val="bg1"/>
                </a:solidFill>
                <a:effectLst/>
              </a:rPr>
              <a:t>B: Track and report monthly, on the achievement of the 	Target Goals” and identify how to overcome 	impediments to success</a:t>
            </a:r>
          </a:p>
          <a:p>
            <a:pPr marL="173038" indent="288925">
              <a:tabLst>
                <a:tab pos="801688" algn="l"/>
              </a:tabLst>
            </a:pPr>
            <a:r>
              <a:rPr lang="en-US" sz="1150" u="sng" dirty="0">
                <a:solidFill>
                  <a:schemeClr val="bg1"/>
                </a:solidFill>
                <a:effectLst/>
              </a:rPr>
              <a:t>LEAD 5:  </a:t>
            </a:r>
          </a:p>
          <a:p>
            <a:pPr marL="457200" indent="0">
              <a:buNone/>
              <a:tabLst>
                <a:tab pos="801688" algn="l"/>
              </a:tabLst>
            </a:pPr>
            <a:r>
              <a:rPr lang="en-US" sz="1150" dirty="0">
                <a:solidFill>
                  <a:schemeClr val="bg1"/>
                </a:solidFill>
                <a:effectLst/>
              </a:rPr>
              <a:t>A: Obtain qualitative and quantitative data from </a:t>
            </a:r>
            <a:r>
              <a:rPr lang="en-US" sz="1150" b="1" dirty="0">
                <a:solidFill>
                  <a:schemeClr val="bg1"/>
                </a:solidFill>
                <a:effectLst/>
              </a:rPr>
              <a:t>WOI&amp;E  	Ministries </a:t>
            </a:r>
            <a:r>
              <a:rPr lang="en-US" sz="1150" dirty="0">
                <a:solidFill>
                  <a:schemeClr val="bg1"/>
                </a:solidFill>
                <a:effectLst/>
              </a:rPr>
              <a:t>effectiveness</a:t>
            </a:r>
          </a:p>
          <a:p>
            <a:pPr marL="457200" indent="0">
              <a:buNone/>
              <a:tabLst>
                <a:tab pos="801688" algn="l"/>
              </a:tabLst>
            </a:pPr>
            <a:r>
              <a:rPr lang="en-US" sz="1150" dirty="0">
                <a:solidFill>
                  <a:schemeClr val="bg1"/>
                </a:solidFill>
                <a:effectLst/>
              </a:rPr>
              <a:t>B: Analyze all data and finalize </a:t>
            </a:r>
            <a:r>
              <a:rPr lang="en-US" sz="1150" b="1" dirty="0">
                <a:solidFill>
                  <a:schemeClr val="bg1"/>
                </a:solidFill>
                <a:effectLst/>
              </a:rPr>
              <a:t>WOI&amp;E  Ministries </a:t>
            </a:r>
            <a:r>
              <a:rPr lang="en-US" sz="1150" dirty="0">
                <a:solidFill>
                  <a:schemeClr val="bg1"/>
                </a:solidFill>
                <a:effectLst/>
              </a:rPr>
              <a:t>and 	make all necessary improvements</a:t>
            </a:r>
          </a:p>
        </p:txBody>
      </p:sp>
      <p:sp>
        <p:nvSpPr>
          <p:cNvPr id="4" name="Content Placeholder 3">
            <a:extLst>
              <a:ext uri="{FF2B5EF4-FFF2-40B4-BE49-F238E27FC236}">
                <a16:creationId xmlns:a16="http://schemas.microsoft.com/office/drawing/2014/main" id="{90060F44-1C09-4A66-9EA0-FA6F4C6903A7}"/>
              </a:ext>
            </a:extLst>
          </p:cNvPr>
          <p:cNvSpPr>
            <a:spLocks noGrp="1"/>
          </p:cNvSpPr>
          <p:nvPr>
            <p:ph sz="half" idx="2"/>
          </p:nvPr>
        </p:nvSpPr>
        <p:spPr>
          <a:xfrm>
            <a:off x="5189035" y="1163194"/>
            <a:ext cx="3915967" cy="4858870"/>
          </a:xfrm>
        </p:spPr>
        <p:txBody>
          <a:bodyPr/>
          <a:lstStyle/>
          <a:p>
            <a:pPr marL="284163" indent="-284163">
              <a:tabLst>
                <a:tab pos="690563" algn="l"/>
              </a:tabLst>
            </a:pPr>
            <a:r>
              <a:rPr lang="en-US" sz="1400" u="sng" dirty="0">
                <a:solidFill>
                  <a:schemeClr val="bg1"/>
                </a:solidFill>
                <a:effectLst/>
              </a:rPr>
              <a:t>LAG 1:</a:t>
            </a:r>
            <a:r>
              <a:rPr lang="en-US" sz="1400" dirty="0">
                <a:solidFill>
                  <a:schemeClr val="bg1"/>
                </a:solidFill>
                <a:effectLst/>
              </a:rPr>
              <a:t>  Research the most effective youth and adult Welcoming, Outreach,  In-reach,  &amp;  Evangelism  Ministries within 3  months</a:t>
            </a:r>
          </a:p>
          <a:p>
            <a:pPr marL="284163" indent="-284163">
              <a:tabLst>
                <a:tab pos="690563" algn="l"/>
              </a:tabLst>
            </a:pPr>
            <a:endParaRPr lang="en-US" sz="1400" dirty="0">
              <a:solidFill>
                <a:schemeClr val="bg1"/>
              </a:solidFill>
              <a:effectLst/>
            </a:endParaRPr>
          </a:p>
          <a:p>
            <a:pPr marL="284163" indent="-284163">
              <a:tabLst>
                <a:tab pos="690563" algn="l"/>
              </a:tabLst>
            </a:pPr>
            <a:r>
              <a:rPr lang="en-US" sz="1400" u="sng" dirty="0">
                <a:solidFill>
                  <a:schemeClr val="bg1"/>
                </a:solidFill>
                <a:effectLst/>
              </a:rPr>
              <a:t>LAG 2:</a:t>
            </a:r>
            <a:r>
              <a:rPr lang="en-US" sz="1400" dirty="0">
                <a:solidFill>
                  <a:schemeClr val="bg1"/>
                </a:solidFill>
                <a:effectLst/>
              </a:rPr>
              <a:t> Develop the most effective Holy Trinity Welcoming, Outreach,  In-reach,  &amp;  Evangelism  Ministries </a:t>
            </a:r>
            <a:r>
              <a:rPr lang="en-US" sz="1400" b="1" dirty="0">
                <a:solidFill>
                  <a:schemeClr val="bg1"/>
                </a:solidFill>
                <a:effectLst/>
              </a:rPr>
              <a:t>(the “WOI&amp;E  Ministries”)  </a:t>
            </a:r>
            <a:r>
              <a:rPr lang="en-US" sz="1400" dirty="0">
                <a:solidFill>
                  <a:schemeClr val="bg1"/>
                </a:solidFill>
                <a:effectLst/>
              </a:rPr>
              <a:t>within 4 months</a:t>
            </a:r>
          </a:p>
          <a:p>
            <a:pPr marL="284163" indent="-284163">
              <a:tabLst>
                <a:tab pos="690563" algn="l"/>
              </a:tabLst>
            </a:pPr>
            <a:endParaRPr lang="en-US" sz="1400" dirty="0">
              <a:solidFill>
                <a:schemeClr val="bg1"/>
              </a:solidFill>
              <a:effectLst/>
            </a:endParaRPr>
          </a:p>
          <a:p>
            <a:pPr marL="233363" indent="-233363">
              <a:tabLst>
                <a:tab pos="690563" algn="l"/>
              </a:tabLst>
            </a:pPr>
            <a:r>
              <a:rPr lang="en-US" sz="1400" u="sng" dirty="0">
                <a:solidFill>
                  <a:schemeClr val="bg1"/>
                </a:solidFill>
                <a:effectLst/>
              </a:rPr>
              <a:t>LAG 3:</a:t>
            </a:r>
            <a:r>
              <a:rPr lang="en-US" sz="1400" dirty="0">
                <a:solidFill>
                  <a:schemeClr val="bg1"/>
                </a:solidFill>
                <a:effectLst/>
              </a:rPr>
              <a:t> Identify the modalities, processes  and procedures to achieve “Target Goals” in the </a:t>
            </a:r>
            <a:r>
              <a:rPr lang="en-US" sz="1400" b="1" dirty="0">
                <a:solidFill>
                  <a:schemeClr val="bg1"/>
                </a:solidFill>
                <a:effectLst/>
              </a:rPr>
              <a:t>WOI&amp;E  Ministries</a:t>
            </a:r>
            <a:r>
              <a:rPr lang="en-US" sz="1400" dirty="0">
                <a:solidFill>
                  <a:schemeClr val="bg1"/>
                </a:solidFill>
                <a:effectLst/>
              </a:rPr>
              <a:t> within 3 months</a:t>
            </a:r>
          </a:p>
          <a:p>
            <a:pPr marL="0" indent="0">
              <a:buNone/>
              <a:tabLst>
                <a:tab pos="690563" algn="l"/>
              </a:tabLst>
            </a:pPr>
            <a:r>
              <a:rPr lang="en-US" sz="1400" dirty="0">
                <a:solidFill>
                  <a:schemeClr val="bg1"/>
                </a:solidFill>
                <a:effectLst/>
              </a:rPr>
              <a:t>  </a:t>
            </a:r>
          </a:p>
          <a:p>
            <a:pPr marL="233363" indent="-233363">
              <a:tabLst>
                <a:tab pos="690563" algn="l"/>
              </a:tabLst>
            </a:pPr>
            <a:r>
              <a:rPr lang="en-US" sz="1400" u="sng" dirty="0">
                <a:solidFill>
                  <a:schemeClr val="bg1"/>
                </a:solidFill>
                <a:effectLst/>
              </a:rPr>
              <a:t>LAG 4:</a:t>
            </a:r>
            <a:r>
              <a:rPr lang="en-US" sz="1400" dirty="0">
                <a:solidFill>
                  <a:schemeClr val="bg1"/>
                </a:solidFill>
                <a:effectLst/>
              </a:rPr>
              <a:t> Implement the </a:t>
            </a:r>
            <a:r>
              <a:rPr lang="en-US" sz="1400" b="1" dirty="0">
                <a:solidFill>
                  <a:schemeClr val="bg1"/>
                </a:solidFill>
                <a:effectLst/>
              </a:rPr>
              <a:t>WOI&amp;E  Ministries</a:t>
            </a:r>
            <a:r>
              <a:rPr lang="en-US" sz="1400" dirty="0">
                <a:solidFill>
                  <a:schemeClr val="bg1"/>
                </a:solidFill>
                <a:effectLst/>
              </a:rPr>
              <a:t> </a:t>
            </a:r>
            <a:r>
              <a:rPr lang="en-US" sz="1400" b="1" dirty="0">
                <a:solidFill>
                  <a:schemeClr val="bg1"/>
                </a:solidFill>
                <a:effectLst/>
              </a:rPr>
              <a:t>to achieve the Target Goals </a:t>
            </a:r>
            <a:r>
              <a:rPr lang="en-US" sz="1400" dirty="0">
                <a:solidFill>
                  <a:schemeClr val="bg1"/>
                </a:solidFill>
                <a:effectLst/>
              </a:rPr>
              <a:t>within 24 months</a:t>
            </a:r>
          </a:p>
          <a:p>
            <a:pPr marL="0" indent="0">
              <a:buNone/>
              <a:tabLst>
                <a:tab pos="690563" algn="l"/>
              </a:tabLst>
            </a:pPr>
            <a:endParaRPr lang="en-US" sz="1400" dirty="0">
              <a:solidFill>
                <a:schemeClr val="bg1"/>
              </a:solidFill>
              <a:effectLst/>
            </a:endParaRPr>
          </a:p>
          <a:p>
            <a:pPr marL="233363" indent="-233363">
              <a:tabLst>
                <a:tab pos="690563" algn="l"/>
              </a:tabLst>
            </a:pPr>
            <a:r>
              <a:rPr lang="en-US" sz="1400" b="1" u="sng" dirty="0">
                <a:solidFill>
                  <a:schemeClr val="bg1"/>
                </a:solidFill>
                <a:effectLst/>
              </a:rPr>
              <a:t>LAG 5</a:t>
            </a:r>
            <a:r>
              <a:rPr lang="en-US" sz="1400" b="1" dirty="0">
                <a:solidFill>
                  <a:schemeClr val="bg1"/>
                </a:solidFill>
                <a:effectLst/>
              </a:rPr>
              <a:t>:  Compile and assess the results of  the WOI&amp;E  Ministries</a:t>
            </a:r>
            <a:r>
              <a:rPr lang="en-US" sz="1400" dirty="0">
                <a:solidFill>
                  <a:schemeClr val="bg1"/>
                </a:solidFill>
                <a:effectLst/>
              </a:rPr>
              <a:t> and </a:t>
            </a:r>
            <a:r>
              <a:rPr lang="en-US" sz="1400" b="1" dirty="0">
                <a:solidFill>
                  <a:schemeClr val="bg1"/>
                </a:solidFill>
                <a:effectLst/>
              </a:rPr>
              <a:t>make necessary improvements within 2 months</a:t>
            </a:r>
          </a:p>
          <a:p>
            <a:pPr marL="0" indent="0">
              <a:buNone/>
            </a:pPr>
            <a:endParaRPr lang="en-US" sz="1400" dirty="0">
              <a:effectLst/>
            </a:endParaRPr>
          </a:p>
        </p:txBody>
      </p:sp>
      <p:sp>
        <p:nvSpPr>
          <p:cNvPr id="5" name="Rectangle 4">
            <a:extLst>
              <a:ext uri="{FF2B5EF4-FFF2-40B4-BE49-F238E27FC236}">
                <a16:creationId xmlns:a16="http://schemas.microsoft.com/office/drawing/2014/main" id="{E249FCEE-6AB6-4C42-99C2-4374D368315A}"/>
              </a:ext>
            </a:extLst>
          </p:cNvPr>
          <p:cNvSpPr/>
          <p:nvPr/>
        </p:nvSpPr>
        <p:spPr bwMode="auto">
          <a:xfrm>
            <a:off x="5226744" y="927376"/>
            <a:ext cx="3840551" cy="581366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6" name="Rectangle 5">
            <a:extLst>
              <a:ext uri="{FF2B5EF4-FFF2-40B4-BE49-F238E27FC236}">
                <a16:creationId xmlns:a16="http://schemas.microsoft.com/office/drawing/2014/main" id="{0CE8FC17-DF5F-44B1-898B-F8948F993B9B}"/>
              </a:ext>
            </a:extLst>
          </p:cNvPr>
          <p:cNvSpPr/>
          <p:nvPr/>
        </p:nvSpPr>
        <p:spPr bwMode="auto">
          <a:xfrm>
            <a:off x="95944" y="998496"/>
            <a:ext cx="4961587" cy="581366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8" name="Title 1">
            <a:extLst>
              <a:ext uri="{FF2B5EF4-FFF2-40B4-BE49-F238E27FC236}">
                <a16:creationId xmlns:a16="http://schemas.microsoft.com/office/drawing/2014/main" id="{D80649D2-E988-4717-A139-040150AD6F9B}"/>
              </a:ext>
            </a:extLst>
          </p:cNvPr>
          <p:cNvSpPr>
            <a:spLocks noGrp="1"/>
          </p:cNvSpPr>
          <p:nvPr>
            <p:ph type="title"/>
          </p:nvPr>
        </p:nvSpPr>
        <p:spPr>
          <a:xfrm>
            <a:off x="918713" y="-86264"/>
            <a:ext cx="7306574" cy="1143000"/>
          </a:xfrm>
        </p:spPr>
        <p:txBody>
          <a:bodyPr/>
          <a:lstStyle/>
          <a:p>
            <a:r>
              <a:rPr lang="en-US" sz="2800" u="none" dirty="0"/>
              <a:t>Welcoming, Outreach, In-reach, &amp; </a:t>
            </a:r>
            <a:r>
              <a:rPr lang="en-US" sz="2800" dirty="0"/>
              <a:t>Evangelism  WIG  2  Lead Measures</a:t>
            </a:r>
          </a:p>
        </p:txBody>
      </p:sp>
    </p:spTree>
    <p:extLst>
      <p:ext uri="{BB962C8B-B14F-4D97-AF65-F5344CB8AC3E}">
        <p14:creationId xmlns:p14="http://schemas.microsoft.com/office/powerpoint/2010/main" val="879835415"/>
      </p:ext>
    </p:extLst>
  </p:cSld>
  <p:clrMapOvr>
    <a:masterClrMapping/>
  </p:clrMapOvr>
  <p:transition>
    <p:strips dir="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952059"/>
          <a:ext cx="9050482" cy="5623497"/>
        </p:xfrm>
        <a:graphic>
          <a:graphicData uri="http://schemas.openxmlformats.org/drawingml/2006/table">
            <a:tbl>
              <a:tblPr firstRow="1" bandRow="1">
                <a:tableStyleId>{7DF18680-E054-41AD-8BC1-D1AEF772440D}</a:tableStyleId>
              </a:tblPr>
              <a:tblGrid>
                <a:gridCol w="3661304">
                  <a:extLst>
                    <a:ext uri="{9D8B030D-6E8A-4147-A177-3AD203B41FA5}">
                      <a16:colId xmlns:a16="http://schemas.microsoft.com/office/drawing/2014/main" val="20000"/>
                    </a:ext>
                  </a:extLst>
                </a:gridCol>
                <a:gridCol w="1634045">
                  <a:extLst>
                    <a:ext uri="{9D8B030D-6E8A-4147-A177-3AD203B41FA5}">
                      <a16:colId xmlns:a16="http://schemas.microsoft.com/office/drawing/2014/main" val="20001"/>
                    </a:ext>
                  </a:extLst>
                </a:gridCol>
                <a:gridCol w="1826889">
                  <a:extLst>
                    <a:ext uri="{9D8B030D-6E8A-4147-A177-3AD203B41FA5}">
                      <a16:colId xmlns:a16="http://schemas.microsoft.com/office/drawing/2014/main" val="20002"/>
                    </a:ext>
                  </a:extLst>
                </a:gridCol>
                <a:gridCol w="1928244">
                  <a:extLst>
                    <a:ext uri="{9D8B030D-6E8A-4147-A177-3AD203B41FA5}">
                      <a16:colId xmlns:a16="http://schemas.microsoft.com/office/drawing/2014/main" val="20003"/>
                    </a:ext>
                  </a:extLst>
                </a:gridCol>
              </a:tblGrid>
              <a:tr h="548789">
                <a:tc>
                  <a:txBody>
                    <a:bodyPr/>
                    <a:lstStyle/>
                    <a:p>
                      <a:pPr algn="ctr"/>
                      <a:r>
                        <a:rPr lang="en-US" sz="1600" b="1" kern="1200" dirty="0">
                          <a:solidFill>
                            <a:schemeClr val="bg1"/>
                          </a:solidFill>
                          <a:effectLst/>
                          <a:latin typeface="Georgia" panose="02040502050405020303" pitchFamily="18" charset="0"/>
                          <a:ea typeface="+mn-ea"/>
                          <a:cs typeface="+mn-cs"/>
                        </a:rPr>
                        <a:t>Key  Actions  Necessary  </a:t>
                      </a:r>
                      <a:r>
                        <a:rPr lang="en-US" sz="1600" b="1" u="none" kern="1200" dirty="0">
                          <a:solidFill>
                            <a:schemeClr val="bg1"/>
                          </a:solidFill>
                          <a:effectLst/>
                          <a:latin typeface="Georgia" panose="02040502050405020303" pitchFamily="18" charset="0"/>
                          <a:ea typeface="+mn-ea"/>
                          <a:cs typeface="+mn-cs"/>
                        </a:rPr>
                        <a:t>To  Achieve  </a:t>
                      </a:r>
                    </a:p>
                    <a:p>
                      <a:pPr algn="ctr"/>
                      <a:r>
                        <a:rPr lang="en-US" sz="1600" b="1" u="sng" kern="1200" dirty="0">
                          <a:solidFill>
                            <a:schemeClr val="bg1"/>
                          </a:solidFill>
                          <a:effectLst/>
                          <a:latin typeface="Georgia" panose="02040502050405020303" pitchFamily="18" charset="0"/>
                          <a:ea typeface="+mn-ea"/>
                          <a:cs typeface="+mn-cs"/>
                        </a:rPr>
                        <a:t>Strategic  WIG 2 </a:t>
                      </a:r>
                      <a:endParaRPr lang="en-US" sz="1600" b="1" dirty="0">
                        <a:solidFill>
                          <a:schemeClr val="bg1"/>
                        </a:solidFill>
                        <a:latin typeface="Georgia" panose="02040502050405020303" pitchFamily="18" charset="0"/>
                      </a:endParaRPr>
                    </a:p>
                  </a:txBody>
                  <a:tcPr/>
                </a:tc>
                <a:tc>
                  <a:txBody>
                    <a:bodyPr/>
                    <a:lstStyle/>
                    <a:p>
                      <a:pPr algn="ctr"/>
                      <a:r>
                        <a:rPr lang="en-US" sz="1600" b="1" u="none" dirty="0">
                          <a:solidFill>
                            <a:schemeClr val="bg1"/>
                          </a:solidFill>
                          <a:latin typeface="Georgia" panose="02040502050405020303" pitchFamily="18" charset="0"/>
                        </a:rPr>
                        <a:t>Responsible </a:t>
                      </a:r>
                      <a:r>
                        <a:rPr lang="en-US" sz="1600" b="1" u="sng" dirty="0">
                          <a:solidFill>
                            <a:schemeClr val="bg1"/>
                          </a:solidFill>
                          <a:latin typeface="Georgia" panose="02040502050405020303" pitchFamily="18" charset="0"/>
                        </a:rPr>
                        <a:t>Party</a:t>
                      </a:r>
                    </a:p>
                  </a:txBody>
                  <a:tcPr/>
                </a:tc>
                <a:tc>
                  <a:txBody>
                    <a:bodyPr/>
                    <a:lstStyle/>
                    <a:p>
                      <a:pPr algn="ctr"/>
                      <a:r>
                        <a:rPr lang="en-US" sz="1600" b="1" u="none" dirty="0">
                          <a:solidFill>
                            <a:schemeClr val="bg1"/>
                          </a:solidFill>
                          <a:latin typeface="Georgia" panose="02040502050405020303" pitchFamily="18" charset="0"/>
                        </a:rPr>
                        <a:t>Deadline </a:t>
                      </a:r>
                      <a:r>
                        <a:rPr lang="en-US" sz="1600" b="1" u="sng" dirty="0">
                          <a:solidFill>
                            <a:schemeClr val="bg1"/>
                          </a:solidFill>
                          <a:latin typeface="Georgia" panose="02040502050405020303" pitchFamily="18" charset="0"/>
                        </a:rPr>
                        <a:t>Timetable</a:t>
                      </a:r>
                    </a:p>
                  </a:txBody>
                  <a:tcPr/>
                </a:tc>
                <a:tc>
                  <a:txBody>
                    <a:bodyPr/>
                    <a:lstStyle/>
                    <a:p>
                      <a:pPr algn="ctr"/>
                      <a:r>
                        <a:rPr lang="en-US" sz="1600" b="1" u="none" dirty="0">
                          <a:solidFill>
                            <a:schemeClr val="bg1"/>
                          </a:solidFill>
                          <a:latin typeface="Georgia" panose="02040502050405020303" pitchFamily="18" charset="0"/>
                        </a:rPr>
                        <a:t>Completion </a:t>
                      </a:r>
                    </a:p>
                    <a:p>
                      <a:pPr algn="ctr"/>
                      <a:r>
                        <a:rPr lang="en-US" sz="16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374657">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1" i="0" u="sng" dirty="0">
                          <a:solidFill>
                            <a:srgbClr val="FF0000"/>
                          </a:solidFill>
                          <a:effectLst/>
                          <a:latin typeface="Georgia" panose="02040502050405020303" pitchFamily="18" charset="0"/>
                        </a:rPr>
                        <a:t>LAG 1: Research the most effective Welcoming Ministry and Outreach, In-Reach, and Evangelism Ministries (the “WOI&amp;E  Ministries”) within 3 months</a:t>
                      </a:r>
                      <a:endParaRPr lang="en-US" sz="1600" b="1" i="0"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944058"/>
                  </a:ext>
                </a:extLst>
              </a:tr>
              <a:tr h="614806">
                <a:tc>
                  <a:txBody>
                    <a:bodyPr/>
                    <a:lstStyle/>
                    <a:p>
                      <a:pPr marL="11113" marR="0" lvl="0" indent="0" algn="l">
                        <a:lnSpc>
                          <a:spcPct val="107000"/>
                        </a:lnSpc>
                        <a:spcBef>
                          <a:spcPts val="0"/>
                        </a:spcBef>
                        <a:spcAft>
                          <a:spcPts val="0"/>
                        </a:spcAft>
                        <a:buFont typeface="Arial" panose="020B0604020202020204" pitchFamily="34" charset="0"/>
                        <a:buNone/>
                        <a:tabLst/>
                      </a:pPr>
                      <a:r>
                        <a:rPr lang="en-US" sz="16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Form Welcoming, Outreach,  In-reach,  &amp;  Evangelism  Ministries Team 2 (WOI&amp;E   Team 2).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Strategic Planning Team and Goal co-Captains</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start date</a:t>
                      </a:r>
                    </a:p>
                    <a:p>
                      <a:pPr marL="0" marR="0">
                        <a:lnSpc>
                          <a:spcPct val="107000"/>
                        </a:lnSpc>
                        <a:spcBef>
                          <a:spcPts val="0"/>
                        </a:spcBef>
                        <a:spcAft>
                          <a:spcPts val="0"/>
                        </a:spcAft>
                      </a:pPr>
                      <a:endPar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nSpc>
                          <a:spcPct val="107000"/>
                        </a:lnSpc>
                        <a:spcBef>
                          <a:spcPts val="0"/>
                        </a:spcBef>
                        <a:spcAft>
                          <a:spcPts val="0"/>
                        </a:spcAft>
                        <a:buFont typeface="Symbol" pitchFamily="2" charset="2"/>
                        <a:buNone/>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WOI&amp;E   Team 2 members agree to serve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0737851"/>
                  </a:ext>
                </a:extLst>
              </a:tr>
              <a:tr h="650634">
                <a:tc>
                  <a:txBody>
                    <a:bodyPr/>
                    <a:lstStyle/>
                    <a:p>
                      <a:pPr marL="0" lvl="1" indent="0">
                        <a:buNone/>
                      </a:pPr>
                      <a:r>
                        <a:rPr lang="en-US" sz="1600" b="1" dirty="0">
                          <a:solidFill>
                            <a:schemeClr val="tx1"/>
                          </a:solidFill>
                          <a:effectLst/>
                          <a:latin typeface="Georgia" panose="02040502050405020303" pitchFamily="18" charset="0"/>
                        </a:rPr>
                        <a:t>2. Research and identify definitions of youth and adult welcoming, outreach, in-reach and evangelism and metrics to determine effectiveness and how success will be determined.</a:t>
                      </a:r>
                      <a:endParaRPr lang="en-US" sz="16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WOI&amp;E   Team 2 </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months after step one starts</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lvl="0" indent="0">
                        <a:lnSpc>
                          <a:spcPct val="107000"/>
                        </a:lnSpc>
                        <a:spcBef>
                          <a:spcPts val="0"/>
                        </a:spcBef>
                        <a:spcAft>
                          <a:spcPts val="0"/>
                        </a:spcAft>
                        <a:buFont typeface="Symbol" pitchFamily="2" charset="2"/>
                        <a:buNone/>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Definitions and effectiveness metrics determined</a:t>
                      </a:r>
                    </a:p>
                  </a:txBody>
                  <a:tcPr marL="68580" marR="68580"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1034914">
                <a:tc>
                  <a:txBody>
                    <a:bodyPr/>
                    <a:lstStyle/>
                    <a:p>
                      <a:pPr marL="0" marR="0" lvl="0" indent="0" algn="l">
                        <a:lnSpc>
                          <a:spcPct val="107000"/>
                        </a:lnSpc>
                        <a:spcBef>
                          <a:spcPts val="0"/>
                        </a:spcBef>
                        <a:spcAft>
                          <a:spcPts val="0"/>
                        </a:spcAft>
                        <a:buFontTx/>
                        <a:buNone/>
                      </a:pPr>
                      <a:r>
                        <a:rPr lang="en-US" sz="16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3. </a:t>
                      </a:r>
                      <a:r>
                        <a:rPr lang="en-US" sz="1600" b="1" dirty="0">
                          <a:solidFill>
                            <a:schemeClr val="tx1"/>
                          </a:solidFill>
                          <a:effectLst/>
                          <a:latin typeface="Georgia" panose="02040502050405020303" pitchFamily="18" charset="0"/>
                        </a:rPr>
                        <a:t>Identify 5 </a:t>
                      </a:r>
                      <a:r>
                        <a:rPr lang="en-US" sz="1600" b="1" kern="1200" dirty="0">
                          <a:solidFill>
                            <a:schemeClr val="dk1"/>
                          </a:solidFill>
                          <a:effectLst/>
                          <a:latin typeface="Georgia" panose="02040502050405020303" pitchFamily="18" charset="0"/>
                          <a:ea typeface="+mn-ea"/>
                          <a:cs typeface="+mn-cs"/>
                        </a:rPr>
                        <a:t>or more </a:t>
                      </a:r>
                      <a:r>
                        <a:rPr lang="en-US" sz="1600" b="1" dirty="0">
                          <a:solidFill>
                            <a:schemeClr val="tx1"/>
                          </a:solidFill>
                          <a:effectLst/>
                          <a:latin typeface="Georgia" panose="02040502050405020303" pitchFamily="18" charset="0"/>
                        </a:rPr>
                        <a:t>Welcoming Ministries and 5 </a:t>
                      </a:r>
                      <a:r>
                        <a:rPr lang="en-US" sz="1600" b="1" kern="1200" dirty="0">
                          <a:solidFill>
                            <a:schemeClr val="dk1"/>
                          </a:solidFill>
                          <a:effectLst/>
                          <a:latin typeface="Georgia" panose="02040502050405020303" pitchFamily="18" charset="0"/>
                          <a:ea typeface="+mn-ea"/>
                          <a:cs typeface="+mn-cs"/>
                        </a:rPr>
                        <a:t>or more </a:t>
                      </a:r>
                      <a:r>
                        <a:rPr lang="en-US" sz="1600" b="1" dirty="0">
                          <a:solidFill>
                            <a:schemeClr val="tx1"/>
                          </a:solidFill>
                          <a:effectLst/>
                          <a:latin typeface="Georgia" panose="02040502050405020303" pitchFamily="18" charset="0"/>
                        </a:rPr>
                        <a:t>Outreach, In-Reach &amp; Evangelism Ministries for both youth and adults to evaluate and consider from both inside and outside the Orthodox ecosystem.</a:t>
                      </a:r>
                      <a:endParaRPr lang="en-US" sz="16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WOI&amp;E   Team 2 </a:t>
                      </a:r>
                    </a:p>
                  </a:txBody>
                  <a:tcPr marL="68580" marR="68580" marT="0" marB="0"/>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Simultaneous with step 2</a:t>
                      </a:r>
                    </a:p>
                  </a:txBody>
                  <a:tcPr marL="68580" marR="68580" marT="0" marB="0"/>
                </a:tc>
                <a:tc>
                  <a:txBody>
                    <a:bodyPr/>
                    <a:lstStyle/>
                    <a:p>
                      <a:pPr marL="0" marR="0" lvl="0" indent="0">
                        <a:lnSpc>
                          <a:spcPct val="107000"/>
                        </a:lnSpc>
                        <a:spcBef>
                          <a:spcPts val="0"/>
                        </a:spcBef>
                        <a:spcAft>
                          <a:spcPts val="0"/>
                        </a:spcAft>
                        <a:buFontTx/>
                        <a:buNone/>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5 </a:t>
                      </a:r>
                      <a:r>
                        <a:rPr lang="en-US" sz="1600" b="0" kern="1200" dirty="0">
                          <a:solidFill>
                            <a:schemeClr val="dk1"/>
                          </a:solidFill>
                          <a:effectLst/>
                          <a:latin typeface="Georgia" panose="02040502050405020303" pitchFamily="18" charset="0"/>
                          <a:ea typeface="+mn-ea"/>
                          <a:cs typeface="+mn-cs"/>
                        </a:rPr>
                        <a:t>or more </a:t>
                      </a:r>
                      <a:r>
                        <a:rPr lang="en-US" sz="1600" b="0" dirty="0">
                          <a:solidFill>
                            <a:schemeClr val="tx1"/>
                          </a:solidFill>
                          <a:effectLst/>
                          <a:latin typeface="Georgia" panose="02040502050405020303" pitchFamily="18" charset="0"/>
                        </a:rPr>
                        <a:t>Welcoming, Outreach,  In-reach,  &amp;  Evangelism  Ministries </a:t>
                      </a: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are identified for study</a:t>
                      </a:r>
                    </a:p>
                  </a:txBody>
                  <a:tcPr marL="68580" marR="68580" marT="0" marB="0"/>
                </a:tc>
                <a:extLst>
                  <a:ext uri="{0D108BD9-81ED-4DB2-BD59-A6C34878D82A}">
                    <a16:rowId xmlns:a16="http://schemas.microsoft.com/office/drawing/2014/main" val="1085481770"/>
                  </a:ext>
                </a:extLst>
              </a:tr>
            </a:tbl>
          </a:graphicData>
        </a:graphic>
      </p:graphicFrame>
      <p:sp>
        <p:nvSpPr>
          <p:cNvPr id="5" name="Title 1">
            <a:extLst>
              <a:ext uri="{FF2B5EF4-FFF2-40B4-BE49-F238E27FC236}">
                <a16:creationId xmlns:a16="http://schemas.microsoft.com/office/drawing/2014/main" id="{9FDB7EC0-2E3D-C54F-86C6-B0FCA22EE441}"/>
              </a:ext>
            </a:extLst>
          </p:cNvPr>
          <p:cNvSpPr>
            <a:spLocks noGrp="1"/>
          </p:cNvSpPr>
          <p:nvPr>
            <p:ph type="title"/>
          </p:nvPr>
        </p:nvSpPr>
        <p:spPr>
          <a:xfrm>
            <a:off x="965200" y="-237646"/>
            <a:ext cx="7193280" cy="1143000"/>
          </a:xfrm>
        </p:spPr>
        <p:txBody>
          <a:bodyPr/>
          <a:lstStyle/>
          <a:p>
            <a:r>
              <a:rPr lang="en-US" sz="2000" u="none" dirty="0"/>
              <a:t>Welcoming  Ministry  and  Outreach,  In-Reach,  and </a:t>
            </a:r>
            <a:r>
              <a:rPr lang="en-US" sz="2000" dirty="0"/>
              <a:t>Evangelism  WIG</a:t>
            </a:r>
            <a:r>
              <a:rPr lang="en-US" sz="2000" b="1" dirty="0">
                <a:effectLst/>
              </a:rPr>
              <a:t> 2  Action  </a:t>
            </a:r>
            <a:r>
              <a:rPr lang="en-US" sz="2000" b="1" u="sng" dirty="0">
                <a:effectLst/>
              </a:rPr>
              <a:t>Plan</a:t>
            </a:r>
            <a:endParaRPr lang="en-US" sz="2000" b="1" u="sng" dirty="0"/>
          </a:p>
        </p:txBody>
      </p:sp>
    </p:spTree>
    <p:extLst>
      <p:ext uri="{BB962C8B-B14F-4D97-AF65-F5344CB8AC3E}">
        <p14:creationId xmlns:p14="http://schemas.microsoft.com/office/powerpoint/2010/main" val="1022899255"/>
      </p:ext>
    </p:extLst>
  </p:cSld>
  <p:clrMapOvr>
    <a:masterClrMapping/>
  </p:clrMapOvr>
  <p:transition>
    <p:strips dir="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160" y="809729"/>
          <a:ext cx="9144000" cy="5602438"/>
        </p:xfrm>
        <a:graphic>
          <a:graphicData uri="http://schemas.openxmlformats.org/drawingml/2006/table">
            <a:tbl>
              <a:tblPr firstRow="1" bandRow="1">
                <a:tableStyleId>{7DF18680-E054-41AD-8BC1-D1AEF772440D}</a:tableStyleId>
              </a:tblPr>
              <a:tblGrid>
                <a:gridCol w="3990109">
                  <a:extLst>
                    <a:ext uri="{9D8B030D-6E8A-4147-A177-3AD203B41FA5}">
                      <a16:colId xmlns:a16="http://schemas.microsoft.com/office/drawing/2014/main" val="20000"/>
                    </a:ext>
                  </a:extLst>
                </a:gridCol>
                <a:gridCol w="1394992">
                  <a:extLst>
                    <a:ext uri="{9D8B030D-6E8A-4147-A177-3AD203B41FA5}">
                      <a16:colId xmlns:a16="http://schemas.microsoft.com/office/drawing/2014/main" val="3434856931"/>
                    </a:ext>
                  </a:extLst>
                </a:gridCol>
                <a:gridCol w="1857853">
                  <a:extLst>
                    <a:ext uri="{9D8B030D-6E8A-4147-A177-3AD203B41FA5}">
                      <a16:colId xmlns:a16="http://schemas.microsoft.com/office/drawing/2014/main" val="20002"/>
                    </a:ext>
                  </a:extLst>
                </a:gridCol>
                <a:gridCol w="1901046">
                  <a:extLst>
                    <a:ext uri="{9D8B030D-6E8A-4147-A177-3AD203B41FA5}">
                      <a16:colId xmlns:a16="http://schemas.microsoft.com/office/drawing/2014/main" val="20003"/>
                    </a:ext>
                  </a:extLst>
                </a:gridCol>
              </a:tblGrid>
              <a:tr h="465796">
                <a:tc>
                  <a:txBody>
                    <a:bodyPr/>
                    <a:lstStyle/>
                    <a:p>
                      <a:pPr algn="ctr"/>
                      <a:r>
                        <a:rPr lang="en-US" sz="1200" b="1" kern="1200" dirty="0">
                          <a:solidFill>
                            <a:schemeClr val="bg1"/>
                          </a:solidFill>
                          <a:effectLst/>
                          <a:latin typeface="Georgia" panose="02040502050405020303" pitchFamily="18" charset="0"/>
                          <a:ea typeface="+mn-ea"/>
                          <a:cs typeface="+mn-cs"/>
                        </a:rPr>
                        <a:t>Key  Actions  Necessary  </a:t>
                      </a:r>
                      <a:r>
                        <a:rPr lang="en-US" sz="1200" b="1" u="none" kern="1200" dirty="0">
                          <a:solidFill>
                            <a:schemeClr val="bg1"/>
                          </a:solidFill>
                          <a:effectLst/>
                          <a:latin typeface="Georgia" panose="02040502050405020303" pitchFamily="18" charset="0"/>
                          <a:ea typeface="+mn-ea"/>
                          <a:cs typeface="+mn-cs"/>
                        </a:rPr>
                        <a:t>To  Achieve  </a:t>
                      </a:r>
                      <a:r>
                        <a:rPr lang="en-US" sz="1200" b="1" u="sng" kern="1200" dirty="0">
                          <a:solidFill>
                            <a:schemeClr val="bg1"/>
                          </a:solidFill>
                          <a:effectLst/>
                          <a:latin typeface="Georgia" panose="02040502050405020303" pitchFamily="18" charset="0"/>
                          <a:ea typeface="+mn-ea"/>
                          <a:cs typeface="+mn-cs"/>
                        </a:rPr>
                        <a:t>Strategic  WIG 2 </a:t>
                      </a:r>
                      <a:endParaRPr lang="en-US" sz="1200" b="1" dirty="0">
                        <a:solidFill>
                          <a:schemeClr val="bg1"/>
                        </a:solidFill>
                        <a:latin typeface="Georgia" panose="02040502050405020303" pitchFamily="18" charset="0"/>
                      </a:endParaRPr>
                    </a:p>
                  </a:txBody>
                  <a:tcPr/>
                </a:tc>
                <a:tc>
                  <a:txBody>
                    <a:bodyPr/>
                    <a:lstStyle/>
                    <a:p>
                      <a:pPr algn="ctr"/>
                      <a:r>
                        <a:rPr lang="en-US" sz="1200" b="1" u="none" dirty="0">
                          <a:solidFill>
                            <a:schemeClr val="bg1"/>
                          </a:solidFill>
                          <a:latin typeface="Georgia" panose="02040502050405020303" pitchFamily="18" charset="0"/>
                        </a:rPr>
                        <a:t>Responsible </a:t>
                      </a:r>
                      <a:r>
                        <a:rPr lang="en-US" sz="1200" b="1" u="sng" dirty="0">
                          <a:solidFill>
                            <a:schemeClr val="bg1"/>
                          </a:solidFill>
                          <a:latin typeface="Georgia" panose="02040502050405020303" pitchFamily="18" charset="0"/>
                        </a:rPr>
                        <a:t>Party</a:t>
                      </a:r>
                    </a:p>
                  </a:txBody>
                  <a:tcPr/>
                </a:tc>
                <a:tc>
                  <a:txBody>
                    <a:bodyPr/>
                    <a:lstStyle/>
                    <a:p>
                      <a:pPr algn="ctr"/>
                      <a:r>
                        <a:rPr lang="en-US" sz="1200" b="1" u="none" dirty="0">
                          <a:solidFill>
                            <a:schemeClr val="bg1"/>
                          </a:solidFill>
                          <a:latin typeface="Georgia" panose="02040502050405020303" pitchFamily="18" charset="0"/>
                        </a:rPr>
                        <a:t>Deadline </a:t>
                      </a:r>
                      <a:r>
                        <a:rPr lang="en-US" sz="1200" b="1" u="sng" dirty="0">
                          <a:solidFill>
                            <a:schemeClr val="bg1"/>
                          </a:solidFill>
                          <a:latin typeface="Georgia" panose="02040502050405020303" pitchFamily="18" charset="0"/>
                        </a:rPr>
                        <a:t>Timetable</a:t>
                      </a:r>
                    </a:p>
                  </a:txBody>
                  <a:tcPr/>
                </a:tc>
                <a:tc>
                  <a:txBody>
                    <a:bodyPr/>
                    <a:lstStyle/>
                    <a:p>
                      <a:pPr algn="ctr"/>
                      <a:r>
                        <a:rPr lang="en-US" sz="1200" b="1" u="none" dirty="0">
                          <a:solidFill>
                            <a:schemeClr val="bg1"/>
                          </a:solidFill>
                          <a:latin typeface="Georgia" panose="02040502050405020303" pitchFamily="18" charset="0"/>
                        </a:rPr>
                        <a:t>Completion </a:t>
                      </a:r>
                    </a:p>
                    <a:p>
                      <a:pPr algn="ctr"/>
                      <a:r>
                        <a:rPr lang="en-US" sz="12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426773">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6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2: Develop the most effective </a:t>
                      </a:r>
                      <a:r>
                        <a:rPr lang="en-US" sz="1600" b="1" i="0" u="sng" dirty="0">
                          <a:solidFill>
                            <a:srgbClr val="FF0000"/>
                          </a:solidFill>
                          <a:effectLst/>
                          <a:latin typeface="Georgia" panose="02040502050405020303" pitchFamily="18" charset="0"/>
                        </a:rPr>
                        <a:t>Welcoming ,Ministry and Outreach, In-Reach, and Evangelism Ministries within 4 months</a:t>
                      </a:r>
                      <a:endParaRPr lang="en-US" sz="16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nSpc>
                          <a:spcPct val="107000"/>
                        </a:lnSpc>
                        <a:spcBef>
                          <a:spcPts val="0"/>
                        </a:spcBef>
                        <a:spcAft>
                          <a:spcPts val="0"/>
                        </a:spcAft>
                        <a:buFontTx/>
                        <a:buNone/>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2140628"/>
                  </a:ext>
                </a:extLst>
              </a:tr>
              <a:tr h="1323630">
                <a:tc>
                  <a:txBody>
                    <a:bodyPr/>
                    <a:lstStyle/>
                    <a:p>
                      <a:pPr marL="0" lvl="1" indent="0">
                        <a:buNone/>
                      </a:pPr>
                      <a:r>
                        <a:rPr lang="en-US" sz="1600" b="1" dirty="0">
                          <a:solidFill>
                            <a:schemeClr val="tx1"/>
                          </a:solidFill>
                          <a:effectLst/>
                          <a:latin typeface="Georgia" panose="02040502050405020303" pitchFamily="18" charset="0"/>
                        </a:rPr>
                        <a:t>4. </a:t>
                      </a:r>
                      <a:r>
                        <a:rPr lang="en-US" sz="16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Analyze the Holy Trinity baseline on key Welcoming, Outreach,  In-reach,  &amp;  Evangelism  Ministries effectiveness metrics. E</a:t>
                      </a:r>
                      <a:r>
                        <a:rPr lang="en-US" sz="1600" b="1" dirty="0">
                          <a:solidFill>
                            <a:schemeClr val="tx1"/>
                          </a:solidFill>
                          <a:effectLst/>
                          <a:latin typeface="Georgia" panose="02040502050405020303" pitchFamily="18" charset="0"/>
                        </a:rPr>
                        <a:t>valuate and study the Welcoming, Outreach,  In-reach,  &amp;  Evangelism  Ministries identified in step 3 to determine their effectiveness and applicability to the Holy Trinity based on definitions and criteria of effectiveness and success determined in step 2. </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WOI&amp;E   Team 2 </a:t>
                      </a:r>
                    </a:p>
                  </a:txBody>
                  <a:tcPr marL="68580" marR="68580" marT="0" marB="0"/>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3</a:t>
                      </a:r>
                    </a:p>
                  </a:txBody>
                  <a:tcPr marL="68580" marR="68580" marT="0" marB="0"/>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Evaluation of alternative Welcoming, Outreach,  In-reach,  &amp;  Evangelism  Ministries are completed </a:t>
                      </a:r>
                    </a:p>
                  </a:txBody>
                  <a:tcPr marL="68580" marR="68580" marT="0" marB="0"/>
                </a:tc>
                <a:extLst>
                  <a:ext uri="{0D108BD9-81ED-4DB2-BD59-A6C34878D82A}">
                    <a16:rowId xmlns:a16="http://schemas.microsoft.com/office/drawing/2014/main" val="1547801244"/>
                  </a:ext>
                </a:extLst>
              </a:tr>
              <a:tr h="751642">
                <a:tc>
                  <a:txBody>
                    <a:bodyPr/>
                    <a:lstStyle/>
                    <a:p>
                      <a:pPr marL="0" lvl="1" indent="0">
                        <a:buNone/>
                      </a:pPr>
                      <a:r>
                        <a:rPr lang="en-US" sz="1600" b="1" dirty="0">
                          <a:solidFill>
                            <a:schemeClr val="tx1"/>
                          </a:solidFill>
                          <a:effectLst/>
                          <a:latin typeface="Georgia" panose="02040502050405020303" pitchFamily="18" charset="0"/>
                        </a:rPr>
                        <a:t>5. Modify researched programs, or develop new programs or elements, as necessary, to finalize the creation of official Holy Trinity youth and adult Welcoming, Outreach,  In-reach,  &amp;  Evangelism  Ministries (the “WOI&amp;E  Ministries”)  </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WOI&amp;E   Team 2 </a:t>
                      </a:r>
                    </a:p>
                  </a:txBody>
                  <a:tcPr marL="68580" marR="68580" marT="0" marB="0"/>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3 months after step 4</a:t>
                      </a:r>
                    </a:p>
                  </a:txBody>
                  <a:tcPr marL="68580" marR="68580" marT="0" marB="0"/>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rPr>
                        <a:t>Welcoming, Outreach,  In-reach,  &amp;  Evangelism  Ministries are finalized</a:t>
                      </a:r>
                      <a:endPar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
        <p:nvSpPr>
          <p:cNvPr id="5" name="Title 1">
            <a:extLst>
              <a:ext uri="{FF2B5EF4-FFF2-40B4-BE49-F238E27FC236}">
                <a16:creationId xmlns:a16="http://schemas.microsoft.com/office/drawing/2014/main" id="{9FDB7EC0-2E3D-C54F-86C6-B0FCA22EE441}"/>
              </a:ext>
            </a:extLst>
          </p:cNvPr>
          <p:cNvSpPr>
            <a:spLocks noGrp="1"/>
          </p:cNvSpPr>
          <p:nvPr>
            <p:ph type="title"/>
          </p:nvPr>
        </p:nvSpPr>
        <p:spPr>
          <a:xfrm>
            <a:off x="965200" y="-237646"/>
            <a:ext cx="7193280" cy="1143000"/>
          </a:xfrm>
        </p:spPr>
        <p:txBody>
          <a:bodyPr/>
          <a:lstStyle/>
          <a:p>
            <a:r>
              <a:rPr lang="en-US" sz="2000" u="none" dirty="0"/>
              <a:t>Welcoming  Ministry  and  Outreach,  In-Reach,  and </a:t>
            </a:r>
            <a:r>
              <a:rPr lang="en-US" sz="2000" dirty="0"/>
              <a:t>Evangelism  WIG</a:t>
            </a:r>
            <a:r>
              <a:rPr lang="en-US" sz="2000" b="1" dirty="0">
                <a:effectLst/>
              </a:rPr>
              <a:t> 2  Action  </a:t>
            </a:r>
            <a:r>
              <a:rPr lang="en-US" sz="2000" b="1" u="sng" dirty="0">
                <a:effectLst/>
              </a:rPr>
              <a:t>Plan</a:t>
            </a:r>
            <a:endParaRPr lang="en-US" sz="2000" b="1" u="sng" dirty="0"/>
          </a:p>
        </p:txBody>
      </p:sp>
    </p:spTree>
    <p:extLst>
      <p:ext uri="{BB962C8B-B14F-4D97-AF65-F5344CB8AC3E}">
        <p14:creationId xmlns:p14="http://schemas.microsoft.com/office/powerpoint/2010/main" val="3174969767"/>
      </p:ext>
    </p:extLst>
  </p:cSld>
  <p:clrMapOvr>
    <a:masterClrMapping/>
  </p:clrMapOvr>
  <p:transition>
    <p:strips dir="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246922"/>
          <a:ext cx="8940800" cy="5397818"/>
        </p:xfrm>
        <a:graphic>
          <a:graphicData uri="http://schemas.openxmlformats.org/drawingml/2006/table">
            <a:tbl>
              <a:tblPr firstRow="1" bandRow="1">
                <a:tableStyleId>{7DF18680-E054-41AD-8BC1-D1AEF772440D}</a:tableStyleId>
              </a:tblPr>
              <a:tblGrid>
                <a:gridCol w="3858653">
                  <a:extLst>
                    <a:ext uri="{9D8B030D-6E8A-4147-A177-3AD203B41FA5}">
                      <a16:colId xmlns:a16="http://schemas.microsoft.com/office/drawing/2014/main" val="20000"/>
                    </a:ext>
                  </a:extLst>
                </a:gridCol>
                <a:gridCol w="1506576">
                  <a:extLst>
                    <a:ext uri="{9D8B030D-6E8A-4147-A177-3AD203B41FA5}">
                      <a16:colId xmlns:a16="http://schemas.microsoft.com/office/drawing/2014/main" val="20001"/>
                    </a:ext>
                  </a:extLst>
                </a:gridCol>
                <a:gridCol w="1625310">
                  <a:extLst>
                    <a:ext uri="{9D8B030D-6E8A-4147-A177-3AD203B41FA5}">
                      <a16:colId xmlns:a16="http://schemas.microsoft.com/office/drawing/2014/main" val="20002"/>
                    </a:ext>
                  </a:extLst>
                </a:gridCol>
                <a:gridCol w="1950261">
                  <a:extLst>
                    <a:ext uri="{9D8B030D-6E8A-4147-A177-3AD203B41FA5}">
                      <a16:colId xmlns:a16="http://schemas.microsoft.com/office/drawing/2014/main" val="20003"/>
                    </a:ext>
                  </a:extLst>
                </a:gridCol>
              </a:tblGrid>
              <a:tr h="492874">
                <a:tc>
                  <a:txBody>
                    <a:bodyPr/>
                    <a:lstStyle/>
                    <a:p>
                      <a:pPr algn="ctr"/>
                      <a:r>
                        <a:rPr lang="en-US" sz="1600" b="1" kern="1200" dirty="0">
                          <a:solidFill>
                            <a:schemeClr val="bg1"/>
                          </a:solidFill>
                          <a:effectLst/>
                          <a:latin typeface="Georgia" panose="02040502050405020303" pitchFamily="18" charset="0"/>
                          <a:ea typeface="+mn-ea"/>
                          <a:cs typeface="+mn-cs"/>
                        </a:rPr>
                        <a:t>Key  Actions  Necessary  </a:t>
                      </a:r>
                      <a:r>
                        <a:rPr lang="en-US" sz="1600" b="1" u="none" kern="1200" dirty="0">
                          <a:solidFill>
                            <a:schemeClr val="bg1"/>
                          </a:solidFill>
                          <a:effectLst/>
                          <a:latin typeface="Georgia" panose="02040502050405020303" pitchFamily="18" charset="0"/>
                          <a:ea typeface="+mn-ea"/>
                          <a:cs typeface="+mn-cs"/>
                        </a:rPr>
                        <a:t>To  Achieve  </a:t>
                      </a:r>
                    </a:p>
                    <a:p>
                      <a:pPr algn="ctr"/>
                      <a:r>
                        <a:rPr lang="en-US" sz="1600" b="1" u="sng" kern="1200" dirty="0">
                          <a:solidFill>
                            <a:schemeClr val="bg1"/>
                          </a:solidFill>
                          <a:effectLst/>
                          <a:latin typeface="Georgia" panose="02040502050405020303" pitchFamily="18" charset="0"/>
                          <a:ea typeface="+mn-ea"/>
                          <a:cs typeface="+mn-cs"/>
                        </a:rPr>
                        <a:t>Strategic  WIG 2 </a:t>
                      </a:r>
                      <a:endParaRPr lang="en-US" sz="1600" b="1" dirty="0">
                        <a:solidFill>
                          <a:schemeClr val="bg1"/>
                        </a:solidFill>
                        <a:latin typeface="Georgia" panose="02040502050405020303" pitchFamily="18" charset="0"/>
                      </a:endParaRPr>
                    </a:p>
                  </a:txBody>
                  <a:tcPr/>
                </a:tc>
                <a:tc>
                  <a:txBody>
                    <a:bodyPr/>
                    <a:lstStyle/>
                    <a:p>
                      <a:pPr algn="ctr"/>
                      <a:r>
                        <a:rPr lang="en-US" sz="1600" b="1" u="none" dirty="0">
                          <a:solidFill>
                            <a:schemeClr val="bg1"/>
                          </a:solidFill>
                          <a:latin typeface="Georgia" panose="02040502050405020303" pitchFamily="18" charset="0"/>
                        </a:rPr>
                        <a:t>Responsible </a:t>
                      </a:r>
                      <a:r>
                        <a:rPr lang="en-US" sz="1600" b="1" u="sng" dirty="0">
                          <a:solidFill>
                            <a:schemeClr val="bg1"/>
                          </a:solidFill>
                          <a:latin typeface="Georgia" panose="02040502050405020303" pitchFamily="18" charset="0"/>
                        </a:rPr>
                        <a:t>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u="none" dirty="0">
                          <a:solidFill>
                            <a:schemeClr val="bg1"/>
                          </a:solidFill>
                          <a:latin typeface="Georgia" panose="02040502050405020303" pitchFamily="18" charset="0"/>
                        </a:rPr>
                        <a:t>Deadline</a:t>
                      </a:r>
                      <a:r>
                        <a:rPr lang="en-US" sz="1600" b="1" u="sng" dirty="0">
                          <a:solidFill>
                            <a:schemeClr val="bg1"/>
                          </a:solidFill>
                          <a:latin typeface="Georgia" panose="02040502050405020303" pitchFamily="18" charset="0"/>
                        </a:rPr>
                        <a:t> Timetable</a:t>
                      </a:r>
                    </a:p>
                  </a:txBody>
                  <a:tcPr/>
                </a:tc>
                <a:tc>
                  <a:txBody>
                    <a:bodyPr/>
                    <a:lstStyle/>
                    <a:p>
                      <a:pPr algn="ctr"/>
                      <a:r>
                        <a:rPr lang="en-US" sz="1600" b="1" u="none" dirty="0">
                          <a:solidFill>
                            <a:schemeClr val="bg1"/>
                          </a:solidFill>
                          <a:latin typeface="Georgia" panose="02040502050405020303" pitchFamily="18" charset="0"/>
                        </a:rPr>
                        <a:t>Completion </a:t>
                      </a:r>
                    </a:p>
                    <a:p>
                      <a:pPr algn="ctr"/>
                      <a:r>
                        <a:rPr lang="en-US" sz="16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441122">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6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3: Identify implementation modalities and processes and recruit Welcoming, Outreach,  In-reach,  &amp;  Evangelism  Ministries Teams within 3 months</a:t>
                      </a:r>
                      <a:endParaRPr lang="en-US" sz="16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380047">
                <a:tc>
                  <a:txBody>
                    <a:bodyPr/>
                    <a:lstStyle/>
                    <a:p>
                      <a:pPr marL="0" lvl="1" indent="0">
                        <a:buNone/>
                      </a:pPr>
                      <a:r>
                        <a:rPr lang="en-US" sz="1600" b="1" dirty="0">
                          <a:solidFill>
                            <a:schemeClr val="tx1"/>
                          </a:solidFill>
                          <a:effectLst/>
                          <a:latin typeface="Georgia" panose="02040502050405020303" pitchFamily="18" charset="0"/>
                        </a:rPr>
                        <a:t>6. Identify best implementation modalities (technology, ministry participants, etc.) to achieve the Target Goals and recruit and train Welcoming, Outreach,  In-reach,  &amp;  Evangelism  Ministries participants (“WOI&amp;E   Disciples”).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WOI&amp;E   Team 2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rPr>
                        <a:t>WOI&amp;E  Ministries Welcoming Ministry and Outreach, In-Reach &amp; Evangelism Ministries</a:t>
                      </a: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Program, delivery modalities are determined, and WOI&amp;E   Disciples are recruited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74136"/>
                  </a:ext>
                </a:extLst>
              </a:tr>
              <a:tr h="780539">
                <a:tc>
                  <a:txBody>
                    <a:bodyPr/>
                    <a:lstStyle/>
                    <a:p>
                      <a:pPr marL="0" lvl="1" indent="0">
                        <a:buNone/>
                      </a:pPr>
                      <a:r>
                        <a:rPr lang="en-US" sz="1600" b="1" dirty="0">
                          <a:solidFill>
                            <a:schemeClr val="tx1"/>
                          </a:solidFill>
                          <a:effectLst/>
                          <a:latin typeface="Georgia" panose="02040502050405020303" pitchFamily="18" charset="0"/>
                        </a:rPr>
                        <a:t>7. Develop WOI&amp;E  Ministries implementation training programs and delivery modalities and materials and train WOI&amp;E   Disciples.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WOI&amp;E   Team 2  and WOI&amp;E   </a:t>
                      </a:r>
                      <a:r>
                        <a:rPr lang="en-US" sz="1600" b="0" dirty="0">
                          <a:solidFill>
                            <a:schemeClr val="tx1"/>
                          </a:solidFill>
                          <a:effectLst/>
                          <a:latin typeface="Georgia" panose="02040502050405020303" pitchFamily="18" charset="0"/>
                        </a:rPr>
                        <a:t>Disciples</a:t>
                      </a:r>
                      <a:endPar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3 months after step 5 (and concurrent with step 6)</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WOI&amp;E   </a:t>
                      </a:r>
                      <a:r>
                        <a:rPr lang="en-US" sz="1600" b="0" dirty="0">
                          <a:solidFill>
                            <a:schemeClr val="tx1"/>
                          </a:solidFill>
                          <a:effectLst/>
                          <a:latin typeface="Georgia" panose="02040502050405020303" pitchFamily="18" charset="0"/>
                        </a:rPr>
                        <a:t>Disciples</a:t>
                      </a: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are trained, and all delivery modalities are set up</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2611891"/>
                  </a:ext>
                </a:extLst>
              </a:tr>
            </a:tbl>
          </a:graphicData>
        </a:graphic>
      </p:graphicFrame>
      <p:sp>
        <p:nvSpPr>
          <p:cNvPr id="5" name="Title 1">
            <a:extLst>
              <a:ext uri="{FF2B5EF4-FFF2-40B4-BE49-F238E27FC236}">
                <a16:creationId xmlns:a16="http://schemas.microsoft.com/office/drawing/2014/main" id="{92768C85-5CFF-4518-B725-1697B5312659}"/>
              </a:ext>
            </a:extLst>
          </p:cNvPr>
          <p:cNvSpPr>
            <a:spLocks noGrp="1"/>
          </p:cNvSpPr>
          <p:nvPr>
            <p:ph type="title"/>
          </p:nvPr>
        </p:nvSpPr>
        <p:spPr>
          <a:xfrm>
            <a:off x="965200" y="-237646"/>
            <a:ext cx="7193280" cy="1143000"/>
          </a:xfrm>
        </p:spPr>
        <p:txBody>
          <a:bodyPr/>
          <a:lstStyle/>
          <a:p>
            <a:r>
              <a:rPr lang="en-US" sz="2000" u="none" dirty="0"/>
              <a:t>Welcoming  Ministry  and  Outreach,  In-Reach,  and </a:t>
            </a:r>
            <a:r>
              <a:rPr lang="en-US" sz="2000" dirty="0"/>
              <a:t>Evangelism  WIG</a:t>
            </a:r>
            <a:r>
              <a:rPr lang="en-US" sz="2000" b="1" dirty="0">
                <a:effectLst/>
              </a:rPr>
              <a:t> 2  Action  </a:t>
            </a:r>
            <a:r>
              <a:rPr lang="en-US" sz="2000" b="1" u="sng" dirty="0">
                <a:effectLst/>
              </a:rPr>
              <a:t>Plan</a:t>
            </a:r>
            <a:endParaRPr lang="en-US" sz="2000" b="1" u="sng" dirty="0"/>
          </a:p>
        </p:txBody>
      </p:sp>
    </p:spTree>
    <p:extLst>
      <p:ext uri="{BB962C8B-B14F-4D97-AF65-F5344CB8AC3E}">
        <p14:creationId xmlns:p14="http://schemas.microsoft.com/office/powerpoint/2010/main" val="2156350911"/>
      </p:ext>
    </p:extLst>
  </p:cSld>
  <p:clrMapOvr>
    <a:masterClrMapping/>
  </p:clrMapOvr>
  <p:transition>
    <p:strips dir="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905354"/>
          <a:ext cx="8940800" cy="4405377"/>
        </p:xfrm>
        <a:graphic>
          <a:graphicData uri="http://schemas.openxmlformats.org/drawingml/2006/table">
            <a:tbl>
              <a:tblPr firstRow="1" bandRow="1">
                <a:tableStyleId>{7DF18680-E054-41AD-8BC1-D1AEF772440D}</a:tableStyleId>
              </a:tblPr>
              <a:tblGrid>
                <a:gridCol w="3858653">
                  <a:extLst>
                    <a:ext uri="{9D8B030D-6E8A-4147-A177-3AD203B41FA5}">
                      <a16:colId xmlns:a16="http://schemas.microsoft.com/office/drawing/2014/main" val="20000"/>
                    </a:ext>
                  </a:extLst>
                </a:gridCol>
                <a:gridCol w="1506576">
                  <a:extLst>
                    <a:ext uri="{9D8B030D-6E8A-4147-A177-3AD203B41FA5}">
                      <a16:colId xmlns:a16="http://schemas.microsoft.com/office/drawing/2014/main" val="20001"/>
                    </a:ext>
                  </a:extLst>
                </a:gridCol>
                <a:gridCol w="1625310">
                  <a:extLst>
                    <a:ext uri="{9D8B030D-6E8A-4147-A177-3AD203B41FA5}">
                      <a16:colId xmlns:a16="http://schemas.microsoft.com/office/drawing/2014/main" val="20002"/>
                    </a:ext>
                  </a:extLst>
                </a:gridCol>
                <a:gridCol w="1950261">
                  <a:extLst>
                    <a:ext uri="{9D8B030D-6E8A-4147-A177-3AD203B41FA5}">
                      <a16:colId xmlns:a16="http://schemas.microsoft.com/office/drawing/2014/main" val="20003"/>
                    </a:ext>
                  </a:extLst>
                </a:gridCol>
              </a:tblGrid>
              <a:tr h="492874">
                <a:tc>
                  <a:txBody>
                    <a:bodyPr/>
                    <a:lstStyle/>
                    <a:p>
                      <a:pPr algn="ctr"/>
                      <a:r>
                        <a:rPr lang="en-US" sz="1600" b="1" kern="1200" dirty="0">
                          <a:solidFill>
                            <a:schemeClr val="bg1"/>
                          </a:solidFill>
                          <a:effectLst/>
                          <a:latin typeface="Georgia" panose="02040502050405020303" pitchFamily="18" charset="0"/>
                          <a:ea typeface="+mn-ea"/>
                          <a:cs typeface="+mn-cs"/>
                        </a:rPr>
                        <a:t>Key  Actions  Necessary  </a:t>
                      </a:r>
                      <a:r>
                        <a:rPr lang="en-US" sz="1600" b="1" u="none" kern="1200" dirty="0">
                          <a:solidFill>
                            <a:schemeClr val="bg1"/>
                          </a:solidFill>
                          <a:effectLst/>
                          <a:latin typeface="Georgia" panose="02040502050405020303" pitchFamily="18" charset="0"/>
                          <a:ea typeface="+mn-ea"/>
                          <a:cs typeface="+mn-cs"/>
                        </a:rPr>
                        <a:t>To  Achieve  </a:t>
                      </a:r>
                    </a:p>
                    <a:p>
                      <a:pPr algn="ctr"/>
                      <a:r>
                        <a:rPr lang="en-US" sz="1600" b="1" u="sng" kern="1200" dirty="0">
                          <a:solidFill>
                            <a:schemeClr val="bg1"/>
                          </a:solidFill>
                          <a:effectLst/>
                          <a:latin typeface="Georgia" panose="02040502050405020303" pitchFamily="18" charset="0"/>
                          <a:ea typeface="+mn-ea"/>
                          <a:cs typeface="+mn-cs"/>
                        </a:rPr>
                        <a:t>Strategic  WIG 2 </a:t>
                      </a:r>
                      <a:endParaRPr lang="en-US" sz="1600" b="1" dirty="0">
                        <a:solidFill>
                          <a:schemeClr val="bg1"/>
                        </a:solidFill>
                        <a:latin typeface="Georgia" panose="02040502050405020303" pitchFamily="18" charset="0"/>
                      </a:endParaRPr>
                    </a:p>
                  </a:txBody>
                  <a:tcPr/>
                </a:tc>
                <a:tc>
                  <a:txBody>
                    <a:bodyPr/>
                    <a:lstStyle/>
                    <a:p>
                      <a:pPr algn="ctr"/>
                      <a:r>
                        <a:rPr lang="en-US" sz="1600" b="1" u="none" dirty="0">
                          <a:solidFill>
                            <a:schemeClr val="bg1"/>
                          </a:solidFill>
                          <a:latin typeface="Georgia" panose="02040502050405020303" pitchFamily="18" charset="0"/>
                        </a:rPr>
                        <a:t>Responsible </a:t>
                      </a:r>
                      <a:r>
                        <a:rPr lang="en-US" sz="1600" b="1" u="sng" dirty="0">
                          <a:solidFill>
                            <a:schemeClr val="bg1"/>
                          </a:solidFill>
                          <a:latin typeface="Georgia" panose="02040502050405020303" pitchFamily="18" charset="0"/>
                        </a:rPr>
                        <a:t>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u="none" dirty="0">
                          <a:solidFill>
                            <a:schemeClr val="bg1"/>
                          </a:solidFill>
                          <a:latin typeface="Georgia" panose="02040502050405020303" pitchFamily="18" charset="0"/>
                        </a:rPr>
                        <a:t>Deadline</a:t>
                      </a:r>
                      <a:r>
                        <a:rPr lang="en-US" sz="1600" b="1" u="sng" dirty="0">
                          <a:solidFill>
                            <a:schemeClr val="bg1"/>
                          </a:solidFill>
                          <a:latin typeface="Georgia" panose="02040502050405020303" pitchFamily="18" charset="0"/>
                        </a:rPr>
                        <a:t> Timetable</a:t>
                      </a:r>
                    </a:p>
                  </a:txBody>
                  <a:tcPr/>
                </a:tc>
                <a:tc>
                  <a:txBody>
                    <a:bodyPr/>
                    <a:lstStyle/>
                    <a:p>
                      <a:pPr algn="ctr"/>
                      <a:r>
                        <a:rPr lang="en-US" sz="1600" b="1" u="none" dirty="0">
                          <a:solidFill>
                            <a:schemeClr val="bg1"/>
                          </a:solidFill>
                          <a:latin typeface="Georgia" panose="02040502050405020303" pitchFamily="18" charset="0"/>
                        </a:rPr>
                        <a:t>Completion </a:t>
                      </a:r>
                    </a:p>
                    <a:p>
                      <a:pPr algn="ctr"/>
                      <a:r>
                        <a:rPr lang="en-US" sz="16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427157">
                <a:tc gridSpan="4">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1" u="sng" dirty="0">
                          <a:solidFill>
                            <a:srgbClr val="FF0000"/>
                          </a:solidFill>
                          <a:effectLst/>
                          <a:latin typeface="Georgia" panose="02040502050405020303" pitchFamily="18" charset="0"/>
                        </a:rPr>
                        <a:t>LAG 4: Implement the Welcoming Ministry and Outreach, In-Reach &amp; Evangelism Ministries Programs and Achieve the ”Intended” within 24 months</a:t>
                      </a: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9569203"/>
                  </a:ext>
                </a:extLst>
              </a:tr>
              <a:tr h="741943">
                <a:tc>
                  <a:txBody>
                    <a:bodyPr/>
                    <a:lstStyle/>
                    <a:p>
                      <a:pPr marL="0" lvl="1" indent="0">
                        <a:buNone/>
                      </a:pPr>
                      <a:r>
                        <a:rPr lang="en-US" sz="1600" b="1" dirty="0">
                          <a:solidFill>
                            <a:schemeClr val="tx1"/>
                          </a:solidFill>
                          <a:effectLst/>
                          <a:latin typeface="Georgia" panose="02040502050405020303" pitchFamily="18" charset="0"/>
                        </a:rPr>
                        <a:t>8. Implement the WOI&amp;E  Ministries to achieve the Target Goals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WOI&amp;E   </a:t>
                      </a:r>
                      <a:r>
                        <a:rPr lang="en-US" sz="1600" b="0" dirty="0">
                          <a:solidFill>
                            <a:schemeClr val="tx1"/>
                          </a:solidFill>
                          <a:effectLst/>
                          <a:latin typeface="Georgia" panose="02040502050405020303" pitchFamily="18" charset="0"/>
                        </a:rPr>
                        <a:t>Disciples</a:t>
                      </a:r>
                      <a:endPar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24 months after step 7</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Achieve or exceed the Target Goals in welcoming and outreach &amp; evangelism</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4857395"/>
                  </a:ext>
                </a:extLst>
              </a:tr>
              <a:tr h="104023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effectLst/>
                          <a:latin typeface="Georgia" panose="02040502050405020303" pitchFamily="18" charset="0"/>
                        </a:rPr>
                        <a:t>9. Track and report on the achievement of the Target Goals on a monthly basis and implement improvements to WOI&amp;E  Ministries to overcome impediments to success.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WOI&amp;E   Team 2  and WOI&amp;E   </a:t>
                      </a:r>
                      <a:r>
                        <a:rPr lang="en-US" sz="1600" b="0" dirty="0">
                          <a:solidFill>
                            <a:schemeClr val="tx1"/>
                          </a:solidFill>
                          <a:effectLst/>
                          <a:latin typeface="Georgia" panose="02040502050405020303" pitchFamily="18" charset="0"/>
                        </a:rPr>
                        <a:t>Disciples</a:t>
                      </a:r>
                      <a:endPar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Concurrent with step 8</a:t>
                      </a:r>
                    </a:p>
                    <a:p>
                      <a:pPr marL="0" marR="0">
                        <a:lnSpc>
                          <a:spcPct val="107000"/>
                        </a:lnSpc>
                        <a:spcBef>
                          <a:spcPts val="0"/>
                        </a:spcBef>
                        <a:spcAft>
                          <a:spcPts val="0"/>
                        </a:spcAft>
                      </a:pPr>
                      <a:endPar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WOI&amp;E   Target Goals achievement is reported monthly and WOI&amp;E  Ministries improvements are implemented</a:t>
                      </a: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54552035"/>
                  </a:ext>
                </a:extLst>
              </a:tr>
            </a:tbl>
          </a:graphicData>
        </a:graphic>
      </p:graphicFrame>
      <p:sp>
        <p:nvSpPr>
          <p:cNvPr id="5" name="Title 1">
            <a:extLst>
              <a:ext uri="{FF2B5EF4-FFF2-40B4-BE49-F238E27FC236}">
                <a16:creationId xmlns:a16="http://schemas.microsoft.com/office/drawing/2014/main" id="{92768C85-5CFF-4518-B725-1697B5312659}"/>
              </a:ext>
            </a:extLst>
          </p:cNvPr>
          <p:cNvSpPr>
            <a:spLocks noGrp="1"/>
          </p:cNvSpPr>
          <p:nvPr>
            <p:ph type="title"/>
          </p:nvPr>
        </p:nvSpPr>
        <p:spPr>
          <a:xfrm>
            <a:off x="965200" y="-237646"/>
            <a:ext cx="7193280" cy="1143000"/>
          </a:xfrm>
        </p:spPr>
        <p:txBody>
          <a:bodyPr/>
          <a:lstStyle/>
          <a:p>
            <a:r>
              <a:rPr lang="en-US" sz="2000" u="none" dirty="0"/>
              <a:t>Welcoming  Ministry  and  Outreach,  In-Reach,  and </a:t>
            </a:r>
            <a:r>
              <a:rPr lang="en-US" sz="2000" dirty="0"/>
              <a:t>Evangelism  WIG</a:t>
            </a:r>
            <a:r>
              <a:rPr lang="en-US" sz="2000" b="1" dirty="0">
                <a:effectLst/>
              </a:rPr>
              <a:t> 2  Action  </a:t>
            </a:r>
            <a:r>
              <a:rPr lang="en-US" sz="2000" b="1" u="sng" dirty="0">
                <a:effectLst/>
              </a:rPr>
              <a:t>Plan</a:t>
            </a:r>
            <a:endParaRPr lang="en-US" sz="2000" b="1" u="sng" dirty="0"/>
          </a:p>
        </p:txBody>
      </p:sp>
    </p:spTree>
    <p:extLst>
      <p:ext uri="{BB962C8B-B14F-4D97-AF65-F5344CB8AC3E}">
        <p14:creationId xmlns:p14="http://schemas.microsoft.com/office/powerpoint/2010/main" val="1224538929"/>
      </p:ext>
    </p:extLst>
  </p:cSld>
  <p:clrMapOvr>
    <a:masterClrMapping/>
  </p:clrMapOvr>
  <p:transition>
    <p:strips dir="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6680" y="1330315"/>
          <a:ext cx="8930639" cy="5346573"/>
        </p:xfrm>
        <a:graphic>
          <a:graphicData uri="http://schemas.openxmlformats.org/drawingml/2006/table">
            <a:tbl>
              <a:tblPr firstRow="1" bandRow="1">
                <a:tableStyleId>{7DF18680-E054-41AD-8BC1-D1AEF772440D}</a:tableStyleId>
              </a:tblPr>
              <a:tblGrid>
                <a:gridCol w="3705064">
                  <a:extLst>
                    <a:ext uri="{9D8B030D-6E8A-4147-A177-3AD203B41FA5}">
                      <a16:colId xmlns:a16="http://schemas.microsoft.com/office/drawing/2014/main" val="20000"/>
                    </a:ext>
                  </a:extLst>
                </a:gridCol>
                <a:gridCol w="1549094">
                  <a:extLst>
                    <a:ext uri="{9D8B030D-6E8A-4147-A177-3AD203B41FA5}">
                      <a16:colId xmlns:a16="http://schemas.microsoft.com/office/drawing/2014/main" val="20001"/>
                    </a:ext>
                  </a:extLst>
                </a:gridCol>
                <a:gridCol w="1671180">
                  <a:extLst>
                    <a:ext uri="{9D8B030D-6E8A-4147-A177-3AD203B41FA5}">
                      <a16:colId xmlns:a16="http://schemas.microsoft.com/office/drawing/2014/main" val="20002"/>
                    </a:ext>
                  </a:extLst>
                </a:gridCol>
                <a:gridCol w="2005301">
                  <a:extLst>
                    <a:ext uri="{9D8B030D-6E8A-4147-A177-3AD203B41FA5}">
                      <a16:colId xmlns:a16="http://schemas.microsoft.com/office/drawing/2014/main" val="20003"/>
                    </a:ext>
                  </a:extLst>
                </a:gridCol>
              </a:tblGrid>
              <a:tr h="672880">
                <a:tc>
                  <a:txBody>
                    <a:bodyPr/>
                    <a:lstStyle/>
                    <a:p>
                      <a:pPr algn="ctr"/>
                      <a:r>
                        <a:rPr lang="en-US" sz="1600" b="1" kern="1200" dirty="0">
                          <a:solidFill>
                            <a:schemeClr val="bg1"/>
                          </a:solidFill>
                          <a:effectLst/>
                          <a:latin typeface="Georgia" panose="02040502050405020303" pitchFamily="18" charset="0"/>
                          <a:ea typeface="+mn-ea"/>
                          <a:cs typeface="+mn-cs"/>
                        </a:rPr>
                        <a:t>Key  Actions  Necessary  </a:t>
                      </a:r>
                      <a:r>
                        <a:rPr lang="en-US" sz="1600" b="1" u="none" kern="1200" dirty="0">
                          <a:solidFill>
                            <a:schemeClr val="bg1"/>
                          </a:solidFill>
                          <a:effectLst/>
                          <a:latin typeface="Georgia" panose="02040502050405020303" pitchFamily="18" charset="0"/>
                          <a:ea typeface="+mn-ea"/>
                          <a:cs typeface="+mn-cs"/>
                        </a:rPr>
                        <a:t>To  Achieve  </a:t>
                      </a:r>
                    </a:p>
                    <a:p>
                      <a:pPr algn="ctr"/>
                      <a:r>
                        <a:rPr lang="en-US" sz="1600" b="1" u="sng" kern="1200" dirty="0">
                          <a:solidFill>
                            <a:schemeClr val="bg1"/>
                          </a:solidFill>
                          <a:effectLst/>
                          <a:latin typeface="Georgia" panose="02040502050405020303" pitchFamily="18" charset="0"/>
                          <a:ea typeface="+mn-ea"/>
                          <a:cs typeface="+mn-cs"/>
                        </a:rPr>
                        <a:t>Strategic  WIG 2 </a:t>
                      </a:r>
                      <a:endParaRPr lang="en-US" sz="1600" b="1" dirty="0">
                        <a:solidFill>
                          <a:schemeClr val="bg1"/>
                        </a:solidFill>
                        <a:latin typeface="Georgia" panose="02040502050405020303" pitchFamily="18" charset="0"/>
                      </a:endParaRPr>
                    </a:p>
                  </a:txBody>
                  <a:tcPr/>
                </a:tc>
                <a:tc>
                  <a:txBody>
                    <a:bodyPr/>
                    <a:lstStyle/>
                    <a:p>
                      <a:pPr algn="ctr"/>
                      <a:r>
                        <a:rPr lang="en-US" sz="1600" b="1" u="none" dirty="0">
                          <a:solidFill>
                            <a:schemeClr val="bg1"/>
                          </a:solidFill>
                          <a:latin typeface="Georgia" panose="02040502050405020303" pitchFamily="18" charset="0"/>
                        </a:rPr>
                        <a:t>Responsible </a:t>
                      </a:r>
                      <a:r>
                        <a:rPr lang="en-US" sz="1600" b="1" u="sng" dirty="0">
                          <a:solidFill>
                            <a:schemeClr val="bg1"/>
                          </a:solidFill>
                          <a:latin typeface="Georgia" panose="02040502050405020303" pitchFamily="18" charset="0"/>
                        </a:rPr>
                        <a:t>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u="none" dirty="0">
                          <a:solidFill>
                            <a:schemeClr val="bg1"/>
                          </a:solidFill>
                          <a:latin typeface="Georgia" panose="02040502050405020303" pitchFamily="18" charset="0"/>
                        </a:rPr>
                        <a:t>Deadline</a:t>
                      </a:r>
                      <a:r>
                        <a:rPr lang="en-US" sz="1600" b="1" u="sng" dirty="0">
                          <a:solidFill>
                            <a:schemeClr val="bg1"/>
                          </a:solidFill>
                          <a:latin typeface="Georgia" panose="02040502050405020303" pitchFamily="18" charset="0"/>
                        </a:rPr>
                        <a:t> Timetable</a:t>
                      </a:r>
                    </a:p>
                    <a:p>
                      <a:pPr algn="ctr"/>
                      <a:endParaRPr lang="en-US" sz="1600" b="1" u="sng" dirty="0">
                        <a:solidFill>
                          <a:schemeClr val="bg1"/>
                        </a:solidFill>
                        <a:latin typeface="Georgia" panose="02040502050405020303" pitchFamily="18" charset="0"/>
                      </a:endParaRPr>
                    </a:p>
                  </a:txBody>
                  <a:tcPr/>
                </a:tc>
                <a:tc>
                  <a:txBody>
                    <a:bodyPr/>
                    <a:lstStyle/>
                    <a:p>
                      <a:pPr algn="ctr"/>
                      <a:r>
                        <a:rPr lang="en-US" sz="1600" b="1" u="none" dirty="0">
                          <a:solidFill>
                            <a:schemeClr val="bg1"/>
                          </a:solidFill>
                          <a:latin typeface="Georgia" panose="02040502050405020303" pitchFamily="18" charset="0"/>
                        </a:rPr>
                        <a:t>Completion </a:t>
                      </a:r>
                    </a:p>
                    <a:p>
                      <a:pPr algn="ctr"/>
                      <a:r>
                        <a:rPr lang="en-US" sz="16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395333">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1" u="sng" dirty="0">
                          <a:solidFill>
                            <a:srgbClr val="FF0000"/>
                          </a:solidFill>
                          <a:effectLst/>
                          <a:latin typeface="Georgia" panose="02040502050405020303" pitchFamily="18" charset="0"/>
                        </a:rPr>
                        <a:t>LAG 5:  Compile and assess the results of the Holy Trinity WOI&amp;E  Ministries and  make necessary improvements within 2  months</a:t>
                      </a:r>
                      <a:endParaRPr lang="en-US" sz="16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77540">
                <a:tc>
                  <a:txBody>
                    <a:bodyPr/>
                    <a:lstStyle/>
                    <a:p>
                      <a:pPr marL="0" lvl="1" indent="0">
                        <a:buNone/>
                      </a:pPr>
                      <a:r>
                        <a:rPr lang="en-US" sz="1600" b="1" dirty="0">
                          <a:solidFill>
                            <a:schemeClr val="tx1"/>
                          </a:solidFill>
                          <a:effectLst/>
                          <a:latin typeface="Georgia" panose="02040502050405020303" pitchFamily="18" charset="0"/>
                        </a:rPr>
                        <a:t>10. Obtain and compile qualitative and quantitative data from WOI&amp;E  Ministries implementation as to the effectiveness and success (based on criteria established in step 2) and areas for improvement. </a:t>
                      </a:r>
                    </a:p>
                    <a:p>
                      <a:pPr marL="0" lvl="1" indent="0">
                        <a:buNone/>
                      </a:pPr>
                      <a:endParaRPr lang="en-US" sz="1600" b="1" dirty="0">
                        <a:solidFill>
                          <a:schemeClr val="tx1"/>
                        </a:solidFill>
                        <a:effectLst/>
                        <a:latin typeface="Georgia" panose="02040502050405020303"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WOI&amp;E   Team 2  and WOI&amp;E   </a:t>
                      </a:r>
                      <a:r>
                        <a:rPr lang="en-US" sz="1600" b="0" dirty="0">
                          <a:solidFill>
                            <a:schemeClr val="tx1"/>
                          </a:solidFill>
                          <a:effectLst/>
                          <a:latin typeface="Georgia" panose="02040502050405020303" pitchFamily="18" charset="0"/>
                        </a:rPr>
                        <a:t>Disciples</a:t>
                      </a:r>
                      <a:endPar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9</a:t>
                      </a:r>
                    </a:p>
                  </a:txBody>
                  <a:tcPr marL="68580" marR="68580" marT="0" marB="0"/>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rPr>
                        <a:t>WOI&amp;E  Ministries </a:t>
                      </a: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assessments are compiled</a:t>
                      </a: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02424690"/>
                  </a:ext>
                </a:extLst>
              </a:tr>
              <a:tr h="1532011">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1" dirty="0">
                          <a:solidFill>
                            <a:schemeClr val="tx1"/>
                          </a:solidFill>
                          <a:effectLst/>
                          <a:latin typeface="Georgia" panose="02040502050405020303" pitchFamily="18" charset="0"/>
                        </a:rPr>
                        <a:t>11. Finalize and deliver WOI&amp;E  Ministries assessment analysis report, make all refinements necessary to make the WOI&amp;E  Ministries more effective based on information identified in step 10, and revise/improve them accordingly.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WOI&amp;E   Team 2 and WOI&amp;E   </a:t>
                      </a:r>
                      <a:r>
                        <a:rPr lang="en-US" sz="1600" b="0" dirty="0">
                          <a:solidFill>
                            <a:schemeClr val="tx1"/>
                          </a:solidFill>
                          <a:effectLst/>
                          <a:latin typeface="Georgia" panose="02040502050405020303" pitchFamily="18" charset="0"/>
                        </a:rPr>
                        <a:t>Disciples</a:t>
                      </a:r>
                      <a:endPar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10</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solidFill>
                            <a:schemeClr val="tx1"/>
                          </a:solidFill>
                          <a:effectLst/>
                          <a:latin typeface="Georgia" panose="02040502050405020303" pitchFamily="18" charset="0"/>
                        </a:rPr>
                        <a:t>WOI&amp;E   Ministries</a:t>
                      </a:r>
                      <a:r>
                        <a:rPr lang="en-US" sz="1600" b="0" dirty="0">
                          <a:solidFill>
                            <a:schemeClr val="tx1"/>
                          </a:solidFill>
                          <a:effectLst/>
                          <a:latin typeface="Georgia" panose="02040502050405020303" pitchFamily="18" charset="0"/>
                          <a:cs typeface="Times New Roman" panose="02020603050405020304" pitchFamily="18" charset="0"/>
                        </a:rPr>
                        <a:t> </a:t>
                      </a: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implementation  assessment analysis is completed, and </a:t>
                      </a:r>
                      <a:r>
                        <a:rPr lang="en-US" sz="1600" b="0" dirty="0">
                          <a:solidFill>
                            <a:schemeClr val="tx1"/>
                          </a:solidFill>
                          <a:effectLst/>
                          <a:latin typeface="Georgia" panose="02040502050405020303" pitchFamily="18" charset="0"/>
                        </a:rPr>
                        <a:t>WOI&amp;E   </a:t>
                      </a: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Ministries are refined accordingly</a:t>
                      </a:r>
                    </a:p>
                  </a:txBody>
                  <a:tcPr marL="68580" marR="68580" marT="0" marB="0"/>
                </a:tc>
                <a:extLst>
                  <a:ext uri="{0D108BD9-81ED-4DB2-BD59-A6C34878D82A}">
                    <a16:rowId xmlns:a16="http://schemas.microsoft.com/office/drawing/2014/main" val="2887205641"/>
                  </a:ext>
                </a:extLst>
              </a:tr>
            </a:tbl>
          </a:graphicData>
        </a:graphic>
      </p:graphicFrame>
      <p:sp>
        <p:nvSpPr>
          <p:cNvPr id="6" name="Title 1">
            <a:extLst>
              <a:ext uri="{FF2B5EF4-FFF2-40B4-BE49-F238E27FC236}">
                <a16:creationId xmlns:a16="http://schemas.microsoft.com/office/drawing/2014/main" id="{8456323A-CB96-4FD0-81CD-A2DC1A9223DA}"/>
              </a:ext>
            </a:extLst>
          </p:cNvPr>
          <p:cNvSpPr>
            <a:spLocks noGrp="1"/>
          </p:cNvSpPr>
          <p:nvPr>
            <p:ph type="title"/>
          </p:nvPr>
        </p:nvSpPr>
        <p:spPr>
          <a:xfrm>
            <a:off x="965200" y="-237646"/>
            <a:ext cx="7193280" cy="1143000"/>
          </a:xfrm>
        </p:spPr>
        <p:txBody>
          <a:bodyPr/>
          <a:lstStyle/>
          <a:p>
            <a:r>
              <a:rPr lang="en-US" sz="2000" u="none" dirty="0"/>
              <a:t>Welcoming  Ministry  and  Outreach,  In-Reach,  and </a:t>
            </a:r>
            <a:r>
              <a:rPr lang="en-US" sz="2000" dirty="0"/>
              <a:t>Evangelism  WIG</a:t>
            </a:r>
            <a:r>
              <a:rPr lang="en-US" sz="2000" b="1" dirty="0">
                <a:effectLst/>
              </a:rPr>
              <a:t> 2  Action  </a:t>
            </a:r>
            <a:r>
              <a:rPr lang="en-US" sz="2000" b="1" u="sng" dirty="0">
                <a:effectLst/>
              </a:rPr>
              <a:t>Plan</a:t>
            </a:r>
            <a:endParaRPr lang="en-US" sz="2000" b="1" u="sng" dirty="0"/>
          </a:p>
        </p:txBody>
      </p:sp>
    </p:spTree>
    <p:extLst>
      <p:ext uri="{BB962C8B-B14F-4D97-AF65-F5344CB8AC3E}">
        <p14:creationId xmlns:p14="http://schemas.microsoft.com/office/powerpoint/2010/main" val="2051821313"/>
      </p:ext>
    </p:extLst>
  </p:cSld>
  <p:clrMapOvr>
    <a:masterClrMapping/>
  </p:clrMapOvr>
  <p:transition>
    <p:strips dir="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E01F5-7AB6-4535-88E3-F3DD276372BC}"/>
              </a:ext>
            </a:extLst>
          </p:cNvPr>
          <p:cNvSpPr>
            <a:spLocks noGrp="1"/>
          </p:cNvSpPr>
          <p:nvPr>
            <p:ph type="title"/>
          </p:nvPr>
        </p:nvSpPr>
        <p:spPr>
          <a:xfrm>
            <a:off x="975360" y="51279"/>
            <a:ext cx="7260181" cy="1062968"/>
          </a:xfrm>
        </p:spPr>
        <p:txBody>
          <a:bodyPr/>
          <a:lstStyle/>
          <a:p>
            <a:r>
              <a:rPr lang="en-US" sz="2400" b="1" u="none" dirty="0">
                <a:effectLst/>
              </a:rPr>
              <a:t>Welcoming, Outreach, In-Reach, &amp; Evangelism   WIG2</a:t>
            </a:r>
            <a:r>
              <a:rPr lang="en-US" sz="2400" u="none" kern="0" dirty="0"/>
              <a:t> </a:t>
            </a:r>
            <a:br>
              <a:rPr lang="en-US" sz="2400" u="none" kern="0" dirty="0"/>
            </a:br>
            <a:r>
              <a:rPr lang="en-US" sz="2400" dirty="0"/>
              <a:t>Compelling   Scoreboard</a:t>
            </a:r>
          </a:p>
        </p:txBody>
      </p:sp>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nvPr>
        </p:nvGraphicFramePr>
        <p:xfrm>
          <a:off x="187655" y="1114247"/>
          <a:ext cx="8844585" cy="5135880"/>
        </p:xfrm>
        <a:graphic>
          <a:graphicData uri="http://schemas.openxmlformats.org/drawingml/2006/table">
            <a:tbl>
              <a:tblPr firstRow="1" bandRow="1">
                <a:tableStyleId>{5C22544A-7EE6-4342-B048-85BDC9FD1C3A}</a:tableStyleId>
              </a:tblPr>
              <a:tblGrid>
                <a:gridCol w="5018080">
                  <a:extLst>
                    <a:ext uri="{9D8B030D-6E8A-4147-A177-3AD203B41FA5}">
                      <a16:colId xmlns:a16="http://schemas.microsoft.com/office/drawing/2014/main" val="824145472"/>
                    </a:ext>
                  </a:extLst>
                </a:gridCol>
                <a:gridCol w="2234636">
                  <a:extLst>
                    <a:ext uri="{9D8B030D-6E8A-4147-A177-3AD203B41FA5}">
                      <a16:colId xmlns:a16="http://schemas.microsoft.com/office/drawing/2014/main" val="1324807933"/>
                    </a:ext>
                  </a:extLst>
                </a:gridCol>
                <a:gridCol w="1591869">
                  <a:extLst>
                    <a:ext uri="{9D8B030D-6E8A-4147-A177-3AD203B41FA5}">
                      <a16:colId xmlns:a16="http://schemas.microsoft.com/office/drawing/2014/main" val="818634956"/>
                    </a:ext>
                  </a:extLst>
                </a:gridCol>
              </a:tblGrid>
              <a:tr h="370840">
                <a:tc>
                  <a:txBody>
                    <a:bodyPr/>
                    <a:lstStyle/>
                    <a:p>
                      <a:r>
                        <a:rPr lang="en-US" sz="1600" dirty="0"/>
                        <a:t>Lead Measure Action</a:t>
                      </a:r>
                    </a:p>
                  </a:txBody>
                  <a:tcPr/>
                </a:tc>
                <a:tc>
                  <a:txBody>
                    <a:bodyPr/>
                    <a:lstStyle/>
                    <a:p>
                      <a:r>
                        <a:rPr lang="en-US" sz="1600" dirty="0"/>
                        <a:t>Deadline Date</a:t>
                      </a:r>
                    </a:p>
                  </a:txBody>
                  <a:tcPr/>
                </a:tc>
                <a:tc>
                  <a:txBody>
                    <a:bodyPr/>
                    <a:lstStyle/>
                    <a:p>
                      <a:r>
                        <a:rPr lang="en-US" sz="1600" dirty="0"/>
                        <a:t>Status: Percent Complete and Date</a:t>
                      </a:r>
                    </a:p>
                  </a:txBody>
                  <a:tcPr/>
                </a:tc>
                <a:extLst>
                  <a:ext uri="{0D108BD9-81ED-4DB2-BD59-A6C34878D82A}">
                    <a16:rowId xmlns:a16="http://schemas.microsoft.com/office/drawing/2014/main" val="2806969568"/>
                  </a:ext>
                </a:extLst>
              </a:tr>
              <a:tr h="370840">
                <a:tc>
                  <a:txBody>
                    <a:bodyPr/>
                    <a:lstStyle/>
                    <a:p>
                      <a:r>
                        <a:rPr lang="en-US" dirty="0">
                          <a:solidFill>
                            <a:schemeClr val="tx1"/>
                          </a:solidFill>
                        </a:rPr>
                        <a:t>1. Form WOI&amp;E   Team 2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1 month _____-21</a:t>
                      </a:r>
                      <a:endParaRPr lang="en-US" dirty="0">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571058741"/>
                  </a:ext>
                </a:extLst>
              </a:tr>
              <a:tr h="370840">
                <a:tc>
                  <a:txBody>
                    <a:bodyPr/>
                    <a:lstStyle/>
                    <a:p>
                      <a:pPr>
                        <a:tabLst>
                          <a:tab pos="627063" algn="l"/>
                        </a:tabLst>
                      </a:pPr>
                      <a:r>
                        <a:rPr lang="en-US" dirty="0">
                          <a:solidFill>
                            <a:schemeClr val="tx1"/>
                          </a:solidFill>
                        </a:rPr>
                        <a:t>2. Research and identify metrics to determine effectiveness</a:t>
                      </a:r>
                    </a:p>
                  </a:txBody>
                  <a:tcPr/>
                </a:tc>
                <a:tc>
                  <a:txBody>
                    <a:bodyPr/>
                    <a:lstStyle/>
                    <a:p>
                      <a:r>
                        <a:rPr kumimoji="0" lang="en-US" sz="1800" b="0" i="0" u="none" strike="noStrike" kern="1200" cap="none" spc="0" normalizeH="0" baseline="0" noProof="0" dirty="0">
                          <a:ln>
                            <a:noFill/>
                          </a:ln>
                          <a:solidFill>
                            <a:schemeClr val="tx1"/>
                          </a:solidFill>
                          <a:effectLst/>
                          <a:uLnTx/>
                          <a:uFillTx/>
                          <a:latin typeface="Times New Roman"/>
                          <a:ea typeface="+mn-ea"/>
                          <a:cs typeface="+mn-cs"/>
                        </a:rPr>
                        <a:t>2 months ____ -22</a:t>
                      </a:r>
                      <a:endParaRPr lang="en-US" dirty="0">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2230418515"/>
                  </a:ext>
                </a:extLst>
              </a:tr>
              <a:tr h="370840">
                <a:tc>
                  <a:txBody>
                    <a:bodyPr/>
                    <a:lstStyle/>
                    <a:p>
                      <a:r>
                        <a:rPr lang="en-US" dirty="0">
                          <a:solidFill>
                            <a:schemeClr val="tx1"/>
                          </a:solidFill>
                        </a:rPr>
                        <a:t>3. Research Welcoming, Outreach,  In-reach,  &amp;  Evangelism  Ministries</a:t>
                      </a:r>
                      <a:endParaRPr lang="en-US" b="0" dirty="0">
                        <a:solidFill>
                          <a:schemeClr val="tx1"/>
                        </a:solidFill>
                        <a:latin typeface="+mj-lt"/>
                      </a:endParaRPr>
                    </a:p>
                  </a:txBody>
                  <a:tcPr/>
                </a:tc>
                <a:tc>
                  <a:txBody>
                    <a:bodyPr/>
                    <a:lstStyle/>
                    <a:p>
                      <a:r>
                        <a:rPr kumimoji="0" lang="en-US" sz="1800" b="0" i="0" u="none" strike="noStrike" kern="1200" cap="none" spc="0" normalizeH="0" baseline="0" noProof="0" dirty="0">
                          <a:ln>
                            <a:noFill/>
                          </a:ln>
                          <a:solidFill>
                            <a:schemeClr val="tx1"/>
                          </a:solidFill>
                          <a:effectLst/>
                          <a:uLnTx/>
                          <a:uFillTx/>
                          <a:latin typeface="+mn-lt"/>
                          <a:ea typeface="+mn-ea"/>
                          <a:cs typeface="+mn-cs"/>
                        </a:rPr>
                        <a:t>Simultaneous with step 2 </a:t>
                      </a:r>
                      <a:r>
                        <a:rPr kumimoji="0" lang="en-US" sz="1800" b="0" i="0" u="none" strike="noStrike" kern="1200" cap="none" spc="0" normalizeH="0" baseline="0" noProof="0" dirty="0">
                          <a:ln>
                            <a:noFill/>
                          </a:ln>
                          <a:solidFill>
                            <a:schemeClr val="tx1"/>
                          </a:solidFill>
                          <a:effectLst/>
                          <a:uLnTx/>
                          <a:uFillTx/>
                          <a:latin typeface="Times New Roman"/>
                          <a:ea typeface="+mn-ea"/>
                          <a:cs typeface="+mn-cs"/>
                        </a:rPr>
                        <a:t>______-22</a:t>
                      </a:r>
                      <a:endParaRPr lang="en-US" dirty="0">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503741242"/>
                  </a:ext>
                </a:extLst>
              </a:tr>
              <a:tr h="370840">
                <a:tc>
                  <a:txBody>
                    <a:bodyPr/>
                    <a:lstStyle/>
                    <a:p>
                      <a:r>
                        <a:rPr lang="en-US" dirty="0">
                          <a:solidFill>
                            <a:schemeClr val="tx1"/>
                          </a:solidFill>
                        </a:rPr>
                        <a:t>4. Evaluate Welcoming, Outreach,  In-reach,  &amp;  Evangelism  Ministries </a:t>
                      </a:r>
                      <a:r>
                        <a:rPr lang="en-US" sz="1800" b="0" kern="1200" dirty="0">
                          <a:solidFill>
                            <a:schemeClr val="tx1"/>
                          </a:solidFill>
                          <a:effectLst/>
                          <a:latin typeface="+mn-lt"/>
                          <a:ea typeface="+mn-ea"/>
                          <a:cs typeface="+mn-cs"/>
                        </a:rPr>
                        <a:t>Programs</a:t>
                      </a:r>
                      <a:endParaRPr lang="en-US" dirty="0">
                        <a:solidFill>
                          <a:schemeClr val="tx1"/>
                        </a:solidFill>
                      </a:endParaRPr>
                    </a:p>
                  </a:txBody>
                  <a:tcPr/>
                </a:tc>
                <a:tc>
                  <a:txBody>
                    <a:bodyPr/>
                    <a:lstStyle/>
                    <a:p>
                      <a:r>
                        <a:rPr kumimoji="0" lang="en-US" sz="1800" b="0" i="0" u="none" strike="noStrike" kern="1200" cap="none" spc="0" normalizeH="0" baseline="0" noProof="0" dirty="0">
                          <a:ln>
                            <a:noFill/>
                          </a:ln>
                          <a:solidFill>
                            <a:schemeClr val="tx1"/>
                          </a:solidFill>
                          <a:effectLst/>
                          <a:uLnTx/>
                          <a:uFillTx/>
                          <a:latin typeface="+mn-lt"/>
                          <a:ea typeface="+mn-ea"/>
                          <a:cs typeface="+mn-cs"/>
                        </a:rPr>
                        <a:t>1 </a:t>
                      </a:r>
                      <a:r>
                        <a:rPr kumimoji="0" lang="en-US" sz="1800" b="0" i="0" u="none" strike="noStrike" kern="1200" cap="none" spc="0" normalizeH="0" baseline="0" noProof="0" dirty="0">
                          <a:ln>
                            <a:noFill/>
                          </a:ln>
                          <a:solidFill>
                            <a:schemeClr val="tx1"/>
                          </a:solidFill>
                          <a:effectLst/>
                          <a:uLnTx/>
                          <a:uFillTx/>
                          <a:latin typeface="Times New Roman"/>
                          <a:ea typeface="+mn-ea"/>
                          <a:cs typeface="+mn-cs"/>
                        </a:rPr>
                        <a:t>month _____-22</a:t>
                      </a:r>
                      <a:endParaRPr lang="en-US" dirty="0">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845713103"/>
                  </a:ext>
                </a:extLst>
              </a:tr>
              <a:tr h="370840">
                <a:tc>
                  <a:txBody>
                    <a:bodyPr/>
                    <a:lstStyle/>
                    <a:p>
                      <a:r>
                        <a:rPr lang="en-US" dirty="0">
                          <a:solidFill>
                            <a:schemeClr val="tx1"/>
                          </a:solidFill>
                        </a:rPr>
                        <a:t>5. Finalize Welcoming, Outreach,  In-reach,  &amp;  Evangelism  Ministries Programs </a:t>
                      </a:r>
                    </a:p>
                  </a:txBody>
                  <a:tcPr/>
                </a:tc>
                <a:tc>
                  <a:txBody>
                    <a:bodyPr/>
                    <a:lstStyle/>
                    <a:p>
                      <a:r>
                        <a:rPr kumimoji="0" lang="en-US" sz="1800" b="0" i="0" u="none" strike="noStrike" kern="1200" cap="none" spc="0" normalizeH="0" baseline="0" noProof="0" dirty="0">
                          <a:ln>
                            <a:noFill/>
                          </a:ln>
                          <a:solidFill>
                            <a:schemeClr val="tx1"/>
                          </a:solidFill>
                          <a:effectLst/>
                          <a:uLnTx/>
                          <a:uFillTx/>
                          <a:latin typeface="+mn-lt"/>
                          <a:ea typeface="+mn-ea"/>
                          <a:cs typeface="+mn-cs"/>
                        </a:rPr>
                        <a:t>3 </a:t>
                      </a:r>
                      <a:r>
                        <a:rPr kumimoji="0" lang="en-US" sz="1800" b="0" i="0" u="none" strike="noStrike" kern="1200" cap="none" spc="0" normalizeH="0" baseline="0" noProof="0" dirty="0">
                          <a:ln>
                            <a:noFill/>
                          </a:ln>
                          <a:solidFill>
                            <a:schemeClr val="tx1"/>
                          </a:solidFill>
                          <a:effectLst/>
                          <a:uLnTx/>
                          <a:uFillTx/>
                          <a:latin typeface="Times New Roman"/>
                          <a:ea typeface="+mn-ea"/>
                          <a:cs typeface="+mn-cs"/>
                        </a:rPr>
                        <a:t>months ____-22</a:t>
                      </a:r>
                      <a:endParaRPr lang="en-US" dirty="0">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4096844472"/>
                  </a:ext>
                </a:extLst>
              </a:tr>
              <a:tr h="370840">
                <a:tc>
                  <a:txBody>
                    <a:bodyPr/>
                    <a:lstStyle/>
                    <a:p>
                      <a:r>
                        <a:rPr lang="en-US" dirty="0">
                          <a:solidFill>
                            <a:schemeClr val="tx1"/>
                          </a:solidFill>
                        </a:rPr>
                        <a:t>6. Identify Delivery Best Implementation Modalities</a:t>
                      </a:r>
                    </a:p>
                  </a:txBody>
                  <a:tcPr/>
                </a:tc>
                <a:tc>
                  <a:txBody>
                    <a:bodyPr/>
                    <a:lstStyle/>
                    <a:p>
                      <a:r>
                        <a:rPr kumimoji="0" lang="en-US" sz="1800" b="0" i="0" u="none" strike="noStrike" kern="1200" cap="none" spc="0" normalizeH="0" baseline="0" noProof="0" dirty="0">
                          <a:ln>
                            <a:noFill/>
                          </a:ln>
                          <a:solidFill>
                            <a:schemeClr val="tx1"/>
                          </a:solidFill>
                          <a:effectLst/>
                          <a:uLnTx/>
                          <a:uFillTx/>
                          <a:latin typeface="+mn-lt"/>
                          <a:ea typeface="+mn-ea"/>
                          <a:cs typeface="+mn-cs"/>
                        </a:rPr>
                        <a:t>1 </a:t>
                      </a:r>
                      <a:r>
                        <a:rPr kumimoji="0" lang="en-US" sz="1800" b="0" i="0" u="none" strike="noStrike" kern="1200" cap="none" spc="0" normalizeH="0" baseline="0" noProof="0" dirty="0">
                          <a:ln>
                            <a:noFill/>
                          </a:ln>
                          <a:solidFill>
                            <a:schemeClr val="tx1"/>
                          </a:solidFill>
                          <a:effectLst/>
                          <a:uLnTx/>
                          <a:uFillTx/>
                          <a:latin typeface="Times New Roman"/>
                          <a:ea typeface="+mn-ea"/>
                          <a:cs typeface="+mn-cs"/>
                        </a:rPr>
                        <a:t>month ____-22</a:t>
                      </a:r>
                      <a:endParaRPr lang="en-US" dirty="0">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1906038764"/>
                  </a:ext>
                </a:extLst>
              </a:tr>
              <a:tr h="370840">
                <a:tc>
                  <a:txBody>
                    <a:bodyPr/>
                    <a:lstStyle/>
                    <a:p>
                      <a:r>
                        <a:rPr lang="en-US" dirty="0">
                          <a:solidFill>
                            <a:schemeClr val="tx1"/>
                          </a:solidFill>
                        </a:rPr>
                        <a:t>7. Train WOI&amp;E  </a:t>
                      </a:r>
                      <a:r>
                        <a:rPr lang="en-US" sz="1800" b="0" dirty="0">
                          <a:solidFill>
                            <a:schemeClr val="tx1"/>
                          </a:solidFill>
                          <a:effectLst/>
                          <a:latin typeface="Georgia" panose="02040502050405020303" pitchFamily="18" charset="0"/>
                        </a:rPr>
                        <a:t>Disciples</a:t>
                      </a:r>
                      <a:r>
                        <a:rPr lang="en-US" dirty="0">
                          <a:solidFill>
                            <a:schemeClr val="tx1"/>
                          </a:solidFill>
                        </a:rPr>
                        <a:t> and Implement Delivery Modalities</a:t>
                      </a:r>
                    </a:p>
                  </a:txBody>
                  <a:tcPr/>
                </a:tc>
                <a:tc>
                  <a:txBody>
                    <a:bodyPr/>
                    <a:lstStyle/>
                    <a:p>
                      <a:r>
                        <a:rPr kumimoji="0" lang="en-US" sz="1800" b="0" i="0" u="none" strike="noStrike" kern="1200" cap="none" spc="0" normalizeH="0" baseline="0" noProof="0" dirty="0">
                          <a:ln>
                            <a:noFill/>
                          </a:ln>
                          <a:solidFill>
                            <a:schemeClr val="tx1"/>
                          </a:solidFill>
                          <a:effectLst/>
                          <a:uLnTx/>
                          <a:uFillTx/>
                          <a:latin typeface="+mn-lt"/>
                          <a:ea typeface="+mn-ea"/>
                          <a:cs typeface="+mn-cs"/>
                        </a:rPr>
                        <a:t>3 </a:t>
                      </a:r>
                      <a:r>
                        <a:rPr kumimoji="0" lang="en-US" sz="1800" b="0" i="0" u="none" strike="noStrike" kern="1200" cap="none" spc="0" normalizeH="0" baseline="0" noProof="0" dirty="0">
                          <a:ln>
                            <a:noFill/>
                          </a:ln>
                          <a:solidFill>
                            <a:schemeClr val="tx1"/>
                          </a:solidFill>
                          <a:effectLst/>
                          <a:uLnTx/>
                          <a:uFillTx/>
                          <a:latin typeface="Times New Roman"/>
                          <a:ea typeface="+mn-ea"/>
                          <a:cs typeface="+mn-cs"/>
                        </a:rPr>
                        <a:t>months from step 5 ____-22</a:t>
                      </a:r>
                      <a:endParaRPr lang="en-US" dirty="0">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59820400"/>
                  </a:ext>
                </a:extLst>
              </a:tr>
              <a:tr h="370840">
                <a:tc>
                  <a:txBody>
                    <a:bodyPr/>
                    <a:lstStyle/>
                    <a:p>
                      <a:r>
                        <a:rPr lang="en-US" dirty="0">
                          <a:solidFill>
                            <a:schemeClr val="tx1"/>
                          </a:solidFill>
                        </a:rPr>
                        <a:t>8. Implement the WOI&amp;E  Ministries</a:t>
                      </a:r>
                    </a:p>
                  </a:txBody>
                  <a:tcPr/>
                </a:tc>
                <a:tc>
                  <a:txBody>
                    <a:bodyPr/>
                    <a:lstStyle/>
                    <a:p>
                      <a:r>
                        <a:rPr kumimoji="0" lang="en-US" sz="1800" b="0" i="0" u="none" strike="noStrike" kern="1200" cap="none" spc="0" normalizeH="0" baseline="0" noProof="0" dirty="0">
                          <a:ln>
                            <a:noFill/>
                          </a:ln>
                          <a:solidFill>
                            <a:schemeClr val="tx1"/>
                          </a:solidFill>
                          <a:effectLst/>
                          <a:uLnTx/>
                          <a:uFillTx/>
                          <a:latin typeface="+mn-lt"/>
                          <a:ea typeface="+mn-ea"/>
                          <a:cs typeface="+mn-cs"/>
                        </a:rPr>
                        <a:t>24 months  </a:t>
                      </a:r>
                      <a:r>
                        <a:rPr kumimoji="0" lang="en-US" sz="1800" b="0" i="0" u="none" strike="noStrike" kern="1200" cap="none" spc="0" normalizeH="0" baseline="0" noProof="0" dirty="0">
                          <a:ln>
                            <a:noFill/>
                          </a:ln>
                          <a:solidFill>
                            <a:schemeClr val="tx1"/>
                          </a:solidFill>
                          <a:effectLst/>
                          <a:uLnTx/>
                          <a:uFillTx/>
                          <a:latin typeface="Times New Roman"/>
                          <a:ea typeface="+mn-ea"/>
                          <a:cs typeface="+mn-cs"/>
                        </a:rPr>
                        <a:t>____-24</a:t>
                      </a:r>
                      <a:endParaRPr lang="en-US" dirty="0">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3847654782"/>
                  </a:ext>
                </a:extLst>
              </a:tr>
            </a:tbl>
          </a:graphicData>
        </a:graphic>
      </p:graphicFrame>
    </p:spTree>
    <p:extLst>
      <p:ext uri="{BB962C8B-B14F-4D97-AF65-F5344CB8AC3E}">
        <p14:creationId xmlns:p14="http://schemas.microsoft.com/office/powerpoint/2010/main" val="4082087667"/>
      </p:ext>
    </p:extLst>
  </p:cSld>
  <p:clrMapOvr>
    <a:masterClrMapping/>
  </p:clrMapOvr>
  <p:transition>
    <p:strips dir="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nvPr>
        </p:nvGraphicFramePr>
        <p:xfrm>
          <a:off x="93827" y="1514814"/>
          <a:ext cx="8956345" cy="3223260"/>
        </p:xfrm>
        <a:graphic>
          <a:graphicData uri="http://schemas.openxmlformats.org/drawingml/2006/table">
            <a:tbl>
              <a:tblPr firstRow="1" bandRow="1">
                <a:tableStyleId>{5C22544A-7EE6-4342-B048-85BDC9FD1C3A}</a:tableStyleId>
              </a:tblPr>
              <a:tblGrid>
                <a:gridCol w="5081488">
                  <a:extLst>
                    <a:ext uri="{9D8B030D-6E8A-4147-A177-3AD203B41FA5}">
                      <a16:colId xmlns:a16="http://schemas.microsoft.com/office/drawing/2014/main" val="824145472"/>
                    </a:ext>
                  </a:extLst>
                </a:gridCol>
                <a:gridCol w="2262873">
                  <a:extLst>
                    <a:ext uri="{9D8B030D-6E8A-4147-A177-3AD203B41FA5}">
                      <a16:colId xmlns:a16="http://schemas.microsoft.com/office/drawing/2014/main" val="1324807933"/>
                    </a:ext>
                  </a:extLst>
                </a:gridCol>
                <a:gridCol w="1611984">
                  <a:extLst>
                    <a:ext uri="{9D8B030D-6E8A-4147-A177-3AD203B41FA5}">
                      <a16:colId xmlns:a16="http://schemas.microsoft.com/office/drawing/2014/main" val="818634956"/>
                    </a:ext>
                  </a:extLst>
                </a:gridCol>
              </a:tblGrid>
              <a:tr h="370840">
                <a:tc>
                  <a:txBody>
                    <a:bodyPr/>
                    <a:lstStyle/>
                    <a:p>
                      <a:r>
                        <a:rPr lang="en-US" sz="1600" dirty="0"/>
                        <a:t>Lead Measure Action</a:t>
                      </a:r>
                    </a:p>
                  </a:txBody>
                  <a:tcPr/>
                </a:tc>
                <a:tc>
                  <a:txBody>
                    <a:bodyPr/>
                    <a:lstStyle/>
                    <a:p>
                      <a:r>
                        <a:rPr lang="en-US" sz="1600" dirty="0"/>
                        <a:t>Deadline Date</a:t>
                      </a:r>
                    </a:p>
                  </a:txBody>
                  <a:tcPr/>
                </a:tc>
                <a:tc>
                  <a:txBody>
                    <a:bodyPr/>
                    <a:lstStyle/>
                    <a:p>
                      <a:r>
                        <a:rPr lang="en-US" sz="1600" dirty="0"/>
                        <a:t>Status: Percent Complete and Date</a:t>
                      </a:r>
                    </a:p>
                  </a:txBody>
                  <a:tcPr/>
                </a:tc>
                <a:extLst>
                  <a:ext uri="{0D108BD9-81ED-4DB2-BD59-A6C34878D82A}">
                    <a16:rowId xmlns:a16="http://schemas.microsoft.com/office/drawing/2014/main" val="2806969568"/>
                  </a:ext>
                </a:extLst>
              </a:tr>
              <a:tr h="370840">
                <a:tc>
                  <a:txBody>
                    <a:bodyPr/>
                    <a:lstStyle/>
                    <a:p>
                      <a:r>
                        <a:rPr lang="en-US" dirty="0">
                          <a:solidFill>
                            <a:schemeClr val="tx1"/>
                          </a:solidFill>
                        </a:rPr>
                        <a:t>9. Track and report on the achievement of the “Target Goals” on a monthly basis and make necessary improvements</a:t>
                      </a:r>
                    </a:p>
                    <a:p>
                      <a:endParaRPr lang="en-US" dirty="0">
                        <a:solidFill>
                          <a:schemeClr val="tx1"/>
                        </a:solidFill>
                      </a:endParaRPr>
                    </a:p>
                  </a:txBody>
                  <a:tcPr/>
                </a:tc>
                <a:tc>
                  <a:txBody>
                    <a:bodyPr/>
                    <a:lstStyle/>
                    <a:p>
                      <a:r>
                        <a:rPr kumimoji="0" lang="en-US" sz="1800" b="0" i="0" u="none" strike="noStrike" kern="1200" cap="none" spc="0" normalizeH="0" baseline="0" noProof="0" dirty="0">
                          <a:ln>
                            <a:noFill/>
                          </a:ln>
                          <a:solidFill>
                            <a:schemeClr val="tx1"/>
                          </a:solidFill>
                          <a:effectLst/>
                          <a:uLnTx/>
                          <a:uFillTx/>
                          <a:latin typeface="+mn-lt"/>
                          <a:ea typeface="+mn-ea"/>
                          <a:cs typeface="+mn-cs"/>
                        </a:rPr>
                        <a:t>12 </a:t>
                      </a:r>
                      <a:r>
                        <a:rPr kumimoji="0" lang="en-US" sz="1800" b="0" i="0" u="none" strike="noStrike" kern="1200" cap="none" spc="0" normalizeH="0" baseline="0" noProof="0" dirty="0">
                          <a:ln>
                            <a:noFill/>
                          </a:ln>
                          <a:solidFill>
                            <a:schemeClr val="tx1"/>
                          </a:solidFill>
                          <a:effectLst/>
                          <a:uLnTx/>
                          <a:uFillTx/>
                          <a:latin typeface="Times New Roman"/>
                          <a:ea typeface="+mn-ea"/>
                          <a:cs typeface="+mn-cs"/>
                        </a:rPr>
                        <a:t>months ____-24</a:t>
                      </a:r>
                      <a:endParaRPr lang="en-US" dirty="0">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1319602124"/>
                  </a:ext>
                </a:extLst>
              </a:tr>
              <a:tr h="370840">
                <a:tc>
                  <a:txBody>
                    <a:bodyPr/>
                    <a:lstStyle/>
                    <a:p>
                      <a:pPr>
                        <a:tabLst>
                          <a:tab pos="630238" algn="l"/>
                        </a:tabLst>
                      </a:pPr>
                      <a:r>
                        <a:rPr lang="en-US" dirty="0">
                          <a:solidFill>
                            <a:schemeClr val="tx1"/>
                          </a:solidFill>
                        </a:rPr>
                        <a:t>10. Obtain and compile effectiveness data  from WOI&amp;E  </a:t>
                      </a:r>
                      <a:r>
                        <a:rPr lang="en-US" sz="1800" b="0" kern="1200" dirty="0">
                          <a:solidFill>
                            <a:schemeClr val="tx1"/>
                          </a:solidFill>
                          <a:effectLst/>
                          <a:latin typeface="+mn-lt"/>
                          <a:ea typeface="+mn-ea"/>
                          <a:cs typeface="+mn-cs"/>
                        </a:rPr>
                        <a:t> Ministries </a:t>
                      </a:r>
                      <a:r>
                        <a:rPr lang="en-US" dirty="0">
                          <a:solidFill>
                            <a:schemeClr val="tx1"/>
                          </a:solidFill>
                        </a:rPr>
                        <a:t>implementation</a:t>
                      </a:r>
                    </a:p>
                    <a:p>
                      <a:pPr>
                        <a:tabLst>
                          <a:tab pos="630238" algn="l"/>
                        </a:tabLst>
                      </a:pPr>
                      <a:endParaRPr lang="en-US" dirty="0">
                        <a:solidFill>
                          <a:schemeClr val="tx1"/>
                        </a:solidFill>
                      </a:endParaRPr>
                    </a:p>
                  </a:txBody>
                  <a:tcPr/>
                </a:tc>
                <a:tc>
                  <a:txBody>
                    <a:bodyPr/>
                    <a:lstStyle/>
                    <a:p>
                      <a:r>
                        <a:rPr kumimoji="0" lang="en-US" sz="1800" b="0" i="0" u="none" strike="noStrike" kern="1200" cap="none" spc="0" normalizeH="0" baseline="0" noProof="0" dirty="0">
                          <a:ln>
                            <a:noFill/>
                          </a:ln>
                          <a:solidFill>
                            <a:schemeClr val="tx1"/>
                          </a:solidFill>
                          <a:effectLst/>
                          <a:uLnTx/>
                          <a:uFillTx/>
                          <a:latin typeface="Times New Roman"/>
                          <a:ea typeface="+mn-ea"/>
                          <a:cs typeface="+mn-cs"/>
                        </a:rPr>
                        <a:t>1 month ____ -24</a:t>
                      </a:r>
                      <a:endParaRPr lang="en-US" dirty="0">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3712199347"/>
                  </a:ext>
                </a:extLst>
              </a:tr>
              <a:tr h="370840">
                <a:tc>
                  <a:txBody>
                    <a:bodyPr/>
                    <a:lstStyle/>
                    <a:p>
                      <a:pPr>
                        <a:tabLst>
                          <a:tab pos="630238" algn="l"/>
                        </a:tabLst>
                      </a:pPr>
                      <a:r>
                        <a:rPr lang="en-US" dirty="0">
                          <a:solidFill>
                            <a:schemeClr val="tx1"/>
                          </a:solidFill>
                        </a:rPr>
                        <a:t>11. </a:t>
                      </a:r>
                      <a:r>
                        <a:rPr lang="en-US" sz="1800" dirty="0">
                          <a:solidFill>
                            <a:schemeClr val="tx1"/>
                          </a:solidFill>
                          <a:effectLst/>
                        </a:rPr>
                        <a:t>Compile the results of  the </a:t>
                      </a:r>
                      <a:r>
                        <a:rPr lang="en-US" dirty="0">
                          <a:solidFill>
                            <a:schemeClr val="tx1"/>
                          </a:solidFill>
                        </a:rPr>
                        <a:t>WOI&amp;E  </a:t>
                      </a:r>
                      <a:r>
                        <a:rPr lang="en-US" sz="1800" b="0" kern="1200" dirty="0">
                          <a:solidFill>
                            <a:schemeClr val="tx1"/>
                          </a:solidFill>
                          <a:effectLst/>
                          <a:latin typeface="+mn-lt"/>
                          <a:ea typeface="+mn-ea"/>
                          <a:cs typeface="+mn-cs"/>
                        </a:rPr>
                        <a:t> </a:t>
                      </a:r>
                      <a:r>
                        <a:rPr lang="en-US" dirty="0">
                          <a:solidFill>
                            <a:schemeClr val="tx1"/>
                          </a:solidFill>
                        </a:rPr>
                        <a:t>e</a:t>
                      </a:r>
                      <a:r>
                        <a:rPr lang="en-US" sz="1800" dirty="0">
                          <a:solidFill>
                            <a:schemeClr val="tx1"/>
                          </a:solidFill>
                        </a:rPr>
                        <a:t>ffectiveness assessment and improve accordingly</a:t>
                      </a:r>
                    </a:p>
                    <a:p>
                      <a:pPr>
                        <a:tabLst>
                          <a:tab pos="630238" algn="l"/>
                        </a:tabLst>
                      </a:pPr>
                      <a:endParaRPr lang="en-US" dirty="0">
                        <a:solidFill>
                          <a:schemeClr val="tx1"/>
                        </a:solidFill>
                      </a:endParaRPr>
                    </a:p>
                  </a:txBody>
                  <a:tcPr/>
                </a:tc>
                <a:tc>
                  <a:txBody>
                    <a:bodyPr/>
                    <a:lstStyle/>
                    <a:p>
                      <a:r>
                        <a:rPr kumimoji="0" lang="en-US" sz="1800" b="0" i="0" u="none" strike="noStrike" kern="1200" cap="none" spc="0" normalizeH="0" baseline="0" noProof="0" dirty="0">
                          <a:ln>
                            <a:noFill/>
                          </a:ln>
                          <a:solidFill>
                            <a:schemeClr val="tx1"/>
                          </a:solidFill>
                          <a:effectLst/>
                          <a:uLnTx/>
                          <a:uFillTx/>
                          <a:latin typeface="+mn-lt"/>
                          <a:ea typeface="+mn-ea"/>
                          <a:cs typeface="+mn-cs"/>
                        </a:rPr>
                        <a:t>1 </a:t>
                      </a:r>
                      <a:r>
                        <a:rPr kumimoji="0" lang="en-US" sz="1800" b="0" i="0" u="none" strike="noStrike" kern="1200" cap="none" spc="0" normalizeH="0" baseline="0" noProof="0" dirty="0">
                          <a:ln>
                            <a:noFill/>
                          </a:ln>
                          <a:solidFill>
                            <a:schemeClr val="tx1"/>
                          </a:solidFill>
                          <a:effectLst/>
                          <a:uLnTx/>
                          <a:uFillTx/>
                          <a:latin typeface="Times New Roman"/>
                          <a:ea typeface="+mn-ea"/>
                          <a:cs typeface="+mn-cs"/>
                        </a:rPr>
                        <a:t>month ____-24</a:t>
                      </a:r>
                      <a:endParaRPr lang="en-US" dirty="0">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1217137386"/>
                  </a:ext>
                </a:extLst>
              </a:tr>
            </a:tbl>
          </a:graphicData>
        </a:graphic>
      </p:graphicFrame>
      <p:sp>
        <p:nvSpPr>
          <p:cNvPr id="6" name="Title 1">
            <a:extLst>
              <a:ext uri="{FF2B5EF4-FFF2-40B4-BE49-F238E27FC236}">
                <a16:creationId xmlns:a16="http://schemas.microsoft.com/office/drawing/2014/main" id="{D49E92A7-8120-490A-81E5-D152B3449DF5}"/>
              </a:ext>
            </a:extLst>
          </p:cNvPr>
          <p:cNvSpPr>
            <a:spLocks noGrp="1"/>
          </p:cNvSpPr>
          <p:nvPr>
            <p:ph type="title"/>
          </p:nvPr>
        </p:nvSpPr>
        <p:spPr>
          <a:xfrm>
            <a:off x="975360" y="51279"/>
            <a:ext cx="7260181" cy="1062968"/>
          </a:xfrm>
        </p:spPr>
        <p:txBody>
          <a:bodyPr/>
          <a:lstStyle/>
          <a:p>
            <a:r>
              <a:rPr lang="en-US" sz="2400" b="1" u="none" dirty="0">
                <a:effectLst/>
              </a:rPr>
              <a:t>Welcoming, Outreach, In-Reach, &amp; Evangelism   WIG2</a:t>
            </a:r>
            <a:r>
              <a:rPr lang="en-US" sz="2400" u="none" kern="0" dirty="0"/>
              <a:t> </a:t>
            </a:r>
            <a:br>
              <a:rPr lang="en-US" sz="2400" u="none" kern="0" dirty="0"/>
            </a:br>
            <a:r>
              <a:rPr lang="en-US" sz="2400" dirty="0"/>
              <a:t>Compelling   Scoreboard</a:t>
            </a:r>
          </a:p>
        </p:txBody>
      </p:sp>
    </p:spTree>
    <p:extLst>
      <p:ext uri="{BB962C8B-B14F-4D97-AF65-F5344CB8AC3E}">
        <p14:creationId xmlns:p14="http://schemas.microsoft.com/office/powerpoint/2010/main" val="515891788"/>
      </p:ext>
    </p:extLst>
  </p:cSld>
  <p:clrMapOvr>
    <a:masterClrMapping/>
  </p:clrMapOvr>
  <p:transition>
    <p:strips dir="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038687" y="2551247"/>
            <a:ext cx="7276528" cy="1143000"/>
          </a:xfrm>
        </p:spPr>
        <p:txBody>
          <a:bodyPr/>
          <a:lstStyle/>
          <a:p>
            <a:r>
              <a:rPr lang="en-US" u="none" dirty="0"/>
              <a:t>Sample 5 </a:t>
            </a:r>
            <a:br>
              <a:rPr lang="en-US" dirty="0"/>
            </a:br>
            <a:r>
              <a:rPr lang="en-US" dirty="0"/>
              <a:t>Welcoming, Outreach &amp; Evangelism</a:t>
            </a:r>
          </a:p>
        </p:txBody>
      </p:sp>
    </p:spTree>
    <p:extLst>
      <p:ext uri="{BB962C8B-B14F-4D97-AF65-F5344CB8AC3E}">
        <p14:creationId xmlns:p14="http://schemas.microsoft.com/office/powerpoint/2010/main" val="3293698657"/>
      </p:ext>
    </p:extLst>
  </p:cSld>
  <p:clrMapOvr>
    <a:masterClrMapping/>
  </p:clrMapOvr>
  <p:transition>
    <p:strips dir="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96E920-FF74-4F34-8E16-3A2C81573D8E}"/>
              </a:ext>
            </a:extLst>
          </p:cNvPr>
          <p:cNvSpPr>
            <a:spLocks noGrp="1"/>
          </p:cNvSpPr>
          <p:nvPr>
            <p:ph idx="1"/>
          </p:nvPr>
        </p:nvSpPr>
        <p:spPr>
          <a:xfrm>
            <a:off x="860823" y="2124486"/>
            <a:ext cx="7422356" cy="3583371"/>
          </a:xfrm>
        </p:spPr>
        <p:txBody>
          <a:bodyPr/>
          <a:lstStyle/>
          <a:p>
            <a:pPr marL="0" indent="0">
              <a:buNone/>
            </a:pPr>
            <a:r>
              <a:rPr lang="en-US" sz="1800" dirty="0">
                <a:effectLst/>
              </a:rPr>
              <a:t>Within  16  months,  we  will  establish  a  vibrant Outreach  and  Evangelism  Ministry,  that  within  8  months  from  formation  will:</a:t>
            </a:r>
          </a:p>
          <a:p>
            <a:pPr marL="0" indent="0">
              <a:buNone/>
            </a:pPr>
            <a:endParaRPr lang="en-US" sz="1800" dirty="0">
              <a:effectLst/>
            </a:endParaRPr>
          </a:p>
          <a:p>
            <a:pPr marL="685800" indent="-342900">
              <a:buNone/>
            </a:pPr>
            <a:r>
              <a:rPr lang="en-US" sz="1800" dirty="0">
                <a:effectLst/>
              </a:rPr>
              <a:t>(a)  recruit  at  least  100  parishioners  to  participate  in  Parish Outreach,  and  Evangelism  ministries  and partnerships;</a:t>
            </a:r>
            <a:br>
              <a:rPr lang="en-US" sz="1800" dirty="0">
                <a:effectLst/>
              </a:rPr>
            </a:br>
            <a:endParaRPr lang="en-US" sz="1800" dirty="0">
              <a:effectLst/>
            </a:endParaRPr>
          </a:p>
          <a:p>
            <a:pPr marL="685800" indent="-342900">
              <a:buNone/>
            </a:pPr>
            <a:r>
              <a:rPr lang="en-US" sz="1800" dirty="0">
                <a:effectLst/>
              </a:rPr>
              <a:t>(b) plan  and  execute  at  least  one  specific  Parish  Outreach  and  Evangelism  Ministry event  every  four  months,  either  alone  or  in  partnership  with  another  non-profit  entity;  </a:t>
            </a:r>
            <a:br>
              <a:rPr lang="en-US" sz="1800" dirty="0">
                <a:effectLst/>
              </a:rPr>
            </a:br>
            <a:r>
              <a:rPr lang="en-US" sz="1800" dirty="0">
                <a:effectLst/>
              </a:rPr>
              <a:t> </a:t>
            </a:r>
          </a:p>
          <a:p>
            <a:pPr marL="685800" indent="-342900">
              <a:buNone/>
            </a:pPr>
            <a:r>
              <a:rPr lang="en-US" sz="1800" dirty="0">
                <a:effectLst/>
              </a:rPr>
              <a:t>(c) define  and  successfully  implement  at  least  one  re-occurring  signature  Outreach  or  Evangelism  Ministry  program  or  event.</a:t>
            </a:r>
          </a:p>
        </p:txBody>
      </p:sp>
      <p:sp>
        <p:nvSpPr>
          <p:cNvPr id="5" name="Title 1">
            <a:extLst>
              <a:ext uri="{FF2B5EF4-FFF2-40B4-BE49-F238E27FC236}">
                <a16:creationId xmlns:a16="http://schemas.microsoft.com/office/drawing/2014/main" id="{A1113D9C-C473-44C9-B866-3EB58C30F015}"/>
              </a:ext>
            </a:extLst>
          </p:cNvPr>
          <p:cNvSpPr>
            <a:spLocks noGrp="1"/>
          </p:cNvSpPr>
          <p:nvPr>
            <p:ph type="title"/>
          </p:nvPr>
        </p:nvSpPr>
        <p:spPr>
          <a:xfrm>
            <a:off x="1754257" y="1001883"/>
            <a:ext cx="5635487" cy="941217"/>
          </a:xfrm>
        </p:spPr>
        <p:txBody>
          <a:bodyPr>
            <a:noAutofit/>
          </a:bodyPr>
          <a:lstStyle/>
          <a:p>
            <a:pPr>
              <a:defRPr/>
            </a:pPr>
            <a:r>
              <a:rPr lang="en-US" sz="1950" dirty="0">
                <a:latin typeface="+mn-lt"/>
              </a:rPr>
              <a:t>Philanthropy, Outreach &amp; Evangelism</a:t>
            </a:r>
            <a:br>
              <a:rPr lang="en-US" sz="1950" dirty="0">
                <a:latin typeface="+mn-lt"/>
              </a:rPr>
            </a:br>
            <a:br>
              <a:rPr lang="en-US" sz="1950" dirty="0">
                <a:latin typeface="+mn-lt"/>
              </a:rPr>
            </a:br>
            <a:r>
              <a:rPr lang="en-US" sz="1950" dirty="0">
                <a:latin typeface="+mn-lt"/>
              </a:rPr>
              <a:t>Goal  7.2  Outreach &amp; Evangelism  Ministry</a:t>
            </a:r>
          </a:p>
        </p:txBody>
      </p:sp>
    </p:spTree>
    <p:extLst>
      <p:ext uri="{BB962C8B-B14F-4D97-AF65-F5344CB8AC3E}">
        <p14:creationId xmlns:p14="http://schemas.microsoft.com/office/powerpoint/2010/main" val="2543217182"/>
      </p:ext>
    </p:extLst>
  </p:cSld>
  <p:clrMapOvr>
    <a:masterClrMapping/>
  </p:clrMapOvr>
  <p:transition>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0681B-374B-47F4-97C9-6F2AEE6888FF}"/>
              </a:ext>
            </a:extLst>
          </p:cNvPr>
          <p:cNvSpPr>
            <a:spLocks noGrp="1"/>
          </p:cNvSpPr>
          <p:nvPr>
            <p:ph type="title"/>
          </p:nvPr>
        </p:nvSpPr>
        <p:spPr>
          <a:xfrm>
            <a:off x="1832034" y="32347"/>
            <a:ext cx="5479931" cy="857250"/>
          </a:xfrm>
        </p:spPr>
        <p:txBody>
          <a:bodyPr/>
          <a:lstStyle/>
          <a:p>
            <a:r>
              <a:rPr lang="en-US" dirty="0"/>
              <a:t>Prelim Lead Measures Goal 3</a:t>
            </a:r>
          </a:p>
        </p:txBody>
      </p:sp>
      <p:sp>
        <p:nvSpPr>
          <p:cNvPr id="3" name="Content Placeholder 2">
            <a:extLst>
              <a:ext uri="{FF2B5EF4-FFF2-40B4-BE49-F238E27FC236}">
                <a16:creationId xmlns:a16="http://schemas.microsoft.com/office/drawing/2014/main" id="{1D5BF839-4E6E-45E7-8006-B028F8613E12}"/>
              </a:ext>
            </a:extLst>
          </p:cNvPr>
          <p:cNvSpPr>
            <a:spLocks noGrp="1"/>
          </p:cNvSpPr>
          <p:nvPr>
            <p:ph sz="half" idx="1"/>
          </p:nvPr>
        </p:nvSpPr>
        <p:spPr>
          <a:xfrm>
            <a:off x="130628" y="1017695"/>
            <a:ext cx="8813075" cy="3983691"/>
          </a:xfrm>
        </p:spPr>
        <p:txBody>
          <a:bodyPr/>
          <a:lstStyle/>
          <a:p>
            <a:pPr marL="175022" indent="-175022"/>
            <a:r>
              <a:rPr lang="en-US" sz="1300" u="sng" dirty="0">
                <a:effectLst/>
              </a:rPr>
              <a:t>LEAD 1:  </a:t>
            </a:r>
          </a:p>
          <a:p>
            <a:pPr marL="342900" lvl="1" indent="0">
              <a:buNone/>
            </a:pPr>
            <a:r>
              <a:rPr lang="en-US" sz="1300" dirty="0">
                <a:solidFill>
                  <a:schemeClr val="bg1"/>
                </a:solidFill>
                <a:effectLst/>
              </a:rPr>
              <a:t>A: recruit team</a:t>
            </a:r>
          </a:p>
          <a:p>
            <a:pPr marL="342900" lvl="1" indent="0">
              <a:buNone/>
              <a:tabLst>
                <a:tab pos="601266" algn="l"/>
              </a:tabLst>
            </a:pPr>
            <a:r>
              <a:rPr lang="en-US" sz="1300" dirty="0">
                <a:solidFill>
                  <a:schemeClr val="bg1"/>
                </a:solidFill>
                <a:effectLst/>
              </a:rPr>
              <a:t>B: determine community outreach &amp; evangelism key definitions, desired outcomes, and 	effectiveness metrics </a:t>
            </a:r>
          </a:p>
          <a:p>
            <a:pPr marL="342900" lvl="1" indent="0">
              <a:buNone/>
              <a:tabLst>
                <a:tab pos="601266" algn="l"/>
              </a:tabLst>
            </a:pPr>
            <a:r>
              <a:rPr lang="en-US" sz="1300" dirty="0">
                <a:solidFill>
                  <a:schemeClr val="bg1"/>
                </a:solidFill>
                <a:effectLst/>
              </a:rPr>
              <a:t>C: analyze the parish baseline on 1(B) key metrics and identify parish baselines and impediments 	to success</a:t>
            </a:r>
          </a:p>
          <a:p>
            <a:pPr marL="342900" lvl="1" indent="0">
              <a:buNone/>
              <a:tabLst>
                <a:tab pos="601266" algn="l"/>
              </a:tabLst>
            </a:pPr>
            <a:r>
              <a:rPr lang="en-US" sz="1300" dirty="0">
                <a:solidFill>
                  <a:schemeClr val="bg1"/>
                </a:solidFill>
                <a:effectLst/>
              </a:rPr>
              <a:t>D: identify at least 3 outreach and 3 evangelism programs to 	consider</a:t>
            </a:r>
          </a:p>
          <a:p>
            <a:pPr marL="175022" indent="-175022">
              <a:tabLst>
                <a:tab pos="601266" algn="l"/>
              </a:tabLst>
            </a:pPr>
            <a:r>
              <a:rPr lang="en-US" sz="1300" u="sng" dirty="0">
                <a:effectLst/>
              </a:rPr>
              <a:t>LEAD 2: </a:t>
            </a:r>
          </a:p>
          <a:p>
            <a:pPr marL="342900" lvl="1" indent="0">
              <a:buNone/>
              <a:tabLst>
                <a:tab pos="601266" algn="l"/>
              </a:tabLst>
            </a:pPr>
            <a:r>
              <a:rPr lang="en-US" sz="1300" dirty="0">
                <a:solidFill>
                  <a:schemeClr val="bg1"/>
                </a:solidFill>
                <a:effectLst/>
              </a:rPr>
              <a:t>A: evaluate researched outreach  and evangelism for effectiveness against key definitions, 	performance metrics and parish baselines</a:t>
            </a:r>
          </a:p>
          <a:p>
            <a:pPr marL="342900" lvl="1" indent="0">
              <a:buNone/>
              <a:tabLst>
                <a:tab pos="601266" algn="l"/>
              </a:tabLst>
            </a:pPr>
            <a:r>
              <a:rPr lang="en-US" sz="1300" dirty="0">
                <a:solidFill>
                  <a:schemeClr val="bg1"/>
                </a:solidFill>
                <a:effectLst/>
              </a:rPr>
              <a:t>B: m</a:t>
            </a:r>
            <a:r>
              <a:rPr lang="en-US" sz="1300" b="1" dirty="0">
                <a:solidFill>
                  <a:schemeClr val="bg1"/>
                </a:solidFill>
                <a:effectLst/>
                <a:latin typeface="Georgia" panose="02040502050405020303" pitchFamily="18" charset="0"/>
              </a:rPr>
              <a:t>odify all researched or existing </a:t>
            </a:r>
            <a:r>
              <a:rPr lang="en-US" sz="1300" dirty="0">
                <a:solidFill>
                  <a:schemeClr val="bg1"/>
                </a:solidFill>
                <a:effectLst/>
              </a:rPr>
              <a:t>community outreach &amp; evangelism programs (the 	“Discipleship Programs”) for utilization at our parish to meet “Discipleship Goals”</a:t>
            </a:r>
          </a:p>
          <a:p>
            <a:pPr marL="342900" lvl="1" indent="0">
              <a:buNone/>
              <a:tabLst>
                <a:tab pos="601266" algn="l"/>
              </a:tabLst>
            </a:pPr>
            <a:r>
              <a:rPr lang="en-US" sz="1300" dirty="0">
                <a:solidFill>
                  <a:schemeClr val="bg1"/>
                </a:solidFill>
                <a:effectLst/>
              </a:rPr>
              <a:t>C: finalize parish Discipleship Programs and establish quarterly and/or monthly performance 	benchmarks to assess progress toward all respective Discipleship Goals</a:t>
            </a:r>
          </a:p>
          <a:p>
            <a:pPr marL="175022" indent="-175022">
              <a:tabLst>
                <a:tab pos="601266" algn="l"/>
              </a:tabLst>
            </a:pPr>
            <a:r>
              <a:rPr lang="en-US" sz="1300" u="sng" dirty="0">
                <a:effectLst/>
              </a:rPr>
              <a:t>LEAD 3:  </a:t>
            </a:r>
          </a:p>
          <a:p>
            <a:pPr marL="342900" lvl="1" indent="0">
              <a:buNone/>
              <a:tabLst>
                <a:tab pos="601266" algn="l"/>
              </a:tabLst>
            </a:pPr>
            <a:r>
              <a:rPr lang="en-US" sz="1300" dirty="0">
                <a:solidFill>
                  <a:schemeClr val="bg1"/>
                </a:solidFill>
                <a:effectLst/>
              </a:rPr>
              <a:t>A: identify numbers and names of Discipleship “Ambassadors” to help deliver Discipleship 	Programs</a:t>
            </a:r>
          </a:p>
          <a:p>
            <a:pPr marL="342900" lvl="1" indent="0">
              <a:buNone/>
            </a:pPr>
            <a:r>
              <a:rPr lang="en-US" sz="1300" dirty="0">
                <a:solidFill>
                  <a:schemeClr val="bg1"/>
                </a:solidFill>
                <a:effectLst/>
              </a:rPr>
              <a:t>B: develop Discipleship Ambassadors training programs</a:t>
            </a:r>
          </a:p>
          <a:p>
            <a:pPr marL="342900" lvl="1" indent="0">
              <a:buNone/>
            </a:pPr>
            <a:r>
              <a:rPr lang="en-US" sz="1300" dirty="0">
                <a:solidFill>
                  <a:schemeClr val="bg1"/>
                </a:solidFill>
                <a:effectLst/>
              </a:rPr>
              <a:t>C: train the Discipleship Ambassadors</a:t>
            </a:r>
          </a:p>
          <a:p>
            <a:pPr marL="175022" indent="-175022"/>
            <a:r>
              <a:rPr lang="en-US" sz="1300" u="sng" dirty="0">
                <a:effectLst/>
              </a:rPr>
              <a:t>LEAD 4:</a:t>
            </a:r>
          </a:p>
          <a:p>
            <a:pPr marL="630238" lvl="1" indent="-287338">
              <a:buNone/>
            </a:pPr>
            <a:r>
              <a:rPr lang="en-US" sz="1300" dirty="0">
                <a:solidFill>
                  <a:schemeClr val="bg1"/>
                </a:solidFill>
                <a:effectLst/>
              </a:rPr>
              <a:t>A: implement Discipleship Programs based on determined monthly and quarterly performance benchmarks to achieve all respective Discipleship Goals</a:t>
            </a:r>
          </a:p>
          <a:p>
            <a:pPr marL="630238" lvl="1" indent="-287338">
              <a:buNone/>
            </a:pPr>
            <a:r>
              <a:rPr lang="en-US" sz="1300" dirty="0">
                <a:solidFill>
                  <a:schemeClr val="bg1"/>
                </a:solidFill>
                <a:effectLst/>
              </a:rPr>
              <a:t>B: continue Ambassadors’ follow-up until all Discipleship Goals are achieved</a:t>
            </a:r>
          </a:p>
          <a:p>
            <a:pPr marL="175022" indent="-175022"/>
            <a:r>
              <a:rPr lang="en-US" sz="1300" u="sng" dirty="0">
                <a:solidFill>
                  <a:schemeClr val="bg1"/>
                </a:solidFill>
                <a:effectLst/>
              </a:rPr>
              <a:t>LE</a:t>
            </a:r>
            <a:r>
              <a:rPr lang="en-US" sz="1300" u="sng" dirty="0">
                <a:effectLst/>
              </a:rPr>
              <a:t>AD 5:  </a:t>
            </a:r>
          </a:p>
          <a:p>
            <a:pPr marL="254794" lvl="1" indent="91679">
              <a:buNone/>
              <a:tabLst>
                <a:tab pos="601266" algn="l"/>
              </a:tabLst>
            </a:pPr>
            <a:r>
              <a:rPr lang="en-US" sz="1300" dirty="0">
                <a:solidFill>
                  <a:schemeClr val="bg1"/>
                </a:solidFill>
                <a:effectLst/>
              </a:rPr>
              <a:t>A: obtain qualitative and quantitative  data from Discipleship Programs effectiveness</a:t>
            </a:r>
          </a:p>
          <a:p>
            <a:pPr marL="254794" lvl="1" indent="91679">
              <a:buNone/>
              <a:tabLst>
                <a:tab pos="601266" algn="l"/>
              </a:tabLst>
            </a:pPr>
            <a:r>
              <a:rPr lang="en-US" sz="1300" dirty="0">
                <a:solidFill>
                  <a:schemeClr val="bg1"/>
                </a:solidFill>
                <a:effectLst/>
              </a:rPr>
              <a:t>B: analyze all data and finalize Discipleship Programs assessment and make all necessary 	improvements</a:t>
            </a:r>
          </a:p>
        </p:txBody>
      </p:sp>
      <p:sp>
        <p:nvSpPr>
          <p:cNvPr id="7" name="Rectangle 6">
            <a:extLst>
              <a:ext uri="{FF2B5EF4-FFF2-40B4-BE49-F238E27FC236}">
                <a16:creationId xmlns:a16="http://schemas.microsoft.com/office/drawing/2014/main" id="{45A197C0-DF5F-45F7-9981-657CBE859B87}"/>
              </a:ext>
            </a:extLst>
          </p:cNvPr>
          <p:cNvSpPr/>
          <p:nvPr/>
        </p:nvSpPr>
        <p:spPr bwMode="auto">
          <a:xfrm>
            <a:off x="130629" y="1053208"/>
            <a:ext cx="8882743" cy="5772444"/>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3150" b="0" i="0" u="none" strike="noStrike" kern="1200" cap="none" spc="0" normalizeH="0" baseline="0" noProof="0" dirty="0">
              <a:ln>
                <a:noFill/>
              </a:ln>
              <a:solidFill>
                <a:srgbClr val="5D0100"/>
              </a:solidFill>
              <a:effectLst/>
              <a:uLnTx/>
              <a:uFillTx/>
              <a:latin typeface="Times"/>
              <a:ea typeface="+mn-ea"/>
              <a:cs typeface="+mn-cs"/>
            </a:endParaRPr>
          </a:p>
        </p:txBody>
      </p:sp>
    </p:spTree>
    <p:extLst>
      <p:ext uri="{BB962C8B-B14F-4D97-AF65-F5344CB8AC3E}">
        <p14:creationId xmlns:p14="http://schemas.microsoft.com/office/powerpoint/2010/main" val="1609265584"/>
      </p:ext>
    </p:extLst>
  </p:cSld>
  <p:clrMapOvr>
    <a:masterClrMapping/>
  </p:clrMapOvr>
  <p:transition>
    <p:strips dir="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07231" y="1424726"/>
          <a:ext cx="7729538" cy="4340300"/>
        </p:xfrm>
        <a:graphic>
          <a:graphicData uri="http://schemas.openxmlformats.org/drawingml/2006/table">
            <a:tbl>
              <a:tblPr firstRow="1" bandRow="1">
                <a:tableStyleId>{7DF18680-E054-41AD-8BC1-D1AEF772440D}</a:tableStyleId>
              </a:tblPr>
              <a:tblGrid>
                <a:gridCol w="3169223">
                  <a:extLst>
                    <a:ext uri="{9D8B030D-6E8A-4147-A177-3AD203B41FA5}">
                      <a16:colId xmlns:a16="http://schemas.microsoft.com/office/drawing/2014/main" val="20000"/>
                    </a:ext>
                  </a:extLst>
                </a:gridCol>
                <a:gridCol w="1398001">
                  <a:extLst>
                    <a:ext uri="{9D8B030D-6E8A-4147-A177-3AD203B41FA5}">
                      <a16:colId xmlns:a16="http://schemas.microsoft.com/office/drawing/2014/main" val="20001"/>
                    </a:ext>
                  </a:extLst>
                </a:gridCol>
                <a:gridCol w="1437460">
                  <a:extLst>
                    <a:ext uri="{9D8B030D-6E8A-4147-A177-3AD203B41FA5}">
                      <a16:colId xmlns:a16="http://schemas.microsoft.com/office/drawing/2014/main" val="20002"/>
                    </a:ext>
                  </a:extLst>
                </a:gridCol>
                <a:gridCol w="1724854">
                  <a:extLst>
                    <a:ext uri="{9D8B030D-6E8A-4147-A177-3AD203B41FA5}">
                      <a16:colId xmlns:a16="http://schemas.microsoft.com/office/drawing/2014/main" val="20003"/>
                    </a:ext>
                  </a:extLst>
                </a:gridCol>
              </a:tblGrid>
              <a:tr h="868680">
                <a:tc>
                  <a:txBody>
                    <a:bodyPr/>
                    <a:lstStyle/>
                    <a:p>
                      <a:endParaRPr lang="en-US" sz="1100" b="1" kern="1200" dirty="0">
                        <a:solidFill>
                          <a:schemeClr val="tx1"/>
                        </a:solidFill>
                        <a:effectLst/>
                        <a:latin typeface="+mn-lt"/>
                        <a:ea typeface="+mn-ea"/>
                        <a:cs typeface="+mn-cs"/>
                      </a:endParaRPr>
                    </a:p>
                    <a:p>
                      <a:endParaRPr lang="en-US" sz="1100" b="1" kern="1200" dirty="0">
                        <a:solidFill>
                          <a:schemeClr val="tx1"/>
                        </a:solidFill>
                        <a:effectLst/>
                        <a:latin typeface="+mn-lt"/>
                        <a:ea typeface="+mn-ea"/>
                        <a:cs typeface="+mn-cs"/>
                      </a:endParaRPr>
                    </a:p>
                    <a:p>
                      <a:r>
                        <a:rPr lang="en-US" sz="1100" b="1" kern="1200" dirty="0">
                          <a:solidFill>
                            <a:schemeClr val="tx1"/>
                          </a:solidFill>
                          <a:effectLst/>
                          <a:latin typeface="+mn-lt"/>
                          <a:ea typeface="+mn-ea"/>
                          <a:cs typeface="+mn-cs"/>
                        </a:rPr>
                        <a:t>Specific  Key  Actions  Necessary  </a:t>
                      </a:r>
                      <a:r>
                        <a:rPr lang="en-US" sz="1100" b="1" u="none" kern="1200" dirty="0">
                          <a:solidFill>
                            <a:schemeClr val="tx1"/>
                          </a:solidFill>
                          <a:effectLst/>
                          <a:latin typeface="+mn-lt"/>
                          <a:ea typeface="+mn-ea"/>
                          <a:cs typeface="+mn-cs"/>
                        </a:rPr>
                        <a:t>To </a:t>
                      </a:r>
                      <a:r>
                        <a:rPr lang="en-US" sz="1100" b="1" u="sng" kern="1200" dirty="0">
                          <a:solidFill>
                            <a:schemeClr val="tx1"/>
                          </a:solidFill>
                          <a:effectLst/>
                          <a:latin typeface="+mn-lt"/>
                          <a:ea typeface="+mn-ea"/>
                          <a:cs typeface="+mn-cs"/>
                        </a:rPr>
                        <a:t>Achieve    Goal  7.2</a:t>
                      </a:r>
                      <a:endParaRPr lang="en-US" sz="1100" b="1" dirty="0">
                        <a:solidFill>
                          <a:schemeClr val="tx1"/>
                        </a:solidFill>
                      </a:endParaRPr>
                    </a:p>
                  </a:txBody>
                  <a:tcPr marL="68580" marR="68580" marT="34290" marB="34290"/>
                </a:tc>
                <a:tc>
                  <a:txBody>
                    <a:bodyPr/>
                    <a:lstStyle/>
                    <a:p>
                      <a:endParaRPr lang="en-US" sz="1100" b="1" dirty="0">
                        <a:solidFill>
                          <a:schemeClr val="tx1"/>
                        </a:solidFill>
                      </a:endParaRPr>
                    </a:p>
                    <a:p>
                      <a:endParaRPr lang="en-US" sz="1100" b="1" u="sng" dirty="0">
                        <a:solidFill>
                          <a:schemeClr val="tx1"/>
                        </a:solidFill>
                      </a:endParaRPr>
                    </a:p>
                    <a:p>
                      <a:r>
                        <a:rPr lang="en-US" sz="1100" b="1" u="none" dirty="0">
                          <a:solidFill>
                            <a:schemeClr val="tx1"/>
                          </a:solidFill>
                        </a:rPr>
                        <a:t>Who  Must  Do </a:t>
                      </a:r>
                      <a:r>
                        <a:rPr lang="en-US" sz="1100" b="1" u="sng" dirty="0">
                          <a:solidFill>
                            <a:schemeClr val="tx1"/>
                          </a:solidFill>
                        </a:rPr>
                        <a:t>Each  Action</a:t>
                      </a:r>
                    </a:p>
                  </a:txBody>
                  <a:tcPr marL="68580" marR="68580" marT="34290" marB="34290"/>
                </a:tc>
                <a:tc>
                  <a:txBody>
                    <a:bodyPr/>
                    <a:lstStyle/>
                    <a:p>
                      <a:r>
                        <a:rPr lang="en-US" sz="1100" b="1" dirty="0">
                          <a:solidFill>
                            <a:schemeClr val="tx1"/>
                          </a:solidFill>
                        </a:rPr>
                        <a:t>Timetable:</a:t>
                      </a:r>
                      <a:r>
                        <a:rPr lang="en-US" sz="1100" b="1" baseline="0" dirty="0">
                          <a:solidFill>
                            <a:schemeClr val="tx1"/>
                          </a:solidFill>
                        </a:rPr>
                        <a:t>  </a:t>
                      </a:r>
                      <a:r>
                        <a:rPr lang="en-US" sz="1100" b="1" dirty="0">
                          <a:solidFill>
                            <a:schemeClr val="tx1"/>
                          </a:solidFill>
                        </a:rPr>
                        <a:t>How</a:t>
                      </a:r>
                      <a:r>
                        <a:rPr lang="en-US" sz="1100" b="1" baseline="0" dirty="0">
                          <a:solidFill>
                            <a:schemeClr val="tx1"/>
                          </a:solidFill>
                        </a:rPr>
                        <a:t> Many  Months  or Days  To   Finish  </a:t>
                      </a:r>
                      <a:r>
                        <a:rPr lang="en-US" sz="1100" b="1" u="none" dirty="0">
                          <a:solidFill>
                            <a:schemeClr val="tx1"/>
                          </a:solidFill>
                        </a:rPr>
                        <a:t>Action  From </a:t>
                      </a:r>
                      <a:r>
                        <a:rPr lang="en-US" sz="1100" b="1" u="sng" dirty="0">
                          <a:solidFill>
                            <a:schemeClr val="tx1"/>
                          </a:solidFill>
                        </a:rPr>
                        <a:t>Previous   Action</a:t>
                      </a:r>
                    </a:p>
                  </a:txBody>
                  <a:tcPr marL="68580" marR="68580" marT="34290" marB="34290"/>
                </a:tc>
                <a:tc>
                  <a:txBody>
                    <a:bodyPr/>
                    <a:lstStyle/>
                    <a:p>
                      <a:endParaRPr lang="en-US" sz="1100" b="1" u="none" dirty="0">
                        <a:solidFill>
                          <a:schemeClr val="tx1"/>
                        </a:solidFill>
                      </a:endParaRPr>
                    </a:p>
                    <a:p>
                      <a:r>
                        <a:rPr lang="en-US" sz="1100" b="1" u="none" dirty="0">
                          <a:solidFill>
                            <a:schemeClr val="tx1"/>
                          </a:solidFill>
                        </a:rPr>
                        <a:t>How  Will  We  Know  When</a:t>
                      </a:r>
                      <a:r>
                        <a:rPr lang="en-US" sz="1100" b="1" u="none" baseline="0" dirty="0">
                          <a:solidFill>
                            <a:schemeClr val="tx1"/>
                          </a:solidFill>
                        </a:rPr>
                        <a:t>  This  Action Has</a:t>
                      </a:r>
                      <a:r>
                        <a:rPr lang="en-US" sz="1100" b="1" u="none" dirty="0">
                          <a:solidFill>
                            <a:schemeClr val="tx1"/>
                          </a:solidFill>
                        </a:rPr>
                        <a:t>  Been </a:t>
                      </a:r>
                      <a:r>
                        <a:rPr lang="en-US" sz="1100" b="1" u="sng" dirty="0">
                          <a:solidFill>
                            <a:schemeClr val="tx1"/>
                          </a:solidFill>
                        </a:rPr>
                        <a:t>Completed</a:t>
                      </a:r>
                    </a:p>
                  </a:txBody>
                  <a:tcPr marL="68580" marR="68580" marT="34290" marB="34290"/>
                </a:tc>
                <a:extLst>
                  <a:ext uri="{0D108BD9-81ED-4DB2-BD59-A6C34878D82A}">
                    <a16:rowId xmlns:a16="http://schemas.microsoft.com/office/drawing/2014/main" val="10000"/>
                  </a:ext>
                </a:extLst>
              </a:tr>
              <a:tr h="581603">
                <a:tc>
                  <a:txBody>
                    <a:bodyPr/>
                    <a:lstStyle/>
                    <a:p>
                      <a:pPr marL="0" indent="0"/>
                      <a:r>
                        <a:rPr lang="en-US" sz="900" b="1" dirty="0">
                          <a:solidFill>
                            <a:schemeClr val="tx1"/>
                          </a:solidFill>
                        </a:rPr>
                        <a:t>1. Form Philanthropy, Outreach and Evangelism (“POE”) Goal 7.2 Task Force (“POE7.2TF”) .</a:t>
                      </a:r>
                    </a:p>
                  </a:txBody>
                  <a:tcPr marL="68580" marR="68580" marT="34290" marB="34290"/>
                </a:tc>
                <a:tc>
                  <a:txBody>
                    <a:bodyPr/>
                    <a:lstStyle/>
                    <a:p>
                      <a:r>
                        <a:rPr lang="en-US" sz="900" b="1" dirty="0">
                          <a:solidFill>
                            <a:schemeClr val="tx1"/>
                          </a:solidFill>
                        </a:rPr>
                        <a:t>Strategic Planning Team</a:t>
                      </a:r>
                      <a:r>
                        <a:rPr lang="en-US" sz="900" b="1" baseline="0" dirty="0">
                          <a:solidFill>
                            <a:schemeClr val="tx1"/>
                          </a:solidFill>
                        </a:rPr>
                        <a:t> and Goal Captain </a:t>
                      </a:r>
                    </a:p>
                    <a:p>
                      <a:endParaRPr lang="en-US" sz="900" b="1" dirty="0">
                        <a:solidFill>
                          <a:schemeClr val="tx1"/>
                        </a:solidFill>
                      </a:endParaRPr>
                    </a:p>
                  </a:txBody>
                  <a:tcPr marL="68580" marR="68580" marT="34290" marB="34290"/>
                </a:tc>
                <a:tc>
                  <a:txBody>
                    <a:bodyPr/>
                    <a:lstStyle/>
                    <a:p>
                      <a:r>
                        <a:rPr lang="en-US" sz="900" b="1" u="none" dirty="0">
                          <a:solidFill>
                            <a:schemeClr val="tx1"/>
                          </a:solidFill>
                        </a:rPr>
                        <a:t>1</a:t>
                      </a:r>
                      <a:r>
                        <a:rPr lang="en-US" sz="900" b="1" dirty="0">
                          <a:solidFill>
                            <a:schemeClr val="tx1"/>
                          </a:solidFill>
                        </a:rPr>
                        <a:t> month from Start Date</a:t>
                      </a:r>
                    </a:p>
                  </a:txBody>
                  <a:tcPr marL="68580" marR="68580" marT="34290" marB="34290"/>
                </a:tc>
                <a:tc>
                  <a:txBody>
                    <a:bodyPr/>
                    <a:lstStyle/>
                    <a:p>
                      <a:r>
                        <a:rPr lang="en-US" sz="900" b="1" dirty="0">
                          <a:solidFill>
                            <a:schemeClr val="tx1"/>
                          </a:solidFill>
                        </a:rPr>
                        <a:t>POE7.2TF </a:t>
                      </a:r>
                      <a:r>
                        <a:rPr lang="en-US" sz="900" b="1" baseline="0" dirty="0">
                          <a:solidFill>
                            <a:schemeClr val="tx1"/>
                          </a:solidFill>
                        </a:rPr>
                        <a:t>team members agree to serve</a:t>
                      </a:r>
                      <a:endParaRPr lang="en-US" sz="900" b="1" dirty="0">
                        <a:solidFill>
                          <a:schemeClr val="tx1"/>
                        </a:solidFill>
                      </a:endParaRPr>
                    </a:p>
                  </a:txBody>
                  <a:tcPr marL="68580" marR="68580" marT="34290" marB="34290"/>
                </a:tc>
                <a:extLst>
                  <a:ext uri="{0D108BD9-81ED-4DB2-BD59-A6C34878D82A}">
                    <a16:rowId xmlns:a16="http://schemas.microsoft.com/office/drawing/2014/main" val="10001"/>
                  </a:ext>
                </a:extLst>
              </a:tr>
              <a:tr h="1334422">
                <a:tc>
                  <a:txBody>
                    <a:bodyPr/>
                    <a:lstStyle/>
                    <a:p>
                      <a:pPr marL="0" indent="0"/>
                      <a:r>
                        <a:rPr lang="en-US" sz="900" b="1" dirty="0">
                          <a:solidFill>
                            <a:schemeClr val="tx1"/>
                          </a:solidFill>
                        </a:rPr>
                        <a:t>2. Conduct comprehensive research to determine best-in-class Outreach and Evangelism methods, programs, activities, structure, success factors, volunteer recruitment strategies and effectiveness assessment tools from Orthodox, non-Orthodox and other non-profit organizations.  </a:t>
                      </a:r>
                    </a:p>
                  </a:txBody>
                  <a:tcPr marL="68580" marR="68580" marT="34290" marB="34290"/>
                </a:tc>
                <a:tc>
                  <a:txBody>
                    <a:bodyPr/>
                    <a:lstStyle/>
                    <a:p>
                      <a:r>
                        <a:rPr lang="en-US" sz="900" b="1" dirty="0">
                          <a:solidFill>
                            <a:schemeClr val="tx1"/>
                          </a:solidFill>
                        </a:rPr>
                        <a:t>POE</a:t>
                      </a:r>
                      <a:r>
                        <a:rPr kumimoji="0" lang="en-US" sz="900" b="1" i="0" u="none" strike="noStrike" kern="1200" cap="none" spc="0" normalizeH="0" baseline="0" noProof="0" dirty="0">
                          <a:ln>
                            <a:noFill/>
                          </a:ln>
                          <a:solidFill>
                            <a:schemeClr val="tx1"/>
                          </a:solidFill>
                          <a:effectLst/>
                          <a:uLnTx/>
                          <a:uFillTx/>
                          <a:latin typeface="Helvetica Neue"/>
                          <a:ea typeface="+mn-ea"/>
                          <a:cs typeface="+mn-cs"/>
                        </a:rPr>
                        <a:t>7.2TF</a:t>
                      </a:r>
                      <a:endParaRPr lang="en-US" sz="900" b="1" dirty="0">
                        <a:solidFill>
                          <a:schemeClr val="tx1"/>
                        </a:solidFill>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baseline="0" dirty="0">
                          <a:solidFill>
                            <a:schemeClr val="tx1"/>
                          </a:solidFill>
                        </a:rPr>
                        <a:t>4 months after step 1</a:t>
                      </a:r>
                      <a:endParaRPr lang="en-US" sz="900" b="1" dirty="0">
                        <a:solidFill>
                          <a:schemeClr val="tx1"/>
                        </a:solidFill>
                      </a:endParaRPr>
                    </a:p>
                  </a:txBody>
                  <a:tcPr marL="68580" marR="68580" marT="34290" marB="34290"/>
                </a:tc>
                <a:tc>
                  <a:txBody>
                    <a:bodyPr/>
                    <a:lstStyle/>
                    <a:p>
                      <a:r>
                        <a:rPr lang="en-US" sz="900" b="1" i="0" u="none" strike="noStrike" kern="1200" baseline="0" dirty="0">
                          <a:solidFill>
                            <a:schemeClr val="tx1"/>
                          </a:solidFill>
                          <a:latin typeface="+mn-lt"/>
                          <a:ea typeface="+mn-ea"/>
                          <a:cs typeface="+mn-cs"/>
                        </a:rPr>
                        <a:t>Outreach and Evangelism</a:t>
                      </a:r>
                      <a:r>
                        <a:rPr lang="en-US" sz="900" b="1" dirty="0">
                          <a:solidFill>
                            <a:schemeClr val="tx1"/>
                          </a:solidFill>
                        </a:rPr>
                        <a:t> best practices report is completed</a:t>
                      </a:r>
                    </a:p>
                  </a:txBody>
                  <a:tcPr marL="68580" marR="68580" marT="34290" marB="34290"/>
                </a:tc>
                <a:extLst>
                  <a:ext uri="{0D108BD9-81ED-4DB2-BD59-A6C34878D82A}">
                    <a16:rowId xmlns:a16="http://schemas.microsoft.com/office/drawing/2014/main" val="930528594"/>
                  </a:ext>
                </a:extLst>
              </a:tr>
              <a:tr h="1519979">
                <a:tc>
                  <a:txBody>
                    <a:bodyPr/>
                    <a:lstStyle/>
                    <a:p>
                      <a:pPr marL="0" indent="0"/>
                      <a:r>
                        <a:rPr lang="en-US" sz="900" b="1" dirty="0">
                          <a:solidFill>
                            <a:schemeClr val="tx1"/>
                          </a:solidFill>
                        </a:rPr>
                        <a:t>3. Develop a baseline inventory to identify: (a) all current and past Parish </a:t>
                      </a:r>
                      <a:r>
                        <a:rPr lang="en-US" sz="900" b="1" i="0" u="none" strike="noStrike" kern="1200" baseline="0" dirty="0">
                          <a:solidFill>
                            <a:schemeClr val="tx1"/>
                          </a:solidFill>
                          <a:latin typeface="+mn-lt"/>
                          <a:ea typeface="+mn-ea"/>
                          <a:cs typeface="+mn-cs"/>
                        </a:rPr>
                        <a:t>Outreach and Evangelism</a:t>
                      </a:r>
                      <a:r>
                        <a:rPr lang="en-US" sz="900" b="1" dirty="0">
                          <a:solidFill>
                            <a:schemeClr val="tx1"/>
                          </a:solidFill>
                        </a:rPr>
                        <a:t> programs (and their perceived success); (b) other signature </a:t>
                      </a:r>
                      <a:r>
                        <a:rPr lang="en-US" sz="900" b="1" i="0" u="none" strike="noStrike" kern="1200" baseline="0" dirty="0">
                          <a:solidFill>
                            <a:schemeClr val="tx1"/>
                          </a:solidFill>
                          <a:latin typeface="+mn-lt"/>
                          <a:ea typeface="+mn-ea"/>
                          <a:cs typeface="+mn-cs"/>
                        </a:rPr>
                        <a:t>Outreach and Evangelism</a:t>
                      </a:r>
                      <a:r>
                        <a:rPr lang="en-US" sz="900" b="1" dirty="0">
                          <a:solidFill>
                            <a:schemeClr val="tx1"/>
                          </a:solidFill>
                        </a:rPr>
                        <a:t> ministries and programs from other Christian or non-profit organizations which can either be copied or adapted or with whom partnerships can be established to pursue that ministry or program; and (c) outreach and evangelism-minded parishioners to help coordinate </a:t>
                      </a:r>
                      <a:r>
                        <a:rPr lang="en-US" sz="900" b="1" i="0" u="none" strike="noStrike" kern="1200" baseline="0" dirty="0">
                          <a:solidFill>
                            <a:schemeClr val="tx1"/>
                          </a:solidFill>
                          <a:latin typeface="+mn-lt"/>
                          <a:ea typeface="+mn-ea"/>
                          <a:cs typeface="+mn-cs"/>
                        </a:rPr>
                        <a:t>Outreach and Evangelism </a:t>
                      </a:r>
                      <a:r>
                        <a:rPr lang="en-US" sz="900" b="1" dirty="0">
                          <a:solidFill>
                            <a:schemeClr val="tx1"/>
                          </a:solidFill>
                        </a:rPr>
                        <a:t>ministries and activities.</a:t>
                      </a:r>
                    </a:p>
                  </a:txBody>
                  <a:tcPr marL="68580" marR="68580" marT="34290" marB="34290"/>
                </a:tc>
                <a:tc>
                  <a:txBody>
                    <a:bodyPr/>
                    <a:lstStyle/>
                    <a:p>
                      <a:r>
                        <a:rPr lang="en-US" sz="900" b="1" dirty="0">
                          <a:solidFill>
                            <a:schemeClr val="tx1"/>
                          </a:solidFill>
                        </a:rPr>
                        <a:t>POE</a:t>
                      </a:r>
                      <a:r>
                        <a:rPr kumimoji="0" lang="en-US" sz="900" b="1" i="0" u="none" strike="noStrike" kern="1200" cap="none" spc="0" normalizeH="0" baseline="0" noProof="0" dirty="0">
                          <a:ln>
                            <a:noFill/>
                          </a:ln>
                          <a:solidFill>
                            <a:schemeClr val="tx1"/>
                          </a:solidFill>
                          <a:effectLst/>
                          <a:uLnTx/>
                          <a:uFillTx/>
                          <a:latin typeface="+mn-lt"/>
                          <a:ea typeface="+mn-ea"/>
                          <a:cs typeface="+mn-cs"/>
                        </a:rPr>
                        <a:t>7.2TF</a:t>
                      </a:r>
                      <a:endParaRPr lang="en-US" sz="900" b="1" dirty="0">
                        <a:solidFill>
                          <a:schemeClr val="tx1"/>
                        </a:solidFill>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baseline="0" dirty="0">
                          <a:solidFill>
                            <a:schemeClr val="tx1"/>
                          </a:solidFill>
                        </a:rPr>
                        <a:t>4 months after step 2</a:t>
                      </a:r>
                      <a:endParaRPr lang="en-US" sz="900" b="1" dirty="0">
                        <a:solidFill>
                          <a:schemeClr val="tx1"/>
                        </a:solidFill>
                      </a:endParaRPr>
                    </a:p>
                  </a:txBody>
                  <a:tcPr marL="68580" marR="68580" marT="34290" marB="34290"/>
                </a:tc>
                <a:tc>
                  <a:txBody>
                    <a:bodyPr/>
                    <a:lstStyle/>
                    <a:p>
                      <a:r>
                        <a:rPr lang="en-US" sz="900" b="1" i="0" u="none" strike="noStrike" kern="1200" baseline="0" dirty="0">
                          <a:solidFill>
                            <a:schemeClr val="tx1"/>
                          </a:solidFill>
                          <a:latin typeface="+mn-lt"/>
                          <a:ea typeface="+mn-ea"/>
                          <a:cs typeface="+mn-cs"/>
                        </a:rPr>
                        <a:t>Outreach and Evangelism</a:t>
                      </a:r>
                      <a:r>
                        <a:rPr lang="en-US" sz="900" b="1" kern="1200" dirty="0">
                          <a:solidFill>
                            <a:schemeClr val="tx1"/>
                          </a:solidFill>
                          <a:effectLst/>
                          <a:latin typeface="+mn-lt"/>
                          <a:ea typeface="+mn-ea"/>
                          <a:cs typeface="+mn-cs"/>
                        </a:rPr>
                        <a:t> baseline inventory is completed</a:t>
                      </a:r>
                    </a:p>
                    <a:p>
                      <a:endParaRPr lang="en-US" sz="900" b="1" dirty="0">
                        <a:solidFill>
                          <a:schemeClr val="tx1"/>
                        </a:solidFill>
                      </a:endParaRPr>
                    </a:p>
                  </a:txBody>
                  <a:tcPr marL="68580" marR="68580" marT="34290" marB="34290"/>
                </a:tc>
                <a:extLst>
                  <a:ext uri="{0D108BD9-81ED-4DB2-BD59-A6C34878D82A}">
                    <a16:rowId xmlns:a16="http://schemas.microsoft.com/office/drawing/2014/main" val="10003"/>
                  </a:ext>
                </a:extLst>
              </a:tr>
            </a:tbl>
          </a:graphicData>
        </a:graphic>
      </p:graphicFrame>
      <p:sp>
        <p:nvSpPr>
          <p:cNvPr id="6" name="Title 1">
            <a:extLst>
              <a:ext uri="{FF2B5EF4-FFF2-40B4-BE49-F238E27FC236}">
                <a16:creationId xmlns:a16="http://schemas.microsoft.com/office/drawing/2014/main" id="{540A8645-29A6-48CC-BCCA-1444BA5C5244}"/>
              </a:ext>
            </a:extLst>
          </p:cNvPr>
          <p:cNvSpPr>
            <a:spLocks noGrp="1"/>
          </p:cNvSpPr>
          <p:nvPr>
            <p:ph type="title"/>
          </p:nvPr>
        </p:nvSpPr>
        <p:spPr>
          <a:xfrm>
            <a:off x="1594248" y="766557"/>
            <a:ext cx="5955506" cy="857250"/>
          </a:xfrm>
        </p:spPr>
        <p:txBody>
          <a:bodyPr/>
          <a:lstStyle/>
          <a:p>
            <a:pPr>
              <a:defRPr/>
            </a:pPr>
            <a:r>
              <a:rPr lang="en-US" sz="1800" dirty="0"/>
              <a:t>Outreach &amp; Evangelism Ministry</a:t>
            </a:r>
            <a:br>
              <a:rPr lang="en-US" sz="1800" dirty="0">
                <a:solidFill>
                  <a:schemeClr val="tx1"/>
                </a:solidFill>
                <a:latin typeface="+mn-lt"/>
              </a:rPr>
            </a:br>
            <a:r>
              <a:rPr lang="en-US" sz="1800" dirty="0">
                <a:solidFill>
                  <a:schemeClr val="tx1"/>
                </a:solidFill>
                <a:latin typeface="+mn-lt"/>
              </a:rPr>
              <a:t>Goal  7.2 Action Plan</a:t>
            </a:r>
          </a:p>
        </p:txBody>
      </p:sp>
    </p:spTree>
    <p:extLst>
      <p:ext uri="{BB962C8B-B14F-4D97-AF65-F5344CB8AC3E}">
        <p14:creationId xmlns:p14="http://schemas.microsoft.com/office/powerpoint/2010/main" val="1919736210"/>
      </p:ext>
    </p:extLst>
  </p:cSld>
  <p:clrMapOvr>
    <a:masterClrMapping/>
  </p:clrMapOvr>
  <p:transition>
    <p:strips dir="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03412" y="1509996"/>
          <a:ext cx="8086164" cy="4412173"/>
        </p:xfrm>
        <a:graphic>
          <a:graphicData uri="http://schemas.openxmlformats.org/drawingml/2006/table">
            <a:tbl>
              <a:tblPr firstRow="1" bandRow="1">
                <a:tableStyleId>{7DF18680-E054-41AD-8BC1-D1AEF772440D}</a:tableStyleId>
              </a:tblPr>
              <a:tblGrid>
                <a:gridCol w="3307490">
                  <a:extLst>
                    <a:ext uri="{9D8B030D-6E8A-4147-A177-3AD203B41FA5}">
                      <a16:colId xmlns:a16="http://schemas.microsoft.com/office/drawing/2014/main" val="20000"/>
                    </a:ext>
                  </a:extLst>
                </a:gridCol>
                <a:gridCol w="1464941">
                  <a:extLst>
                    <a:ext uri="{9D8B030D-6E8A-4147-A177-3AD203B41FA5}">
                      <a16:colId xmlns:a16="http://schemas.microsoft.com/office/drawing/2014/main" val="20001"/>
                    </a:ext>
                  </a:extLst>
                </a:gridCol>
                <a:gridCol w="1506290">
                  <a:extLst>
                    <a:ext uri="{9D8B030D-6E8A-4147-A177-3AD203B41FA5}">
                      <a16:colId xmlns:a16="http://schemas.microsoft.com/office/drawing/2014/main" val="20002"/>
                    </a:ext>
                  </a:extLst>
                </a:gridCol>
                <a:gridCol w="1807444">
                  <a:extLst>
                    <a:ext uri="{9D8B030D-6E8A-4147-A177-3AD203B41FA5}">
                      <a16:colId xmlns:a16="http://schemas.microsoft.com/office/drawing/2014/main" val="20003"/>
                    </a:ext>
                  </a:extLst>
                </a:gridCol>
              </a:tblGrid>
              <a:tr h="878861">
                <a:tc>
                  <a:txBody>
                    <a:bodyPr/>
                    <a:lstStyle/>
                    <a:p>
                      <a:endParaRPr lang="en-US" sz="1100" b="1" kern="1200" dirty="0">
                        <a:solidFill>
                          <a:schemeClr val="tx1"/>
                        </a:solidFill>
                        <a:effectLst/>
                        <a:latin typeface="+mn-lt"/>
                        <a:ea typeface="+mn-ea"/>
                        <a:cs typeface="+mn-cs"/>
                      </a:endParaRPr>
                    </a:p>
                    <a:p>
                      <a:endParaRPr lang="en-US" sz="1100" b="1" kern="1200" dirty="0">
                        <a:solidFill>
                          <a:schemeClr val="tx1"/>
                        </a:solidFill>
                        <a:effectLst/>
                        <a:latin typeface="+mn-lt"/>
                        <a:ea typeface="+mn-ea"/>
                        <a:cs typeface="+mn-cs"/>
                      </a:endParaRPr>
                    </a:p>
                    <a:p>
                      <a:r>
                        <a:rPr lang="en-US" sz="1100" b="1" kern="1200" dirty="0">
                          <a:solidFill>
                            <a:schemeClr val="tx1"/>
                          </a:solidFill>
                          <a:effectLst/>
                          <a:latin typeface="+mn-lt"/>
                          <a:ea typeface="+mn-ea"/>
                          <a:cs typeface="+mn-cs"/>
                        </a:rPr>
                        <a:t>Specific  Key  Actions  Necessary  </a:t>
                      </a:r>
                      <a:r>
                        <a:rPr lang="en-US" sz="1100" b="1" u="none" kern="1200" dirty="0">
                          <a:solidFill>
                            <a:schemeClr val="tx1"/>
                          </a:solidFill>
                          <a:effectLst/>
                          <a:latin typeface="+mn-lt"/>
                          <a:ea typeface="+mn-ea"/>
                          <a:cs typeface="+mn-cs"/>
                        </a:rPr>
                        <a:t>To </a:t>
                      </a:r>
                      <a:r>
                        <a:rPr lang="en-US" sz="1100" b="1" u="sng" kern="1200" dirty="0">
                          <a:solidFill>
                            <a:schemeClr val="tx1"/>
                          </a:solidFill>
                          <a:effectLst/>
                          <a:latin typeface="+mn-lt"/>
                          <a:ea typeface="+mn-ea"/>
                          <a:cs typeface="+mn-cs"/>
                        </a:rPr>
                        <a:t>Achieve    Goal  7.2</a:t>
                      </a:r>
                      <a:endParaRPr lang="en-US" sz="1100" b="1" dirty="0">
                        <a:solidFill>
                          <a:schemeClr val="tx1"/>
                        </a:solidFill>
                      </a:endParaRPr>
                    </a:p>
                  </a:txBody>
                  <a:tcPr marL="68580" marR="68580" marT="34290" marB="34290"/>
                </a:tc>
                <a:tc>
                  <a:txBody>
                    <a:bodyPr/>
                    <a:lstStyle/>
                    <a:p>
                      <a:endParaRPr lang="en-US" sz="1100" b="1" dirty="0">
                        <a:solidFill>
                          <a:schemeClr val="tx1"/>
                        </a:solidFill>
                      </a:endParaRPr>
                    </a:p>
                    <a:p>
                      <a:endParaRPr lang="en-US" sz="1100" b="1" u="sng" dirty="0">
                        <a:solidFill>
                          <a:schemeClr val="tx1"/>
                        </a:solidFill>
                      </a:endParaRPr>
                    </a:p>
                    <a:p>
                      <a:r>
                        <a:rPr lang="en-US" sz="1100" b="1" u="none" dirty="0">
                          <a:solidFill>
                            <a:schemeClr val="tx1"/>
                          </a:solidFill>
                        </a:rPr>
                        <a:t>Who  Must  Do </a:t>
                      </a:r>
                      <a:r>
                        <a:rPr lang="en-US" sz="1100" b="1" u="sng" dirty="0">
                          <a:solidFill>
                            <a:schemeClr val="tx1"/>
                          </a:solidFill>
                        </a:rPr>
                        <a:t>Each  Action</a:t>
                      </a:r>
                    </a:p>
                  </a:txBody>
                  <a:tcPr marL="68580" marR="68580" marT="34290" marB="34290"/>
                </a:tc>
                <a:tc>
                  <a:txBody>
                    <a:bodyPr/>
                    <a:lstStyle/>
                    <a:p>
                      <a:r>
                        <a:rPr lang="en-US" sz="1100" b="1" dirty="0">
                          <a:solidFill>
                            <a:schemeClr val="tx1"/>
                          </a:solidFill>
                        </a:rPr>
                        <a:t>Timetable:</a:t>
                      </a:r>
                      <a:r>
                        <a:rPr lang="en-US" sz="1100" b="1" baseline="0" dirty="0">
                          <a:solidFill>
                            <a:schemeClr val="tx1"/>
                          </a:solidFill>
                        </a:rPr>
                        <a:t>  </a:t>
                      </a:r>
                      <a:r>
                        <a:rPr lang="en-US" sz="1100" b="1" dirty="0">
                          <a:solidFill>
                            <a:schemeClr val="tx1"/>
                          </a:solidFill>
                        </a:rPr>
                        <a:t>How</a:t>
                      </a:r>
                      <a:r>
                        <a:rPr lang="en-US" sz="1100" b="1" baseline="0" dirty="0">
                          <a:solidFill>
                            <a:schemeClr val="tx1"/>
                          </a:solidFill>
                        </a:rPr>
                        <a:t> Many  Months  or Days  To   Finish  </a:t>
                      </a:r>
                      <a:r>
                        <a:rPr lang="en-US" sz="1100" b="1" u="none" dirty="0">
                          <a:solidFill>
                            <a:schemeClr val="tx1"/>
                          </a:solidFill>
                        </a:rPr>
                        <a:t>Action  From </a:t>
                      </a:r>
                      <a:r>
                        <a:rPr lang="en-US" sz="1100" b="1" u="sng" dirty="0">
                          <a:solidFill>
                            <a:schemeClr val="tx1"/>
                          </a:solidFill>
                        </a:rPr>
                        <a:t>Previous   Action</a:t>
                      </a:r>
                    </a:p>
                  </a:txBody>
                  <a:tcPr marL="68580" marR="68580" marT="34290" marB="34290"/>
                </a:tc>
                <a:tc>
                  <a:txBody>
                    <a:bodyPr/>
                    <a:lstStyle/>
                    <a:p>
                      <a:endParaRPr lang="en-US" sz="1100" b="1" u="none" dirty="0">
                        <a:solidFill>
                          <a:schemeClr val="tx1"/>
                        </a:solidFill>
                      </a:endParaRPr>
                    </a:p>
                    <a:p>
                      <a:r>
                        <a:rPr lang="en-US" sz="1100" b="1" u="none" dirty="0">
                          <a:solidFill>
                            <a:schemeClr val="tx1"/>
                          </a:solidFill>
                        </a:rPr>
                        <a:t>How  Will  We  Know  When</a:t>
                      </a:r>
                      <a:r>
                        <a:rPr lang="en-US" sz="1100" b="1" u="none" baseline="0" dirty="0">
                          <a:solidFill>
                            <a:schemeClr val="tx1"/>
                          </a:solidFill>
                        </a:rPr>
                        <a:t>  This  Action Has</a:t>
                      </a:r>
                      <a:r>
                        <a:rPr lang="en-US" sz="1100" b="1" u="none" dirty="0">
                          <a:solidFill>
                            <a:schemeClr val="tx1"/>
                          </a:solidFill>
                        </a:rPr>
                        <a:t>  Been </a:t>
                      </a:r>
                      <a:r>
                        <a:rPr lang="en-US" sz="1100" b="1" u="sng" dirty="0">
                          <a:solidFill>
                            <a:schemeClr val="tx1"/>
                          </a:solidFill>
                        </a:rPr>
                        <a:t>Completed</a:t>
                      </a:r>
                    </a:p>
                  </a:txBody>
                  <a:tcPr marL="68580" marR="68580" marT="34290" marB="34290"/>
                </a:tc>
                <a:extLst>
                  <a:ext uri="{0D108BD9-81ED-4DB2-BD59-A6C34878D82A}">
                    <a16:rowId xmlns:a16="http://schemas.microsoft.com/office/drawing/2014/main" val="10000"/>
                  </a:ext>
                </a:extLst>
              </a:tr>
              <a:tr h="1291018">
                <a:tc>
                  <a:txBody>
                    <a:bodyPr/>
                    <a:lstStyle/>
                    <a:p>
                      <a:pPr marL="0" indent="0"/>
                      <a:r>
                        <a:rPr lang="en-US" sz="900" b="1" i="0" u="none" strike="noStrike" kern="1200" baseline="0" dirty="0">
                          <a:solidFill>
                            <a:schemeClr val="tx1"/>
                          </a:solidFill>
                          <a:latin typeface="+mn-lt"/>
                          <a:ea typeface="+mn-ea"/>
                          <a:cs typeface="+mn-cs"/>
                        </a:rPr>
                        <a:t>4. From among the many ideas generated from the research in steps 2-3, survey the community and conduct some interviews in order to d</a:t>
                      </a:r>
                      <a:r>
                        <a:rPr lang="en-US" sz="900" b="1" kern="1200" dirty="0">
                          <a:solidFill>
                            <a:schemeClr val="tx1"/>
                          </a:solidFill>
                          <a:effectLst/>
                          <a:latin typeface="+mn-lt"/>
                          <a:ea typeface="+mn-ea"/>
                          <a:cs typeface="+mn-cs"/>
                        </a:rPr>
                        <a:t>etermine what areas of </a:t>
                      </a:r>
                      <a:r>
                        <a:rPr lang="en-US" sz="900" b="1" dirty="0">
                          <a:solidFill>
                            <a:schemeClr val="tx1"/>
                          </a:solidFill>
                        </a:rPr>
                        <a:t>Outreach and Evangelism</a:t>
                      </a:r>
                      <a:r>
                        <a:rPr lang="en-US" sz="900" b="1" kern="1200" dirty="0">
                          <a:solidFill>
                            <a:schemeClr val="tx1"/>
                          </a:solidFill>
                          <a:effectLst/>
                          <a:latin typeface="+mn-lt"/>
                          <a:ea typeface="+mn-ea"/>
                          <a:cs typeface="+mn-cs"/>
                        </a:rPr>
                        <a:t> programs, ministries, activities and  partnerships are most important to the Parish and will obtain the greatest participation and positive results.</a:t>
                      </a:r>
                    </a:p>
                    <a:p>
                      <a:pPr marL="168275" indent="-168275"/>
                      <a:endParaRPr lang="en-US" sz="900" b="1" dirty="0">
                        <a:solidFill>
                          <a:schemeClr val="tx1"/>
                        </a:solidFill>
                      </a:endParaRPr>
                    </a:p>
                  </a:txBody>
                  <a:tcPr marL="68580" marR="68580" marT="34290" marB="34290"/>
                </a:tc>
                <a:tc>
                  <a:txBody>
                    <a:bodyPr/>
                    <a:lstStyle/>
                    <a:p>
                      <a:r>
                        <a:rPr lang="en-US" sz="900" b="1" dirty="0">
                          <a:solidFill>
                            <a:schemeClr val="tx1"/>
                          </a:solidFill>
                        </a:rPr>
                        <a:t>POE</a:t>
                      </a:r>
                      <a:r>
                        <a:rPr kumimoji="0" lang="en-US" sz="900" b="1" i="0" u="none" strike="noStrike" kern="1200" cap="none" spc="0" normalizeH="0" baseline="0" noProof="0" dirty="0">
                          <a:ln>
                            <a:noFill/>
                          </a:ln>
                          <a:solidFill>
                            <a:schemeClr val="tx1"/>
                          </a:solidFill>
                          <a:effectLst/>
                          <a:uLnTx/>
                          <a:uFillTx/>
                          <a:latin typeface="+mn-lt"/>
                          <a:ea typeface="+mn-ea"/>
                          <a:cs typeface="+mn-cs"/>
                        </a:rPr>
                        <a:t>7.2TF</a:t>
                      </a:r>
                      <a:endParaRPr lang="en-US" sz="900" b="1" dirty="0">
                        <a:solidFill>
                          <a:schemeClr val="tx1"/>
                        </a:solidFill>
                      </a:endParaRPr>
                    </a:p>
                  </a:txBody>
                  <a:tcPr marL="68580" marR="68580" marT="34290" marB="34290"/>
                </a:tc>
                <a:tc>
                  <a:txBody>
                    <a:bodyPr/>
                    <a:lstStyle/>
                    <a:p>
                      <a:pPr marL="0" marR="0" algn="l">
                        <a:lnSpc>
                          <a:spcPct val="107000"/>
                        </a:lnSpc>
                        <a:spcBef>
                          <a:spcPts val="0"/>
                        </a:spcBef>
                        <a:spcAft>
                          <a:spcPts val="0"/>
                        </a:spcAft>
                      </a:pPr>
                      <a:r>
                        <a:rPr lang="en-US" sz="900" b="1" u="none" dirty="0">
                          <a:solidFill>
                            <a:schemeClr val="tx1"/>
                          </a:solidFill>
                          <a:effectLst/>
                          <a:latin typeface="Helvetica Neue"/>
                          <a:ea typeface="Calibri" panose="020F0502020204030204" pitchFamily="34" charset="0"/>
                          <a:cs typeface="Times New Roman" panose="02020603050405020304" pitchFamily="18" charset="0"/>
                        </a:rPr>
                        <a:t>4</a:t>
                      </a:r>
                      <a:r>
                        <a:rPr lang="en-US" sz="900" b="1" dirty="0">
                          <a:solidFill>
                            <a:schemeClr val="tx1"/>
                          </a:solidFill>
                          <a:effectLst/>
                          <a:latin typeface="Helvetica Neue"/>
                          <a:ea typeface="Calibri" panose="020F0502020204030204" pitchFamily="34" charset="0"/>
                          <a:cs typeface="Times New Roman" panose="02020603050405020304" pitchFamily="18" charset="0"/>
                        </a:rPr>
                        <a:t> months after </a:t>
                      </a:r>
                    </a:p>
                    <a:p>
                      <a:pPr marL="0" marR="0" algn="l">
                        <a:lnSpc>
                          <a:spcPct val="107000"/>
                        </a:lnSpc>
                        <a:spcBef>
                          <a:spcPts val="0"/>
                        </a:spcBef>
                        <a:spcAft>
                          <a:spcPts val="0"/>
                        </a:spcAft>
                      </a:pPr>
                      <a:r>
                        <a:rPr lang="en-US" sz="900" b="1" dirty="0">
                          <a:solidFill>
                            <a:schemeClr val="tx1"/>
                          </a:solidFill>
                          <a:effectLst/>
                          <a:latin typeface="Helvetica Neue"/>
                          <a:ea typeface="Calibri" panose="020F0502020204030204" pitchFamily="34" charset="0"/>
                          <a:cs typeface="Times New Roman" panose="02020603050405020304" pitchFamily="18" charset="0"/>
                        </a:rPr>
                        <a:t>step 3</a:t>
                      </a:r>
                    </a:p>
                    <a:p>
                      <a:pPr marL="0" marR="0" algn="l">
                        <a:lnSpc>
                          <a:spcPct val="107000"/>
                        </a:lnSpc>
                        <a:spcBef>
                          <a:spcPts val="0"/>
                        </a:spcBef>
                        <a:spcAft>
                          <a:spcPts val="0"/>
                        </a:spcAft>
                      </a:pPr>
                      <a:r>
                        <a:rPr lang="en-US" sz="900" b="1" dirty="0">
                          <a:solidFill>
                            <a:schemeClr val="tx1"/>
                          </a:solidFill>
                          <a:effectLst/>
                          <a:latin typeface="Helvetica Neue"/>
                          <a:ea typeface="Calibri" panose="020F0502020204030204" pitchFamily="34" charset="0"/>
                          <a:cs typeface="Times New Roman" panose="02020603050405020304" pitchFamily="18" charset="0"/>
                        </a:rPr>
                        <a:t> </a:t>
                      </a:r>
                    </a:p>
                  </a:txBody>
                  <a:tcPr marL="51435" marR="51435" marT="68580" marB="0"/>
                </a:tc>
                <a:tc>
                  <a:txBody>
                    <a:bodyPr/>
                    <a:lstStyle/>
                    <a:p>
                      <a:r>
                        <a:rPr lang="en-US" sz="900" b="1" kern="1200" dirty="0">
                          <a:solidFill>
                            <a:schemeClr val="tx1"/>
                          </a:solidFill>
                          <a:effectLst/>
                          <a:latin typeface="+mn-lt"/>
                          <a:ea typeface="+mn-ea"/>
                          <a:cs typeface="+mn-cs"/>
                        </a:rPr>
                        <a:t>Parish </a:t>
                      </a:r>
                      <a:r>
                        <a:rPr lang="en-US" sz="900" b="1" dirty="0">
                          <a:solidFill>
                            <a:schemeClr val="tx1"/>
                          </a:solidFill>
                        </a:rPr>
                        <a:t>Outreach and Evangelism  </a:t>
                      </a:r>
                      <a:r>
                        <a:rPr lang="en-US" sz="900" b="1" kern="1200" dirty="0">
                          <a:solidFill>
                            <a:schemeClr val="tx1"/>
                          </a:solidFill>
                          <a:effectLst/>
                          <a:latin typeface="+mn-lt"/>
                          <a:ea typeface="+mn-ea"/>
                          <a:cs typeface="+mn-cs"/>
                        </a:rPr>
                        <a:t>survey</a:t>
                      </a:r>
                    </a:p>
                    <a:p>
                      <a:r>
                        <a:rPr lang="en-US" sz="900" b="1" kern="1200" dirty="0">
                          <a:solidFill>
                            <a:schemeClr val="tx1"/>
                          </a:solidFill>
                          <a:effectLst/>
                          <a:latin typeface="+mn-lt"/>
                          <a:ea typeface="+mn-ea"/>
                          <a:cs typeface="+mn-cs"/>
                        </a:rPr>
                        <a:t>information and interviews are collected</a:t>
                      </a:r>
                    </a:p>
                  </a:txBody>
                  <a:tcPr marL="68580" marR="68580" marT="34290" marB="34290"/>
                </a:tc>
                <a:extLst>
                  <a:ext uri="{0D108BD9-81ED-4DB2-BD59-A6C34878D82A}">
                    <a16:rowId xmlns:a16="http://schemas.microsoft.com/office/drawing/2014/main" val="10002"/>
                  </a:ext>
                </a:extLst>
              </a:tr>
              <a:tr h="2242294">
                <a:tc>
                  <a:txBody>
                    <a:bodyPr/>
                    <a:lstStyle/>
                    <a:p>
                      <a:pPr marL="0" indent="0"/>
                      <a:r>
                        <a:rPr lang="en-US" sz="900" b="1" dirty="0">
                          <a:solidFill>
                            <a:schemeClr val="tx1"/>
                          </a:solidFill>
                        </a:rPr>
                        <a:t>5. </a:t>
                      </a:r>
                      <a:r>
                        <a:rPr lang="en-US" sz="900" b="1" dirty="0">
                          <a:solidFill>
                            <a:schemeClr val="tx1"/>
                          </a:solidFill>
                          <a:sym typeface="Helvetica Neue"/>
                        </a:rPr>
                        <a:t>From all available resources, materials, research, surveys and interviews, </a:t>
                      </a:r>
                      <a:r>
                        <a:rPr lang="en-US" sz="900" b="1" i="0" u="none" strike="noStrike" kern="1200" baseline="0" dirty="0">
                          <a:solidFill>
                            <a:schemeClr val="tx1"/>
                          </a:solidFill>
                          <a:latin typeface="+mn-lt"/>
                          <a:ea typeface="+mn-ea"/>
                          <a:cs typeface="+mn-cs"/>
                        </a:rPr>
                        <a:t>identify, plan and obtain any necessary approvals for: (a) a quarterly schedule of </a:t>
                      </a:r>
                      <a:r>
                        <a:rPr lang="en-US" sz="900" b="1" dirty="0">
                          <a:solidFill>
                            <a:schemeClr val="tx1"/>
                          </a:solidFill>
                        </a:rPr>
                        <a:t>Outreach and Evangelism </a:t>
                      </a:r>
                      <a:r>
                        <a:rPr lang="en-US" sz="900" b="1" i="0" u="none" strike="noStrike" kern="1200" baseline="0" dirty="0">
                          <a:solidFill>
                            <a:schemeClr val="tx1"/>
                          </a:solidFill>
                          <a:latin typeface="+mn-lt"/>
                          <a:ea typeface="+mn-ea"/>
                          <a:cs typeface="+mn-cs"/>
                        </a:rPr>
                        <a:t> events to be implemented by the Parish either alone or in partnership with another entity (the “Quarterly </a:t>
                      </a:r>
                      <a:r>
                        <a:rPr lang="en-US" sz="900" b="1" dirty="0">
                          <a:solidFill>
                            <a:schemeClr val="tx1"/>
                          </a:solidFill>
                        </a:rPr>
                        <a:t>Outreach and Evangelism </a:t>
                      </a:r>
                      <a:r>
                        <a:rPr lang="en-US" sz="900" b="1" i="0" u="none" strike="noStrike" kern="1200" baseline="0" dirty="0">
                          <a:solidFill>
                            <a:schemeClr val="tx1"/>
                          </a:solidFill>
                          <a:latin typeface="+mn-lt"/>
                          <a:ea typeface="+mn-ea"/>
                          <a:cs typeface="+mn-cs"/>
                        </a:rPr>
                        <a:t> Events”); and (b) the most attractive Parish re-occurring signature </a:t>
                      </a:r>
                      <a:r>
                        <a:rPr lang="en-US" sz="900" b="1" dirty="0">
                          <a:solidFill>
                            <a:schemeClr val="tx1"/>
                          </a:solidFill>
                        </a:rPr>
                        <a:t>Outreach and Evangelism</a:t>
                      </a:r>
                      <a:r>
                        <a:rPr lang="en-US" sz="900" b="1" i="0" u="none" strike="noStrike" kern="1200" baseline="0" dirty="0">
                          <a:solidFill>
                            <a:schemeClr val="tx1"/>
                          </a:solidFill>
                          <a:latin typeface="+mn-lt"/>
                          <a:ea typeface="+mn-ea"/>
                          <a:cs typeface="+mn-cs"/>
                        </a:rPr>
                        <a:t> program (the “Signature </a:t>
                      </a:r>
                      <a:r>
                        <a:rPr lang="en-US" sz="900" b="1" dirty="0">
                          <a:solidFill>
                            <a:schemeClr val="tx1"/>
                          </a:solidFill>
                        </a:rPr>
                        <a:t>Outreach and Evangelism </a:t>
                      </a:r>
                      <a:r>
                        <a:rPr lang="en-US" sz="900" b="1" i="0" u="none" strike="noStrike" kern="1200" baseline="0" dirty="0">
                          <a:solidFill>
                            <a:schemeClr val="tx1"/>
                          </a:solidFill>
                          <a:latin typeface="+mn-lt"/>
                          <a:ea typeface="+mn-ea"/>
                          <a:cs typeface="+mn-cs"/>
                        </a:rPr>
                        <a:t> Program”);  and develop strategy, budget, fundraising, mechanism, communications and implementation plan for all such </a:t>
                      </a:r>
                      <a:r>
                        <a:rPr lang="en-US" sz="900" b="1" dirty="0">
                          <a:solidFill>
                            <a:schemeClr val="tx1"/>
                          </a:solidFill>
                        </a:rPr>
                        <a:t>Outreach and Evangelism</a:t>
                      </a:r>
                      <a:r>
                        <a:rPr lang="en-US" sz="900" b="1" i="0" u="none" strike="noStrike" kern="1200" baseline="0" dirty="0">
                          <a:solidFill>
                            <a:schemeClr val="tx1"/>
                          </a:solidFill>
                          <a:latin typeface="+mn-lt"/>
                          <a:ea typeface="+mn-ea"/>
                          <a:cs typeface="+mn-cs"/>
                        </a:rPr>
                        <a:t> programs, including dates, time and goals.</a:t>
                      </a:r>
                      <a:endParaRPr lang="en-US" sz="900" b="1" dirty="0">
                        <a:solidFill>
                          <a:schemeClr val="tx1"/>
                        </a:solidFill>
                      </a:endParaRPr>
                    </a:p>
                    <a:p>
                      <a:r>
                        <a:rPr lang="en-US" sz="900" b="1" dirty="0">
                          <a:solidFill>
                            <a:schemeClr val="tx1"/>
                          </a:solidFill>
                        </a:rPr>
                        <a:t>.</a:t>
                      </a:r>
                    </a:p>
                  </a:txBody>
                  <a:tcPr marL="68580" marR="68580" marT="34290" marB="34290"/>
                </a:tc>
                <a:tc>
                  <a:txBody>
                    <a:bodyPr/>
                    <a:lstStyle/>
                    <a:p>
                      <a:r>
                        <a:rPr lang="en-US" sz="900" b="1" dirty="0">
                          <a:solidFill>
                            <a:schemeClr val="tx1"/>
                          </a:solidFill>
                        </a:rPr>
                        <a:t>POE</a:t>
                      </a:r>
                      <a:r>
                        <a:rPr kumimoji="0" lang="en-US" sz="900" b="1" i="0" u="none" strike="noStrike" kern="1200" cap="none" spc="0" normalizeH="0" baseline="0" noProof="0" dirty="0">
                          <a:ln>
                            <a:noFill/>
                          </a:ln>
                          <a:solidFill>
                            <a:schemeClr val="tx1"/>
                          </a:solidFill>
                          <a:effectLst/>
                          <a:uLnTx/>
                          <a:uFillTx/>
                          <a:latin typeface="+mn-lt"/>
                          <a:ea typeface="+mn-ea"/>
                          <a:cs typeface="+mn-cs"/>
                        </a:rPr>
                        <a:t>7.2TF</a:t>
                      </a:r>
                      <a:endParaRPr lang="en-US" sz="900" b="1" dirty="0">
                        <a:solidFill>
                          <a:schemeClr val="tx1"/>
                        </a:solidFill>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u="none" baseline="0" dirty="0">
                          <a:solidFill>
                            <a:schemeClr val="tx1"/>
                          </a:solidFill>
                        </a:rPr>
                        <a:t>3</a:t>
                      </a:r>
                      <a:r>
                        <a:rPr lang="en-US" sz="900" b="1" baseline="0" dirty="0">
                          <a:solidFill>
                            <a:schemeClr val="tx1"/>
                          </a:solidFill>
                        </a:rPr>
                        <a:t> </a:t>
                      </a:r>
                      <a:r>
                        <a:rPr lang="en-US" sz="900" b="1" dirty="0">
                          <a:solidFill>
                            <a:schemeClr val="tx1"/>
                          </a:solidFill>
                        </a:rPr>
                        <a:t>months after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solidFill>
                            <a:schemeClr val="tx1"/>
                          </a:solidFill>
                        </a:rPr>
                        <a:t>step 4</a:t>
                      </a:r>
                    </a:p>
                  </a:txBody>
                  <a:tcPr marL="68580" marR="68580" marT="34290" marB="34290"/>
                </a:tc>
                <a:tc>
                  <a:txBody>
                    <a:bodyPr/>
                    <a:lstStyle/>
                    <a:p>
                      <a:r>
                        <a:rPr lang="en-US" sz="900" b="1" i="0" u="none" strike="noStrike" kern="1200" baseline="0" dirty="0">
                          <a:solidFill>
                            <a:schemeClr val="tx1"/>
                          </a:solidFill>
                          <a:latin typeface="+mn-lt"/>
                          <a:ea typeface="+mn-ea"/>
                          <a:cs typeface="+mn-cs"/>
                        </a:rPr>
                        <a:t>Planning of recommended Quarterly </a:t>
                      </a:r>
                      <a:r>
                        <a:rPr lang="en-US" sz="900" b="1" dirty="0">
                          <a:solidFill>
                            <a:schemeClr val="tx1"/>
                          </a:solidFill>
                        </a:rPr>
                        <a:t>Outreach and Evangelism </a:t>
                      </a:r>
                      <a:r>
                        <a:rPr lang="en-US" sz="900" b="1" i="0" u="none" strike="noStrike" kern="1200" baseline="0" dirty="0">
                          <a:solidFill>
                            <a:schemeClr val="tx1"/>
                          </a:solidFill>
                          <a:latin typeface="+mn-lt"/>
                          <a:ea typeface="+mn-ea"/>
                          <a:cs typeface="+mn-cs"/>
                        </a:rPr>
                        <a:t> Events and Signature </a:t>
                      </a:r>
                      <a:r>
                        <a:rPr lang="en-US" sz="900" b="1" dirty="0">
                          <a:solidFill>
                            <a:schemeClr val="tx1"/>
                          </a:solidFill>
                        </a:rPr>
                        <a:t>Outreach and Evangelism P</a:t>
                      </a:r>
                      <a:r>
                        <a:rPr lang="en-US" sz="900" b="1" i="0" u="none" strike="noStrike" kern="1200" baseline="0" dirty="0">
                          <a:solidFill>
                            <a:schemeClr val="tx1"/>
                          </a:solidFill>
                          <a:latin typeface="+mn-lt"/>
                          <a:ea typeface="+mn-ea"/>
                          <a:cs typeface="+mn-cs"/>
                        </a:rPr>
                        <a:t>rogram is completed and ready for implementation</a:t>
                      </a:r>
                      <a:endParaRPr lang="en-US" sz="800" b="1" dirty="0">
                        <a:solidFill>
                          <a:schemeClr val="tx1"/>
                        </a:solidFill>
                      </a:endParaRPr>
                    </a:p>
                  </a:txBody>
                  <a:tcPr marL="68580" marR="68580" marT="34290" marB="34290"/>
                </a:tc>
                <a:extLst>
                  <a:ext uri="{0D108BD9-81ED-4DB2-BD59-A6C34878D82A}">
                    <a16:rowId xmlns:a16="http://schemas.microsoft.com/office/drawing/2014/main" val="10003"/>
                  </a:ext>
                </a:extLst>
              </a:tr>
            </a:tbl>
          </a:graphicData>
        </a:graphic>
      </p:graphicFrame>
      <p:sp>
        <p:nvSpPr>
          <p:cNvPr id="6" name="Title 1">
            <a:extLst>
              <a:ext uri="{FF2B5EF4-FFF2-40B4-BE49-F238E27FC236}">
                <a16:creationId xmlns:a16="http://schemas.microsoft.com/office/drawing/2014/main" id="{93D106F2-64A5-478D-8891-E6770C2A3801}"/>
              </a:ext>
            </a:extLst>
          </p:cNvPr>
          <p:cNvSpPr>
            <a:spLocks noGrp="1"/>
          </p:cNvSpPr>
          <p:nvPr>
            <p:ph type="title"/>
          </p:nvPr>
        </p:nvSpPr>
        <p:spPr>
          <a:xfrm>
            <a:off x="1594248" y="800100"/>
            <a:ext cx="5955506" cy="857250"/>
          </a:xfrm>
        </p:spPr>
        <p:txBody>
          <a:bodyPr/>
          <a:lstStyle/>
          <a:p>
            <a:pPr>
              <a:defRPr/>
            </a:pPr>
            <a:r>
              <a:rPr lang="en-US" sz="1800" dirty="0">
                <a:latin typeface="+mn-lt"/>
              </a:rPr>
              <a:t>Outreach &amp; Evangelism Ministry</a:t>
            </a:r>
            <a:br>
              <a:rPr lang="en-US" sz="1800" dirty="0">
                <a:latin typeface="+mn-lt"/>
              </a:rPr>
            </a:br>
            <a:r>
              <a:rPr lang="en-US" sz="1800" dirty="0">
                <a:latin typeface="+mn-lt"/>
              </a:rPr>
              <a:t>Goal  7.2 Action Plan</a:t>
            </a:r>
          </a:p>
        </p:txBody>
      </p:sp>
    </p:spTree>
    <p:extLst>
      <p:ext uri="{BB962C8B-B14F-4D97-AF65-F5344CB8AC3E}">
        <p14:creationId xmlns:p14="http://schemas.microsoft.com/office/powerpoint/2010/main" val="4042701361"/>
      </p:ext>
    </p:extLst>
  </p:cSld>
  <p:clrMapOvr>
    <a:masterClrMapping/>
  </p:clrMapOvr>
  <p:transition>
    <p:strips dir="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27213" y="1522446"/>
          <a:ext cx="8381999" cy="4478305"/>
        </p:xfrm>
        <a:graphic>
          <a:graphicData uri="http://schemas.openxmlformats.org/drawingml/2006/table">
            <a:tbl>
              <a:tblPr firstRow="1" bandRow="1">
                <a:tableStyleId>{7DF18680-E054-41AD-8BC1-D1AEF772440D}</a:tableStyleId>
              </a:tblPr>
              <a:tblGrid>
                <a:gridCol w="3499914">
                  <a:extLst>
                    <a:ext uri="{9D8B030D-6E8A-4147-A177-3AD203B41FA5}">
                      <a16:colId xmlns:a16="http://schemas.microsoft.com/office/drawing/2014/main" val="20000"/>
                    </a:ext>
                  </a:extLst>
                </a:gridCol>
                <a:gridCol w="1496642">
                  <a:extLst>
                    <a:ext uri="{9D8B030D-6E8A-4147-A177-3AD203B41FA5}">
                      <a16:colId xmlns:a16="http://schemas.microsoft.com/office/drawing/2014/main" val="20001"/>
                    </a:ext>
                  </a:extLst>
                </a:gridCol>
                <a:gridCol w="1538885">
                  <a:extLst>
                    <a:ext uri="{9D8B030D-6E8A-4147-A177-3AD203B41FA5}">
                      <a16:colId xmlns:a16="http://schemas.microsoft.com/office/drawing/2014/main" val="20002"/>
                    </a:ext>
                  </a:extLst>
                </a:gridCol>
                <a:gridCol w="1846558">
                  <a:extLst>
                    <a:ext uri="{9D8B030D-6E8A-4147-A177-3AD203B41FA5}">
                      <a16:colId xmlns:a16="http://schemas.microsoft.com/office/drawing/2014/main" val="20003"/>
                    </a:ext>
                  </a:extLst>
                </a:gridCol>
              </a:tblGrid>
              <a:tr h="860912">
                <a:tc>
                  <a:txBody>
                    <a:bodyPr/>
                    <a:lstStyle/>
                    <a:p>
                      <a:endParaRPr lang="en-US" sz="1100" b="1" kern="1200" dirty="0">
                        <a:solidFill>
                          <a:schemeClr val="tx1"/>
                        </a:solidFill>
                        <a:effectLst/>
                        <a:latin typeface="+mn-lt"/>
                        <a:ea typeface="+mn-ea"/>
                        <a:cs typeface="+mn-cs"/>
                      </a:endParaRPr>
                    </a:p>
                    <a:p>
                      <a:endParaRPr lang="en-US" sz="1100" b="1" kern="1200" dirty="0">
                        <a:solidFill>
                          <a:schemeClr val="tx1"/>
                        </a:solidFill>
                        <a:effectLst/>
                        <a:latin typeface="+mn-lt"/>
                        <a:ea typeface="+mn-ea"/>
                        <a:cs typeface="+mn-cs"/>
                      </a:endParaRPr>
                    </a:p>
                    <a:p>
                      <a:r>
                        <a:rPr lang="en-US" sz="1100" b="1" kern="1200" dirty="0">
                          <a:solidFill>
                            <a:schemeClr val="tx1"/>
                          </a:solidFill>
                          <a:effectLst/>
                          <a:latin typeface="+mn-lt"/>
                          <a:ea typeface="+mn-ea"/>
                          <a:cs typeface="+mn-cs"/>
                        </a:rPr>
                        <a:t>Specific  Key  Actions  Necessary  </a:t>
                      </a:r>
                      <a:r>
                        <a:rPr lang="en-US" sz="1100" b="1" u="none" kern="1200" dirty="0">
                          <a:solidFill>
                            <a:schemeClr val="tx1"/>
                          </a:solidFill>
                          <a:effectLst/>
                          <a:latin typeface="+mn-lt"/>
                          <a:ea typeface="+mn-ea"/>
                          <a:cs typeface="+mn-cs"/>
                        </a:rPr>
                        <a:t>To </a:t>
                      </a:r>
                      <a:r>
                        <a:rPr lang="en-US" sz="1100" b="1" u="sng" kern="1200" dirty="0">
                          <a:solidFill>
                            <a:schemeClr val="tx1"/>
                          </a:solidFill>
                          <a:effectLst/>
                          <a:latin typeface="+mn-lt"/>
                          <a:ea typeface="+mn-ea"/>
                          <a:cs typeface="+mn-cs"/>
                        </a:rPr>
                        <a:t>Achieve    Goal  7.2</a:t>
                      </a:r>
                      <a:endParaRPr lang="en-US" sz="1100" b="1" dirty="0">
                        <a:solidFill>
                          <a:schemeClr val="tx1"/>
                        </a:solidFill>
                      </a:endParaRPr>
                    </a:p>
                  </a:txBody>
                  <a:tcPr marL="68580" marR="68580" marT="34290" marB="34290"/>
                </a:tc>
                <a:tc>
                  <a:txBody>
                    <a:bodyPr/>
                    <a:lstStyle/>
                    <a:p>
                      <a:endParaRPr lang="en-US" sz="1100" b="1" dirty="0">
                        <a:solidFill>
                          <a:schemeClr val="tx1"/>
                        </a:solidFill>
                      </a:endParaRPr>
                    </a:p>
                    <a:p>
                      <a:endParaRPr lang="en-US" sz="1100" b="1" u="sng" dirty="0">
                        <a:solidFill>
                          <a:schemeClr val="tx1"/>
                        </a:solidFill>
                      </a:endParaRPr>
                    </a:p>
                    <a:p>
                      <a:r>
                        <a:rPr lang="en-US" sz="1100" b="1" u="none" dirty="0">
                          <a:solidFill>
                            <a:schemeClr val="tx1"/>
                          </a:solidFill>
                        </a:rPr>
                        <a:t>Who  Must  Do </a:t>
                      </a:r>
                      <a:r>
                        <a:rPr lang="en-US" sz="1100" b="1" u="sng" dirty="0">
                          <a:solidFill>
                            <a:schemeClr val="tx1"/>
                          </a:solidFill>
                        </a:rPr>
                        <a:t>Each  Action</a:t>
                      </a:r>
                    </a:p>
                  </a:txBody>
                  <a:tcPr marL="68580" marR="68580" marT="34290" marB="34290"/>
                </a:tc>
                <a:tc>
                  <a:txBody>
                    <a:bodyPr/>
                    <a:lstStyle/>
                    <a:p>
                      <a:r>
                        <a:rPr lang="en-US" sz="1100" b="1" dirty="0">
                          <a:solidFill>
                            <a:schemeClr val="tx1"/>
                          </a:solidFill>
                        </a:rPr>
                        <a:t>Timetable:</a:t>
                      </a:r>
                      <a:r>
                        <a:rPr lang="en-US" sz="1100" b="1" baseline="0" dirty="0">
                          <a:solidFill>
                            <a:schemeClr val="tx1"/>
                          </a:solidFill>
                        </a:rPr>
                        <a:t>  </a:t>
                      </a:r>
                      <a:r>
                        <a:rPr lang="en-US" sz="1100" b="1" dirty="0">
                          <a:solidFill>
                            <a:schemeClr val="tx1"/>
                          </a:solidFill>
                        </a:rPr>
                        <a:t>How</a:t>
                      </a:r>
                      <a:r>
                        <a:rPr lang="en-US" sz="1100" b="1" baseline="0" dirty="0">
                          <a:solidFill>
                            <a:schemeClr val="tx1"/>
                          </a:solidFill>
                        </a:rPr>
                        <a:t> Many  Months  or Days  To   Finish  </a:t>
                      </a:r>
                      <a:r>
                        <a:rPr lang="en-US" sz="1100" b="1" u="none" dirty="0">
                          <a:solidFill>
                            <a:schemeClr val="tx1"/>
                          </a:solidFill>
                        </a:rPr>
                        <a:t>Action  From </a:t>
                      </a:r>
                      <a:r>
                        <a:rPr lang="en-US" sz="1100" b="1" u="sng" dirty="0">
                          <a:solidFill>
                            <a:schemeClr val="tx1"/>
                          </a:solidFill>
                        </a:rPr>
                        <a:t>Previous   Action</a:t>
                      </a:r>
                    </a:p>
                  </a:txBody>
                  <a:tcPr marL="68580" marR="68580" marT="34290" marB="34290"/>
                </a:tc>
                <a:tc>
                  <a:txBody>
                    <a:bodyPr/>
                    <a:lstStyle/>
                    <a:p>
                      <a:endParaRPr lang="en-US" sz="1100" b="1" u="none" dirty="0">
                        <a:solidFill>
                          <a:schemeClr val="tx1"/>
                        </a:solidFill>
                      </a:endParaRPr>
                    </a:p>
                    <a:p>
                      <a:r>
                        <a:rPr lang="en-US" sz="1100" b="1" u="none" dirty="0">
                          <a:solidFill>
                            <a:schemeClr val="tx1"/>
                          </a:solidFill>
                        </a:rPr>
                        <a:t>How  Will  We  Know  When</a:t>
                      </a:r>
                      <a:r>
                        <a:rPr lang="en-US" sz="1100" b="1" u="none" baseline="0" dirty="0">
                          <a:solidFill>
                            <a:schemeClr val="tx1"/>
                          </a:solidFill>
                        </a:rPr>
                        <a:t>  This  Action Has</a:t>
                      </a:r>
                      <a:r>
                        <a:rPr lang="en-US" sz="1100" b="1" u="none" dirty="0">
                          <a:solidFill>
                            <a:schemeClr val="tx1"/>
                          </a:solidFill>
                        </a:rPr>
                        <a:t>  Been </a:t>
                      </a:r>
                      <a:r>
                        <a:rPr lang="en-US" sz="1100" b="1" u="sng" dirty="0">
                          <a:solidFill>
                            <a:schemeClr val="tx1"/>
                          </a:solidFill>
                        </a:rPr>
                        <a:t>Completed</a:t>
                      </a:r>
                    </a:p>
                  </a:txBody>
                  <a:tcPr marL="68580" marR="68580" marT="34290" marB="34290"/>
                </a:tc>
                <a:extLst>
                  <a:ext uri="{0D108BD9-81ED-4DB2-BD59-A6C34878D82A}">
                    <a16:rowId xmlns:a16="http://schemas.microsoft.com/office/drawing/2014/main" val="10000"/>
                  </a:ext>
                </a:extLst>
              </a:tr>
              <a:tr h="1322052">
                <a:tc>
                  <a:txBody>
                    <a:bodyPr/>
                    <a:lstStyle/>
                    <a:p>
                      <a:pPr marL="0" indent="0"/>
                      <a:r>
                        <a:rPr lang="en-US" sz="900" b="1" i="0" u="none" strike="noStrike" kern="1200" baseline="0" dirty="0">
                          <a:solidFill>
                            <a:schemeClr val="tx1"/>
                          </a:solidFill>
                          <a:latin typeface="+mn-lt"/>
                          <a:ea typeface="+mn-ea"/>
                          <a:cs typeface="+mn-cs"/>
                        </a:rPr>
                        <a:t>6. Present Quarterly </a:t>
                      </a:r>
                      <a:r>
                        <a:rPr lang="en-US" sz="900" b="1" dirty="0">
                          <a:solidFill>
                            <a:schemeClr val="tx1"/>
                          </a:solidFill>
                        </a:rPr>
                        <a:t>Outreach and Evangelism </a:t>
                      </a:r>
                      <a:r>
                        <a:rPr lang="en-US" sz="900" b="1" i="0" u="none" strike="noStrike" kern="1200" baseline="0" dirty="0">
                          <a:solidFill>
                            <a:schemeClr val="tx1"/>
                          </a:solidFill>
                          <a:latin typeface="+mn-lt"/>
                          <a:ea typeface="+mn-ea"/>
                          <a:cs typeface="+mn-cs"/>
                        </a:rPr>
                        <a:t>Events and Signature </a:t>
                      </a:r>
                      <a:r>
                        <a:rPr lang="en-US" sz="900" b="1" dirty="0">
                          <a:solidFill>
                            <a:schemeClr val="tx1"/>
                          </a:solidFill>
                        </a:rPr>
                        <a:t>Outreach and Evangelism </a:t>
                      </a:r>
                      <a:r>
                        <a:rPr lang="en-US" sz="900" b="1" i="0" u="none" strike="noStrike" kern="1200" baseline="0" dirty="0">
                          <a:solidFill>
                            <a:schemeClr val="tx1"/>
                          </a:solidFill>
                          <a:latin typeface="+mn-lt"/>
                          <a:ea typeface="+mn-ea"/>
                          <a:cs typeface="+mn-cs"/>
                        </a:rPr>
                        <a:t>Program to the Parish and continuously recruit until at least 100 parishioners participate in at least one of the Quarterly </a:t>
                      </a:r>
                      <a:r>
                        <a:rPr lang="en-US" sz="900" b="1" dirty="0">
                          <a:solidFill>
                            <a:schemeClr val="tx1"/>
                          </a:solidFill>
                        </a:rPr>
                        <a:t>Outreach and Evangelism </a:t>
                      </a:r>
                      <a:r>
                        <a:rPr lang="en-US" sz="900" b="1" i="0" u="none" strike="noStrike" kern="1200" baseline="0" dirty="0">
                          <a:solidFill>
                            <a:schemeClr val="tx1"/>
                          </a:solidFill>
                          <a:latin typeface="+mn-lt"/>
                          <a:ea typeface="+mn-ea"/>
                          <a:cs typeface="+mn-cs"/>
                        </a:rPr>
                        <a:t>Events or Signature </a:t>
                      </a:r>
                      <a:r>
                        <a:rPr lang="en-US" sz="900" b="1" dirty="0">
                          <a:solidFill>
                            <a:schemeClr val="tx1"/>
                          </a:solidFill>
                        </a:rPr>
                        <a:t>Outreach and Evangelism </a:t>
                      </a:r>
                      <a:r>
                        <a:rPr lang="en-US" sz="900" b="1" i="0" u="none" strike="noStrike" kern="1200" baseline="0" dirty="0">
                          <a:solidFill>
                            <a:schemeClr val="tx1"/>
                          </a:solidFill>
                          <a:latin typeface="+mn-lt"/>
                          <a:ea typeface="+mn-ea"/>
                          <a:cs typeface="+mn-cs"/>
                        </a:rPr>
                        <a:t> Program.  </a:t>
                      </a:r>
                      <a:endParaRPr lang="en-US" sz="900" b="1" dirty="0">
                        <a:solidFill>
                          <a:schemeClr val="tx1"/>
                        </a:solidFill>
                      </a:endParaRPr>
                    </a:p>
                    <a:p>
                      <a:endParaRPr lang="en-US" sz="900" b="1" dirty="0">
                        <a:solidFill>
                          <a:schemeClr val="tx1"/>
                        </a:solidFill>
                      </a:endParaRPr>
                    </a:p>
                  </a:txBody>
                  <a:tcPr marL="68580" marR="68580" marT="34290" marB="34290"/>
                </a:tc>
                <a:tc>
                  <a:txBody>
                    <a:bodyPr/>
                    <a:lstStyle/>
                    <a:p>
                      <a:r>
                        <a:rPr lang="en-US" sz="900" b="1" dirty="0">
                          <a:solidFill>
                            <a:schemeClr val="tx1"/>
                          </a:solidFill>
                        </a:rPr>
                        <a:t>POE</a:t>
                      </a:r>
                      <a:r>
                        <a:rPr kumimoji="0" lang="en-US" sz="900" b="1" i="0" u="none" strike="noStrike" kern="1200" cap="none" spc="0" normalizeH="0" baseline="0" noProof="0" dirty="0">
                          <a:ln>
                            <a:noFill/>
                          </a:ln>
                          <a:solidFill>
                            <a:schemeClr val="tx1"/>
                          </a:solidFill>
                          <a:effectLst/>
                          <a:uLnTx/>
                          <a:uFillTx/>
                          <a:latin typeface="+mn-lt"/>
                          <a:ea typeface="+mn-ea"/>
                          <a:cs typeface="+mn-cs"/>
                        </a:rPr>
                        <a:t>7.2TF</a:t>
                      </a:r>
                      <a:endParaRPr lang="en-US" sz="900" b="1" dirty="0">
                        <a:solidFill>
                          <a:schemeClr val="tx1"/>
                        </a:solidFill>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u="none" baseline="0" dirty="0">
                          <a:solidFill>
                            <a:schemeClr val="tx1"/>
                          </a:solidFill>
                        </a:rPr>
                        <a:t>8</a:t>
                      </a:r>
                      <a:r>
                        <a:rPr lang="en-US" sz="900" b="1" baseline="0" dirty="0">
                          <a:solidFill>
                            <a:schemeClr val="tx1"/>
                          </a:solidFill>
                        </a:rPr>
                        <a:t> </a:t>
                      </a:r>
                      <a:r>
                        <a:rPr lang="en-US" sz="900" b="1" dirty="0">
                          <a:solidFill>
                            <a:schemeClr val="tx1"/>
                          </a:solidFill>
                        </a:rPr>
                        <a:t>months after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solidFill>
                            <a:schemeClr val="tx1"/>
                          </a:solidFill>
                        </a:rPr>
                        <a:t>step 5</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i="0" u="none" strike="noStrike" kern="1200" baseline="0" dirty="0">
                          <a:solidFill>
                            <a:schemeClr val="tx1"/>
                          </a:solidFill>
                          <a:latin typeface="+mn-lt"/>
                          <a:ea typeface="+mn-ea"/>
                          <a:cs typeface="+mn-cs"/>
                        </a:rPr>
                        <a:t>At least 100 </a:t>
                      </a:r>
                      <a:r>
                        <a:rPr lang="en-US" sz="900" b="1" dirty="0">
                          <a:solidFill>
                            <a:schemeClr val="tx1"/>
                          </a:solidFill>
                        </a:rPr>
                        <a:t>Outreach and Evangelism </a:t>
                      </a:r>
                      <a:r>
                        <a:rPr lang="en-US" sz="900" b="1" i="0" u="none" strike="noStrike" kern="1200" baseline="0" dirty="0">
                          <a:solidFill>
                            <a:schemeClr val="tx1"/>
                          </a:solidFill>
                          <a:latin typeface="+mn-lt"/>
                          <a:ea typeface="+mn-ea"/>
                          <a:cs typeface="+mn-cs"/>
                        </a:rPr>
                        <a:t> volunteers are recruited and participate in at least one of the Quarterly </a:t>
                      </a:r>
                      <a:r>
                        <a:rPr lang="en-US" sz="900" b="1" dirty="0">
                          <a:solidFill>
                            <a:schemeClr val="tx1"/>
                          </a:solidFill>
                        </a:rPr>
                        <a:t>Outreach and Evangelism </a:t>
                      </a:r>
                      <a:r>
                        <a:rPr lang="en-US" sz="900" b="1" i="0" u="none" strike="noStrike" kern="1200" baseline="0" dirty="0">
                          <a:solidFill>
                            <a:schemeClr val="tx1"/>
                          </a:solidFill>
                          <a:latin typeface="+mn-lt"/>
                          <a:ea typeface="+mn-ea"/>
                          <a:cs typeface="+mn-cs"/>
                        </a:rPr>
                        <a:t>Events or Signature </a:t>
                      </a:r>
                      <a:r>
                        <a:rPr lang="en-US" sz="900" b="1" dirty="0">
                          <a:solidFill>
                            <a:schemeClr val="tx1"/>
                          </a:solidFill>
                        </a:rPr>
                        <a:t>Outreach and Evangelism </a:t>
                      </a:r>
                      <a:r>
                        <a:rPr lang="en-US" sz="900" b="1" i="0" u="none" strike="noStrike" kern="1200" baseline="0" dirty="0">
                          <a:solidFill>
                            <a:schemeClr val="tx1"/>
                          </a:solidFill>
                          <a:latin typeface="+mn-lt"/>
                          <a:ea typeface="+mn-ea"/>
                          <a:cs typeface="+mn-cs"/>
                        </a:rPr>
                        <a:t>Program  </a:t>
                      </a:r>
                      <a:endParaRPr lang="en-US" sz="900" b="1" dirty="0">
                        <a:solidFill>
                          <a:schemeClr val="tx1"/>
                        </a:solidFill>
                      </a:endParaRPr>
                    </a:p>
                    <a:p>
                      <a:endParaRPr lang="en-US" sz="800" b="1" dirty="0">
                        <a:solidFill>
                          <a:schemeClr val="tx1"/>
                        </a:solidFill>
                      </a:endParaRPr>
                    </a:p>
                  </a:txBody>
                  <a:tcPr marL="68580" marR="68580" marT="34290" marB="34290"/>
                </a:tc>
                <a:extLst>
                  <a:ext uri="{0D108BD9-81ED-4DB2-BD59-A6C34878D82A}">
                    <a16:rowId xmlns:a16="http://schemas.microsoft.com/office/drawing/2014/main" val="10001"/>
                  </a:ext>
                </a:extLst>
              </a:tr>
              <a:tr h="951965">
                <a:tc>
                  <a:txBody>
                    <a:bodyPr/>
                    <a:lstStyle/>
                    <a:p>
                      <a:pPr marL="0" indent="0">
                        <a:buAutoNum type="arabicPeriod" startAt="7"/>
                      </a:pPr>
                      <a:r>
                        <a:rPr lang="en-US" sz="900" b="1" i="0" dirty="0">
                          <a:solidFill>
                            <a:schemeClr val="tx1"/>
                          </a:solidFill>
                          <a:effectLst/>
                        </a:rPr>
                        <a:t>Successfully implement: (a) </a:t>
                      </a:r>
                      <a:r>
                        <a:rPr lang="en-US" sz="900" b="1" dirty="0">
                          <a:solidFill>
                            <a:schemeClr val="tx1"/>
                          </a:solidFill>
                          <a:effectLst/>
                        </a:rPr>
                        <a:t>at least one </a:t>
                      </a:r>
                      <a:r>
                        <a:rPr lang="en-US" sz="900" b="1" i="0" u="none" strike="noStrike" kern="1200" baseline="0" dirty="0">
                          <a:solidFill>
                            <a:schemeClr val="tx1"/>
                          </a:solidFill>
                          <a:latin typeface="+mn-lt"/>
                          <a:ea typeface="+mn-ea"/>
                          <a:cs typeface="+mn-cs"/>
                        </a:rPr>
                        <a:t>Quarterly </a:t>
                      </a:r>
                      <a:r>
                        <a:rPr lang="en-US" sz="900" b="1" dirty="0">
                          <a:solidFill>
                            <a:schemeClr val="tx1"/>
                          </a:solidFill>
                        </a:rPr>
                        <a:t>Outreach and Evangelism </a:t>
                      </a:r>
                      <a:r>
                        <a:rPr lang="en-US" sz="900" b="1" i="0" u="none" strike="noStrike" kern="1200" baseline="0" dirty="0">
                          <a:solidFill>
                            <a:schemeClr val="tx1"/>
                          </a:solidFill>
                          <a:latin typeface="+mn-lt"/>
                          <a:ea typeface="+mn-ea"/>
                          <a:cs typeface="+mn-cs"/>
                        </a:rPr>
                        <a:t> Event every 3 months;  </a:t>
                      </a:r>
                    </a:p>
                    <a:p>
                      <a:pPr marL="0" indent="0">
                        <a:buNone/>
                      </a:pPr>
                      <a:r>
                        <a:rPr lang="en-US" sz="900" b="1" i="0" u="none" strike="noStrike" kern="1200" baseline="0" dirty="0">
                          <a:solidFill>
                            <a:schemeClr val="tx1"/>
                          </a:solidFill>
                          <a:latin typeface="+mn-lt"/>
                          <a:ea typeface="+mn-ea"/>
                          <a:cs typeface="+mn-cs"/>
                        </a:rPr>
                        <a:t>(b) the Signature </a:t>
                      </a:r>
                      <a:r>
                        <a:rPr lang="en-US" sz="900" b="1" dirty="0">
                          <a:solidFill>
                            <a:schemeClr val="tx1"/>
                          </a:solidFill>
                        </a:rPr>
                        <a:t>Outreach and Evangelism </a:t>
                      </a:r>
                      <a:r>
                        <a:rPr lang="en-US" sz="900" b="1" i="0" u="none" strike="noStrike" kern="1200" baseline="0" dirty="0">
                          <a:solidFill>
                            <a:schemeClr val="tx1"/>
                          </a:solidFill>
                          <a:latin typeface="+mn-lt"/>
                          <a:ea typeface="+mn-ea"/>
                          <a:cs typeface="+mn-cs"/>
                        </a:rPr>
                        <a:t> Program annually; and (c)  publicize successes and results of events every 3 months.</a:t>
                      </a:r>
                      <a:endParaRPr lang="en-US" sz="900" b="1" dirty="0">
                        <a:solidFill>
                          <a:schemeClr val="tx1"/>
                        </a:solidFill>
                        <a:effectLst/>
                      </a:endParaRPr>
                    </a:p>
                    <a:p>
                      <a:pPr marL="0" indent="0">
                        <a:buNone/>
                      </a:pPr>
                      <a:endParaRPr lang="en-US" sz="900" b="1" dirty="0">
                        <a:solidFill>
                          <a:schemeClr val="tx1"/>
                        </a:solidFill>
                      </a:endParaRPr>
                    </a:p>
                  </a:txBody>
                  <a:tcPr marL="68580" marR="68580" marT="34290" marB="34290"/>
                </a:tc>
                <a:tc>
                  <a:txBody>
                    <a:bodyPr/>
                    <a:lstStyle/>
                    <a:p>
                      <a:r>
                        <a:rPr lang="en-US" sz="900" b="1" dirty="0">
                          <a:solidFill>
                            <a:schemeClr val="tx1"/>
                          </a:solidFill>
                        </a:rPr>
                        <a:t>POE</a:t>
                      </a:r>
                      <a:r>
                        <a:rPr kumimoji="0" lang="en-US" sz="900" b="1" i="0" u="none" strike="noStrike" kern="1200" cap="none" spc="0" normalizeH="0" baseline="0" noProof="0" dirty="0">
                          <a:ln>
                            <a:noFill/>
                          </a:ln>
                          <a:solidFill>
                            <a:schemeClr val="tx1"/>
                          </a:solidFill>
                          <a:effectLst/>
                          <a:uLnTx/>
                          <a:uFillTx/>
                          <a:latin typeface="+mn-lt"/>
                          <a:ea typeface="+mn-ea"/>
                          <a:cs typeface="+mn-cs"/>
                        </a:rPr>
                        <a:t>7.2TF</a:t>
                      </a:r>
                      <a:endParaRPr lang="en-US" sz="900" b="1" dirty="0">
                        <a:solidFill>
                          <a:schemeClr val="tx1"/>
                        </a:solidFill>
                      </a:endParaRPr>
                    </a:p>
                  </a:txBody>
                  <a:tcPr marL="68580" marR="68580" marT="34290" marB="34290"/>
                </a:tc>
                <a:tc>
                  <a:txBody>
                    <a:bodyPr/>
                    <a:lstStyle/>
                    <a:p>
                      <a:r>
                        <a:rPr lang="en-US" sz="900" b="1" kern="1200" dirty="0">
                          <a:solidFill>
                            <a:schemeClr val="tx1"/>
                          </a:solidFill>
                          <a:effectLst/>
                          <a:latin typeface="+mn-lt"/>
                          <a:ea typeface="+mn-ea"/>
                          <a:cs typeface="+mn-cs"/>
                        </a:rPr>
                        <a:t>Concurrent with </a:t>
                      </a:r>
                    </a:p>
                    <a:p>
                      <a:r>
                        <a:rPr lang="en-US" sz="900" b="1" kern="1200" dirty="0">
                          <a:solidFill>
                            <a:schemeClr val="tx1"/>
                          </a:solidFill>
                          <a:effectLst/>
                          <a:latin typeface="+mn-lt"/>
                          <a:ea typeface="+mn-ea"/>
                          <a:cs typeface="+mn-cs"/>
                        </a:rPr>
                        <a:t>step 6</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a:solidFill>
                          <a:schemeClr val="tx1"/>
                        </a:solidFill>
                      </a:endParaRPr>
                    </a:p>
                  </a:txBody>
                  <a:tcPr marL="68580" marR="68580" marT="34290" marB="34290"/>
                </a:tc>
                <a:tc>
                  <a:txBody>
                    <a:bodyPr/>
                    <a:lstStyle/>
                    <a:p>
                      <a:r>
                        <a:rPr lang="en-US" sz="900" b="1" i="0" u="none" strike="noStrike" kern="1200" baseline="0" dirty="0">
                          <a:solidFill>
                            <a:schemeClr val="tx1"/>
                          </a:solidFill>
                          <a:latin typeface="+mn-lt"/>
                          <a:ea typeface="+mn-ea"/>
                          <a:cs typeface="+mn-cs"/>
                        </a:rPr>
                        <a:t>Quarterly </a:t>
                      </a:r>
                      <a:r>
                        <a:rPr lang="en-US" sz="900" b="1" dirty="0">
                          <a:solidFill>
                            <a:schemeClr val="tx1"/>
                          </a:solidFill>
                        </a:rPr>
                        <a:t>Outreach and Evangelism </a:t>
                      </a:r>
                      <a:r>
                        <a:rPr lang="en-US" sz="900" b="1" i="0" u="none" strike="noStrike" kern="1200" baseline="0" dirty="0">
                          <a:solidFill>
                            <a:schemeClr val="tx1"/>
                          </a:solidFill>
                          <a:latin typeface="+mn-lt"/>
                          <a:ea typeface="+mn-ea"/>
                          <a:cs typeface="+mn-cs"/>
                        </a:rPr>
                        <a:t> Events and Signature </a:t>
                      </a:r>
                      <a:r>
                        <a:rPr lang="en-US" sz="900" b="1" dirty="0">
                          <a:solidFill>
                            <a:schemeClr val="tx1"/>
                          </a:solidFill>
                        </a:rPr>
                        <a:t>Outreach and Evangelism </a:t>
                      </a:r>
                      <a:r>
                        <a:rPr lang="en-US" sz="900" b="1" i="0" u="none" strike="noStrike" kern="1200" baseline="0" dirty="0">
                          <a:solidFill>
                            <a:schemeClr val="tx1"/>
                          </a:solidFill>
                          <a:latin typeface="+mn-lt"/>
                          <a:ea typeface="+mn-ea"/>
                          <a:cs typeface="+mn-cs"/>
                        </a:rPr>
                        <a:t>Program are executed on schedule</a:t>
                      </a:r>
                    </a:p>
                    <a:p>
                      <a:endParaRPr lang="en-US" sz="900" b="1" dirty="0">
                        <a:solidFill>
                          <a:schemeClr val="tx1"/>
                        </a:solidFill>
                      </a:endParaRPr>
                    </a:p>
                  </a:txBody>
                  <a:tcPr marL="68580" marR="68580" marT="34290" marB="34290"/>
                </a:tc>
                <a:extLst>
                  <a:ext uri="{0D108BD9-81ED-4DB2-BD59-A6C34878D82A}">
                    <a16:rowId xmlns:a16="http://schemas.microsoft.com/office/drawing/2014/main" val="10002"/>
                  </a:ext>
                </a:extLst>
              </a:tr>
              <a:tr h="1343376">
                <a:tc>
                  <a:txBody>
                    <a:bodyPr/>
                    <a:lstStyle/>
                    <a:p>
                      <a:pPr marL="0" indent="0"/>
                      <a:r>
                        <a:rPr lang="en-US" sz="900" b="1" dirty="0">
                          <a:solidFill>
                            <a:schemeClr val="tx1"/>
                          </a:solidFill>
                        </a:rPr>
                        <a:t>8. Implement the Outreach and Evangelism  effectiveness assessment tool to manage on-going effectiveness of the all </a:t>
                      </a:r>
                      <a:r>
                        <a:rPr lang="en-US" sz="900" b="1" i="0" u="none" strike="noStrike" kern="1200" baseline="0" dirty="0">
                          <a:solidFill>
                            <a:schemeClr val="tx1"/>
                          </a:solidFill>
                          <a:latin typeface="+mn-lt"/>
                          <a:ea typeface="+mn-ea"/>
                          <a:cs typeface="+mn-cs"/>
                        </a:rPr>
                        <a:t>Quarterly </a:t>
                      </a:r>
                      <a:r>
                        <a:rPr lang="en-US" sz="900" b="1" dirty="0">
                          <a:solidFill>
                            <a:schemeClr val="tx1"/>
                          </a:solidFill>
                        </a:rPr>
                        <a:t>Outreach and Evangelism</a:t>
                      </a:r>
                      <a:r>
                        <a:rPr lang="en-US" sz="900" b="1" i="0" u="none" strike="noStrike" kern="1200" baseline="0" dirty="0">
                          <a:solidFill>
                            <a:schemeClr val="tx1"/>
                          </a:solidFill>
                          <a:latin typeface="+mn-lt"/>
                          <a:ea typeface="+mn-ea"/>
                          <a:cs typeface="+mn-cs"/>
                        </a:rPr>
                        <a:t> Events and the Signature </a:t>
                      </a:r>
                      <a:r>
                        <a:rPr lang="en-US" sz="900" b="1" dirty="0">
                          <a:solidFill>
                            <a:schemeClr val="tx1"/>
                          </a:solidFill>
                        </a:rPr>
                        <a:t>Outreach and Evangelism </a:t>
                      </a:r>
                      <a:r>
                        <a:rPr lang="en-US" sz="900" b="1" i="0" u="none" strike="noStrike" kern="1200" baseline="0" dirty="0">
                          <a:solidFill>
                            <a:schemeClr val="tx1"/>
                          </a:solidFill>
                          <a:latin typeface="+mn-lt"/>
                          <a:ea typeface="+mn-ea"/>
                          <a:cs typeface="+mn-cs"/>
                        </a:rPr>
                        <a:t>Program, </a:t>
                      </a:r>
                      <a:r>
                        <a:rPr lang="en-US" sz="900" b="1" dirty="0">
                          <a:solidFill>
                            <a:schemeClr val="tx1"/>
                          </a:solidFill>
                        </a:rPr>
                        <a:t>ensure alignment with overall Parish vision, and make necessary adjustments and improvements.  </a:t>
                      </a:r>
                    </a:p>
                    <a:p>
                      <a:endParaRPr lang="en-US" sz="900" b="1" dirty="0">
                        <a:solidFill>
                          <a:schemeClr val="tx1"/>
                        </a:solidFill>
                      </a:endParaRPr>
                    </a:p>
                  </a:txBody>
                  <a:tcPr marL="68580" marR="68580" marT="34290" marB="34290"/>
                </a:tc>
                <a:tc>
                  <a:txBody>
                    <a:bodyPr/>
                    <a:lstStyle/>
                    <a:p>
                      <a:r>
                        <a:rPr lang="en-US" sz="900" b="1" dirty="0">
                          <a:solidFill>
                            <a:schemeClr val="tx1"/>
                          </a:solidFill>
                        </a:rPr>
                        <a:t>POE</a:t>
                      </a:r>
                      <a:r>
                        <a:rPr kumimoji="0" lang="en-US" sz="900" b="1" i="0" u="none" strike="noStrike" kern="1200" cap="none" spc="0" normalizeH="0" baseline="0" noProof="0" dirty="0">
                          <a:ln>
                            <a:noFill/>
                          </a:ln>
                          <a:solidFill>
                            <a:schemeClr val="tx1"/>
                          </a:solidFill>
                          <a:effectLst/>
                          <a:uLnTx/>
                          <a:uFillTx/>
                          <a:latin typeface="+mn-lt"/>
                          <a:ea typeface="+mn-ea"/>
                          <a:cs typeface="+mn-cs"/>
                        </a:rPr>
                        <a:t>7.2TF</a:t>
                      </a:r>
                      <a:endParaRPr lang="en-US" sz="900" b="1" dirty="0">
                        <a:solidFill>
                          <a:schemeClr val="tx1"/>
                        </a:solidFill>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solidFill>
                            <a:schemeClr val="tx1"/>
                          </a:solidFill>
                        </a:rPr>
                        <a:t>After every Quarterly Outreach and Evangelism  Event and Signature Outreach and Evangelism  Program and at least annually continuously thereafter. </a:t>
                      </a:r>
                    </a:p>
                  </a:txBody>
                  <a:tcPr marL="68580" marR="68580" marT="34290" marB="34290"/>
                </a:tc>
                <a:tc>
                  <a:txBody>
                    <a:bodyPr/>
                    <a:lstStyle/>
                    <a:p>
                      <a:r>
                        <a:rPr lang="en-US" sz="900" b="1" dirty="0">
                          <a:solidFill>
                            <a:schemeClr val="tx1"/>
                          </a:solidFill>
                        </a:rPr>
                        <a:t>Signature Outreach and Evangelism Program is evaluated and revised as needed, and success is determined  </a:t>
                      </a:r>
                    </a:p>
                  </a:txBody>
                  <a:tcPr marL="68580" marR="68580" marT="34290" marB="34290"/>
                </a:tc>
                <a:extLst>
                  <a:ext uri="{0D108BD9-81ED-4DB2-BD59-A6C34878D82A}">
                    <a16:rowId xmlns:a16="http://schemas.microsoft.com/office/drawing/2014/main" val="3965073464"/>
                  </a:ext>
                </a:extLst>
              </a:tr>
            </a:tbl>
          </a:graphicData>
        </a:graphic>
      </p:graphicFrame>
      <p:sp>
        <p:nvSpPr>
          <p:cNvPr id="6" name="Title 1">
            <a:extLst>
              <a:ext uri="{FF2B5EF4-FFF2-40B4-BE49-F238E27FC236}">
                <a16:creationId xmlns:a16="http://schemas.microsoft.com/office/drawing/2014/main" id="{0BBFE6A8-E6A6-4C93-A48E-AD077F5BA68C}"/>
              </a:ext>
            </a:extLst>
          </p:cNvPr>
          <p:cNvSpPr>
            <a:spLocks noGrp="1"/>
          </p:cNvSpPr>
          <p:nvPr>
            <p:ph type="title"/>
          </p:nvPr>
        </p:nvSpPr>
        <p:spPr>
          <a:xfrm>
            <a:off x="1594248" y="800927"/>
            <a:ext cx="5955506" cy="857250"/>
          </a:xfrm>
        </p:spPr>
        <p:txBody>
          <a:bodyPr/>
          <a:lstStyle/>
          <a:p>
            <a:pPr>
              <a:defRPr/>
            </a:pPr>
            <a:r>
              <a:rPr lang="en-US" sz="1800" dirty="0">
                <a:latin typeface="+mn-lt"/>
              </a:rPr>
              <a:t>Outreach &amp; Evangelism Ministry</a:t>
            </a:r>
            <a:br>
              <a:rPr lang="en-US" sz="1800" dirty="0">
                <a:latin typeface="+mn-lt"/>
              </a:rPr>
            </a:br>
            <a:r>
              <a:rPr lang="en-US" sz="1800" dirty="0">
                <a:latin typeface="+mn-lt"/>
              </a:rPr>
              <a:t>Goal  7.2 Action Plan</a:t>
            </a:r>
          </a:p>
        </p:txBody>
      </p:sp>
    </p:spTree>
    <p:extLst>
      <p:ext uri="{BB962C8B-B14F-4D97-AF65-F5344CB8AC3E}">
        <p14:creationId xmlns:p14="http://schemas.microsoft.com/office/powerpoint/2010/main" val="875630926"/>
      </p:ext>
    </p:extLst>
  </p:cSld>
  <p:clrMapOvr>
    <a:masterClrMapping/>
  </p:clrMapOvr>
  <p:transition>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28725" y="1078061"/>
          <a:ext cx="8886548" cy="5296613"/>
        </p:xfrm>
        <a:graphic>
          <a:graphicData uri="http://schemas.openxmlformats.org/drawingml/2006/table">
            <a:tbl>
              <a:tblPr firstRow="1" bandRow="1">
                <a:tableStyleId>{7DF18680-E054-41AD-8BC1-D1AEF772440D}</a:tableStyleId>
              </a:tblPr>
              <a:tblGrid>
                <a:gridCol w="3516569">
                  <a:extLst>
                    <a:ext uri="{9D8B030D-6E8A-4147-A177-3AD203B41FA5}">
                      <a16:colId xmlns:a16="http://schemas.microsoft.com/office/drawing/2014/main" val="20000"/>
                    </a:ext>
                  </a:extLst>
                </a:gridCol>
                <a:gridCol w="1646210">
                  <a:extLst>
                    <a:ext uri="{9D8B030D-6E8A-4147-A177-3AD203B41FA5}">
                      <a16:colId xmlns:a16="http://schemas.microsoft.com/office/drawing/2014/main" val="20001"/>
                    </a:ext>
                  </a:extLst>
                </a:gridCol>
                <a:gridCol w="1840490">
                  <a:extLst>
                    <a:ext uri="{9D8B030D-6E8A-4147-A177-3AD203B41FA5}">
                      <a16:colId xmlns:a16="http://schemas.microsoft.com/office/drawing/2014/main" val="20002"/>
                    </a:ext>
                  </a:extLst>
                </a:gridCol>
                <a:gridCol w="1883279">
                  <a:extLst>
                    <a:ext uri="{9D8B030D-6E8A-4147-A177-3AD203B41FA5}">
                      <a16:colId xmlns:a16="http://schemas.microsoft.com/office/drawing/2014/main" val="20003"/>
                    </a:ext>
                  </a:extLst>
                </a:gridCol>
              </a:tblGrid>
              <a:tr h="437825">
                <a:tc>
                  <a:txBody>
                    <a:bodyPr/>
                    <a:lstStyle/>
                    <a:p>
                      <a:pPr algn="ctr"/>
                      <a:r>
                        <a:rPr lang="en-US" sz="1100" b="1" kern="1200" dirty="0">
                          <a:solidFill>
                            <a:schemeClr val="bg1"/>
                          </a:solidFill>
                          <a:effectLst/>
                          <a:latin typeface="Georgia" panose="02040502050405020303" pitchFamily="18" charset="0"/>
                          <a:ea typeface="+mn-ea"/>
                          <a:cs typeface="+mn-cs"/>
                        </a:rPr>
                        <a:t>Key  Actions  Necessary  </a:t>
                      </a:r>
                      <a:r>
                        <a:rPr lang="en-US" sz="1100" b="1" u="none" kern="1200" dirty="0">
                          <a:solidFill>
                            <a:schemeClr val="bg1"/>
                          </a:solidFill>
                          <a:effectLst/>
                          <a:latin typeface="Georgia" panose="02040502050405020303" pitchFamily="18" charset="0"/>
                          <a:ea typeface="+mn-ea"/>
                          <a:cs typeface="+mn-cs"/>
                        </a:rPr>
                        <a:t>To  Achieve  </a:t>
                      </a:r>
                    </a:p>
                    <a:p>
                      <a:pPr algn="ctr"/>
                      <a:r>
                        <a:rPr lang="en-US" sz="1100" b="1" u="sng" kern="1200" dirty="0">
                          <a:solidFill>
                            <a:schemeClr val="bg1"/>
                          </a:solidFill>
                          <a:effectLst/>
                          <a:latin typeface="Georgia" panose="02040502050405020303" pitchFamily="18" charset="0"/>
                          <a:ea typeface="+mn-ea"/>
                          <a:cs typeface="+mn-cs"/>
                        </a:rPr>
                        <a:t>SMART Goal 3</a:t>
                      </a:r>
                      <a:endParaRPr lang="en-US" sz="1100" b="1" dirty="0">
                        <a:solidFill>
                          <a:schemeClr val="bg1"/>
                        </a:solidFill>
                        <a:latin typeface="Georgia" panose="02040502050405020303" pitchFamily="18" charset="0"/>
                      </a:endParaRPr>
                    </a:p>
                  </a:txBody>
                  <a:tcPr marL="68580" marR="68580" marT="34290" marB="34290"/>
                </a:tc>
                <a:tc>
                  <a:txBody>
                    <a:bodyPr/>
                    <a:lstStyle/>
                    <a:p>
                      <a:pPr algn="ctr"/>
                      <a:r>
                        <a:rPr lang="en-US" sz="1100" b="1" u="sng" dirty="0">
                          <a:solidFill>
                            <a:schemeClr val="bg1"/>
                          </a:solidFill>
                          <a:latin typeface="Georgia" panose="02040502050405020303" pitchFamily="18" charset="0"/>
                        </a:rPr>
                        <a:t>Responsible Party</a:t>
                      </a:r>
                    </a:p>
                  </a:txBody>
                  <a:tcPr marL="68580" marR="68580" marT="34290" marB="34290"/>
                </a:tc>
                <a:tc>
                  <a:txBody>
                    <a:bodyPr/>
                    <a:lstStyle/>
                    <a:p>
                      <a:pPr algn="ctr"/>
                      <a:r>
                        <a:rPr lang="en-US" sz="1100" b="1" u="sng" dirty="0">
                          <a:solidFill>
                            <a:schemeClr val="bg1"/>
                          </a:solidFill>
                          <a:latin typeface="Georgia" panose="02040502050405020303" pitchFamily="18" charset="0"/>
                        </a:rPr>
                        <a:t>Deadline Timetable</a:t>
                      </a:r>
                    </a:p>
                  </a:txBody>
                  <a:tcPr marL="68580" marR="68580" marT="34290" marB="34290"/>
                </a:tc>
                <a:tc>
                  <a:txBody>
                    <a:bodyPr/>
                    <a:lstStyle/>
                    <a:p>
                      <a:pPr algn="ctr"/>
                      <a:r>
                        <a:rPr lang="en-US" sz="1100" b="1" u="none" dirty="0">
                          <a:solidFill>
                            <a:schemeClr val="bg1"/>
                          </a:solidFill>
                          <a:latin typeface="Georgia" panose="02040502050405020303" pitchFamily="18" charset="0"/>
                        </a:rPr>
                        <a:t>Completion </a:t>
                      </a:r>
                    </a:p>
                    <a:p>
                      <a:pPr algn="ctr"/>
                      <a:r>
                        <a:rPr lang="en-US" sz="1100" b="1" u="sng" dirty="0">
                          <a:solidFill>
                            <a:schemeClr val="bg1"/>
                          </a:solidFill>
                          <a:latin typeface="Georgia" panose="02040502050405020303" pitchFamily="18" charset="0"/>
                        </a:rPr>
                        <a:t>Confirmation Test</a:t>
                      </a:r>
                    </a:p>
                  </a:txBody>
                  <a:tcPr marL="68580" marR="68580" marT="34290" marB="34290"/>
                </a:tc>
                <a:extLst>
                  <a:ext uri="{0D108BD9-81ED-4DB2-BD59-A6C34878D82A}">
                    <a16:rowId xmlns:a16="http://schemas.microsoft.com/office/drawing/2014/main" val="10000"/>
                  </a:ext>
                </a:extLst>
              </a:tr>
              <a:tr h="479525">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100" b="1" u="sng" dirty="0">
                          <a:solidFill>
                            <a:srgbClr val="FF0000"/>
                          </a:solidFill>
                          <a:effectLst/>
                          <a:latin typeface="Georgia" panose="02040502050405020303" pitchFamily="18" charset="0"/>
                        </a:rPr>
                        <a:t>LAG 1: Research the most  effective community outreach &amp; evangelism  programs (the “Discipleship  Programs”) within  4  months</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944058"/>
                  </a:ext>
                </a:extLst>
              </a:tr>
              <a:tr h="755638">
                <a:tc>
                  <a:txBody>
                    <a:bodyPr/>
                    <a:lstStyle/>
                    <a:p>
                      <a:pPr marL="11113" marR="0" lvl="0" indent="0" algn="just">
                        <a:lnSpc>
                          <a:spcPct val="107000"/>
                        </a:lnSpc>
                        <a:spcBef>
                          <a:spcPts val="0"/>
                        </a:spcBef>
                        <a:spcAft>
                          <a:spcPts val="0"/>
                        </a:spcAft>
                        <a:buFont typeface="Arial" panose="020B0604020202020204" pitchFamily="34" charset="0"/>
                        <a:buNone/>
                        <a:tabLs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Form Parish SMART Goal Team 3 (“Discipleship Ministry Team 3”). </a:t>
                      </a:r>
                    </a:p>
                  </a:txBody>
                  <a:tcPr marL="51435" marR="51435"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Strategic Planning Team and Goal co-Captains</a:t>
                      </a:r>
                    </a:p>
                  </a:txBody>
                  <a:tcPr marL="51435" marR="51435"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3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  after Start Date</a:t>
                      </a:r>
                    </a:p>
                  </a:txBody>
                  <a:tcPr marL="51435" marR="51435" marT="0" marB="0">
                    <a:lnT w="12700" cap="flat" cmpd="sng" algn="ctr">
                      <a:solidFill>
                        <a:schemeClr val="tx1"/>
                      </a:solidFill>
                      <a:prstDash val="solid"/>
                      <a:round/>
                      <a:headEnd type="none" w="med" len="med"/>
                      <a:tailEnd type="none" w="med" len="med"/>
                    </a:lnT>
                    <a:noFill/>
                  </a:tcPr>
                </a:tc>
                <a:tc>
                  <a:txBody>
                    <a:bodyPr/>
                    <a:lstStyle/>
                    <a:p>
                      <a:pPr marL="0" marR="0" lvl="0" indent="0">
                        <a:lnSpc>
                          <a:spcPct val="107000"/>
                        </a:lnSpc>
                        <a:spcBef>
                          <a:spcPts val="0"/>
                        </a:spcBef>
                        <a:spcAft>
                          <a:spcPts val="0"/>
                        </a:spcAft>
                        <a:buFont typeface="Symbol" pitchFamily="2" charset="2"/>
                        <a:buNone/>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 members agree to serve  </a:t>
                      </a:r>
                    </a:p>
                  </a:txBody>
                  <a:tcPr marL="51435" marR="51435"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723711">
                <a:tc>
                  <a:txBody>
                    <a:bodyPr/>
                    <a:lstStyle/>
                    <a:p>
                      <a:pPr marL="0" lvl="1" indent="0">
                        <a:buNone/>
                      </a:pPr>
                      <a:r>
                        <a:rPr lang="en-US" sz="1300" b="1" dirty="0">
                          <a:solidFill>
                            <a:schemeClr val="tx1"/>
                          </a:solidFill>
                          <a:effectLst/>
                          <a:latin typeface="Georgia" panose="02040502050405020303" pitchFamily="18" charset="0"/>
                        </a:rPr>
                        <a:t>2. Determine community outreach &amp; evangelism engagement </a:t>
                      </a:r>
                      <a:r>
                        <a:rPr lang="en-US" sz="1300" b="1" u="none" dirty="0">
                          <a:solidFill>
                            <a:schemeClr val="tx1"/>
                          </a:solidFill>
                          <a:effectLst/>
                          <a:latin typeface="Georgia" panose="02040502050405020303" pitchFamily="18" charset="0"/>
                        </a:rPr>
                        <a:t>key  definitions </a:t>
                      </a:r>
                      <a:r>
                        <a:rPr lang="en-US" sz="1300" b="1" dirty="0">
                          <a:solidFill>
                            <a:schemeClr val="tx1"/>
                          </a:solidFill>
                          <a:effectLst/>
                          <a:latin typeface="Georgia" panose="02040502050405020303" pitchFamily="18" charset="0"/>
                        </a:rPr>
                        <a:t>and effectiveness metrics.</a:t>
                      </a:r>
                      <a:endPar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p>
                      <a:pPr marL="0" marR="0">
                        <a:lnSpc>
                          <a:spcPct val="107000"/>
                        </a:lnSpc>
                        <a:spcBef>
                          <a:spcPts val="0"/>
                        </a:spcBef>
                        <a:spcAft>
                          <a:spcPts val="0"/>
                        </a:spcAft>
                      </a:pPr>
                      <a:endPar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nSpc>
                          <a:spcPct val="107000"/>
                        </a:lnSpc>
                        <a:spcBef>
                          <a:spcPts val="0"/>
                        </a:spcBef>
                        <a:spcAft>
                          <a:spcPts val="0"/>
                        </a:spcAft>
                      </a:pPr>
                      <a:r>
                        <a:rPr lang="en-US" sz="13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2 month after step 1</a:t>
                      </a:r>
                    </a:p>
                  </a:txBody>
                  <a:tcPr marL="51435" marR="51435" marT="0" marB="0">
                    <a:noFill/>
                  </a:tcPr>
                </a:tc>
                <a:tc>
                  <a:txBody>
                    <a:bodyPr/>
                    <a:lstStyle/>
                    <a:p>
                      <a:pPr marL="0" marR="0" lvl="0" indent="0">
                        <a:lnSpc>
                          <a:spcPct val="107000"/>
                        </a:lnSpc>
                        <a:spcBef>
                          <a:spcPts val="0"/>
                        </a:spcBef>
                        <a:spcAft>
                          <a:spcPts val="0"/>
                        </a:spcAft>
                        <a:buFont typeface="Symbol" pitchFamily="2" charset="2"/>
                        <a:buNone/>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definitions and metrics determined </a:t>
                      </a:r>
                    </a:p>
                  </a:txBody>
                  <a:tcPr marL="51435" marR="51435" marT="0" marB="0">
                    <a:noFill/>
                  </a:tcPr>
                </a:tc>
                <a:extLst>
                  <a:ext uri="{0D108BD9-81ED-4DB2-BD59-A6C34878D82A}">
                    <a16:rowId xmlns:a16="http://schemas.microsoft.com/office/drawing/2014/main" val="2203732368"/>
                  </a:ext>
                </a:extLst>
              </a:tr>
              <a:tr h="1543207">
                <a:tc>
                  <a:txBody>
                    <a:bodyPr/>
                    <a:lstStyle/>
                    <a:p>
                      <a:pPr marL="0" marR="0" lvl="0" indent="0" algn="l">
                        <a:lnSpc>
                          <a:spcPct val="107000"/>
                        </a:lnSpc>
                        <a:spcBef>
                          <a:spcPts val="0"/>
                        </a:spcBef>
                        <a:spcAft>
                          <a:spcPts val="0"/>
                        </a:spcAft>
                        <a:buFontTx/>
                        <a:buNone/>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3. Research and analyze the parish baselines on step 2 key metrics, survey present and former parishioners, and research and identify parish impediments to success on those key </a:t>
                      </a:r>
                      <a:r>
                        <a:rPr lang="en-US" sz="1300" b="1" dirty="0">
                          <a:solidFill>
                            <a:schemeClr val="tx1"/>
                          </a:solidFill>
                          <a:effectLst/>
                          <a:latin typeface="Georgia" panose="02040502050405020303" pitchFamily="18" charset="0"/>
                        </a:rPr>
                        <a:t>community outreach &amp; evangelism </a:t>
                      </a: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effectiveness metrics success</a:t>
                      </a:r>
                    </a:p>
                  </a:txBody>
                  <a:tcPr marL="51435" marR="51435"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p>
                      <a:pPr marL="0" marR="0">
                        <a:lnSpc>
                          <a:spcPct val="107000"/>
                        </a:lnSpc>
                        <a:spcBef>
                          <a:spcPts val="0"/>
                        </a:spcBef>
                        <a:spcAft>
                          <a:spcPts val="0"/>
                        </a:spcAft>
                      </a:pPr>
                      <a:endPar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months after step 2</a:t>
                      </a:r>
                    </a:p>
                    <a:p>
                      <a:pPr marL="0" marR="0">
                        <a:lnSpc>
                          <a:spcPct val="107000"/>
                        </a:lnSpc>
                        <a:spcBef>
                          <a:spcPts val="0"/>
                        </a:spcBef>
                        <a:spcAft>
                          <a:spcPts val="0"/>
                        </a:spcAft>
                      </a:pPr>
                      <a:endParaRPr lang="en-US" sz="13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a:txBody>
                    <a:bodyPr/>
                    <a:lstStyle/>
                    <a:p>
                      <a:pPr marL="0" marR="0" lvl="0" indent="0">
                        <a:lnSpc>
                          <a:spcPct val="107000"/>
                        </a:lnSpc>
                        <a:spcBef>
                          <a:spcPts val="0"/>
                        </a:spcBef>
                        <a:spcAft>
                          <a:spcPts val="0"/>
                        </a:spcAft>
                        <a:buFontTx/>
                        <a:buNone/>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Parish baselines and parish impediments are finalized</a:t>
                      </a:r>
                    </a:p>
                  </a:txBody>
                  <a:tcPr marL="51435" marR="51435" marT="0" marB="0"/>
                </a:tc>
                <a:extLst>
                  <a:ext uri="{0D108BD9-81ED-4DB2-BD59-A6C34878D82A}">
                    <a16:rowId xmlns:a16="http://schemas.microsoft.com/office/drawing/2014/main" val="1938974741"/>
                  </a:ext>
                </a:extLst>
              </a:tr>
              <a:tr h="1279225">
                <a:tc>
                  <a:txBody>
                    <a:bodyPr/>
                    <a:lstStyle/>
                    <a:p>
                      <a:pPr marL="0" marR="0" lvl="0" indent="0" algn="l">
                        <a:lnSpc>
                          <a:spcPct val="107000"/>
                        </a:lnSpc>
                        <a:spcBef>
                          <a:spcPts val="0"/>
                        </a:spcBef>
                        <a:spcAft>
                          <a:spcPts val="0"/>
                        </a:spcAft>
                        <a:buFontTx/>
                        <a:buNone/>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4. Identify and research at least 3 community outreach, and 3 evangelism  programs to consider </a:t>
                      </a:r>
                      <a:r>
                        <a:rPr lang="en-US" sz="1300" b="1" dirty="0">
                          <a:solidFill>
                            <a:schemeClr val="tx1"/>
                          </a:solidFill>
                          <a:effectLst/>
                          <a:latin typeface="Georgia" panose="02040502050405020303" pitchFamily="18" charset="0"/>
                        </a:rPr>
                        <a:t>from both inside and outside the Orthodox ecosystem.</a:t>
                      </a:r>
                      <a:endPar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txBody>
                  <a:tcPr marL="51435" marR="51435" marT="0" marB="0"/>
                </a:tc>
                <a:tc>
                  <a:txBody>
                    <a:bodyPr/>
                    <a:lstStyle/>
                    <a:p>
                      <a:pPr marL="0" marR="0">
                        <a:lnSpc>
                          <a:spcPct val="107000"/>
                        </a:lnSpc>
                        <a:spcBef>
                          <a:spcPts val="0"/>
                        </a:spcBef>
                        <a:spcAft>
                          <a:spcPts val="0"/>
                        </a:spcAft>
                      </a:pPr>
                      <a:r>
                        <a:rPr lang="en-US" sz="13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Simultaneous with steps 2 &amp; 3</a:t>
                      </a:r>
                    </a:p>
                  </a:txBody>
                  <a:tcPr marL="51435" marR="51435" marT="0" marB="0"/>
                </a:tc>
                <a:tc>
                  <a:txBody>
                    <a:bodyPr/>
                    <a:lstStyle/>
                    <a:p>
                      <a:pPr marL="0" marR="0" lvl="0" indent="0">
                        <a:lnSpc>
                          <a:spcPct val="107000"/>
                        </a:lnSpc>
                        <a:spcBef>
                          <a:spcPts val="0"/>
                        </a:spcBef>
                        <a:spcAft>
                          <a:spcPts val="0"/>
                        </a:spcAft>
                        <a:buFontTx/>
                        <a:buNone/>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At least 3 community outreach, and 3 evangelism  programs are examined</a:t>
                      </a:r>
                    </a:p>
                  </a:txBody>
                  <a:tcPr marL="51435" marR="51435" marT="0" marB="0"/>
                </a:tc>
                <a:extLst>
                  <a:ext uri="{0D108BD9-81ED-4DB2-BD59-A6C34878D82A}">
                    <a16:rowId xmlns:a16="http://schemas.microsoft.com/office/drawing/2014/main" val="1085481770"/>
                  </a:ext>
                </a:extLst>
              </a:tr>
            </a:tbl>
          </a:graphicData>
        </a:graphic>
      </p:graphicFrame>
      <p:sp>
        <p:nvSpPr>
          <p:cNvPr id="5" name="Title 1">
            <a:extLst>
              <a:ext uri="{FF2B5EF4-FFF2-40B4-BE49-F238E27FC236}">
                <a16:creationId xmlns:a16="http://schemas.microsoft.com/office/drawing/2014/main" id="{C7CF5EC7-08EF-8F36-D5E2-E5DE4417F3AA}"/>
              </a:ext>
            </a:extLst>
          </p:cNvPr>
          <p:cNvSpPr>
            <a:spLocks noGrp="1"/>
          </p:cNvSpPr>
          <p:nvPr>
            <p:ph type="title"/>
          </p:nvPr>
        </p:nvSpPr>
        <p:spPr>
          <a:xfrm>
            <a:off x="1680777" y="0"/>
            <a:ext cx="5782445" cy="857250"/>
          </a:xfrm>
        </p:spPr>
        <p:txBody>
          <a:bodyPr/>
          <a:lstStyle/>
          <a:p>
            <a:r>
              <a:rPr lang="en-US" sz="2400" u="none" dirty="0"/>
              <a:t>Community Outreach &amp; Evangelism</a:t>
            </a:r>
            <a:br>
              <a:rPr lang="en-US" sz="2400" u="none" dirty="0"/>
            </a:br>
            <a:r>
              <a:rPr lang="en-US" sz="2400" dirty="0"/>
              <a:t>SMART Goal 3</a:t>
            </a:r>
          </a:p>
        </p:txBody>
      </p:sp>
    </p:spTree>
    <p:extLst>
      <p:ext uri="{BB962C8B-B14F-4D97-AF65-F5344CB8AC3E}">
        <p14:creationId xmlns:p14="http://schemas.microsoft.com/office/powerpoint/2010/main" val="2651281225"/>
      </p:ext>
    </p:extLst>
  </p:cSld>
  <p:clrMapOvr>
    <a:masterClrMapping/>
  </p:clrMapOvr>
  <p:transition>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9898" y="1214470"/>
          <a:ext cx="8984201" cy="5073248"/>
        </p:xfrm>
        <a:graphic>
          <a:graphicData uri="http://schemas.openxmlformats.org/drawingml/2006/table">
            <a:tbl>
              <a:tblPr firstRow="1" bandRow="1">
                <a:tableStyleId>{7DF18680-E054-41AD-8BC1-D1AEF772440D}</a:tableStyleId>
              </a:tblPr>
              <a:tblGrid>
                <a:gridCol w="3877384">
                  <a:extLst>
                    <a:ext uri="{9D8B030D-6E8A-4147-A177-3AD203B41FA5}">
                      <a16:colId xmlns:a16="http://schemas.microsoft.com/office/drawing/2014/main" val="20000"/>
                    </a:ext>
                  </a:extLst>
                </a:gridCol>
                <a:gridCol w="1513890">
                  <a:extLst>
                    <a:ext uri="{9D8B030D-6E8A-4147-A177-3AD203B41FA5}">
                      <a16:colId xmlns:a16="http://schemas.microsoft.com/office/drawing/2014/main" val="20001"/>
                    </a:ext>
                  </a:extLst>
                </a:gridCol>
                <a:gridCol w="1444531">
                  <a:extLst>
                    <a:ext uri="{9D8B030D-6E8A-4147-A177-3AD203B41FA5}">
                      <a16:colId xmlns:a16="http://schemas.microsoft.com/office/drawing/2014/main" val="20002"/>
                    </a:ext>
                  </a:extLst>
                </a:gridCol>
                <a:gridCol w="188668">
                  <a:extLst>
                    <a:ext uri="{9D8B030D-6E8A-4147-A177-3AD203B41FA5}">
                      <a16:colId xmlns:a16="http://schemas.microsoft.com/office/drawing/2014/main" val="2344119171"/>
                    </a:ext>
                  </a:extLst>
                </a:gridCol>
                <a:gridCol w="1959728">
                  <a:extLst>
                    <a:ext uri="{9D8B030D-6E8A-4147-A177-3AD203B41FA5}">
                      <a16:colId xmlns:a16="http://schemas.microsoft.com/office/drawing/2014/main" val="20003"/>
                    </a:ext>
                  </a:extLst>
                </a:gridCol>
              </a:tblGrid>
              <a:tr h="337351">
                <a:tc>
                  <a:txBody>
                    <a:bodyPr/>
                    <a:lstStyle/>
                    <a:p>
                      <a:pPr algn="ctr"/>
                      <a:r>
                        <a:rPr lang="en-US" sz="900" b="1" kern="1200" dirty="0">
                          <a:solidFill>
                            <a:schemeClr val="bg1"/>
                          </a:solidFill>
                          <a:effectLst/>
                          <a:latin typeface="Georgia" panose="02040502050405020303" pitchFamily="18" charset="0"/>
                          <a:ea typeface="+mn-ea"/>
                          <a:cs typeface="+mn-cs"/>
                        </a:rPr>
                        <a:t>Key  Actions  Necessary  </a:t>
                      </a:r>
                      <a:r>
                        <a:rPr lang="en-US" sz="900" b="1" u="none" kern="1200" dirty="0">
                          <a:solidFill>
                            <a:schemeClr val="bg1"/>
                          </a:solidFill>
                          <a:effectLst/>
                          <a:latin typeface="Georgia" panose="02040502050405020303" pitchFamily="18" charset="0"/>
                          <a:ea typeface="+mn-ea"/>
                          <a:cs typeface="+mn-cs"/>
                        </a:rPr>
                        <a:t>To  Achieve  </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u="sng" kern="1200" dirty="0">
                          <a:solidFill>
                            <a:schemeClr val="bg1"/>
                          </a:solidFill>
                          <a:effectLst/>
                          <a:latin typeface="Georgia" panose="02040502050405020303" pitchFamily="18" charset="0"/>
                          <a:ea typeface="+mn-ea"/>
                          <a:cs typeface="+mn-cs"/>
                        </a:rPr>
                        <a:t>SMART Goal 3</a:t>
                      </a:r>
                      <a:endParaRPr lang="en-US" sz="900" b="1" dirty="0">
                        <a:solidFill>
                          <a:schemeClr val="bg1"/>
                        </a:solidFill>
                        <a:latin typeface="Georgia" panose="02040502050405020303" pitchFamily="18"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US" sz="900" b="1" u="sng" dirty="0">
                          <a:solidFill>
                            <a:schemeClr val="bg1"/>
                          </a:solidFill>
                          <a:latin typeface="Georgia" panose="02040502050405020303" pitchFamily="18" charset="0"/>
                        </a:rPr>
                        <a:t>Responsible Party</a:t>
                      </a:r>
                    </a:p>
                  </a:txBody>
                  <a:tcPr marL="68580" marR="68580" marT="34290" marB="34290">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u="sng" dirty="0">
                          <a:solidFill>
                            <a:schemeClr val="bg1"/>
                          </a:solidFill>
                          <a:latin typeface="Georgia" panose="02040502050405020303" pitchFamily="18" charset="0"/>
                        </a:rPr>
                        <a:t>Deadline Timetable</a:t>
                      </a:r>
                    </a:p>
                  </a:txBody>
                  <a:tcPr marL="68580" marR="68580" marT="34290" marB="34290">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u="sng" dirty="0">
                        <a:solidFill>
                          <a:schemeClr val="bg1"/>
                        </a:solidFill>
                        <a:latin typeface="Georgia" panose="02040502050405020303" pitchFamily="18"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US" sz="900" b="1" u="none" dirty="0">
                          <a:solidFill>
                            <a:schemeClr val="bg1"/>
                          </a:solidFill>
                          <a:latin typeface="Georgia" panose="02040502050405020303" pitchFamily="18" charset="0"/>
                        </a:rPr>
                        <a:t>Completion </a:t>
                      </a:r>
                    </a:p>
                    <a:p>
                      <a:pPr algn="ctr"/>
                      <a:r>
                        <a:rPr lang="en-US" sz="900" b="1" u="sng" dirty="0">
                          <a:solidFill>
                            <a:schemeClr val="bg1"/>
                          </a:solidFill>
                          <a:latin typeface="Georgia" panose="02040502050405020303" pitchFamily="18" charset="0"/>
                        </a:rPr>
                        <a:t>Confirmation Test</a:t>
                      </a:r>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1969">
                <a:tc gridSpan="5">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1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2: Develop the most effective Discipleship Programs within 4 months</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966531"/>
                  </a:ext>
                </a:extLst>
              </a:tr>
              <a:tr h="1129324">
                <a:tc>
                  <a:txBody>
                    <a:bodyPr/>
                    <a:lstStyle/>
                    <a:p>
                      <a:pPr marL="0" lvl="1" indent="0">
                        <a:buNone/>
                      </a:pPr>
                      <a:r>
                        <a:rPr lang="en-US" sz="1300" b="1" dirty="0">
                          <a:solidFill>
                            <a:schemeClr val="tx1"/>
                          </a:solidFill>
                          <a:effectLst/>
                          <a:latin typeface="Georgia" panose="02040502050405020303" pitchFamily="18" charset="0"/>
                        </a:rPr>
                        <a:t>5. Evaluate researched community outreach &amp; evangelism programs for effectiveness against key performance metrics and parish desires and baselines based on criteria of effectiveness determined in step 2.</a:t>
                      </a:r>
                    </a:p>
                  </a:txBody>
                  <a:tcPr marL="51435" marR="51435" marT="0" marB="0">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txBody>
                  <a:tcPr marL="51435" marR="51435" marT="0" marB="0">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3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2 months after step 4</a:t>
                      </a:r>
                    </a:p>
                  </a:txBody>
                  <a:tcPr marL="51435" marR="51435" marT="0" marB="0">
                    <a:lnT w="12700" cap="flat" cmpd="sng" algn="ctr">
                      <a:solidFill>
                        <a:schemeClr val="tx1"/>
                      </a:solidFill>
                      <a:prstDash val="solid"/>
                      <a:round/>
                      <a:headEnd type="none" w="med" len="med"/>
                      <a:tailEnd type="none" w="med" len="med"/>
                    </a:lnT>
                  </a:tcPr>
                </a:tc>
                <a:tc gridSpan="2">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Evaluation of alternative outreach &amp; evangelism</a:t>
                      </a:r>
                      <a:r>
                        <a:rPr lang="en-US" sz="1300" b="1" dirty="0">
                          <a:solidFill>
                            <a:schemeClr val="tx1"/>
                          </a:solidFill>
                          <a:effectLst/>
                          <a:latin typeface="Georgia" panose="02040502050405020303" pitchFamily="18" charset="0"/>
                        </a:rPr>
                        <a:t> programs is</a:t>
                      </a: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completed </a:t>
                      </a:r>
                      <a:endParaRPr lang="en-US" sz="1300" b="1"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T w="12700" cap="flat" cmpd="sng" algn="ctr">
                      <a:solidFill>
                        <a:schemeClr val="tx1"/>
                      </a:solidFill>
                      <a:prstDash val="solid"/>
                      <a:round/>
                      <a:headEnd type="none" w="med" len="med"/>
                      <a:tailEnd type="none" w="med" len="med"/>
                    </a:lnT>
                  </a:tcPr>
                </a:tc>
                <a:tc hMerge="1">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Evaluation of alternative </a:t>
                      </a:r>
                      <a:r>
                        <a:rPr lang="en-US" sz="1300" b="1" dirty="0">
                          <a:solidFill>
                            <a:schemeClr val="tx1"/>
                          </a:solidFill>
                          <a:effectLst/>
                          <a:latin typeface="Georgia" panose="02040502050405020303" pitchFamily="18" charset="0"/>
                        </a:rPr>
                        <a:t>Stewardship, Outreach &amp; Evangelism, and Leadership Discipleship  programs is</a:t>
                      </a: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completed </a:t>
                      </a:r>
                    </a:p>
                  </a:txBody>
                  <a:tcPr marL="51435" marR="51435"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14696997"/>
                  </a:ext>
                </a:extLst>
              </a:tr>
              <a:tr h="1119965">
                <a:tc>
                  <a:txBody>
                    <a:bodyPr/>
                    <a:lstStyle/>
                    <a:p>
                      <a:pPr marL="0" lvl="1" indent="0">
                        <a:buNone/>
                      </a:pPr>
                      <a:r>
                        <a:rPr lang="en-US" sz="1300" b="1" dirty="0">
                          <a:solidFill>
                            <a:schemeClr val="tx1"/>
                          </a:solidFill>
                          <a:effectLst/>
                          <a:latin typeface="Georgia" panose="02040502050405020303" pitchFamily="18" charset="0"/>
                        </a:rPr>
                        <a:t>6. Modify researched or existing Discipleship Programs for utilization at parish and create and finalize parish Discipleship  Programs and establish quarterly and/or monthly performance benchmarks to achieve </a:t>
                      </a:r>
                      <a:r>
                        <a:rPr lang="en-US" sz="1300" b="1" dirty="0">
                          <a:solidFill>
                            <a:schemeClr val="tx1"/>
                          </a:solidFill>
                          <a:effectLst/>
                        </a:rPr>
                        <a:t>all respective </a:t>
                      </a:r>
                      <a:r>
                        <a:rPr lang="en-US" sz="1300" b="1" dirty="0">
                          <a:solidFill>
                            <a:schemeClr val="tx1"/>
                          </a:solidFill>
                          <a:effectLst/>
                          <a:latin typeface="Georgia" panose="02040502050405020303" pitchFamily="18" charset="0"/>
                        </a:rPr>
                        <a:t>established Discipleship Goals.  </a:t>
                      </a:r>
                    </a:p>
                  </a:txBody>
                  <a:tcPr marL="51435" marR="51435"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txBody>
                  <a:tcPr marL="51435" marR="51435" marT="0" marB="0"/>
                </a:tc>
                <a:tc>
                  <a:txBody>
                    <a:bodyPr/>
                    <a:lstStyle/>
                    <a:p>
                      <a:pPr marL="0" marR="0">
                        <a:lnSpc>
                          <a:spcPct val="107000"/>
                        </a:lnSpc>
                        <a:spcBef>
                          <a:spcPts val="0"/>
                        </a:spcBef>
                        <a:spcAft>
                          <a:spcPts val="0"/>
                        </a:spcAft>
                      </a:pPr>
                      <a:r>
                        <a:rPr lang="en-US" sz="13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2 months after step 5</a:t>
                      </a:r>
                    </a:p>
                  </a:txBody>
                  <a:tcPr marL="51435" marR="51435" marT="0" marB="0"/>
                </a:tc>
                <a:tc gridSpan="2">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Programs are finalized</a:t>
                      </a:r>
                      <a:endParaRPr lang="en-US" sz="1300" b="1"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hMerge="1">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Programs are finalized</a:t>
                      </a:r>
                    </a:p>
                  </a:txBody>
                  <a:tcPr marL="51435" marR="51435" marT="0" marB="0"/>
                </a:tc>
                <a:extLst>
                  <a:ext uri="{0D108BD9-81ED-4DB2-BD59-A6C34878D82A}">
                    <a16:rowId xmlns:a16="http://schemas.microsoft.com/office/drawing/2014/main" val="37005700"/>
                  </a:ext>
                </a:extLst>
              </a:tr>
              <a:tr h="303764">
                <a:tc gridSpan="5">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3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3: Recruit and train the Parish Discipleship  Ambassadors within 2 months</a:t>
                      </a:r>
                      <a:endParaRPr lang="en-US" sz="13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06367">
                <a:tc>
                  <a:txBody>
                    <a:bodyPr/>
                    <a:lstStyle/>
                    <a:p>
                      <a:pPr marL="0" lvl="1" indent="0">
                        <a:buNone/>
                      </a:pPr>
                      <a:r>
                        <a:rPr lang="en-US" sz="1300" b="1" dirty="0">
                          <a:solidFill>
                            <a:schemeClr val="tx1"/>
                          </a:solidFill>
                          <a:effectLst/>
                          <a:latin typeface="Georgia" panose="02040502050405020303" pitchFamily="18" charset="0"/>
                        </a:rPr>
                        <a:t>7. Identify and recruit the “Discipleship  Ambassadors” who can implement the various Discipleship Programs.</a:t>
                      </a:r>
                    </a:p>
                    <a:p>
                      <a:pPr marL="457200" lvl="1" indent="0">
                        <a:buNone/>
                      </a:pPr>
                      <a:endParaRPr lang="en-US" sz="1300" b="1" dirty="0">
                        <a:solidFill>
                          <a:schemeClr val="tx1"/>
                        </a:solidFill>
                        <a:effectLst/>
                        <a:latin typeface="Georgia" panose="02040502050405020303"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3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 after step 6</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are recruited</a:t>
                      </a:r>
                      <a:endParaRPr lang="en-US" sz="1300" b="1"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are recruited</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74136"/>
                  </a:ext>
                </a:extLst>
              </a:tr>
              <a:tr h="895971">
                <a:tc>
                  <a:txBody>
                    <a:bodyPr/>
                    <a:lstStyle/>
                    <a:p>
                      <a:pPr marL="0" lvl="1" indent="0">
                        <a:buNone/>
                      </a:pPr>
                      <a:r>
                        <a:rPr lang="en-US" sz="1300" b="1" dirty="0">
                          <a:solidFill>
                            <a:schemeClr val="tx1"/>
                          </a:solidFill>
                          <a:effectLst/>
                          <a:latin typeface="Georgia" panose="02040502050405020303" pitchFamily="18" charset="0"/>
                        </a:rPr>
                        <a:t>8. Train Discipleship  Ambassadors selected in step 7 on how best to deliver Discipleship Programs. </a:t>
                      </a:r>
                    </a:p>
                  </a:txBody>
                  <a:tcPr marL="51435" marR="51435"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txBody>
                  <a:tcPr marL="51435" marR="5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3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 after step 7</a:t>
                      </a:r>
                    </a:p>
                  </a:txBody>
                  <a:tcPr marL="51435" marR="5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are trained</a:t>
                      </a:r>
                      <a:endParaRPr lang="en-US" sz="1300" b="1"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are trained</a:t>
                      </a:r>
                    </a:p>
                  </a:txBody>
                  <a:tcPr marL="51435" marR="5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2611891"/>
                  </a:ext>
                </a:extLst>
              </a:tr>
            </a:tbl>
          </a:graphicData>
        </a:graphic>
      </p:graphicFrame>
      <p:sp>
        <p:nvSpPr>
          <p:cNvPr id="5" name="Title 1">
            <a:extLst>
              <a:ext uri="{FF2B5EF4-FFF2-40B4-BE49-F238E27FC236}">
                <a16:creationId xmlns:a16="http://schemas.microsoft.com/office/drawing/2014/main" id="{9F974187-0B42-31ED-57AC-D1209115BE9A}"/>
              </a:ext>
            </a:extLst>
          </p:cNvPr>
          <p:cNvSpPr>
            <a:spLocks noGrp="1"/>
          </p:cNvSpPr>
          <p:nvPr>
            <p:ph type="title"/>
          </p:nvPr>
        </p:nvSpPr>
        <p:spPr>
          <a:xfrm>
            <a:off x="1680777" y="0"/>
            <a:ext cx="5782445" cy="857250"/>
          </a:xfrm>
        </p:spPr>
        <p:txBody>
          <a:bodyPr/>
          <a:lstStyle/>
          <a:p>
            <a:r>
              <a:rPr lang="en-US" sz="2400" u="none" dirty="0"/>
              <a:t>Community Outreach &amp; Evangelism</a:t>
            </a:r>
            <a:br>
              <a:rPr lang="en-US" sz="2400" u="none" dirty="0"/>
            </a:br>
            <a:r>
              <a:rPr lang="en-US" sz="2400" dirty="0"/>
              <a:t>SMART </a:t>
            </a:r>
            <a:r>
              <a:rPr lang="en-US" sz="2400" b="1" u="sng" kern="1200" dirty="0">
                <a:solidFill>
                  <a:schemeClr val="bg1"/>
                </a:solidFill>
                <a:effectLst/>
                <a:latin typeface="Georgia" panose="02040502050405020303" pitchFamily="18" charset="0"/>
                <a:ea typeface="+mn-ea"/>
                <a:cs typeface="+mn-cs"/>
              </a:rPr>
              <a:t>Goal 3</a:t>
            </a:r>
            <a:endParaRPr lang="en-US" sz="2400" dirty="0"/>
          </a:p>
        </p:txBody>
      </p:sp>
    </p:spTree>
    <p:extLst>
      <p:ext uri="{BB962C8B-B14F-4D97-AF65-F5344CB8AC3E}">
        <p14:creationId xmlns:p14="http://schemas.microsoft.com/office/powerpoint/2010/main" val="2345754200"/>
      </p:ext>
    </p:extLst>
  </p:cSld>
  <p:clrMapOvr>
    <a:masterClrMapping/>
  </p:clrMapOvr>
  <p:transition>
    <p:strips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30628" y="1212784"/>
          <a:ext cx="8738163" cy="4961593"/>
        </p:xfrm>
        <a:graphic>
          <a:graphicData uri="http://schemas.openxmlformats.org/drawingml/2006/table">
            <a:tbl>
              <a:tblPr firstRow="1" bandRow="1">
                <a:tableStyleId>{7DF18680-E054-41AD-8BC1-D1AEF772440D}</a:tableStyleId>
              </a:tblPr>
              <a:tblGrid>
                <a:gridCol w="3711772">
                  <a:extLst>
                    <a:ext uri="{9D8B030D-6E8A-4147-A177-3AD203B41FA5}">
                      <a16:colId xmlns:a16="http://schemas.microsoft.com/office/drawing/2014/main" val="20000"/>
                    </a:ext>
                  </a:extLst>
                </a:gridCol>
                <a:gridCol w="1490048">
                  <a:extLst>
                    <a:ext uri="{9D8B030D-6E8A-4147-A177-3AD203B41FA5}">
                      <a16:colId xmlns:a16="http://schemas.microsoft.com/office/drawing/2014/main" val="20001"/>
                    </a:ext>
                  </a:extLst>
                </a:gridCol>
                <a:gridCol w="1607479">
                  <a:extLst>
                    <a:ext uri="{9D8B030D-6E8A-4147-A177-3AD203B41FA5}">
                      <a16:colId xmlns:a16="http://schemas.microsoft.com/office/drawing/2014/main" val="20002"/>
                    </a:ext>
                  </a:extLst>
                </a:gridCol>
                <a:gridCol w="1928864">
                  <a:extLst>
                    <a:ext uri="{9D8B030D-6E8A-4147-A177-3AD203B41FA5}">
                      <a16:colId xmlns:a16="http://schemas.microsoft.com/office/drawing/2014/main" val="20003"/>
                    </a:ext>
                  </a:extLst>
                </a:gridCol>
              </a:tblGrid>
              <a:tr h="474434">
                <a:tc>
                  <a:txBody>
                    <a:bodyPr/>
                    <a:lstStyle/>
                    <a:p>
                      <a:pPr algn="l"/>
                      <a:r>
                        <a:rPr lang="en-US" sz="1100" b="1" kern="1200" dirty="0">
                          <a:solidFill>
                            <a:schemeClr val="bg1"/>
                          </a:solidFill>
                          <a:effectLst/>
                          <a:latin typeface="Georgia" panose="02040502050405020303" pitchFamily="18" charset="0"/>
                          <a:ea typeface="+mn-ea"/>
                          <a:cs typeface="+mn-cs"/>
                        </a:rPr>
                        <a:t>Key  Actions  Necessary  </a:t>
                      </a:r>
                      <a:r>
                        <a:rPr lang="en-US" sz="1100" b="1" u="none" kern="1200" dirty="0">
                          <a:solidFill>
                            <a:schemeClr val="bg1"/>
                          </a:solidFill>
                          <a:effectLst/>
                          <a:latin typeface="Georgia" panose="02040502050405020303" pitchFamily="18" charset="0"/>
                          <a:ea typeface="+mn-ea"/>
                          <a:cs typeface="+mn-cs"/>
                        </a:rPr>
                        <a:t>To  Achieve  </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b="1" u="sng" kern="1200" dirty="0">
                          <a:solidFill>
                            <a:schemeClr val="bg1"/>
                          </a:solidFill>
                          <a:effectLst/>
                          <a:latin typeface="Georgia" panose="02040502050405020303" pitchFamily="18" charset="0"/>
                          <a:ea typeface="+mn-ea"/>
                          <a:cs typeface="+mn-cs"/>
                        </a:rPr>
                        <a:t>SMART Goal 3</a:t>
                      </a:r>
                      <a:endParaRPr lang="en-US" sz="1100" b="1" dirty="0">
                        <a:solidFill>
                          <a:schemeClr val="bg1"/>
                        </a:solidFill>
                        <a:latin typeface="Georgia" panose="02040502050405020303" pitchFamily="18" charset="0"/>
                      </a:endParaRPr>
                    </a:p>
                  </a:txBody>
                  <a:tcPr marL="68580" marR="68580" marT="34290" marB="34290"/>
                </a:tc>
                <a:tc>
                  <a:txBody>
                    <a:bodyPr/>
                    <a:lstStyle/>
                    <a:p>
                      <a:pPr algn="l"/>
                      <a:r>
                        <a:rPr lang="en-US" sz="1100" b="1" u="sng" dirty="0">
                          <a:solidFill>
                            <a:schemeClr val="bg1"/>
                          </a:solidFill>
                          <a:latin typeface="Georgia" panose="02040502050405020303" pitchFamily="18" charset="0"/>
                        </a:rPr>
                        <a:t>Responsible Party</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u="sng" dirty="0">
                          <a:solidFill>
                            <a:schemeClr val="bg1"/>
                          </a:solidFill>
                          <a:latin typeface="Georgia" panose="02040502050405020303" pitchFamily="18" charset="0"/>
                        </a:rPr>
                        <a:t>Deadline Timetable</a:t>
                      </a:r>
                    </a:p>
                  </a:txBody>
                  <a:tcPr marL="68580" marR="68580" marT="34290" marB="34290"/>
                </a:tc>
                <a:tc>
                  <a:txBody>
                    <a:bodyPr/>
                    <a:lstStyle/>
                    <a:p>
                      <a:pPr algn="l"/>
                      <a:r>
                        <a:rPr lang="en-US" sz="1100" b="1" u="none" dirty="0">
                          <a:solidFill>
                            <a:schemeClr val="bg1"/>
                          </a:solidFill>
                          <a:latin typeface="Georgia" panose="02040502050405020303" pitchFamily="18" charset="0"/>
                        </a:rPr>
                        <a:t>Completion </a:t>
                      </a:r>
                    </a:p>
                    <a:p>
                      <a:pPr algn="l"/>
                      <a:r>
                        <a:rPr lang="en-US" sz="1100" b="1" u="sng" dirty="0">
                          <a:solidFill>
                            <a:schemeClr val="bg1"/>
                          </a:solidFill>
                          <a:latin typeface="Georgia" panose="02040502050405020303" pitchFamily="18" charset="0"/>
                        </a:rPr>
                        <a:t>Confirmation Test</a:t>
                      </a:r>
                    </a:p>
                  </a:txBody>
                  <a:tcPr marL="68580" marR="68580" marT="34290" marB="34290"/>
                </a:tc>
                <a:extLst>
                  <a:ext uri="{0D108BD9-81ED-4DB2-BD59-A6C34878D82A}">
                    <a16:rowId xmlns:a16="http://schemas.microsoft.com/office/drawing/2014/main" val="10000"/>
                  </a:ext>
                </a:extLst>
              </a:tr>
              <a:tr h="274255">
                <a:tc gridSpan="4">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b="1" u="sng" dirty="0">
                          <a:solidFill>
                            <a:srgbClr val="FF0000"/>
                          </a:solidFill>
                          <a:effectLst/>
                          <a:latin typeface="Georgia" panose="02040502050405020303" pitchFamily="18" charset="0"/>
                        </a:rPr>
                        <a:t>LAG 4: Implement  the  Engagement  Programs  to  achieve  the  targeted goals  within  24  months</a:t>
                      </a:r>
                      <a:endParaRPr lang="en-US" sz="1100" u="sng" dirty="0">
                        <a:effectLst/>
                        <a:latin typeface="Georgia" panose="02040502050405020303" pitchFamily="18" charset="0"/>
                      </a:endParaRPr>
                    </a:p>
                  </a:txBody>
                  <a:tcPr marL="51435" marR="51435" marT="0" marB="0">
                    <a:noFill/>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5154065"/>
                  </a:ext>
                </a:extLst>
              </a:tr>
              <a:tr h="1119881">
                <a:tc>
                  <a:txBody>
                    <a:bodyPr/>
                    <a:lstStyle/>
                    <a:p>
                      <a:pPr marL="0" lvl="1" indent="0" algn="l">
                        <a:buNone/>
                      </a:pPr>
                      <a:r>
                        <a:rPr lang="en-US" sz="1200" b="1" dirty="0">
                          <a:solidFill>
                            <a:schemeClr val="tx1"/>
                          </a:solidFill>
                          <a:effectLst/>
                          <a:latin typeface="Georgia" panose="02040502050405020303" pitchFamily="18" charset="0"/>
                        </a:rPr>
                        <a:t>9. Implement Discipleship  Programs based on monthly and/or quarterly performance benchmarks determined in step 6 with continual Discipleship Ambassador follow-up until all Discipleship  Goals are achieved.</a:t>
                      </a:r>
                    </a:p>
                  </a:txBody>
                  <a:tcPr marL="51435" marR="51435"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and Discipleship  Ministry Team 3</a:t>
                      </a:r>
                    </a:p>
                  </a:txBody>
                  <a:tcPr marL="51435" marR="51435" marT="0" marB="0"/>
                </a:tc>
                <a:tc>
                  <a:txBody>
                    <a:bodyPr/>
                    <a:lstStyle/>
                    <a:p>
                      <a:pPr marL="0" marR="0" algn="l">
                        <a:lnSpc>
                          <a:spcPct val="107000"/>
                        </a:lnSpc>
                        <a:spcBef>
                          <a:spcPts val="0"/>
                        </a:spcBef>
                        <a:spcAft>
                          <a:spcPts val="0"/>
                        </a:spcAft>
                      </a:pPr>
                      <a:r>
                        <a:rPr lang="en-US" sz="12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rPr>
                        <a:t>24</a:t>
                      </a: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months after step 8</a:t>
                      </a:r>
                    </a:p>
                  </a:txBody>
                  <a:tcPr marL="51435" marR="51435" marT="0" marB="0"/>
                </a:tc>
                <a:tc>
                  <a:txBody>
                    <a:bodyPr/>
                    <a:lstStyle/>
                    <a:p>
                      <a:pPr marL="0" marR="0" algn="l">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Established quarterly and/or monthly Discipleship  Goals are achieved</a:t>
                      </a:r>
                    </a:p>
                  </a:txBody>
                  <a:tcPr marL="51435" marR="51435" marT="0" marB="0"/>
                </a:tc>
                <a:extLst>
                  <a:ext uri="{0D108BD9-81ED-4DB2-BD59-A6C34878D82A}">
                    <a16:rowId xmlns:a16="http://schemas.microsoft.com/office/drawing/2014/main" val="2670466952"/>
                  </a:ext>
                </a:extLst>
              </a:tr>
              <a:tr h="483747">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u="sng" dirty="0">
                          <a:solidFill>
                            <a:srgbClr val="FF0000"/>
                          </a:solidFill>
                          <a:effectLst/>
                          <a:latin typeface="Georgia" panose="02040502050405020303" pitchFamily="18" charset="0"/>
                        </a:rPr>
                        <a:t>LAG 5: Compile  and assess the  results  of the  Parish Discipleship  Programs and make necessary improvements  within  2 months</a:t>
                      </a:r>
                      <a:endParaRPr lang="en-US" sz="12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01170">
                <a:tc>
                  <a:txBody>
                    <a:bodyPr/>
                    <a:lstStyle/>
                    <a:p>
                      <a:pPr marL="0" lvl="1" indent="0" algn="l">
                        <a:buNone/>
                      </a:pPr>
                      <a:r>
                        <a:rPr lang="en-US" sz="1200" b="1" dirty="0">
                          <a:solidFill>
                            <a:schemeClr val="tx1"/>
                          </a:solidFill>
                          <a:effectLst/>
                          <a:latin typeface="Georgia" panose="02040502050405020303" pitchFamily="18" charset="0"/>
                        </a:rPr>
                        <a:t>10. Obtain and compile qualitative and quantitative data from Discipleship  Programs and compile as to the effectiveness and success (based on criteria established in step 2) and areas for improvement. </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and Discipleship  Ministry Team 3</a:t>
                      </a:r>
                    </a:p>
                  </a:txBody>
                  <a:tcPr marL="51435" marR="51435" marT="0" marB="0">
                    <a:lnL w="12700" cap="flat" cmpd="sng" algn="ctr">
                      <a:solidFill>
                        <a:schemeClr val="tx1"/>
                      </a:solidFill>
                      <a:prstDash val="solid"/>
                      <a:round/>
                      <a:headEnd type="none" w="med" len="med"/>
                      <a:tailEnd type="none" w="med" len="med"/>
                    </a:lnL>
                  </a:tcPr>
                </a:tc>
                <a:tc>
                  <a:txBody>
                    <a:bodyPr/>
                    <a:lstStyle/>
                    <a:p>
                      <a:pPr marL="0" marR="0" algn="l">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9</a:t>
                      </a:r>
                    </a:p>
                  </a:txBody>
                  <a:tcPr marL="51435" marR="51435" marT="0" marB="0"/>
                </a:tc>
                <a:tc>
                  <a:txBody>
                    <a:bodyPr/>
                    <a:lstStyle/>
                    <a:p>
                      <a:pPr marL="0" marR="0" algn="l">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Programs</a:t>
                      </a:r>
                    </a:p>
                    <a:p>
                      <a:pPr marL="0" marR="0" algn="l">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assessments are completed</a:t>
                      </a:r>
                    </a:p>
                  </a:txBody>
                  <a:tcPr marL="51435" marR="51435" marT="0" marB="0"/>
                </a:tc>
                <a:extLst>
                  <a:ext uri="{0D108BD9-81ED-4DB2-BD59-A6C34878D82A}">
                    <a16:rowId xmlns:a16="http://schemas.microsoft.com/office/drawing/2014/main" val="2302424690"/>
                  </a:ext>
                </a:extLst>
              </a:tr>
              <a:tr h="1508106">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rPr>
                        <a:t>11. Finalize and deliver improvements to Discipleship  Programs assessment analysis report, and make all refinements necessary to make those Ministries more effective based on information identified in step 10, and revise and improve them accordingly.</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and Discipleship  Ministry  Team 3</a:t>
                      </a:r>
                    </a:p>
                  </a:txBody>
                  <a:tcPr marL="51435" marR="51435" marT="0" marB="0">
                    <a:lnL w="12700" cap="flat" cmpd="sng" algn="ctr">
                      <a:solidFill>
                        <a:schemeClr val="tx1"/>
                      </a:solidFill>
                      <a:prstDash val="solid"/>
                      <a:round/>
                      <a:headEnd type="none" w="med" len="med"/>
                      <a:tailEnd type="none" w="med" len="med"/>
                    </a:lnL>
                  </a:tcPr>
                </a:tc>
                <a:tc>
                  <a:txBody>
                    <a:bodyPr/>
                    <a:lstStyle/>
                    <a:p>
                      <a:pPr marL="0" marR="0" algn="l">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10</a:t>
                      </a:r>
                    </a:p>
                  </a:txBody>
                  <a:tcPr marL="51435" marR="51435"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Programs implementation  analysis is completed, and Discipleship  Programs are refined accordingly</a:t>
                      </a:r>
                    </a:p>
                  </a:txBody>
                  <a:tcPr marL="51435" marR="51435" marT="0" marB="0"/>
                </a:tc>
                <a:extLst>
                  <a:ext uri="{0D108BD9-81ED-4DB2-BD59-A6C34878D82A}">
                    <a16:rowId xmlns:a16="http://schemas.microsoft.com/office/drawing/2014/main" val="2887205641"/>
                  </a:ext>
                </a:extLst>
              </a:tr>
            </a:tbl>
          </a:graphicData>
        </a:graphic>
      </p:graphicFrame>
      <p:sp>
        <p:nvSpPr>
          <p:cNvPr id="6" name="Title 1">
            <a:extLst>
              <a:ext uri="{FF2B5EF4-FFF2-40B4-BE49-F238E27FC236}">
                <a16:creationId xmlns:a16="http://schemas.microsoft.com/office/drawing/2014/main" id="{6E49A97C-45AB-99B7-CC83-0EDFD669650F}"/>
              </a:ext>
            </a:extLst>
          </p:cNvPr>
          <p:cNvSpPr>
            <a:spLocks noGrp="1"/>
          </p:cNvSpPr>
          <p:nvPr>
            <p:ph type="title"/>
          </p:nvPr>
        </p:nvSpPr>
        <p:spPr>
          <a:xfrm>
            <a:off x="1680777" y="0"/>
            <a:ext cx="5782445" cy="857250"/>
          </a:xfrm>
        </p:spPr>
        <p:txBody>
          <a:bodyPr/>
          <a:lstStyle/>
          <a:p>
            <a:r>
              <a:rPr lang="en-US" sz="2400" u="none" dirty="0"/>
              <a:t>Community Outreach &amp; Evangelism</a:t>
            </a:r>
            <a:br>
              <a:rPr lang="en-US" sz="2400" u="none" dirty="0"/>
            </a:br>
            <a:r>
              <a:rPr lang="en-US" sz="2400" dirty="0"/>
              <a:t>SMART </a:t>
            </a:r>
            <a:r>
              <a:rPr lang="en-US" sz="2400" b="1" u="sng" kern="1200" dirty="0">
                <a:solidFill>
                  <a:schemeClr val="bg1"/>
                </a:solidFill>
                <a:effectLst/>
                <a:latin typeface="Georgia" panose="02040502050405020303" pitchFamily="18" charset="0"/>
                <a:ea typeface="+mn-ea"/>
                <a:cs typeface="+mn-cs"/>
              </a:rPr>
              <a:t>Goal 3</a:t>
            </a:r>
            <a:endParaRPr lang="en-US" sz="2400" dirty="0"/>
          </a:p>
        </p:txBody>
      </p:sp>
    </p:spTree>
    <p:extLst>
      <p:ext uri="{BB962C8B-B14F-4D97-AF65-F5344CB8AC3E}">
        <p14:creationId xmlns:p14="http://schemas.microsoft.com/office/powerpoint/2010/main" val="26635834"/>
      </p:ext>
    </p:extLst>
  </p:cSld>
  <p:clrMapOvr>
    <a:masterClrMapping/>
  </p:clrMapOvr>
  <p:transition>
    <p:strips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nvPr>
        </p:nvGraphicFramePr>
        <p:xfrm>
          <a:off x="213064" y="1136342"/>
          <a:ext cx="8593586" cy="5075847"/>
        </p:xfrm>
        <a:graphic>
          <a:graphicData uri="http://schemas.openxmlformats.org/drawingml/2006/table">
            <a:tbl>
              <a:tblPr firstRow="1" bandRow="1">
                <a:tableStyleId>{5C22544A-7EE6-4342-B048-85BDC9FD1C3A}</a:tableStyleId>
              </a:tblPr>
              <a:tblGrid>
                <a:gridCol w="4981371">
                  <a:extLst>
                    <a:ext uri="{9D8B030D-6E8A-4147-A177-3AD203B41FA5}">
                      <a16:colId xmlns:a16="http://schemas.microsoft.com/office/drawing/2014/main" val="824145472"/>
                    </a:ext>
                  </a:extLst>
                </a:gridCol>
                <a:gridCol w="1846687">
                  <a:extLst>
                    <a:ext uri="{9D8B030D-6E8A-4147-A177-3AD203B41FA5}">
                      <a16:colId xmlns:a16="http://schemas.microsoft.com/office/drawing/2014/main" val="1324807933"/>
                    </a:ext>
                  </a:extLst>
                </a:gridCol>
                <a:gridCol w="1765528">
                  <a:extLst>
                    <a:ext uri="{9D8B030D-6E8A-4147-A177-3AD203B41FA5}">
                      <a16:colId xmlns:a16="http://schemas.microsoft.com/office/drawing/2014/main" val="818634956"/>
                    </a:ext>
                  </a:extLst>
                </a:gridCol>
              </a:tblGrid>
              <a:tr h="515978">
                <a:tc>
                  <a:txBody>
                    <a:bodyPr/>
                    <a:lstStyle/>
                    <a:p>
                      <a:r>
                        <a:rPr lang="en-US" sz="1000" dirty="0"/>
                        <a:t>Lead Measure Action</a:t>
                      </a:r>
                    </a:p>
                  </a:txBody>
                  <a:tcPr marL="68580" marR="68580" marT="34290" marB="34290"/>
                </a:tc>
                <a:tc>
                  <a:txBody>
                    <a:bodyPr/>
                    <a:lstStyle/>
                    <a:p>
                      <a:r>
                        <a:rPr lang="en-US" sz="1000" dirty="0"/>
                        <a:t>Deadline Date</a:t>
                      </a:r>
                    </a:p>
                  </a:txBody>
                  <a:tcPr marL="68580" marR="68580" marT="34290" marB="34290"/>
                </a:tc>
                <a:tc>
                  <a:txBody>
                    <a:bodyPr/>
                    <a:lstStyle/>
                    <a:p>
                      <a:r>
                        <a:rPr lang="en-US" sz="1000" dirty="0"/>
                        <a:t>Status: Percent Complete and Date</a:t>
                      </a:r>
                    </a:p>
                  </a:txBody>
                  <a:tcPr marL="68580" marR="68580" marT="34290" marB="34290"/>
                </a:tc>
                <a:extLst>
                  <a:ext uri="{0D108BD9-81ED-4DB2-BD59-A6C34878D82A}">
                    <a16:rowId xmlns:a16="http://schemas.microsoft.com/office/drawing/2014/main" val="2806969568"/>
                  </a:ext>
                </a:extLst>
              </a:tr>
              <a:tr h="380470">
                <a:tc>
                  <a:txBody>
                    <a:bodyPr/>
                    <a:lstStyle/>
                    <a:p>
                      <a:r>
                        <a:rPr lang="en-US" sz="1400" dirty="0">
                          <a:solidFill>
                            <a:schemeClr val="tx1"/>
                          </a:solidFill>
                        </a:rPr>
                        <a:t>1. Form Discipleship  Ministry Team 1</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571058741"/>
                  </a:ext>
                </a:extLst>
              </a:tr>
              <a:tr h="385682">
                <a:tc>
                  <a:txBody>
                    <a:bodyPr/>
                    <a:lstStyle/>
                    <a:p>
                      <a:r>
                        <a:rPr lang="en-US" sz="1400" dirty="0">
                          <a:solidFill>
                            <a:schemeClr val="tx1"/>
                          </a:solidFill>
                        </a:rPr>
                        <a:t>2. Develop definitions and effectiveness metrics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2230418515"/>
                  </a:ext>
                </a:extLst>
              </a:tr>
              <a:tr h="380470">
                <a:tc>
                  <a:txBody>
                    <a:bodyPr/>
                    <a:lstStyle/>
                    <a:p>
                      <a:r>
                        <a:rPr lang="en-US" sz="1400" dirty="0">
                          <a:solidFill>
                            <a:schemeClr val="tx1"/>
                          </a:solidFill>
                        </a:rPr>
                        <a:t>3. Analyze parish baselines and success impediments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552545713"/>
                  </a:ext>
                </a:extLst>
              </a:tr>
              <a:tr h="385682">
                <a:tc>
                  <a:txBody>
                    <a:bodyPr/>
                    <a:lstStyle/>
                    <a:p>
                      <a:r>
                        <a:rPr lang="en-US" sz="1400" dirty="0">
                          <a:solidFill>
                            <a:schemeClr val="tx1"/>
                          </a:solidFill>
                        </a:rPr>
                        <a:t>4. Research Discipleship Programs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503741242"/>
                  </a:ext>
                </a:extLst>
              </a:tr>
              <a:tr h="385682">
                <a:tc>
                  <a:txBody>
                    <a:bodyPr/>
                    <a:lstStyle/>
                    <a:p>
                      <a:r>
                        <a:rPr lang="en-US" sz="1400" dirty="0">
                          <a:solidFill>
                            <a:schemeClr val="tx1"/>
                          </a:solidFill>
                        </a:rPr>
                        <a:t>5. Evaluate Discipleship Programs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845713103"/>
                  </a:ext>
                </a:extLst>
              </a:tr>
              <a:tr h="385682">
                <a:tc>
                  <a:txBody>
                    <a:bodyPr/>
                    <a:lstStyle/>
                    <a:p>
                      <a:r>
                        <a:rPr lang="en-US" sz="1400" dirty="0">
                          <a:solidFill>
                            <a:schemeClr val="tx1"/>
                          </a:solidFill>
                        </a:rPr>
                        <a:t>6. Finalize Discipleship Programs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4096844472"/>
                  </a:ext>
                </a:extLst>
              </a:tr>
              <a:tr h="465092">
                <a:tc>
                  <a:txBody>
                    <a:bodyPr/>
                    <a:lstStyle/>
                    <a:p>
                      <a:r>
                        <a:rPr lang="en-US" sz="1400" dirty="0">
                          <a:solidFill>
                            <a:schemeClr val="tx1"/>
                          </a:solidFill>
                        </a:rPr>
                        <a:t>7. Identify and recruit Discipleship Ambassadors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1906038764"/>
                  </a:ext>
                </a:extLst>
              </a:tr>
              <a:tr h="373471">
                <a:tc>
                  <a:txBody>
                    <a:bodyPr/>
                    <a:lstStyle/>
                    <a:p>
                      <a:r>
                        <a:rPr lang="en-US" sz="1400" dirty="0">
                          <a:solidFill>
                            <a:schemeClr val="tx1"/>
                          </a:solidFill>
                        </a:rPr>
                        <a:t>8. Train Discipleship Ambassadors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59820400"/>
                  </a:ext>
                </a:extLst>
              </a:tr>
              <a:tr h="515978">
                <a:tc>
                  <a:txBody>
                    <a:bodyPr/>
                    <a:lstStyle/>
                    <a:p>
                      <a:pPr>
                        <a:tabLst>
                          <a:tab pos="519113" algn="l"/>
                        </a:tabLst>
                      </a:pPr>
                      <a:r>
                        <a:rPr lang="en-US" sz="1400" dirty="0">
                          <a:solidFill>
                            <a:schemeClr val="tx1"/>
                          </a:solidFill>
                        </a:rPr>
                        <a:t>9. Implement Discipleship Programs and manage to interim quarterly and monthly targets to achieve all Discipleship Goals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1319602124"/>
                  </a:ext>
                </a:extLst>
              </a:tr>
              <a:tr h="385682">
                <a:tc>
                  <a:txBody>
                    <a:bodyPr/>
                    <a:lstStyle/>
                    <a:p>
                      <a:pPr>
                        <a:tabLst>
                          <a:tab pos="519113" algn="l"/>
                        </a:tabLst>
                      </a:pPr>
                      <a:r>
                        <a:rPr lang="en-US" sz="1400" dirty="0">
                          <a:solidFill>
                            <a:schemeClr val="tx1"/>
                          </a:solidFill>
                        </a:rPr>
                        <a:t>10. Obtain Data from Discipleship  Programs Implementation</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3712199347"/>
                  </a:ext>
                </a:extLst>
              </a:tr>
              <a:tr h="515978">
                <a:tc>
                  <a:txBody>
                    <a:bodyPr/>
                    <a:lstStyle/>
                    <a:p>
                      <a:pPr>
                        <a:tabLst>
                          <a:tab pos="519113" algn="l"/>
                        </a:tabLst>
                      </a:pPr>
                      <a:r>
                        <a:rPr lang="en-US" sz="1400" dirty="0">
                          <a:solidFill>
                            <a:schemeClr val="tx1"/>
                          </a:solidFill>
                        </a:rPr>
                        <a:t>11. Improve Discipleship  Programs based lessons learned in step 10	</a:t>
                      </a:r>
                      <a:endParaRPr lang="en-US" sz="1400" b="1" u="sng"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1217137386"/>
                  </a:ext>
                </a:extLst>
              </a:tr>
            </a:tbl>
          </a:graphicData>
        </a:graphic>
      </p:graphicFrame>
      <p:sp>
        <p:nvSpPr>
          <p:cNvPr id="6" name="Title 1">
            <a:extLst>
              <a:ext uri="{FF2B5EF4-FFF2-40B4-BE49-F238E27FC236}">
                <a16:creationId xmlns:a16="http://schemas.microsoft.com/office/drawing/2014/main" id="{ACA64796-E980-5DA8-9C7A-35DB834AF4D1}"/>
              </a:ext>
            </a:extLst>
          </p:cNvPr>
          <p:cNvSpPr txBox="1">
            <a:spLocks/>
          </p:cNvSpPr>
          <p:nvPr/>
        </p:nvSpPr>
        <p:spPr bwMode="auto">
          <a:xfrm>
            <a:off x="738529" y="129281"/>
            <a:ext cx="7610382"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1" fontAlgn="base" latinLnBrk="0" hangingPunct="1">
              <a:lnSpc>
                <a:spcPct val="70000"/>
              </a:lnSpc>
              <a:spcBef>
                <a:spcPct val="0"/>
              </a:spcBef>
              <a:spcAft>
                <a:spcPct val="0"/>
              </a:spcAft>
              <a:buClrTx/>
              <a:buSzTx/>
              <a:buFontTx/>
              <a:buNone/>
              <a:tabLst/>
              <a:defRPr/>
            </a:pPr>
            <a:r>
              <a:rPr kumimoji="0" lang="en-US" sz="1800" b="1" i="0" u="none"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Community Outreach &amp; Evangelism  </a:t>
            </a:r>
          </a:p>
          <a:p>
            <a:pPr marL="0" marR="0" lvl="0" indent="0" algn="ctr" defTabSz="914400" rtl="0" eaLnBrk="1" fontAlgn="base" latinLnBrk="0" hangingPunct="1">
              <a:lnSpc>
                <a:spcPct val="70000"/>
              </a:lnSpc>
              <a:spcBef>
                <a:spcPct val="0"/>
              </a:spcBef>
              <a:spcAft>
                <a:spcPct val="0"/>
              </a:spcAft>
              <a:buClrTx/>
              <a:buSzTx/>
              <a:buFontTx/>
              <a:buNone/>
              <a:tabLst/>
              <a:defRPr/>
            </a:pPr>
            <a:r>
              <a:rPr kumimoji="0" lang="en-US" sz="1800" b="1" i="0" u="sng"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SMART </a:t>
            </a:r>
            <a:r>
              <a:rPr kumimoji="0" lang="en-US" sz="1800" b="1" i="0" u="sng" strike="noStrike" kern="1200" cap="none" spc="0" normalizeH="0" baseline="0" noProof="0" dirty="0">
                <a:ln>
                  <a:noFill/>
                </a:ln>
                <a:solidFill>
                  <a:srgbClr val="800000"/>
                </a:solidFill>
                <a:effectLst/>
                <a:uLnTx/>
                <a:uFillTx/>
                <a:latin typeface="Georgia" panose="02040502050405020303" pitchFamily="18" charset="0"/>
                <a:ea typeface="+mj-ea"/>
                <a:cs typeface="Arial" panose="020B0604020202020204" pitchFamily="34" charset="0"/>
              </a:rPr>
              <a:t>Goal 3</a:t>
            </a:r>
          </a:p>
          <a:p>
            <a:pPr marL="0" marR="0" lvl="0" indent="0" algn="ctr" defTabSz="914400" rtl="0" eaLnBrk="1" fontAlgn="base" latinLnBrk="0" hangingPunct="1">
              <a:lnSpc>
                <a:spcPct val="70000"/>
              </a:lnSpc>
              <a:spcBef>
                <a:spcPct val="0"/>
              </a:spcBef>
              <a:spcAft>
                <a:spcPct val="0"/>
              </a:spcAft>
              <a:buClrTx/>
              <a:buSzTx/>
              <a:buFontTx/>
              <a:buNone/>
              <a:tabLst/>
              <a:defRPr/>
            </a:pPr>
            <a:endParaRPr kumimoji="0" lang="en-US" sz="1800" b="1" i="0" u="sng"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endParaRPr>
          </a:p>
        </p:txBody>
      </p:sp>
    </p:spTree>
    <p:extLst>
      <p:ext uri="{BB962C8B-B14F-4D97-AF65-F5344CB8AC3E}">
        <p14:creationId xmlns:p14="http://schemas.microsoft.com/office/powerpoint/2010/main" val="2750126966"/>
      </p:ext>
    </p:extLst>
  </p:cSld>
  <p:clrMapOvr>
    <a:masterClrMapping/>
  </p:clrMapOvr>
  <p:transition>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038687" y="2551247"/>
            <a:ext cx="7276528" cy="1143000"/>
          </a:xfrm>
        </p:spPr>
        <p:txBody>
          <a:bodyPr/>
          <a:lstStyle/>
          <a:p>
            <a:r>
              <a:rPr lang="en-US" u="none" dirty="0"/>
              <a:t>Sample 2 </a:t>
            </a:r>
            <a:br>
              <a:rPr lang="en-US" dirty="0"/>
            </a:br>
            <a:r>
              <a:rPr lang="en-US" dirty="0"/>
              <a:t>Outreach &amp; Evangelism</a:t>
            </a:r>
          </a:p>
        </p:txBody>
      </p:sp>
    </p:spTree>
    <p:extLst>
      <p:ext uri="{BB962C8B-B14F-4D97-AF65-F5344CB8AC3E}">
        <p14:creationId xmlns:p14="http://schemas.microsoft.com/office/powerpoint/2010/main" val="211922446"/>
      </p:ext>
    </p:extLst>
  </p:cSld>
  <p:clrMapOvr>
    <a:masterClrMapping/>
  </p:clrMapOvr>
  <p:transition>
    <p:strips dir="rd"/>
  </p:transition>
</p:sld>
</file>

<file path=ppt/theme/theme1.xml><?xml version="1.0" encoding="utf-8"?>
<a:theme xmlns:a="http://schemas.openxmlformats.org/drawingml/2006/main" name="2_GOA_template_04">
  <a:themeElements>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fontScheme name="GOA_template_04">
      <a:majorFont>
        <a:latin typeface="Georgia"/>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OA_template_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A_template_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A_template_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A_template_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A_template_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A_template_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A_template_0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A_template_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A_template_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A_template_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A_template_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A_template_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OA_template_04 13">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FFFF99"/>
        </a:hlink>
        <a:folHlink>
          <a:srgbClr val="FFB400"/>
        </a:folHlink>
      </a:clrScheme>
      <a:clrMap bg1="lt1" tx1="dk1" bg2="lt2" tx2="dk2" accent1="accent1" accent2="accent2" accent3="accent3" accent4="accent4" accent5="accent5" accent6="accent6" hlink="hlink" folHlink="folHlink"/>
    </a:extraClrScheme>
    <a:extraClrScheme>
      <a:clrScheme name="GOA_template_04 14">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0600B9"/>
        </a:hlink>
        <a:folHlink>
          <a:srgbClr val="FFB400"/>
        </a:folHlink>
      </a:clrScheme>
      <a:clrMap bg1="lt1" tx1="dk1" bg2="lt2" tx2="dk2" accent1="accent1" accent2="accent2" accent3="accent3" accent4="accent4" accent5="accent5" accent6="accent6" hlink="hlink" folHlink="folHlink"/>
    </a:extraClrScheme>
    <a:extraClrScheme>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GOA_template_04">
  <a:themeElements>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fontScheme name="GOA_template_0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200" b="0" i="0" u="none" strike="noStrike" cap="none" normalizeH="0" baseline="0" smtClean="0">
            <a:ln>
              <a:noFill/>
            </a:ln>
            <a:solidFill>
              <a:schemeClr val="tx1"/>
            </a:solidFill>
            <a:effectLst/>
            <a:latin typeface="Times"/>
          </a:defRPr>
        </a:defPPr>
      </a:lstStyle>
    </a:spDef>
    <a:lnDef>
      <a:spPr bwMode="auto">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GOA_template_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A_template_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A_template_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A_template_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A_template_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A_template_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A_template_0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A_template_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A_template_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A_template_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A_template_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A_template_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OA_template_04 13">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FFFF99"/>
        </a:hlink>
        <a:folHlink>
          <a:srgbClr val="FFB400"/>
        </a:folHlink>
      </a:clrScheme>
      <a:clrMap bg1="lt1" tx1="dk1" bg2="lt2" tx2="dk2" accent1="accent1" accent2="accent2" accent3="accent3" accent4="accent4" accent5="accent5" accent6="accent6" hlink="hlink" folHlink="folHlink"/>
    </a:extraClrScheme>
    <a:extraClrScheme>
      <a:clrScheme name="GOA_template_04 14">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0600B9"/>
        </a:hlink>
        <a:folHlink>
          <a:srgbClr val="FFB400"/>
        </a:folHlink>
      </a:clrScheme>
      <a:clrMap bg1="lt1" tx1="dk1" bg2="lt2" tx2="dk2" accent1="accent1" accent2="accent2" accent3="accent3" accent4="accent4" accent5="accent5" accent6="accent6" hlink="hlink" folHlink="folHlink"/>
    </a:extraClrScheme>
    <a:extraClrScheme>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7678</Words>
  <Application>Microsoft Office PowerPoint</Application>
  <PresentationFormat>On-screen Show (4:3)</PresentationFormat>
  <Paragraphs>691</Paragraphs>
  <Slides>42</Slides>
  <Notes>26</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42</vt:i4>
      </vt:variant>
    </vt:vector>
  </HeadingPairs>
  <TitlesOfParts>
    <vt:vector size="53" baseType="lpstr">
      <vt:lpstr>Arial</vt:lpstr>
      <vt:lpstr>Calibri</vt:lpstr>
      <vt:lpstr>Georgia</vt:lpstr>
      <vt:lpstr>Helvetica Neue</vt:lpstr>
      <vt:lpstr>RequiemDisplay-HTF-Roman</vt:lpstr>
      <vt:lpstr>RequiemDisplay-HTF-SmallCaps</vt:lpstr>
      <vt:lpstr>Symbol</vt:lpstr>
      <vt:lpstr>Times</vt:lpstr>
      <vt:lpstr>Times New Roman</vt:lpstr>
      <vt:lpstr>2_GOA_template_04</vt:lpstr>
      <vt:lpstr>6_GOA_template_04</vt:lpstr>
      <vt:lpstr>Sample 1  Outreach &amp; Evangelism</vt:lpstr>
      <vt:lpstr>Community Outreach &amp; Evangelism S.M.A.R.T Goal 3</vt:lpstr>
      <vt:lpstr>Prelim Lag Measures  - Goal 3</vt:lpstr>
      <vt:lpstr>Prelim Lead Measures Goal 3</vt:lpstr>
      <vt:lpstr>Community Outreach &amp; Evangelism SMART Goal 3</vt:lpstr>
      <vt:lpstr>Community Outreach &amp; Evangelism SMART Goal 3</vt:lpstr>
      <vt:lpstr>Community Outreach &amp; Evangelism SMART Goal 3</vt:lpstr>
      <vt:lpstr>PowerPoint Presentation</vt:lpstr>
      <vt:lpstr>Sample 2  Outreach &amp; Evangelism</vt:lpstr>
      <vt:lpstr>External  Service  &amp; Evangelism Wildly  Important  Goal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Sample 3  Welcoming, Outreach &amp; Evangelism</vt:lpstr>
      <vt:lpstr>Welcoming, Outreach &amp; Evangelism Wildly  Important Goal 3</vt:lpstr>
      <vt:lpstr>Prelim Lag Measures WIG  3</vt:lpstr>
      <vt:lpstr>Prelim Lead Measures WIG 3</vt:lpstr>
      <vt:lpstr>PowerPoint Presentation</vt:lpstr>
      <vt:lpstr>Welcoming, Outreach &amp; Evangelism  Wildly  Important Goal 3  Action Plan</vt:lpstr>
      <vt:lpstr>PowerPoint Presentation</vt:lpstr>
      <vt:lpstr>Welcoming,  Outreach &amp; Evangelism  Wildly  Important  Goal 3  Compelling   Scoreboard</vt:lpstr>
      <vt:lpstr>Welcoming,  Outreach &amp; Evangelism  Wildly  Important  Goal 3  Compelling   Scoreboard</vt:lpstr>
      <vt:lpstr>Sample 4  Welcoming, Outreach &amp; Evangelism</vt:lpstr>
      <vt:lpstr>Welcoming, Outreach, In-reach, &amp; Evangelism  Wildly  Important Goal 2</vt:lpstr>
      <vt:lpstr>Welcoming, Outreach, In-reach, &amp; Evangelism  WIG  2 Lag Measures</vt:lpstr>
      <vt:lpstr>Welcoming, Outreach, In-reach, &amp; Evangelism  WIG  2  Lead Measures</vt:lpstr>
      <vt:lpstr>Welcoming  Ministry  and  Outreach,  In-Reach,  and Evangelism  WIG 2  Action  Plan</vt:lpstr>
      <vt:lpstr>Welcoming  Ministry  and  Outreach,  In-Reach,  and Evangelism  WIG 2  Action  Plan</vt:lpstr>
      <vt:lpstr>Welcoming  Ministry  and  Outreach,  In-Reach,  and Evangelism  WIG 2  Action  Plan</vt:lpstr>
      <vt:lpstr>Welcoming  Ministry  and  Outreach,  In-Reach,  and Evangelism  WIG 2  Action  Plan</vt:lpstr>
      <vt:lpstr>Welcoming  Ministry  and  Outreach,  In-Reach,  and Evangelism  WIG 2  Action  Plan</vt:lpstr>
      <vt:lpstr>Welcoming, Outreach, In-Reach, &amp; Evangelism   WIG2  Compelling   Scoreboard</vt:lpstr>
      <vt:lpstr>Welcoming, Outreach, In-Reach, &amp; Evangelism   WIG2  Compelling   Scoreboard</vt:lpstr>
      <vt:lpstr>Sample 5  Welcoming, Outreach &amp; Evangelism</vt:lpstr>
      <vt:lpstr>Philanthropy, Outreach &amp; Evangelism  Goal  7.2  Outreach &amp; Evangelism  Ministry</vt:lpstr>
      <vt:lpstr>Outreach &amp; Evangelism Ministry Goal  7.2 Action Plan</vt:lpstr>
      <vt:lpstr>Outreach &amp; Evangelism Ministry Goal  7.2 Action Plan</vt:lpstr>
      <vt:lpstr>Outreach &amp; Evangelism Ministry Goal  7.2 Action Plan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Marianes</dc:creator>
  <cp:lastModifiedBy>Bill Marianes</cp:lastModifiedBy>
  <cp:revision>14</cp:revision>
  <dcterms:created xsi:type="dcterms:W3CDTF">2022-10-24T03:45:56Z</dcterms:created>
  <dcterms:modified xsi:type="dcterms:W3CDTF">2023-05-17T01:39:04Z</dcterms:modified>
</cp:coreProperties>
</file>