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3" r:id="rId2"/>
    <p:sldMasterId id="2147483706" r:id="rId3"/>
    <p:sldMasterId id="2147483720" r:id="rId4"/>
    <p:sldMasterId id="2147483737" r:id="rId5"/>
    <p:sldMasterId id="2147483750" r:id="rId6"/>
    <p:sldMasterId id="2147483762" r:id="rId7"/>
  </p:sldMasterIdLst>
  <p:notesMasterIdLst>
    <p:notesMasterId r:id="rId59"/>
  </p:notesMasterIdLst>
  <p:sldIdLst>
    <p:sldId id="4671" r:id="rId8"/>
    <p:sldId id="6042" r:id="rId9"/>
    <p:sldId id="4753" r:id="rId10"/>
    <p:sldId id="4802" r:id="rId11"/>
    <p:sldId id="4803" r:id="rId12"/>
    <p:sldId id="4805" r:id="rId13"/>
    <p:sldId id="6525" r:id="rId14"/>
    <p:sldId id="6526" r:id="rId15"/>
    <p:sldId id="6527" r:id="rId16"/>
    <p:sldId id="6528" r:id="rId17"/>
    <p:sldId id="6477" r:id="rId18"/>
    <p:sldId id="6529" r:id="rId19"/>
    <p:sldId id="6530" r:id="rId20"/>
    <p:sldId id="6531" r:id="rId21"/>
    <p:sldId id="6532" r:id="rId22"/>
    <p:sldId id="5916" r:id="rId23"/>
    <p:sldId id="6533" r:id="rId24"/>
    <p:sldId id="6534" r:id="rId25"/>
    <p:sldId id="6535" r:id="rId26"/>
    <p:sldId id="6536" r:id="rId27"/>
    <p:sldId id="6537" r:id="rId28"/>
    <p:sldId id="6538" r:id="rId29"/>
    <p:sldId id="6539" r:id="rId30"/>
    <p:sldId id="4976" r:id="rId31"/>
    <p:sldId id="6315" r:id="rId32"/>
    <p:sldId id="6474" r:id="rId33"/>
    <p:sldId id="6520" r:id="rId34"/>
    <p:sldId id="4574" r:id="rId35"/>
    <p:sldId id="6496" r:id="rId36"/>
    <p:sldId id="6497" r:id="rId37"/>
    <p:sldId id="6498" r:id="rId38"/>
    <p:sldId id="6499" r:id="rId39"/>
    <p:sldId id="6500" r:id="rId40"/>
    <p:sldId id="6495" r:id="rId41"/>
    <p:sldId id="4575" r:id="rId42"/>
    <p:sldId id="6501" r:id="rId43"/>
    <p:sldId id="6502" r:id="rId44"/>
    <p:sldId id="6503" r:id="rId45"/>
    <p:sldId id="6504" r:id="rId46"/>
    <p:sldId id="6505" r:id="rId47"/>
    <p:sldId id="4576" r:id="rId48"/>
    <p:sldId id="6506" r:id="rId49"/>
    <p:sldId id="6507" r:id="rId50"/>
    <p:sldId id="6508" r:id="rId51"/>
    <p:sldId id="6509" r:id="rId52"/>
    <p:sldId id="6510" r:id="rId53"/>
    <p:sldId id="4577" r:id="rId54"/>
    <p:sldId id="6519" r:id="rId55"/>
    <p:sldId id="4578" r:id="rId56"/>
    <p:sldId id="4579" r:id="rId57"/>
    <p:sldId id="492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4497A-A308-423C-89FA-15E1C93A8A3D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2179A-5AA5-4488-B38A-E65356DF9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0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BC540-EDD9-4154-9149-CB577BBA60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44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BC540-EDD9-4154-9149-CB577BBA60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40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3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315015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8818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9565-4ADB-4C09-9134-EEBCD3AE9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EC3B9-804A-46EB-84DD-22A0B2E88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BCFE6-2797-4227-8D08-A43BC746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4167-5990-4FB3-A34E-3FE7A5A9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CAAF-DADC-4D8C-B078-6997F62B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D8EE-42B0-4F1E-A9AF-1E163CE3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B152-C7B2-44D1-B6B7-DC4FE85D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9097-23C0-4034-A822-3B04417A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BCD4-A134-459D-9FBF-8A6E5F78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F25B-B53C-43A9-AD0E-4921DE2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6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5C-E9F0-4000-A3FA-7CBE2126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C2C41-BA78-489D-BF8C-1B0946D41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5328D-2BE6-44EC-8540-E3B216DD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ABEC9-BFFA-472D-B991-DF1EF9D0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212D7-7685-47AF-A7B8-9000204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0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AF9E-F5EB-43EE-9519-6CA0D181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F046-F676-4914-B8CC-72B190281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D596-576C-4E0B-BF88-932D8EFD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20545-2EE4-4879-8B11-ABB2D553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3C55A-1D82-4A1A-A1AF-658584AF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4AADF-8253-4CC8-BC36-EC2A6D29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7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021C-966D-43B1-83A3-74453978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6ED9-932D-4C0D-8C2A-4BD725BC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EE76-914C-4A97-9A40-ACA838E4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40797-4FB7-41ED-B9EC-646F7014F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ED29F-04FF-45F1-8618-C06940BB9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EFE09-26B1-47C6-8DD1-D8B2AC94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91A5A-A289-4765-AAF8-D8C83272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8326C-372A-4AF1-B03D-B46E2B6A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12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3A9A-8BA2-4266-A8C0-C052392C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8CE0-0F3C-4698-9DE7-61DD3570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FE563-1323-4C2D-A639-9F8EC5C8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FFAA8-362B-4D9F-BB2A-7F52A7FA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6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058DC-17E3-49BE-AC50-CF771BD2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CBD85-0775-4472-A9B7-EFACAA00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F85BB-8BB8-4D03-A9BF-F95BF08B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00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FA75-E723-4F7D-A723-F96CFF91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DCBA-4234-41EB-AC21-6AF94133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88A70-5C27-4EE0-B977-C7FC4110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70C8D-EAEC-4B3D-80D2-2F745BBE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E3296-841B-418A-977E-38FCCEA9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6108-E377-4B06-B71B-AF3DF7FB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96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6326-958A-4D51-98D0-CD6F79A1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A76D4-DFF0-4635-BFE7-B0BDEAC06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D0529-5BA2-4AAE-8326-085995A36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73B1-E157-4BB8-94B5-84B13681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EE309-ED38-4EB4-BC8A-60D3E539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A2B89-6814-4699-B07A-DF807933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05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0891-2549-47FD-A00C-D12CAE26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BA7D7-959F-4223-B114-550775448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3FAD-FF2A-4908-9EDD-0F4954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6186-EF75-406C-B87B-82E68125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0414-1334-4CB0-9ADE-A64A17E5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09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12A51-AD63-41CE-B1E3-7666606AE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3CDF3-E0E7-4707-BBBC-8163AB96B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91F4-6152-4D2B-975C-646A8C5F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9A6E3-6857-4155-9059-EB66FC96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32AF-3E72-46DB-B461-CDCC76F3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48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18533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740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300"/>
            <a:ext cx="91440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041525"/>
            <a:ext cx="7315200" cy="57943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324600"/>
            <a:ext cx="5638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RequiemDisplay-HTF-SmallCaps" pitchFamily="18" charset="0"/>
              </a:defRPr>
            </a:lvl1pPr>
          </a:lstStyle>
          <a:p>
            <a:fld id="{275E9D09-6B38-451A-A692-C9902794228F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  <a:latin typeface="Times"/>
            </a:endParaRP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" y="1"/>
            <a:ext cx="997135" cy="96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65" y="0"/>
            <a:ext cx="997135" cy="9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8027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44840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16699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80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791" y="0"/>
            <a:ext cx="6324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619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36195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17246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8667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40128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219906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19259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44917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97276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80059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324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6195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36195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5567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324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752600"/>
            <a:ext cx="7391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22039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1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324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391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4724400" cy="2286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5827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04972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solidFill>
          <a:srgbClr val="FE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36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1277937" y="1017587"/>
            <a:ext cx="6324601" cy="11430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>
                <a:solidFill>
                  <a:srgbClr val="760002"/>
                </a:solidFill>
                <a:effectLst>
                  <a:outerShdw blurRad="38100" dist="38100" dir="2700000" rotWithShape="0">
                    <a:schemeClr val="accent3">
                      <a:lumOff val="10616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6800" y="2341563"/>
            <a:ext cx="3619500" cy="434340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FontTx/>
              <a:defRPr>
                <a:solidFill>
                  <a:srgbClr val="5D0100"/>
                </a:solidFill>
                <a:effectLst>
                  <a:outerShdw blurRad="38100" dist="38100" dir="2700000" rotWithShape="0">
                    <a:schemeClr val="accent3">
                      <a:lumOff val="10616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buChar char="–"/>
              <a:defRPr>
                <a:solidFill>
                  <a:srgbClr val="5D0100"/>
                </a:solidFill>
                <a:effectLst>
                  <a:outerShdw blurRad="38100" dist="38100" dir="2700000" rotWithShape="0">
                    <a:schemeClr val="accent3">
                      <a:lumOff val="10616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600"/>
              </a:spcBef>
              <a:buFontTx/>
              <a:defRPr>
                <a:solidFill>
                  <a:srgbClr val="5D0100"/>
                </a:solidFill>
                <a:effectLst>
                  <a:outerShdw blurRad="38100" dist="38100" dir="2700000" rotWithShape="0">
                    <a:schemeClr val="accent3">
                      <a:lumOff val="10616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600"/>
              </a:spcBef>
              <a:buFontTx/>
              <a:buChar char="–"/>
              <a:defRPr>
                <a:solidFill>
                  <a:srgbClr val="5D0100"/>
                </a:solidFill>
                <a:effectLst>
                  <a:outerShdw blurRad="38100" dist="38100" dir="2700000" rotWithShape="0">
                    <a:schemeClr val="accent3">
                      <a:lumOff val="10616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600"/>
              </a:spcBef>
              <a:buFontTx/>
              <a:buChar char="»"/>
              <a:defRPr>
                <a:solidFill>
                  <a:srgbClr val="5D0100"/>
                </a:solidFill>
                <a:effectLst>
                  <a:outerShdw blurRad="38100" dist="38100" dir="2700000" rotWithShape="0">
                    <a:schemeClr val="accent3">
                      <a:lumOff val="10616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5D01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92515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9565-4ADB-4C09-9134-EEBCD3AE9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EC3B9-804A-46EB-84DD-22A0B2E88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BCFE6-2797-4227-8D08-A43BC746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4167-5990-4FB3-A34E-3FE7A5A9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CAAF-DADC-4D8C-B078-6997F62B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37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D8EE-42B0-4F1E-A9AF-1E163CE3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B152-C7B2-44D1-B6B7-DC4FE85D1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9097-23C0-4034-A822-3B04417A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BCD4-A134-459D-9FBF-8A6E5F78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4F25B-B53C-43A9-AD0E-4921DE2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42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435C-E9F0-4000-A3FA-7CBE2126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C2C41-BA78-489D-BF8C-1B0946D41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5328D-2BE6-44EC-8540-E3B216DD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ABEC9-BFFA-472D-B991-DF1EF9D0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212D7-7685-47AF-A7B8-90002042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82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AF9E-F5EB-43EE-9519-6CA0D181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F046-F676-4914-B8CC-72B190281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D596-576C-4E0B-BF88-932D8EFD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20545-2EE4-4879-8B11-ABB2D553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3C55A-1D82-4A1A-A1AF-658584AF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4AADF-8253-4CC8-BC36-EC2A6D29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71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021C-966D-43B1-83A3-74453978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6ED9-932D-4C0D-8C2A-4BD725BC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FEE76-914C-4A97-9A40-ACA838E42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40797-4FB7-41ED-B9EC-646F7014F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ED29F-04FF-45F1-8618-C06940BB9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2EFE09-26B1-47C6-8DD1-D8B2AC94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91A5A-A289-4765-AAF8-D8C83272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8326C-372A-4AF1-B03D-B46E2B6A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87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3A9A-8BA2-4266-A8C0-C052392C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8CE0-0F3C-4698-9DE7-61DD3570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FE563-1323-4C2D-A639-9F8EC5C8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FFAA8-362B-4D9F-BB2A-7F52A7FA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84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058DC-17E3-49BE-AC50-CF771BD2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CCBD85-0775-4472-A9B7-EFACAA00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F85BB-8BB8-4D03-A9BF-F95BF08B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1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54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FA75-E723-4F7D-A723-F96CFF91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DCBA-4234-41EB-AC21-6AF94133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88A70-5C27-4EE0-B977-C7FC4110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70C8D-EAEC-4B3D-80D2-2F745BBE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E3296-841B-418A-977E-38FCCEA9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6108-E377-4B06-B71B-AF3DF7FB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8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6326-958A-4D51-98D0-CD6F79A1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A76D4-DFF0-4635-BFE7-B0BDEAC06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D0529-5BA2-4AAE-8326-085995A36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73B1-E157-4BB8-94B5-84B13681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EE309-ED38-4EB4-BC8A-60D3E539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A2B89-6814-4699-B07A-DF807933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32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0891-2549-47FD-A00C-D12CAE26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BA7D7-959F-4223-B114-550775448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3FAD-FF2A-4908-9EDD-0F495432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6186-EF75-406C-B87B-82E68125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0414-1334-4CB0-9ADE-A64A17E5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37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12A51-AD63-41CE-B1E3-7666606AE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3CDF3-E0E7-4707-BBBC-8163AB96B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91F4-6152-4D2B-975C-646A8C5F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9A6E3-6857-4155-9059-EB66FC96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32AF-3E72-46DB-B461-CDCC76F3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6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966099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B321-34A8-4725-8AC7-19641ED4A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C044E-AE76-43D5-8675-4D475F7FC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DF7A-BE9D-4206-AF88-45435469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434AE-50AC-4B26-8168-B27CF39D6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B71A-E97D-422B-8D78-810DB480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79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6B7E-EBA6-48CA-BC46-087782BA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22F5-F600-45E2-BA3A-5EE29DFBD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EBEA3-85B2-461D-993E-60D7A8E3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8378-F90C-4934-8C3C-21C82477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4FC3-8B4C-43BE-9B5C-C34F1CD4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02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2D8C-70F2-43CB-BE50-3E7E238C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E4854-C6F6-40C4-9C7F-541EC91B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2EFA-5AB7-4238-BC6E-A3FD93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93341-D14E-4BCB-8619-25E5DAA6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58B8C-931C-4879-AADA-F2D133B7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7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54C2-B959-4A3E-AED8-6E82A802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BCB9-1C57-470B-99EA-134CA77152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407A-9832-46A2-B483-F69A8871E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945E5-5E87-4284-BD09-1C5FA0EA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ECBAD-0298-4DCC-BA12-87AA0D38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88D68-BAAC-4530-B5B1-5F714D8C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61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78C7-F6F4-440B-AA06-636E9933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99869-A64B-48A9-86CF-6F33B8E00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90F05-1BB8-4DB7-96B5-7D8370D6E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29520-B304-43A3-B8AB-E55E88224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3185-1C9F-412C-83EE-941A4B91B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5EAE7-085F-4430-8106-CA874A0A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FE60B-7DD5-48BC-9B3B-DCDF6D12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7620CA-C2F8-4F31-8807-EF73C853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8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11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9F90-3BDB-425C-91DD-B45685B2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A2C2-06A2-4CCB-8227-755DE3A1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B59C2-99B3-4631-AB3E-D42A6427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6382-BAA5-4357-85C7-8862732D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29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F464E-6A26-4663-A0EF-D997A75A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878B1-8A14-4BA7-BEFC-0632D91E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426D2-20B7-41A4-8B90-848BB2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82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B871-161D-4EB8-ACD0-827F9A0E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62F38-5636-4424-820E-44A33ACF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DD5C4A-F4F1-41B2-9D09-180C0574D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CF455-9272-4D3F-A004-6E48B224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EB22A-CCD6-41AE-B68A-CEF68BB6E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898A2-7B41-4FC4-98D4-EB1E5D5E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32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C46C-6F56-4755-9878-A6FFFAB96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51BE0-35C8-408D-86AD-B099EC979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0A007-A955-44F4-9119-13258963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71992-FB42-4DBC-9BCD-571C96EC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A3069-5E94-40AE-ADD4-0AA15746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64164-3B6E-437B-9F97-6EB93918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82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207A-3151-4C63-BA75-7E0B5BD3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18C68-86B5-4CFC-91C7-B5E5A3007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5CC4-B313-425D-9CED-2E6B9BEC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AD89-6F9C-4BBA-A818-C4AC38F7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DF7A6-21AB-4B8E-A603-E6068CA3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B1A824-D7ED-47D4-A984-51E6C9C58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7002F-8508-4296-A2A6-983EB15CE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C1A87-2B0D-44D4-8288-BA1DEE6A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C8AB23-E492-408F-B812-A0074D52C02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370-07AB-4A68-A182-26A57C7F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8BA3D-F75A-42CE-A4BF-B95B0221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8EB0AD-75EA-4836-9BD0-C76E205A3F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19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589A-82C9-4CC5-AEE9-10CB376C1C01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CB9A-F0C1-4D16-B527-F1FE64AE5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5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BD8B-2125-4098-8715-185E34DC425B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95F4-DB32-4E3B-A7D5-E856C1B15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75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04F3-6A0C-413C-89B4-F336696C2118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4274-6AB3-4688-8057-A5DE525CA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87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5339-2919-43B5-8898-F44A9D2AD689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72BD-AAFD-4165-95B7-86109E9EA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9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69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E830-3B5B-4865-BC8E-324AFCA01806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295C-51D1-43A4-9962-2876C2002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05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C6B3-2F4F-475C-B399-F290C8C099D7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887D-EE9E-486E-9870-714B937A3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12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4D49-E82F-4204-B63D-228830880603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8063-4D52-42C9-AE80-3D10C833F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47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D19FE-33B5-4E72-B0BE-21A0BF1E3940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399A-6E3C-436B-8399-A0C9B1D881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666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1646-828E-4B30-862A-1E9846C0C16C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4B45-D03D-4BFC-9BD2-4926871FD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740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0E27-4162-4D28-953E-862961C7FB29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21A-F9CE-4FF5-A1DD-5056CCB3B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43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E0A1-8330-48AB-8B92-BEFF35AE13BA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080A-E238-4282-864D-263780DAA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486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CC25-FDB6-4B33-A9CE-194EDBC18512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EDA2-2E48-4C20-9342-E23FD3DB5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1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2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1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3D00-E92B-41EE-86FF-FBC55861C72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A28C-C1F2-454A-9DDC-2509E4ADE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1017588"/>
            <a:ext cx="6324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341563"/>
            <a:ext cx="7391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5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26CDD-CBEF-4976-989D-419064C4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6E8C7-38DD-4852-B05B-8735D2EB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FA25-5B49-459F-9562-E2583D69A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D817-53E0-4066-A36D-929B22C63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39B09-D377-43AB-A1AD-06C6165A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5911" r="-151" b="-105"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9459" y="-26592"/>
            <a:ext cx="71474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391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 to  edit  Master  text  styles</a:t>
            </a:r>
          </a:p>
          <a:p>
            <a:pPr lvl="1"/>
            <a:r>
              <a:rPr lang="en-US" dirty="0"/>
              <a:t>Second  level</a:t>
            </a:r>
          </a:p>
          <a:p>
            <a:pPr lvl="2"/>
            <a:r>
              <a:rPr lang="en-US" dirty="0"/>
              <a:t>Third  level</a:t>
            </a:r>
          </a:p>
          <a:p>
            <a:pPr lvl="3"/>
            <a:r>
              <a:rPr lang="en-US" dirty="0"/>
              <a:t>Fourth  level</a:t>
            </a:r>
          </a:p>
          <a:p>
            <a:pPr lvl="4"/>
            <a:r>
              <a:rPr lang="en-US" dirty="0"/>
              <a:t>Fifth  level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472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RequiemDisplay-HTF-Roman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" y="1"/>
            <a:ext cx="997135" cy="96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98" y="3539"/>
            <a:ext cx="997135" cy="9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ransition>
    <p:strips dir="rd"/>
  </p:transition>
  <p:txStyles>
    <p:titleStyle>
      <a:lvl1pPr algn="ctr" rtl="0" fontAlgn="base">
        <a:lnSpc>
          <a:spcPct val="70000"/>
        </a:lnSpc>
        <a:spcBef>
          <a:spcPct val="0"/>
        </a:spcBef>
        <a:spcAft>
          <a:spcPct val="0"/>
        </a:spcAft>
        <a:defRPr sz="3600" b="1" u="sng">
          <a:solidFill>
            <a:srgbClr val="760002"/>
          </a:solidFill>
          <a:effectLst/>
          <a:latin typeface="Georgia" panose="02040502050405020303" pitchFamily="18" charset="0"/>
          <a:ea typeface="+mj-ea"/>
          <a:cs typeface="Arial" panose="020B0604020202020204" pitchFamily="34" charset="0"/>
        </a:defRPr>
      </a:lvl1pPr>
      <a:lvl2pPr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76000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3200" b="1" baseline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Georgia" panose="02040502050405020303" pitchFamily="18" charset="0"/>
          <a:ea typeface="+mn-ea"/>
          <a:cs typeface="Arial" panose="020B0604020202020204" pitchFamily="34" charset="0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Georgia" panose="02040502050405020303" pitchFamily="18" charset="0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Georgia" panose="02040502050405020303" pitchFamily="18" charset="0"/>
          <a:cs typeface="Arial" panose="020B0604020202020204" pitchFamily="34" charset="0"/>
        </a:defRPr>
      </a:lvl3pPr>
      <a:lvl4pPr marL="1600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Georgia" panose="02040502050405020303" pitchFamily="18" charset="0"/>
          <a:cs typeface="Arial" panose="020B0604020202020204" pitchFamily="34" charset="0"/>
        </a:defRPr>
      </a:lvl4pPr>
      <a:lvl5pPr marL="20574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Georgia" panose="02040502050405020303" pitchFamily="18" charset="0"/>
          <a:cs typeface="Arial" panose="020B0604020202020204" pitchFamily="34" charset="0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26CDD-CBEF-4976-989D-419064C4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6E8C7-38DD-4852-B05B-8735D2EB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DFA25-5B49-459F-9562-E2583D69A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1AA8-26AB-4B04-8399-73619B42ACA6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D817-53E0-4066-A36D-929B22C63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39B09-D377-43AB-A1AD-06C6165A6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38D57-82AB-4359-8DC6-17C4A4CADF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49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A556A3-E5F2-405C-A557-7231252EB8CA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9F4F23-6D97-4C98-82D8-8F19EF8E6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7/09/get-your-swot-on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7/09/get-your-swot-on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7/09/get-your-swot-on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7/09/get-your-swot-on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sserefelici.org/2016/10/03/ritrova-il-focus-ricentra-il-pensiero-strategie-efficaci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outreach.org/articles/future-product-creation-open-community-based/" TargetMode="External"/><Relationship Id="rId7" Type="http://schemas.openxmlformats.org/officeDocument/2006/relationships/hyperlink" Target="https://nextmoose.com/2018/07/welcome-to-a-futur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jpeg"/><Relationship Id="rId5" Type="http://schemas.openxmlformats.org/officeDocument/2006/relationships/hyperlink" Target="http://www.numerounity.com/2009/08/the-man-at-crossroad.html" TargetMode="Externa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Low_hanging_fruit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sserefelici.org/2016/10/03/ritrova-il-focus-ricentra-il-pensiero-strategie-efficaci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frpklostri@gmail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sserefelici.org/2016/10/03/ritrova-il-focus-ricentra-il-pensiero-strategie-efficaci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whisper321@gmail.co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esserefelici.org/2016/10/03/ritrova-il-focus-ricentra-il-pensiero-strategie-efficaci/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george814@gmail.com" TargetMode="External"/><Relationship Id="rId5" Type="http://schemas.openxmlformats.org/officeDocument/2006/relationships/hyperlink" Target="mailto:hgeorgiades@comcast.net" TargetMode="External"/><Relationship Id="rId4" Type="http://schemas.openxmlformats.org/officeDocument/2006/relationships/hyperlink" Target="mailto:ahallak@cox.ne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8.jp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powermentmomentsblog.com/2014/03/23/prayer-for-church-and-world-leader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7340&amp;picture=strategic-planni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7340&amp;picture=strategic-planni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A232E-D553-4214-83B6-B6815BA00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5"/>
          <a:stretch/>
        </p:blipFill>
        <p:spPr>
          <a:xfrm>
            <a:off x="-1" y="133165"/>
            <a:ext cx="9144000" cy="6724835"/>
          </a:xfrm>
          <a:prstGeom prst="rect">
            <a:avLst/>
          </a:prstGeom>
        </p:spPr>
      </p:pic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E5BABC77-9845-428E-847E-DC767BDABBE5}"/>
              </a:ext>
            </a:extLst>
          </p:cNvPr>
          <p:cNvSpPr/>
          <p:nvPr/>
        </p:nvSpPr>
        <p:spPr>
          <a:xfrm rot="5400000">
            <a:off x="390426" y="-390428"/>
            <a:ext cx="6845070" cy="76259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8576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8587"/>
              <a:gd name="connsiteX1" fmla="*/ 10000 w 10000"/>
              <a:gd name="connsiteY1" fmla="*/ 0 h 8587"/>
              <a:gd name="connsiteX2" fmla="*/ 10000 w 10000"/>
              <a:gd name="connsiteY2" fmla="*/ 8576 h 8587"/>
              <a:gd name="connsiteX3" fmla="*/ 65 w 10000"/>
              <a:gd name="connsiteY3" fmla="*/ 8587 h 8587"/>
              <a:gd name="connsiteX4" fmla="*/ 0 w 10000"/>
              <a:gd name="connsiteY4" fmla="*/ 2000 h 8587"/>
              <a:gd name="connsiteX0" fmla="*/ 0 w 10000"/>
              <a:gd name="connsiteY0" fmla="*/ 2329 h 10000"/>
              <a:gd name="connsiteX1" fmla="*/ 10000 w 10000"/>
              <a:gd name="connsiteY1" fmla="*/ 0 h 10000"/>
              <a:gd name="connsiteX2" fmla="*/ 10000 w 10000"/>
              <a:gd name="connsiteY2" fmla="*/ 9987 h 10000"/>
              <a:gd name="connsiteX3" fmla="*/ 19 w 10000"/>
              <a:gd name="connsiteY3" fmla="*/ 10000 h 10000"/>
              <a:gd name="connsiteX4" fmla="*/ 0 w 10000"/>
              <a:gd name="connsiteY4" fmla="*/ 23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329"/>
                </a:moveTo>
                <a:lnTo>
                  <a:pt x="10000" y="0"/>
                </a:lnTo>
                <a:lnTo>
                  <a:pt x="10000" y="9987"/>
                </a:lnTo>
                <a:lnTo>
                  <a:pt x="19" y="10000"/>
                </a:lnTo>
                <a:cubicBezTo>
                  <a:pt x="-3" y="7443"/>
                  <a:pt x="22" y="4886"/>
                  <a:pt x="0" y="2329"/>
                </a:cubicBez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7AF6D-18E3-47C7-ABEA-38A6AF071714}"/>
              </a:ext>
            </a:extLst>
          </p:cNvPr>
          <p:cNvSpPr txBox="1"/>
          <p:nvPr/>
        </p:nvSpPr>
        <p:spPr>
          <a:xfrm>
            <a:off x="2249736" y="6296465"/>
            <a:ext cx="13420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 Marianes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ECADF7B-690C-4807-AC69-AED0AED45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970"/>
            <a:ext cx="1342034" cy="11010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4E20EE-B9EB-E71D-E45F-9B0C68C6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87" y="1788431"/>
            <a:ext cx="603801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Strategic  Planning  Final  Key  Elements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b="1" u="sng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Georgia" pitchFamily="18" charset="0"/>
              </a:rPr>
              <a:t>“Where  there  is  no  vision,  the  people  will  perish” 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Georgia" pitchFamily="18" charset="0"/>
              </a:rPr>
              <a:t>(Proverbs 29:18)</a:t>
            </a:r>
            <a:endParaRPr lang="en-US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Georgia" pitchFamily="18" charset="0"/>
              </a:rPr>
              <a:t>						</a:t>
            </a:r>
            <a:endParaRPr lang="en-US" sz="1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C47C7-9305-A11A-A17E-7E5A25958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65"/>
            <a:ext cx="9144000" cy="10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0199-8482-F958-9FD1-2DDB71B5E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98" y="255793"/>
            <a:ext cx="7772400" cy="614711"/>
          </a:xfrm>
        </p:spPr>
        <p:txBody>
          <a:bodyPr/>
          <a:lstStyle/>
          <a:p>
            <a:r>
              <a:rPr lang="en-US" u="sng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Results</a:t>
            </a:r>
            <a:r>
              <a:rPr lang="en-US" sz="4400" u="sng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– final 3 pillars</a:t>
            </a:r>
            <a:endParaRPr lang="en-US" b="1" dirty="0">
              <a:ln>
                <a:solidFill>
                  <a:srgbClr val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C695B65-DC00-0024-540A-5451693B8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" y="3569"/>
            <a:ext cx="1145218" cy="111916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67CF4A5-4926-41A1-50E7-6BC2F05EB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37" y="3569"/>
            <a:ext cx="1145218" cy="1119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F60ADC-59EC-D61C-DDFB-10C985E4C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7" y="1190387"/>
            <a:ext cx="8097231" cy="16409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18F57D-A017-0ED0-7ABD-4641DC9B4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04" y="3064424"/>
            <a:ext cx="8115523" cy="164467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417E9B-72F3-46ED-1EF6-C8DF67A26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04" y="4976097"/>
            <a:ext cx="8115522" cy="164467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29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8C2CFF-56F2-2428-2F02-7B4BE837F72C}"/>
              </a:ext>
            </a:extLst>
          </p:cNvPr>
          <p:cNvSpPr txBox="1"/>
          <p:nvPr/>
        </p:nvSpPr>
        <p:spPr>
          <a:xfrm>
            <a:off x="1374926" y="769678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5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2021-22 Stewardship Dashboard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40C011-07E0-066A-6DAE-BA66522B4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74007"/>
              </p:ext>
            </p:extLst>
          </p:nvPr>
        </p:nvGraphicFramePr>
        <p:xfrm>
          <a:off x="770109" y="1849344"/>
          <a:ext cx="7042241" cy="4519861"/>
        </p:xfrm>
        <a:graphic>
          <a:graphicData uri="http://schemas.openxmlformats.org/drawingml/2006/table">
            <a:tbl>
              <a:tblPr/>
              <a:tblGrid>
                <a:gridCol w="3855771">
                  <a:extLst>
                    <a:ext uri="{9D8B030D-6E8A-4147-A177-3AD203B41FA5}">
                      <a16:colId xmlns:a16="http://schemas.microsoft.com/office/drawing/2014/main" val="4071242637"/>
                    </a:ext>
                  </a:extLst>
                </a:gridCol>
                <a:gridCol w="1593235">
                  <a:extLst>
                    <a:ext uri="{9D8B030D-6E8A-4147-A177-3AD203B41FA5}">
                      <a16:colId xmlns:a16="http://schemas.microsoft.com/office/drawing/2014/main" val="4013693193"/>
                    </a:ext>
                  </a:extLst>
                </a:gridCol>
                <a:gridCol w="1593235">
                  <a:extLst>
                    <a:ext uri="{9D8B030D-6E8A-4147-A177-3AD203B41FA5}">
                      <a16:colId xmlns:a16="http://schemas.microsoft.com/office/drawing/2014/main" val="4233773418"/>
                    </a:ext>
                  </a:extLst>
                </a:gridCol>
              </a:tblGrid>
              <a:tr h="36222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PARISH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498" marR="5498" marT="549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80973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 of Stewards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668974"/>
                  </a:ext>
                </a:extLst>
              </a:tr>
              <a:tr h="40837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Stewardship Income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$145,956 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$146,620 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750211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Operating Expenses Paid By Stewardship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434214"/>
                  </a:ext>
                </a:extLst>
              </a:tr>
              <a:tr h="41832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 Stewardship Contribution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$400 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$495 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11738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Proxy Tithe Stewardship  %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901391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Invested in Charities/Ministries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$4,000 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$4,640 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679712"/>
                  </a:ext>
                </a:extLst>
              </a:tr>
              <a:tr h="45276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Invested in Charities/Ministries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14400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Top 10 Stewards Contribution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185957"/>
                  </a:ext>
                </a:extLst>
              </a:tr>
              <a:tr h="606523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Top 20 Stewards Contribution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8" marR="5498" marT="5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84111"/>
                  </a:ext>
                </a:extLst>
              </a:tr>
            </a:tbl>
          </a:graphicData>
        </a:graphic>
      </p:graphicFrame>
      <p:pic>
        <p:nvPicPr>
          <p:cNvPr id="2" name="Picture 1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7689813-458D-7E58-4F54-B13A02993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r="12400"/>
          <a:stretch/>
        </p:blipFill>
        <p:spPr>
          <a:xfrm>
            <a:off x="3305550" y="79859"/>
            <a:ext cx="2555036" cy="7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358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u="sng" dirty="0">
                <a:solidFill>
                  <a:schemeClr val="bg1"/>
                </a:solidFill>
              </a:rPr>
              <a:t>Final  Strengths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19" y="2580829"/>
            <a:ext cx="3889873" cy="3633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Philoptochos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Priest/Bible Study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3.Talented/Dedicated Parishioners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Beauty: Services &amp; Building/Grounds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Welcoming &amp; Strongly Bonded Community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DDDE2-6021-9172-33CB-67F90BB7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95" t="11304" r="20156"/>
          <a:stretch/>
        </p:blipFill>
        <p:spPr>
          <a:xfrm>
            <a:off x="815603" y="2501943"/>
            <a:ext cx="3011665" cy="3005888"/>
          </a:xfrm>
          <a:prstGeom prst="rect">
            <a:avLst/>
          </a:prstGeom>
        </p:spPr>
      </p:pic>
      <p:sp>
        <p:nvSpPr>
          <p:cNvPr id="7" name="Flowchart: Manual Input 5">
            <a:extLst>
              <a:ext uri="{FF2B5EF4-FFF2-40B4-BE49-F238E27FC236}">
                <a16:creationId xmlns:a16="http://schemas.microsoft.com/office/drawing/2014/main" id="{67A199CA-968E-652F-CE34-009480BDB2D4}"/>
              </a:ext>
            </a:extLst>
          </p:cNvPr>
          <p:cNvSpPr/>
          <p:nvPr/>
        </p:nvSpPr>
        <p:spPr>
          <a:xfrm>
            <a:off x="2310174" y="2501943"/>
            <a:ext cx="1621405" cy="151430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Manual Input 5">
            <a:extLst>
              <a:ext uri="{FF2B5EF4-FFF2-40B4-BE49-F238E27FC236}">
                <a16:creationId xmlns:a16="http://schemas.microsoft.com/office/drawing/2014/main" id="{C8140C25-5F8B-74EE-F931-2774E261A399}"/>
              </a:ext>
            </a:extLst>
          </p:cNvPr>
          <p:cNvSpPr/>
          <p:nvPr/>
        </p:nvSpPr>
        <p:spPr>
          <a:xfrm rot="16200000">
            <a:off x="1599514" y="3201790"/>
            <a:ext cx="1514303" cy="308212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4FEB3-ABFC-C47A-5E6B-B6460A3FAF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A74850-F3DF-040D-EC65-0781B0A382EB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3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358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u="sng" dirty="0">
                <a:solidFill>
                  <a:schemeClr val="bg1"/>
                </a:solidFill>
              </a:rPr>
              <a:t>Final  Weaknesses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20" y="2580829"/>
            <a:ext cx="3233988" cy="3633696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eriod" startAt="16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Lingering Effects of Past Issues/Decisions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Relational Leadership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Declining Youth &amp; Aging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Stewardship (Time, Talent, Treasure)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20/80 Engagement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DDDE2-6021-9172-33CB-67F90BB7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95" t="11304" r="20156"/>
          <a:stretch/>
        </p:blipFill>
        <p:spPr>
          <a:xfrm>
            <a:off x="815603" y="2501943"/>
            <a:ext cx="3011665" cy="3005888"/>
          </a:xfrm>
          <a:prstGeom prst="rect">
            <a:avLst/>
          </a:prstGeom>
        </p:spPr>
      </p:pic>
      <p:sp>
        <p:nvSpPr>
          <p:cNvPr id="7" name="Flowchart: Manual Input 5">
            <a:extLst>
              <a:ext uri="{FF2B5EF4-FFF2-40B4-BE49-F238E27FC236}">
                <a16:creationId xmlns:a16="http://schemas.microsoft.com/office/drawing/2014/main" id="{67A199CA-968E-652F-CE34-009480BDB2D4}"/>
              </a:ext>
            </a:extLst>
          </p:cNvPr>
          <p:cNvSpPr/>
          <p:nvPr/>
        </p:nvSpPr>
        <p:spPr>
          <a:xfrm>
            <a:off x="735260" y="2501943"/>
            <a:ext cx="1621405" cy="151430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Manual Input 5">
            <a:extLst>
              <a:ext uri="{FF2B5EF4-FFF2-40B4-BE49-F238E27FC236}">
                <a16:creationId xmlns:a16="http://schemas.microsoft.com/office/drawing/2014/main" id="{C8140C25-5F8B-74EE-F931-2774E261A399}"/>
              </a:ext>
            </a:extLst>
          </p:cNvPr>
          <p:cNvSpPr/>
          <p:nvPr/>
        </p:nvSpPr>
        <p:spPr>
          <a:xfrm rot="16200000">
            <a:off x="1599514" y="3201790"/>
            <a:ext cx="1514303" cy="308212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DA040-ECC6-C4CC-89E6-1D666E544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4BFDF1-C213-F927-FD1E-96A052A508FE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0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358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u="sng" dirty="0">
                <a:solidFill>
                  <a:schemeClr val="bg1"/>
                </a:solidFill>
              </a:rPr>
              <a:t>Final  Opportunities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20" y="2580829"/>
            <a:ext cx="3233988" cy="3633696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16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Community Outreach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Technology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DDDE2-6021-9172-33CB-67F90BB7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95" t="11304" r="20156"/>
          <a:stretch/>
        </p:blipFill>
        <p:spPr>
          <a:xfrm>
            <a:off x="815603" y="2501943"/>
            <a:ext cx="3011665" cy="3005888"/>
          </a:xfrm>
          <a:prstGeom prst="rect">
            <a:avLst/>
          </a:prstGeom>
        </p:spPr>
      </p:pic>
      <p:sp>
        <p:nvSpPr>
          <p:cNvPr id="7" name="Flowchart: Manual Input 5">
            <a:extLst>
              <a:ext uri="{FF2B5EF4-FFF2-40B4-BE49-F238E27FC236}">
                <a16:creationId xmlns:a16="http://schemas.microsoft.com/office/drawing/2014/main" id="{67A199CA-968E-652F-CE34-009480BDB2D4}"/>
              </a:ext>
            </a:extLst>
          </p:cNvPr>
          <p:cNvSpPr/>
          <p:nvPr/>
        </p:nvSpPr>
        <p:spPr>
          <a:xfrm>
            <a:off x="2285996" y="3993527"/>
            <a:ext cx="1621405" cy="151430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Manual Input 5">
            <a:extLst>
              <a:ext uri="{FF2B5EF4-FFF2-40B4-BE49-F238E27FC236}">
                <a16:creationId xmlns:a16="http://schemas.microsoft.com/office/drawing/2014/main" id="{C8140C25-5F8B-74EE-F931-2774E261A399}"/>
              </a:ext>
            </a:extLst>
          </p:cNvPr>
          <p:cNvSpPr/>
          <p:nvPr/>
        </p:nvSpPr>
        <p:spPr>
          <a:xfrm rot="16200000">
            <a:off x="1529054" y="1706672"/>
            <a:ext cx="1514303" cy="308212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B7829-E84F-7632-2036-77AFC005C6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BE1D0C-BB45-2DAB-194D-432232F2F60B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01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358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u="sng" dirty="0">
                <a:solidFill>
                  <a:schemeClr val="bg1"/>
                </a:solidFill>
              </a:rPr>
              <a:t>Final  Threats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20" y="2580829"/>
            <a:ext cx="3975310" cy="363369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 startAt="16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Sunday NON-Church Activities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Orthodoxy &amp; Contemporary Moral Issues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Apathy/Antagonism towards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Christianity/Religion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DDDE2-6021-9172-33CB-67F90BB7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95" t="11304" r="20156"/>
          <a:stretch/>
        </p:blipFill>
        <p:spPr>
          <a:xfrm>
            <a:off x="815603" y="2501943"/>
            <a:ext cx="3011665" cy="3005888"/>
          </a:xfrm>
          <a:prstGeom prst="rect">
            <a:avLst/>
          </a:prstGeom>
        </p:spPr>
      </p:pic>
      <p:sp>
        <p:nvSpPr>
          <p:cNvPr id="7" name="Flowchart: Manual Input 5">
            <a:extLst>
              <a:ext uri="{FF2B5EF4-FFF2-40B4-BE49-F238E27FC236}">
                <a16:creationId xmlns:a16="http://schemas.microsoft.com/office/drawing/2014/main" id="{67A199CA-968E-652F-CE34-009480BDB2D4}"/>
              </a:ext>
            </a:extLst>
          </p:cNvPr>
          <p:cNvSpPr/>
          <p:nvPr/>
        </p:nvSpPr>
        <p:spPr>
          <a:xfrm>
            <a:off x="700030" y="3993527"/>
            <a:ext cx="1621405" cy="151430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Manual Input 5">
            <a:extLst>
              <a:ext uri="{FF2B5EF4-FFF2-40B4-BE49-F238E27FC236}">
                <a16:creationId xmlns:a16="http://schemas.microsoft.com/office/drawing/2014/main" id="{C8140C25-5F8B-74EE-F931-2774E261A399}"/>
              </a:ext>
            </a:extLst>
          </p:cNvPr>
          <p:cNvSpPr/>
          <p:nvPr/>
        </p:nvSpPr>
        <p:spPr>
          <a:xfrm rot="16200000">
            <a:off x="1596963" y="1706672"/>
            <a:ext cx="1514303" cy="308212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A67B6-39E3-B465-D483-ADB301968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DC6E27-7CA1-EC14-DA13-FF721624DF56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7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062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Final  WHY  </a:t>
            </a:r>
            <a:r>
              <a:rPr lang="en-US" sz="4200" b="1" u="sng" dirty="0">
                <a:solidFill>
                  <a:schemeClr val="bg1"/>
                </a:solidFill>
              </a:rPr>
              <a:t>Statement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20" y="2580829"/>
            <a:ext cx="3233988" cy="363369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 startAt="16"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 continuously build a community of Christian love</a:t>
            </a:r>
          </a:p>
          <a:p>
            <a:pPr marL="0" indent="0" algn="ctr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pursuing a path of salvation in Jesus Christ.</a:t>
            </a: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E41B602-6483-5DEC-3D4B-03ED5A2BA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1" y="2580829"/>
            <a:ext cx="3515425" cy="26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905EA4-9E61-1D58-2684-B94E8156A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CEF80B-DAA8-90CF-EC81-94CD10DA26F3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0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858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u="sng" dirty="0">
                <a:solidFill>
                  <a:schemeClr val="bg1"/>
                </a:solidFill>
              </a:rPr>
              <a:t>Final  Core Values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20" y="2580829"/>
            <a:ext cx="4093980" cy="3633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Sharing the Faith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Serving Others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Education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Passion for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6178B-45FF-C5BB-A210-09F056EC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563" y="2580829"/>
            <a:ext cx="3102866" cy="30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ED670E-2E7A-8259-5734-97C99FA2B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CA9CC6-44A8-B398-7852-99FEC748D995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8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062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Final  Mission  </a:t>
            </a:r>
            <a:r>
              <a:rPr lang="en-US" sz="4200" b="1" u="sng" dirty="0">
                <a:solidFill>
                  <a:schemeClr val="bg1"/>
                </a:solidFill>
              </a:rPr>
              <a:t>Statement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19" y="2580829"/>
            <a:ext cx="3975309" cy="3633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 proclaim the Good News of Salvation and God’s boundless love as we journey in the orthodox faith.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AB56C-55B0-8285-D1E4-B3272F49F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6043" r="14210" b="4313"/>
          <a:stretch/>
        </p:blipFill>
        <p:spPr bwMode="auto">
          <a:xfrm>
            <a:off x="401067" y="2900425"/>
            <a:ext cx="3769858" cy="23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9340A-42D3-FF60-CA60-1F240BD3A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1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01902EA-0BC6-D43D-265C-8FD40D7F8C54}"/>
              </a:ext>
            </a:extLst>
          </p:cNvPr>
          <p:cNvSpPr/>
          <p:nvPr/>
        </p:nvSpPr>
        <p:spPr>
          <a:xfrm>
            <a:off x="1127464" y="3711482"/>
            <a:ext cx="2299317" cy="898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062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Final  3  Strategic </a:t>
            </a:r>
            <a:r>
              <a:rPr lang="en-US" sz="4200" b="1" u="sng" dirty="0">
                <a:solidFill>
                  <a:schemeClr val="bg1"/>
                </a:solidFill>
              </a:rPr>
              <a:t>Areas of Focus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20" y="2580829"/>
            <a:ext cx="3842280" cy="3633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Relational Leadership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Theological &amp; Spiritual Engagement and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Stewardship: Time, Talents, Treasurers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7C491-C939-19BC-E23B-6427BE70462A}"/>
              </a:ext>
            </a:extLst>
          </p:cNvPr>
          <p:cNvSpPr/>
          <p:nvPr/>
        </p:nvSpPr>
        <p:spPr>
          <a:xfrm>
            <a:off x="251700" y="2580829"/>
            <a:ext cx="3936494" cy="3475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B71CF048-F48C-CCC0-5021-05E35B4F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37" r="5148" b="2"/>
          <a:stretch/>
        </p:blipFill>
        <p:spPr>
          <a:xfrm>
            <a:off x="251700" y="3104919"/>
            <a:ext cx="3936494" cy="295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5649C-1033-1E43-8B9A-C0455622103D}"/>
              </a:ext>
            </a:extLst>
          </p:cNvPr>
          <p:cNvSpPr txBox="1"/>
          <p:nvPr/>
        </p:nvSpPr>
        <p:spPr>
          <a:xfrm>
            <a:off x="573917" y="2548666"/>
            <a:ext cx="769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Strategic Areas Of: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1C750-6467-E350-46E9-F39D58658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E37C3E-7A51-5509-F721-4E1DD3FC9E81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1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7C874-46F9-8535-2A35-EC90AF89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72" y="-102100"/>
            <a:ext cx="301752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900" dirty="0"/>
              <a:t>“The domain of the Leader is the . </a:t>
            </a:r>
            <a:br>
              <a:rPr lang="en-US" sz="2900" dirty="0"/>
            </a:br>
            <a:br>
              <a:rPr lang="en-US" sz="2900" dirty="0"/>
            </a:br>
            <a:endParaRPr lang="en-US" sz="29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029131-EEBA-9360-7A66-B2B60689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7943" y="133227"/>
            <a:ext cx="5296057" cy="211842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1C457B81-9984-41B1-B503-BF1E13960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008" r="17466" b="1"/>
          <a:stretch/>
        </p:blipFill>
        <p:spPr>
          <a:xfrm>
            <a:off x="4853025" y="2724463"/>
            <a:ext cx="3511927" cy="4000310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AAF65DAF-76F5-2B54-7DF1-6BCDA931F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4923" y="2115602"/>
            <a:ext cx="2966638" cy="198023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2B1ECEA-21AA-AF12-4AB5-775FCC8768D4}"/>
              </a:ext>
            </a:extLst>
          </p:cNvPr>
          <p:cNvSpPr txBox="1">
            <a:spLocks/>
          </p:cNvSpPr>
          <p:nvPr/>
        </p:nvSpPr>
        <p:spPr>
          <a:xfrm>
            <a:off x="378423" y="3197109"/>
            <a:ext cx="3017520" cy="320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b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 work of the leader is change.”</a:t>
            </a:r>
          </a:p>
        </p:txBody>
      </p:sp>
    </p:spTree>
    <p:extLst>
      <p:ext uri="{BB962C8B-B14F-4D97-AF65-F5344CB8AC3E}">
        <p14:creationId xmlns:p14="http://schemas.microsoft.com/office/powerpoint/2010/main" val="37440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01902EA-0BC6-D43D-265C-8FD40D7F8C54}"/>
              </a:ext>
            </a:extLst>
          </p:cNvPr>
          <p:cNvSpPr/>
          <p:nvPr/>
        </p:nvSpPr>
        <p:spPr>
          <a:xfrm>
            <a:off x="1127464" y="3711482"/>
            <a:ext cx="2299317" cy="898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" y="476778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u="sng" dirty="0">
                <a:solidFill>
                  <a:schemeClr val="bg1"/>
                </a:solidFill>
              </a:rPr>
              <a:t>Low  Hanging  Fruit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31954-AA3C-0BBE-819F-6FAF5F7C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20" y="2580829"/>
            <a:ext cx="3800066" cy="3633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Communication: Email tracking/SMS, Website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Ministries (Diversify Ownership)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Staff Roles &amp; Responsibilities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 Welcoming Committee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 Rideshare for Elderly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5. Red Book</a:t>
            </a:r>
          </a:p>
          <a:p>
            <a:pPr marL="0" indent="0">
              <a:buNone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6. Liturgical &amp; Sacramental Participation Building Block</a:t>
            </a:r>
          </a:p>
        </p:txBody>
      </p:sp>
      <p:pic>
        <p:nvPicPr>
          <p:cNvPr id="13" name="Picture 12" descr="A picture containing clothing, person, toddler, baby&#10;&#10;Description automatically generated">
            <a:extLst>
              <a:ext uri="{FF2B5EF4-FFF2-40B4-BE49-F238E27FC236}">
                <a16:creationId xmlns:a16="http://schemas.microsoft.com/office/drawing/2014/main" id="{3F8D1B37-4A1B-DC86-30DA-3D45B205A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7464" y="2255623"/>
            <a:ext cx="2002385" cy="3754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3902C7-CE74-7160-9B8D-BF9FDF76F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9956E-1527-E44A-CFC2-63420DE48E60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0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01902EA-0BC6-D43D-265C-8FD40D7F8C54}"/>
              </a:ext>
            </a:extLst>
          </p:cNvPr>
          <p:cNvSpPr/>
          <p:nvPr/>
        </p:nvSpPr>
        <p:spPr>
          <a:xfrm>
            <a:off x="1127464" y="3711482"/>
            <a:ext cx="2299317" cy="898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062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Strategic Areas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u="sng" dirty="0">
                <a:solidFill>
                  <a:schemeClr val="bg1"/>
                </a:solidFill>
              </a:rPr>
              <a:t>of Focus #1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7C491-C939-19BC-E23B-6427BE70462A}"/>
              </a:ext>
            </a:extLst>
          </p:cNvPr>
          <p:cNvSpPr/>
          <p:nvPr/>
        </p:nvSpPr>
        <p:spPr>
          <a:xfrm>
            <a:off x="251700" y="2580829"/>
            <a:ext cx="3936494" cy="3475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B71CF048-F48C-CCC0-5021-05E35B4F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37" r="5148" b="2"/>
          <a:stretch/>
        </p:blipFill>
        <p:spPr>
          <a:xfrm>
            <a:off x="251700" y="3104919"/>
            <a:ext cx="3936494" cy="295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5649C-1033-1E43-8B9A-C0455622103D}"/>
              </a:ext>
            </a:extLst>
          </p:cNvPr>
          <p:cNvSpPr txBox="1"/>
          <p:nvPr/>
        </p:nvSpPr>
        <p:spPr>
          <a:xfrm>
            <a:off x="573918" y="2548666"/>
            <a:ext cx="386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Strategic Areas Of: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1CB0FD9-B145-B64F-E7C4-73B037E77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23464"/>
              </p:ext>
            </p:extLst>
          </p:nvPr>
        </p:nvGraphicFramePr>
        <p:xfrm>
          <a:off x="4696785" y="2450968"/>
          <a:ext cx="4225614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807">
                  <a:extLst>
                    <a:ext uri="{9D8B030D-6E8A-4147-A177-3AD203B41FA5}">
                      <a16:colId xmlns:a16="http://schemas.microsoft.com/office/drawing/2014/main" val="1151772686"/>
                    </a:ext>
                  </a:extLst>
                </a:gridCol>
                <a:gridCol w="2112807">
                  <a:extLst>
                    <a:ext uri="{9D8B030D-6E8A-4147-A177-3AD203B41FA5}">
                      <a16:colId xmlns:a16="http://schemas.microsoft.com/office/drawing/2014/main" val="3434530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Team Leader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Emails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7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Co-Chair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Peter </a:t>
                      </a:r>
                      <a:r>
                        <a:rPr lang="en-US" sz="1200" dirty="0" err="1"/>
                        <a:t>Cokotis</a:t>
                      </a:r>
                      <a:r>
                        <a:rPr lang="en-US" sz="1200" dirty="0"/>
                        <a:t> - pcokotis@isenberg.umass.edu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6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Co-Chair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Joe </a:t>
                      </a:r>
                      <a:r>
                        <a:rPr lang="en-US" sz="1200" dirty="0" err="1"/>
                        <a:t>Dasco</a:t>
                      </a:r>
                      <a:r>
                        <a:rPr lang="en-US" sz="1200" dirty="0"/>
                        <a:t> - joedasco@comcast.net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Secretary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Tony Antonopoulos - antonopouloshome@gmail.com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7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Fr. Panteleimon </a:t>
                      </a:r>
                      <a:r>
                        <a:rPr lang="en-US" sz="1200" dirty="0" err="1"/>
                        <a:t>Klostri</a:t>
                      </a:r>
                      <a:r>
                        <a:rPr lang="en-US" sz="1200" dirty="0"/>
                        <a:t> - </a:t>
                      </a:r>
                      <a:r>
                        <a:rPr lang="en-US" sz="1200" dirty="0">
                          <a:hlinkClick r:id="rId4"/>
                        </a:rPr>
                        <a:t>frpklostri@gmail.com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n-US" sz="1200" dirty="0" err="1"/>
                        <a:t>Nicles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Lefakis</a:t>
                      </a:r>
                      <a:r>
                        <a:rPr lang="en-US" sz="1200" dirty="0"/>
                        <a:t> – nicklefakis1821@gmail.com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7193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0D7FB4-DEB9-D8E5-957F-9B28F2D48AEC}"/>
              </a:ext>
            </a:extLst>
          </p:cNvPr>
          <p:cNvSpPr txBox="1"/>
          <p:nvPr/>
        </p:nvSpPr>
        <p:spPr>
          <a:xfrm>
            <a:off x="4726884" y="1188588"/>
            <a:ext cx="4165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Relational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C1F2F-57C6-D87D-4917-DDBFEAA175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3BC671-95FA-6A91-273C-02854BD3CEDF}"/>
              </a:ext>
            </a:extLst>
          </p:cNvPr>
          <p:cNvSpPr/>
          <p:nvPr/>
        </p:nvSpPr>
        <p:spPr>
          <a:xfrm>
            <a:off x="4955806" y="2104142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6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01902EA-0BC6-D43D-265C-8FD40D7F8C54}"/>
              </a:ext>
            </a:extLst>
          </p:cNvPr>
          <p:cNvSpPr/>
          <p:nvPr/>
        </p:nvSpPr>
        <p:spPr>
          <a:xfrm>
            <a:off x="1127464" y="3711482"/>
            <a:ext cx="2299317" cy="898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062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Strategic Areas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u="sng" dirty="0">
                <a:solidFill>
                  <a:schemeClr val="bg1"/>
                </a:solidFill>
              </a:rPr>
              <a:t>of Focus #2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7C491-C939-19BC-E23B-6427BE70462A}"/>
              </a:ext>
            </a:extLst>
          </p:cNvPr>
          <p:cNvSpPr/>
          <p:nvPr/>
        </p:nvSpPr>
        <p:spPr>
          <a:xfrm>
            <a:off x="251700" y="2580829"/>
            <a:ext cx="3936494" cy="3475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B71CF048-F48C-CCC0-5021-05E35B4F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37" r="5148" b="2"/>
          <a:stretch/>
        </p:blipFill>
        <p:spPr>
          <a:xfrm>
            <a:off x="251700" y="3104919"/>
            <a:ext cx="3936494" cy="295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5649C-1033-1E43-8B9A-C0455622103D}"/>
              </a:ext>
            </a:extLst>
          </p:cNvPr>
          <p:cNvSpPr txBox="1"/>
          <p:nvPr/>
        </p:nvSpPr>
        <p:spPr>
          <a:xfrm>
            <a:off x="573918" y="2548666"/>
            <a:ext cx="386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Strategic Areas Of: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1CB0FD9-B145-B64F-E7C4-73B037E77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86004"/>
              </p:ext>
            </p:extLst>
          </p:nvPr>
        </p:nvGraphicFramePr>
        <p:xfrm>
          <a:off x="4645008" y="2376681"/>
          <a:ext cx="4225614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807">
                  <a:extLst>
                    <a:ext uri="{9D8B030D-6E8A-4147-A177-3AD203B41FA5}">
                      <a16:colId xmlns:a16="http://schemas.microsoft.com/office/drawing/2014/main" val="1151772686"/>
                    </a:ext>
                  </a:extLst>
                </a:gridCol>
                <a:gridCol w="2112807">
                  <a:extLst>
                    <a:ext uri="{9D8B030D-6E8A-4147-A177-3AD203B41FA5}">
                      <a16:colId xmlns:a16="http://schemas.microsoft.com/office/drawing/2014/main" val="3434530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Team Leader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Emails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7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Co-Chair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Tera </a:t>
                      </a:r>
                      <a:r>
                        <a:rPr lang="en-US" sz="1200" dirty="0" err="1"/>
                        <a:t>Tamashaitis</a:t>
                      </a:r>
                      <a:r>
                        <a:rPr lang="en-US" sz="1200" dirty="0"/>
                        <a:t> - ttamashaitis@hotmail.com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6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Co-Chair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Vaceleci</a:t>
                      </a:r>
                      <a:r>
                        <a:rPr lang="en-US" sz="1200" dirty="0"/>
                        <a:t> (Bess) </a:t>
                      </a:r>
                      <a:r>
                        <a:rPr lang="en-US" sz="1200" dirty="0" err="1"/>
                        <a:t>Zaharis</a:t>
                      </a:r>
                      <a:r>
                        <a:rPr lang="en-US" sz="1200" dirty="0"/>
                        <a:t> - epirotes@gmail.com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Secretary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jlelas@yahoo.com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7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Sarah Kirchner - </a:t>
                      </a:r>
                      <a:r>
                        <a:rPr lang="en-US" sz="1200" dirty="0">
                          <a:hlinkClick r:id="rId4"/>
                        </a:rPr>
                        <a:t>whisper321@gmail.com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n-US" sz="1200" dirty="0" err="1"/>
                        <a:t>Aristidis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Zaharis</a:t>
                      </a:r>
                      <a:r>
                        <a:rPr lang="en-US" sz="1200" dirty="0"/>
                        <a:t> - Aris.zaharis@gmail.com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8054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0D7FB4-DEB9-D8E5-957F-9B28F2D48AEC}"/>
              </a:ext>
            </a:extLst>
          </p:cNvPr>
          <p:cNvSpPr txBox="1"/>
          <p:nvPr/>
        </p:nvSpPr>
        <p:spPr>
          <a:xfrm>
            <a:off x="4704104" y="1314793"/>
            <a:ext cx="410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Theological &amp; Spiritual Engagement and Education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CA08F-2507-385D-A176-EBB1F91E6A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530336-8C46-2E97-E89A-E043823CE90D}"/>
              </a:ext>
            </a:extLst>
          </p:cNvPr>
          <p:cNvSpPr/>
          <p:nvPr/>
        </p:nvSpPr>
        <p:spPr>
          <a:xfrm>
            <a:off x="4973060" y="2237173"/>
            <a:ext cx="548851" cy="32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01902EA-0BC6-D43D-265C-8FD40D7F8C54}"/>
              </a:ext>
            </a:extLst>
          </p:cNvPr>
          <p:cNvSpPr/>
          <p:nvPr/>
        </p:nvSpPr>
        <p:spPr>
          <a:xfrm>
            <a:off x="1127464" y="3711482"/>
            <a:ext cx="2299317" cy="8989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7199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5F6DE-7B3E-F32A-2CC5-1BC35418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062"/>
            <a:ext cx="4571992" cy="1627274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</a:rPr>
              <a:t>Strategic Areas </a:t>
            </a:r>
            <a:br>
              <a:rPr lang="en-US" sz="4200" b="1" dirty="0">
                <a:solidFill>
                  <a:schemeClr val="bg1"/>
                </a:solidFill>
              </a:rPr>
            </a:br>
            <a:r>
              <a:rPr lang="en-US" sz="4200" b="1" u="sng" dirty="0">
                <a:solidFill>
                  <a:schemeClr val="bg1"/>
                </a:solidFill>
              </a:rPr>
              <a:t>of Focus #3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4886" y="2379947"/>
            <a:ext cx="3429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7C491-C939-19BC-E23B-6427BE70462A}"/>
              </a:ext>
            </a:extLst>
          </p:cNvPr>
          <p:cNvSpPr/>
          <p:nvPr/>
        </p:nvSpPr>
        <p:spPr>
          <a:xfrm>
            <a:off x="251700" y="2580829"/>
            <a:ext cx="3936494" cy="3475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B71CF048-F48C-CCC0-5021-05E35B4F0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37" r="5148" b="2"/>
          <a:stretch/>
        </p:blipFill>
        <p:spPr>
          <a:xfrm>
            <a:off x="251700" y="3104919"/>
            <a:ext cx="3936494" cy="295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5649C-1033-1E43-8B9A-C0455622103D}"/>
              </a:ext>
            </a:extLst>
          </p:cNvPr>
          <p:cNvSpPr txBox="1"/>
          <p:nvPr/>
        </p:nvSpPr>
        <p:spPr>
          <a:xfrm>
            <a:off x="573918" y="2548666"/>
            <a:ext cx="3865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Strategic Areas Of: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1CB0FD9-B145-B64F-E7C4-73B037E77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242"/>
              </p:ext>
            </p:extLst>
          </p:nvPr>
        </p:nvGraphicFramePr>
        <p:xfrm>
          <a:off x="4894218" y="1964301"/>
          <a:ext cx="422561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807">
                  <a:extLst>
                    <a:ext uri="{9D8B030D-6E8A-4147-A177-3AD203B41FA5}">
                      <a16:colId xmlns:a16="http://schemas.microsoft.com/office/drawing/2014/main" val="1151772686"/>
                    </a:ext>
                  </a:extLst>
                </a:gridCol>
                <a:gridCol w="2112807">
                  <a:extLst>
                    <a:ext uri="{9D8B030D-6E8A-4147-A177-3AD203B41FA5}">
                      <a16:colId xmlns:a16="http://schemas.microsoft.com/office/drawing/2014/main" val="3434530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Team Leader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Emails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7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Co-Chair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Demetri Strange - demetrisemail@aol.com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6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Co-Chair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Ron </a:t>
                      </a:r>
                      <a:r>
                        <a:rPr lang="en-US" sz="1200" dirty="0" err="1"/>
                        <a:t>Rookey</a:t>
                      </a:r>
                      <a:r>
                        <a:rPr lang="en-US" sz="1200" dirty="0"/>
                        <a:t> – ronmar8@cox.net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295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u="sng" dirty="0"/>
                        <a:t>Secretary</a:t>
                      </a:r>
                    </a:p>
                    <a:p>
                      <a:endParaRPr lang="en-US" sz="1200" u="sng" dirty="0"/>
                    </a:p>
                    <a:p>
                      <a:endParaRPr lang="en-US" sz="1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Joanna Strange - joannastrange@charter.net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7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u="sng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Assaad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Hallak</a:t>
                      </a:r>
                      <a:r>
                        <a:rPr lang="en-US" sz="1200" dirty="0"/>
                        <a:t> – </a:t>
                      </a:r>
                      <a:r>
                        <a:rPr lang="en-US" sz="1200" dirty="0">
                          <a:hlinkClick r:id="rId4"/>
                        </a:rPr>
                        <a:t>ahallak@cox.net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Harry Georgiades - </a:t>
                      </a:r>
                      <a:r>
                        <a:rPr lang="en-US" sz="1200" dirty="0">
                          <a:hlinkClick r:id="rId5"/>
                        </a:rPr>
                        <a:t>hgeorgiades@comcast.net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Leia </a:t>
                      </a:r>
                      <a:r>
                        <a:rPr lang="en-US" sz="1200" dirty="0" err="1"/>
                        <a:t>Georgeopolus</a:t>
                      </a:r>
                      <a:r>
                        <a:rPr lang="en-US" sz="1200" dirty="0"/>
                        <a:t> - </a:t>
                      </a:r>
                      <a:r>
                        <a:rPr lang="en-US" sz="1200" dirty="0">
                          <a:hlinkClick r:id="rId6"/>
                        </a:rPr>
                        <a:t>lgeorge814@gmail.com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Panagiotis </a:t>
                      </a:r>
                      <a:r>
                        <a:rPr lang="en-US" sz="1200" dirty="0" err="1"/>
                        <a:t>Zaharis</a:t>
                      </a:r>
                      <a:r>
                        <a:rPr lang="en-US" sz="1200" dirty="0"/>
                        <a:t> - panagiotis.zaharis@gmail.com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176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B0D7FB4-DEB9-D8E5-957F-9B28F2D48AEC}"/>
              </a:ext>
            </a:extLst>
          </p:cNvPr>
          <p:cNvSpPr txBox="1"/>
          <p:nvPr/>
        </p:nvSpPr>
        <p:spPr>
          <a:xfrm>
            <a:off x="4784877" y="1191476"/>
            <a:ext cx="410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Stewardship: 3T’s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64EF8-D0C4-4C23-C2C3-C70E850580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48811"/>
          <a:stretch/>
        </p:blipFill>
        <p:spPr>
          <a:xfrm>
            <a:off x="4572007" y="0"/>
            <a:ext cx="4571993" cy="10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5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6F1B5-38CC-CB19-04E6-1A2FEA32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10" y="-2282278"/>
            <a:ext cx="7177482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 Strategic  Planning  Page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3395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6BA92D-13B8-9277-53AC-870FE9227AB5}"/>
              </a:ext>
            </a:extLst>
          </p:cNvPr>
          <p:cNvGrpSpPr/>
          <p:nvPr/>
        </p:nvGrpSpPr>
        <p:grpSpPr>
          <a:xfrm>
            <a:off x="5881093" y="962025"/>
            <a:ext cx="3215006" cy="5791199"/>
            <a:chOff x="-2662134" y="-1010420"/>
            <a:chExt cx="4139658" cy="11022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2873F0-73C1-CF78-01AA-E01D82321B11}"/>
                </a:ext>
              </a:extLst>
            </p:cNvPr>
            <p:cNvSpPr txBox="1"/>
            <p:nvPr/>
          </p:nvSpPr>
          <p:spPr>
            <a:xfrm>
              <a:off x="-2617342" y="-1010420"/>
              <a:ext cx="4094866" cy="1071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This  presentation  and  all  your  ongoing  work  product  can  be  found  under  the 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Strategic  Planning 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  at  the  page  for:  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Metropolis of Boston Four Parish Strategic Plan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https://stewardshipcalling.com/east-longmeadow-st-luke-strategic-plan/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D01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E0185B-8E87-2166-61A8-6D4C903EBF31}"/>
                </a:ext>
              </a:extLst>
            </p:cNvPr>
            <p:cNvSpPr/>
            <p:nvPr/>
          </p:nvSpPr>
          <p:spPr bwMode="auto">
            <a:xfrm>
              <a:off x="-2662134" y="-1010420"/>
              <a:ext cx="4018435" cy="11022012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5D0100"/>
                </a:solidFill>
                <a:effectLst/>
                <a:uLnTx/>
                <a:uFillTx/>
                <a:latin typeface="Times"/>
                <a:ea typeface="+mn-ea"/>
                <a:cs typeface="+mn-cs"/>
              </a:endParaRPr>
            </a:p>
          </p:txBody>
        </p:sp>
      </p:grp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5DEDF2D-BAB7-DCB0-7778-29CB7D6ED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31" y="1010117"/>
            <a:ext cx="5993242" cy="611631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DD0729-B9AE-2C08-15A4-B4C59B54481C}"/>
              </a:ext>
            </a:extLst>
          </p:cNvPr>
          <p:cNvCxnSpPr>
            <a:cxnSpLocks/>
          </p:cNvCxnSpPr>
          <p:nvPr/>
        </p:nvCxnSpPr>
        <p:spPr bwMode="auto">
          <a:xfrm flipH="1">
            <a:off x="2405958" y="2175432"/>
            <a:ext cx="340085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6DF7D2-F66E-B432-5BF3-4CC5AF39846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0355" y="3141095"/>
            <a:ext cx="347073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3F81AB-03BC-B8D1-35EA-EF115BF8634C}"/>
              </a:ext>
            </a:extLst>
          </p:cNvPr>
          <p:cNvSpPr/>
          <p:nvPr/>
        </p:nvSpPr>
        <p:spPr bwMode="auto">
          <a:xfrm>
            <a:off x="-32343" y="1152585"/>
            <a:ext cx="2126742" cy="56279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A7D5C7-551C-6410-5FCC-665A849EC231}"/>
              </a:ext>
            </a:extLst>
          </p:cNvPr>
          <p:cNvSpPr/>
          <p:nvPr/>
        </p:nvSpPr>
        <p:spPr bwMode="auto">
          <a:xfrm>
            <a:off x="1315153" y="1930344"/>
            <a:ext cx="1090805" cy="352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E61325-CE6F-01FB-628F-2CC67BCC2A20}"/>
              </a:ext>
            </a:extLst>
          </p:cNvPr>
          <p:cNvSpPr/>
          <p:nvPr/>
        </p:nvSpPr>
        <p:spPr bwMode="auto">
          <a:xfrm>
            <a:off x="1341029" y="3045955"/>
            <a:ext cx="1090805" cy="4453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E9E536-F494-852D-83C3-58EEC9797184}"/>
              </a:ext>
            </a:extLst>
          </p:cNvPr>
          <p:cNvSpPr txBox="1"/>
          <p:nvPr/>
        </p:nvSpPr>
        <p:spPr>
          <a:xfrm>
            <a:off x="2211719" y="1133730"/>
            <a:ext cx="342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www.stewardshipcalling.com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9DDBC-6644-4C7D-D20F-726C772917F7}"/>
              </a:ext>
            </a:extLst>
          </p:cNvPr>
          <p:cNvSpPr/>
          <p:nvPr/>
        </p:nvSpPr>
        <p:spPr>
          <a:xfrm>
            <a:off x="2503503" y="3663295"/>
            <a:ext cx="1026297" cy="4208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00E7D3-570F-1F34-7C04-9681B5F37FD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36441" y="3873722"/>
            <a:ext cx="234689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22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C4D059D7-51CF-926C-965C-1096F111D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2"/>
          <a:stretch/>
        </p:blipFill>
        <p:spPr>
          <a:xfrm>
            <a:off x="463737" y="178505"/>
            <a:ext cx="7392773" cy="3016369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58F3DA-4E17-E223-6EF8-E5C217592316}"/>
              </a:ext>
            </a:extLst>
          </p:cNvPr>
          <p:cNvSpPr/>
          <p:nvPr/>
        </p:nvSpPr>
        <p:spPr>
          <a:xfrm>
            <a:off x="7711126" y="3582087"/>
            <a:ext cx="804224" cy="12631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3F8DE0-2652-3AE1-7004-EA062413CD12}"/>
              </a:ext>
            </a:extLst>
          </p:cNvPr>
          <p:cNvSpPr/>
          <p:nvPr/>
        </p:nvSpPr>
        <p:spPr>
          <a:xfrm rot="469981">
            <a:off x="5574409" y="2790039"/>
            <a:ext cx="552378" cy="818975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5D981-9326-F27F-C413-895CF37D652A}"/>
              </a:ext>
            </a:extLst>
          </p:cNvPr>
          <p:cNvSpPr txBox="1"/>
          <p:nvPr/>
        </p:nvSpPr>
        <p:spPr>
          <a:xfrm>
            <a:off x="0" y="3234321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 a  Strategic  Area  of  Focus  Task  Force  to  join  to  develop  a  S.M.A.R.T.  Goal  and  Action  Plan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Relational  Leadership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 Theological &amp; Spiritual Engagement </a:t>
            </a:r>
          </a:p>
          <a:p>
            <a:pPr algn="ctr"/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Education</a:t>
            </a:r>
          </a:p>
          <a:p>
            <a:pPr marL="742950" indent="-742950" algn="ctr">
              <a:buAutoNum type="arabicPeriod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~Stewardship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7CD5DA1E-B2C1-A5BB-846B-50CD35644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12557" r="23333"/>
          <a:stretch/>
        </p:blipFill>
        <p:spPr>
          <a:xfrm>
            <a:off x="5894773" y="104862"/>
            <a:ext cx="1660124" cy="21733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EB42A7-D006-3375-302B-CE6D6AE9EC81}"/>
              </a:ext>
            </a:extLst>
          </p:cNvPr>
          <p:cNvSpPr/>
          <p:nvPr/>
        </p:nvSpPr>
        <p:spPr>
          <a:xfrm>
            <a:off x="7555766" y="115410"/>
            <a:ext cx="310719" cy="21094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4C425-DF3D-49B1-7F05-01C3570EE122}"/>
              </a:ext>
            </a:extLst>
          </p:cNvPr>
          <p:cNvSpPr/>
          <p:nvPr/>
        </p:nvSpPr>
        <p:spPr>
          <a:xfrm>
            <a:off x="5521178" y="347181"/>
            <a:ext cx="363620" cy="1446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59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92B7E80-202B-A9DA-CCB3-6DA190FF7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144" y="424328"/>
            <a:ext cx="3525747" cy="3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9C3D27E-A9A0-4E03-E11D-E93E85656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451" y="1302854"/>
            <a:ext cx="3909060" cy="221688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C92A9-786F-5394-B39F-2A2C58DA2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701" y="5001768"/>
            <a:ext cx="5232654" cy="1344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AA3AE6B-EF5A-ED4E-F091-E329EE4B6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3177" y="5146296"/>
            <a:ext cx="1020932" cy="110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1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A232E-D553-4214-83B6-B6815BA00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5"/>
          <a:stretch/>
        </p:blipFill>
        <p:spPr>
          <a:xfrm>
            <a:off x="-1" y="133165"/>
            <a:ext cx="9144000" cy="6724835"/>
          </a:xfrm>
          <a:prstGeom prst="rect">
            <a:avLst/>
          </a:prstGeom>
        </p:spPr>
      </p:pic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E5BABC77-9845-428E-847E-DC767BDABBE5}"/>
              </a:ext>
            </a:extLst>
          </p:cNvPr>
          <p:cNvSpPr/>
          <p:nvPr/>
        </p:nvSpPr>
        <p:spPr>
          <a:xfrm rot="5400000">
            <a:off x="390426" y="-390428"/>
            <a:ext cx="6845070" cy="76259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8576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8587"/>
              <a:gd name="connsiteX1" fmla="*/ 10000 w 10000"/>
              <a:gd name="connsiteY1" fmla="*/ 0 h 8587"/>
              <a:gd name="connsiteX2" fmla="*/ 10000 w 10000"/>
              <a:gd name="connsiteY2" fmla="*/ 8576 h 8587"/>
              <a:gd name="connsiteX3" fmla="*/ 65 w 10000"/>
              <a:gd name="connsiteY3" fmla="*/ 8587 h 8587"/>
              <a:gd name="connsiteX4" fmla="*/ 0 w 10000"/>
              <a:gd name="connsiteY4" fmla="*/ 2000 h 8587"/>
              <a:gd name="connsiteX0" fmla="*/ 0 w 10000"/>
              <a:gd name="connsiteY0" fmla="*/ 2329 h 10000"/>
              <a:gd name="connsiteX1" fmla="*/ 10000 w 10000"/>
              <a:gd name="connsiteY1" fmla="*/ 0 h 10000"/>
              <a:gd name="connsiteX2" fmla="*/ 10000 w 10000"/>
              <a:gd name="connsiteY2" fmla="*/ 9987 h 10000"/>
              <a:gd name="connsiteX3" fmla="*/ 19 w 10000"/>
              <a:gd name="connsiteY3" fmla="*/ 10000 h 10000"/>
              <a:gd name="connsiteX4" fmla="*/ 0 w 10000"/>
              <a:gd name="connsiteY4" fmla="*/ 23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329"/>
                </a:moveTo>
                <a:lnTo>
                  <a:pt x="10000" y="0"/>
                </a:lnTo>
                <a:lnTo>
                  <a:pt x="10000" y="9987"/>
                </a:lnTo>
                <a:lnTo>
                  <a:pt x="19" y="10000"/>
                </a:lnTo>
                <a:cubicBezTo>
                  <a:pt x="-3" y="7443"/>
                  <a:pt x="22" y="4886"/>
                  <a:pt x="0" y="2329"/>
                </a:cubicBez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C7AF6D-18E3-47C7-ABEA-38A6AF071714}"/>
              </a:ext>
            </a:extLst>
          </p:cNvPr>
          <p:cNvSpPr txBox="1"/>
          <p:nvPr/>
        </p:nvSpPr>
        <p:spPr>
          <a:xfrm>
            <a:off x="2249736" y="6296465"/>
            <a:ext cx="13420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 Marianes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ECADF7B-690C-4807-AC69-AED0AED45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970"/>
            <a:ext cx="1342034" cy="11010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4E20EE-B9EB-E71D-E45F-9B0C68C6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87" y="1788431"/>
            <a:ext cx="603801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Strategic  Planning  Final  Key  Elements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800" b="1" u="sng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Georgia" pitchFamily="18" charset="0"/>
              </a:rPr>
              <a:t>“Where  there  is  no  vision,  the  people  will  perish” 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Georgia" pitchFamily="18" charset="0"/>
              </a:rPr>
              <a:t>(Proverbs 29:18)</a:t>
            </a:r>
            <a:endParaRPr lang="en-US" sz="1200" b="1" i="1" dirty="0">
              <a:solidFill>
                <a:schemeClr val="bg1"/>
              </a:solidFill>
              <a:latin typeface="Georgia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Georgia" pitchFamily="18" charset="0"/>
              </a:rPr>
              <a:t>						</a:t>
            </a:r>
            <a:endParaRPr lang="en-US" sz="1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230608F5-5146-FAA7-0D1A-2D5F73E37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65"/>
            <a:ext cx="5524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8944" y="1228580"/>
            <a:ext cx="8966112" cy="339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We will research, d</a:t>
            </a:r>
            <a:r>
              <a:rPr sz="1700" dirty="0">
                <a:solidFill>
                  <a:schemeClr val="bg1"/>
                </a:solidFill>
              </a:rPr>
              <a:t>evelop</a:t>
            </a:r>
            <a:r>
              <a:rPr lang="en-US" sz="1700" dirty="0">
                <a:solidFill>
                  <a:schemeClr val="bg1"/>
                </a:solidFill>
              </a:rPr>
              <a:t>,</a:t>
            </a:r>
            <a:r>
              <a:rPr sz="1700" dirty="0">
                <a:solidFill>
                  <a:schemeClr val="bg1"/>
                </a:solidFill>
              </a:rPr>
              <a:t>  and  implement </a:t>
            </a:r>
            <a:r>
              <a:rPr lang="en-US" sz="1600" dirty="0">
                <a:solidFill>
                  <a:schemeClr val="bg1"/>
                </a:solidFill>
                <a:effectLst/>
              </a:rPr>
              <a:t>a best practices, </a:t>
            </a:r>
            <a:r>
              <a:rPr sz="1700" dirty="0">
                <a:solidFill>
                  <a:schemeClr val="bg1"/>
                </a:solidFill>
              </a:rPr>
              <a:t>effective  </a:t>
            </a:r>
            <a:r>
              <a:rPr lang="en-US" sz="1700" dirty="0">
                <a:solidFill>
                  <a:schemeClr val="bg1"/>
                </a:solidFill>
              </a:rPr>
              <a:t>youth and adult Stewardship Ministry Engagement Program</a:t>
            </a:r>
            <a:r>
              <a:rPr sz="1700" dirty="0">
                <a:solidFill>
                  <a:schemeClr val="bg1"/>
                </a:solidFill>
              </a:rPr>
              <a:t>  (the “</a:t>
            </a:r>
            <a:r>
              <a:rPr lang="en-US" sz="1700" dirty="0">
                <a:solidFill>
                  <a:schemeClr val="bg1"/>
                </a:solidFill>
              </a:rPr>
              <a:t>Stewardship &amp; Engagement Program</a:t>
            </a:r>
            <a:r>
              <a:rPr sz="1700" dirty="0">
                <a:solidFill>
                  <a:schemeClr val="bg1"/>
                </a:solidFill>
              </a:rPr>
              <a:t>”)  that will achieve the following “</a:t>
            </a:r>
            <a:r>
              <a:rPr lang="en-US" sz="1700" dirty="0">
                <a:solidFill>
                  <a:schemeClr val="bg1"/>
                </a:solidFill>
              </a:rPr>
              <a:t>Stewardship &amp; Engagement Targets</a:t>
            </a:r>
            <a:r>
              <a:rPr sz="1700" dirty="0">
                <a:solidFill>
                  <a:schemeClr val="bg1"/>
                </a:solidFill>
              </a:rPr>
              <a:t>”</a:t>
            </a:r>
            <a:r>
              <a:rPr lang="en-US" sz="1700" dirty="0">
                <a:solidFill>
                  <a:schemeClr val="bg1"/>
                </a:solidFill>
              </a:rPr>
              <a:t> within  35  months</a:t>
            </a:r>
            <a:r>
              <a:rPr sz="1700" dirty="0">
                <a:solidFill>
                  <a:schemeClr val="bg1"/>
                </a:solidFill>
              </a:rPr>
              <a:t>: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create a stewardship ministry that uses effective communications strategies and full transparency to personally reach and engage all youth and adult parishioners to invest their time and talents;</a:t>
            </a: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 i</a:t>
            </a:r>
            <a:r>
              <a:rPr sz="1700" dirty="0">
                <a:solidFill>
                  <a:schemeClr val="bg1"/>
                </a:solidFill>
              </a:rPr>
              <a:t>ncrease </a:t>
            </a:r>
            <a:r>
              <a:rPr lang="en-US" sz="1700" dirty="0">
                <a:solidFill>
                  <a:schemeClr val="bg1"/>
                </a:solidFill>
              </a:rPr>
              <a:t>ministry engagement of parishioners by at least</a:t>
            </a: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33</a:t>
            </a:r>
            <a:r>
              <a:rPr sz="1700" dirty="0">
                <a:solidFill>
                  <a:schemeClr val="bg1"/>
                </a:solidFill>
              </a:rPr>
              <a:t>%</a:t>
            </a:r>
            <a:r>
              <a:rPr lang="en-US" sz="1700" dirty="0">
                <a:solidFill>
                  <a:schemeClr val="bg1"/>
                </a:solidFill>
              </a:rPr>
              <a:t> though identifying and engaging the diverse talents of all parishioners;</a:t>
            </a:r>
            <a:r>
              <a:rPr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1219200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sz="1700" dirty="0">
                <a:solidFill>
                  <a:schemeClr val="bg1"/>
                </a:solidFill>
              </a:rPr>
              <a:t>ncrease the parishioner financial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stewardship</a:t>
            </a:r>
            <a:r>
              <a:rPr lang="en-US" sz="1700" dirty="0">
                <a:solidFill>
                  <a:schemeClr val="bg1"/>
                </a:solidFill>
              </a:rPr>
              <a:t> so that </a:t>
            </a:r>
            <a:r>
              <a:rPr sz="1700" dirty="0">
                <a:solidFill>
                  <a:schemeClr val="bg1"/>
                </a:solidFill>
              </a:rPr>
              <a:t>all </a:t>
            </a:r>
            <a:r>
              <a:rPr lang="en-US" sz="1700" dirty="0">
                <a:solidFill>
                  <a:schemeClr val="bg1"/>
                </a:solidFill>
              </a:rPr>
              <a:t>parish </a:t>
            </a:r>
            <a:r>
              <a:rPr sz="1700" dirty="0">
                <a:solidFill>
                  <a:schemeClr val="bg1"/>
                </a:solidFill>
              </a:rPr>
              <a:t>operating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expenses </a:t>
            </a:r>
            <a:r>
              <a:rPr lang="en-US" sz="1700" dirty="0">
                <a:solidFill>
                  <a:schemeClr val="bg1"/>
                </a:solidFill>
              </a:rPr>
              <a:t>(including at least 10% of expenses given to parish-chosen external charities and philanthropies) </a:t>
            </a:r>
            <a:r>
              <a:rPr sz="1700" dirty="0">
                <a:solidFill>
                  <a:schemeClr val="bg1"/>
                </a:solidFill>
              </a:rPr>
              <a:t>are  paid  </a:t>
            </a:r>
            <a:r>
              <a:rPr lang="en-US" sz="1700" dirty="0">
                <a:solidFill>
                  <a:schemeClr val="bg1"/>
                </a:solidFill>
              </a:rPr>
              <a:t>solely </a:t>
            </a:r>
            <a:r>
              <a:rPr sz="1700" dirty="0">
                <a:solidFill>
                  <a:schemeClr val="bg1"/>
                </a:solidFill>
              </a:rPr>
              <a:t>through </a:t>
            </a:r>
            <a:r>
              <a:rPr lang="en-US" sz="1700" dirty="0">
                <a:solidFill>
                  <a:schemeClr val="bg1"/>
                </a:solidFill>
              </a:rPr>
              <a:t>parishioner</a:t>
            </a:r>
            <a:r>
              <a:rPr sz="1700" dirty="0">
                <a:solidFill>
                  <a:schemeClr val="bg1"/>
                </a:solidFill>
              </a:rPr>
              <a:t> stewardship</a:t>
            </a:r>
            <a:r>
              <a:rPr lang="en-US" sz="1700" dirty="0">
                <a:solidFill>
                  <a:schemeClr val="bg1"/>
                </a:solidFill>
              </a:rPr>
              <a:t>;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(d) establish a parish benevolence fund to help parishioners in need 	with at least $15,000 available; and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(e) establish a planned giving program and endowment in which at least 	5% of parishioners participate.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24EB-67D3-DBFE-19F2-BF952CC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/>
              <a:t>Stewardship &amp; Engagement </a:t>
            </a:r>
            <a:r>
              <a:rPr lang="en-US" sz="3200" dirty="0"/>
              <a:t>SMART Goal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F522B-A803-27A2-CEC0-152242C613A0}"/>
              </a:ext>
            </a:extLst>
          </p:cNvPr>
          <p:cNvSpPr/>
          <p:nvPr/>
        </p:nvSpPr>
        <p:spPr bwMode="auto">
          <a:xfrm>
            <a:off x="0" y="2414726"/>
            <a:ext cx="9144000" cy="4443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8944" y="1228580"/>
            <a:ext cx="8966112" cy="339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We will research, d</a:t>
            </a:r>
            <a:r>
              <a:rPr sz="1700" dirty="0">
                <a:solidFill>
                  <a:schemeClr val="bg1"/>
                </a:solidFill>
              </a:rPr>
              <a:t>evelop</a:t>
            </a:r>
            <a:r>
              <a:rPr lang="en-US" sz="1700" dirty="0">
                <a:solidFill>
                  <a:schemeClr val="bg1"/>
                </a:solidFill>
              </a:rPr>
              <a:t>,</a:t>
            </a:r>
            <a:r>
              <a:rPr sz="1700" dirty="0">
                <a:solidFill>
                  <a:schemeClr val="bg1"/>
                </a:solidFill>
              </a:rPr>
              <a:t>  and  implement </a:t>
            </a:r>
            <a:r>
              <a:rPr lang="en-US" sz="1600" dirty="0">
                <a:solidFill>
                  <a:schemeClr val="bg1"/>
                </a:solidFill>
                <a:effectLst/>
              </a:rPr>
              <a:t>a best practices, </a:t>
            </a:r>
            <a:r>
              <a:rPr sz="1700" dirty="0">
                <a:solidFill>
                  <a:schemeClr val="bg1"/>
                </a:solidFill>
              </a:rPr>
              <a:t>effective  </a:t>
            </a:r>
            <a:r>
              <a:rPr lang="en-US" sz="1700" dirty="0">
                <a:solidFill>
                  <a:schemeClr val="bg1"/>
                </a:solidFill>
              </a:rPr>
              <a:t>youth and adult Stewardship Ministry Engagement Program</a:t>
            </a:r>
            <a:r>
              <a:rPr sz="1700" dirty="0">
                <a:solidFill>
                  <a:schemeClr val="bg1"/>
                </a:solidFill>
              </a:rPr>
              <a:t>  (the “</a:t>
            </a:r>
            <a:r>
              <a:rPr lang="en-US" sz="1700" dirty="0">
                <a:solidFill>
                  <a:schemeClr val="bg1"/>
                </a:solidFill>
              </a:rPr>
              <a:t>Stewardship &amp; Engagement Program</a:t>
            </a:r>
            <a:r>
              <a:rPr sz="1700" dirty="0">
                <a:solidFill>
                  <a:schemeClr val="bg1"/>
                </a:solidFill>
              </a:rPr>
              <a:t>”)  that will achieve the following “</a:t>
            </a:r>
            <a:r>
              <a:rPr lang="en-US" sz="1700" dirty="0">
                <a:solidFill>
                  <a:schemeClr val="bg1"/>
                </a:solidFill>
              </a:rPr>
              <a:t>Stewardship &amp; Engagement Targets</a:t>
            </a:r>
            <a:r>
              <a:rPr sz="1700" dirty="0">
                <a:solidFill>
                  <a:schemeClr val="bg1"/>
                </a:solidFill>
              </a:rPr>
              <a:t>”</a:t>
            </a:r>
            <a:r>
              <a:rPr lang="en-US" sz="1700" dirty="0">
                <a:solidFill>
                  <a:schemeClr val="bg1"/>
                </a:solidFill>
              </a:rPr>
              <a:t> within  35  months</a:t>
            </a:r>
            <a:r>
              <a:rPr sz="1700" dirty="0">
                <a:solidFill>
                  <a:schemeClr val="bg1"/>
                </a:solidFill>
              </a:rPr>
              <a:t>: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create a stewardship ministry that uses effective communications strategies and full transparency to personally reach and engage all youth and adult parishioners to invest their time and talents;</a:t>
            </a: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 i</a:t>
            </a:r>
            <a:r>
              <a:rPr sz="1700" dirty="0">
                <a:solidFill>
                  <a:schemeClr val="bg1"/>
                </a:solidFill>
              </a:rPr>
              <a:t>ncrease </a:t>
            </a:r>
            <a:r>
              <a:rPr lang="en-US" sz="1700" dirty="0">
                <a:solidFill>
                  <a:schemeClr val="bg1"/>
                </a:solidFill>
              </a:rPr>
              <a:t>ministry engagement of parishioners by at least</a:t>
            </a: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33</a:t>
            </a:r>
            <a:r>
              <a:rPr sz="1700" dirty="0">
                <a:solidFill>
                  <a:schemeClr val="bg1"/>
                </a:solidFill>
              </a:rPr>
              <a:t>%</a:t>
            </a:r>
            <a:r>
              <a:rPr lang="en-US" sz="1700" dirty="0">
                <a:solidFill>
                  <a:schemeClr val="bg1"/>
                </a:solidFill>
              </a:rPr>
              <a:t> though identifying and engaging the diverse talents of all parishioners;</a:t>
            </a:r>
            <a:r>
              <a:rPr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1219200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sz="1700" dirty="0">
                <a:solidFill>
                  <a:schemeClr val="bg1"/>
                </a:solidFill>
              </a:rPr>
              <a:t>ncrease the parishioner financial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stewardship</a:t>
            </a:r>
            <a:r>
              <a:rPr lang="en-US" sz="1700" dirty="0">
                <a:solidFill>
                  <a:schemeClr val="bg1"/>
                </a:solidFill>
              </a:rPr>
              <a:t> so that </a:t>
            </a:r>
            <a:r>
              <a:rPr sz="1700" dirty="0">
                <a:solidFill>
                  <a:schemeClr val="bg1"/>
                </a:solidFill>
              </a:rPr>
              <a:t>all </a:t>
            </a:r>
            <a:r>
              <a:rPr lang="en-US" sz="1700" dirty="0">
                <a:solidFill>
                  <a:schemeClr val="bg1"/>
                </a:solidFill>
              </a:rPr>
              <a:t>parish </a:t>
            </a:r>
            <a:r>
              <a:rPr sz="1700" dirty="0">
                <a:solidFill>
                  <a:schemeClr val="bg1"/>
                </a:solidFill>
              </a:rPr>
              <a:t>operating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expenses </a:t>
            </a:r>
            <a:r>
              <a:rPr lang="en-US" sz="1700" dirty="0">
                <a:solidFill>
                  <a:schemeClr val="bg1"/>
                </a:solidFill>
              </a:rPr>
              <a:t>(including at least 10% of expenses given to parish-chosen external charities and philanthropies) </a:t>
            </a:r>
            <a:r>
              <a:rPr sz="1700" dirty="0">
                <a:solidFill>
                  <a:schemeClr val="bg1"/>
                </a:solidFill>
              </a:rPr>
              <a:t>are  paid  </a:t>
            </a:r>
            <a:r>
              <a:rPr lang="en-US" sz="1700" dirty="0">
                <a:solidFill>
                  <a:schemeClr val="bg1"/>
                </a:solidFill>
              </a:rPr>
              <a:t>solely </a:t>
            </a:r>
            <a:r>
              <a:rPr sz="1700" dirty="0">
                <a:solidFill>
                  <a:schemeClr val="bg1"/>
                </a:solidFill>
              </a:rPr>
              <a:t>through </a:t>
            </a:r>
            <a:r>
              <a:rPr lang="en-US" sz="1700" dirty="0">
                <a:solidFill>
                  <a:schemeClr val="bg1"/>
                </a:solidFill>
              </a:rPr>
              <a:t>parishioner</a:t>
            </a:r>
            <a:r>
              <a:rPr sz="1700" dirty="0">
                <a:solidFill>
                  <a:schemeClr val="bg1"/>
                </a:solidFill>
              </a:rPr>
              <a:t> stewardship</a:t>
            </a:r>
            <a:r>
              <a:rPr lang="en-US" sz="1700" dirty="0">
                <a:solidFill>
                  <a:schemeClr val="bg1"/>
                </a:solidFill>
              </a:rPr>
              <a:t>;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(d) establish a parish benevolence fund to help parishioners in need 	with at least $15,000 available; and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(e) establish a planned giving program and endowment in which at least 	5% of parishioners participate.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24EB-67D3-DBFE-19F2-BF952CC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/>
              <a:t>Stewardship &amp; Engagement </a:t>
            </a:r>
            <a:r>
              <a:rPr lang="en-US" sz="3200" dirty="0"/>
              <a:t>SMART Goal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BAEC4E-8527-F37B-1119-C2B6C6C9D983}"/>
              </a:ext>
            </a:extLst>
          </p:cNvPr>
          <p:cNvSpPr/>
          <p:nvPr/>
        </p:nvSpPr>
        <p:spPr bwMode="auto">
          <a:xfrm>
            <a:off x="0" y="3329126"/>
            <a:ext cx="9144000" cy="3528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F5E1A-4CA1-5A8B-2934-465FF6A19297}"/>
              </a:ext>
            </a:extLst>
          </p:cNvPr>
          <p:cNvSpPr/>
          <p:nvPr/>
        </p:nvSpPr>
        <p:spPr bwMode="auto">
          <a:xfrm>
            <a:off x="0" y="1096139"/>
            <a:ext cx="9144000" cy="13745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8B7E5D6D-5DA2-C0DE-95F2-12BBE5C59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631"/>
          <a:stretch/>
        </p:blipFill>
        <p:spPr>
          <a:xfrm>
            <a:off x="482600" y="1693039"/>
            <a:ext cx="8178799" cy="34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8944" y="1228580"/>
            <a:ext cx="8966112" cy="339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We will research, d</a:t>
            </a:r>
            <a:r>
              <a:rPr sz="1700" dirty="0">
                <a:solidFill>
                  <a:schemeClr val="bg1"/>
                </a:solidFill>
              </a:rPr>
              <a:t>evelop</a:t>
            </a:r>
            <a:r>
              <a:rPr lang="en-US" sz="1700" dirty="0">
                <a:solidFill>
                  <a:schemeClr val="bg1"/>
                </a:solidFill>
              </a:rPr>
              <a:t>,</a:t>
            </a:r>
            <a:r>
              <a:rPr sz="1700" dirty="0">
                <a:solidFill>
                  <a:schemeClr val="bg1"/>
                </a:solidFill>
              </a:rPr>
              <a:t>  and  implement </a:t>
            </a:r>
            <a:r>
              <a:rPr lang="en-US" sz="1600" dirty="0">
                <a:solidFill>
                  <a:schemeClr val="bg1"/>
                </a:solidFill>
                <a:effectLst/>
              </a:rPr>
              <a:t>a best practices, </a:t>
            </a:r>
            <a:r>
              <a:rPr sz="1700" dirty="0">
                <a:solidFill>
                  <a:schemeClr val="bg1"/>
                </a:solidFill>
              </a:rPr>
              <a:t>effective  </a:t>
            </a:r>
            <a:r>
              <a:rPr lang="en-US" sz="1700" dirty="0">
                <a:solidFill>
                  <a:schemeClr val="bg1"/>
                </a:solidFill>
              </a:rPr>
              <a:t>youth and adult Stewardship Ministry Engagement Program</a:t>
            </a:r>
            <a:r>
              <a:rPr sz="1700" dirty="0">
                <a:solidFill>
                  <a:schemeClr val="bg1"/>
                </a:solidFill>
              </a:rPr>
              <a:t>  (the “</a:t>
            </a:r>
            <a:r>
              <a:rPr lang="en-US" sz="1700" dirty="0">
                <a:solidFill>
                  <a:schemeClr val="bg1"/>
                </a:solidFill>
              </a:rPr>
              <a:t>Stewardship &amp; Engagement Program</a:t>
            </a:r>
            <a:r>
              <a:rPr sz="1700" dirty="0">
                <a:solidFill>
                  <a:schemeClr val="bg1"/>
                </a:solidFill>
              </a:rPr>
              <a:t>”)  that will achieve the following “</a:t>
            </a:r>
            <a:r>
              <a:rPr lang="en-US" sz="1700" dirty="0">
                <a:solidFill>
                  <a:schemeClr val="bg1"/>
                </a:solidFill>
              </a:rPr>
              <a:t>Stewardship &amp; Engagement Targets</a:t>
            </a:r>
            <a:r>
              <a:rPr sz="1700" dirty="0">
                <a:solidFill>
                  <a:schemeClr val="bg1"/>
                </a:solidFill>
              </a:rPr>
              <a:t>”</a:t>
            </a:r>
            <a:r>
              <a:rPr lang="en-US" sz="1700" dirty="0">
                <a:solidFill>
                  <a:schemeClr val="bg1"/>
                </a:solidFill>
              </a:rPr>
              <a:t> within  35  months</a:t>
            </a:r>
            <a:r>
              <a:rPr sz="1700" dirty="0">
                <a:solidFill>
                  <a:schemeClr val="bg1"/>
                </a:solidFill>
              </a:rPr>
              <a:t>: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create a stewardship ministry that uses effective communications strategies and full transparency to personally reach and engage all youth and adult parishioners to invest their time and talents;</a:t>
            </a: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 i</a:t>
            </a:r>
            <a:r>
              <a:rPr sz="1700" dirty="0">
                <a:solidFill>
                  <a:schemeClr val="bg1"/>
                </a:solidFill>
              </a:rPr>
              <a:t>ncrease </a:t>
            </a:r>
            <a:r>
              <a:rPr lang="en-US" sz="1700" dirty="0">
                <a:solidFill>
                  <a:schemeClr val="bg1"/>
                </a:solidFill>
              </a:rPr>
              <a:t>ministry engagement of parishioners by at least</a:t>
            </a: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33</a:t>
            </a:r>
            <a:r>
              <a:rPr sz="1700" dirty="0">
                <a:solidFill>
                  <a:schemeClr val="bg1"/>
                </a:solidFill>
              </a:rPr>
              <a:t>%</a:t>
            </a:r>
            <a:r>
              <a:rPr lang="en-US" sz="1700" dirty="0">
                <a:solidFill>
                  <a:schemeClr val="bg1"/>
                </a:solidFill>
              </a:rPr>
              <a:t> though identifying and engaging the diverse talents of all parishioners;</a:t>
            </a:r>
            <a:r>
              <a:rPr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1219200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sz="1700" dirty="0">
                <a:solidFill>
                  <a:schemeClr val="bg1"/>
                </a:solidFill>
              </a:rPr>
              <a:t>ncrease the parishioner financial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stewardship</a:t>
            </a:r>
            <a:r>
              <a:rPr lang="en-US" sz="1700" dirty="0">
                <a:solidFill>
                  <a:schemeClr val="bg1"/>
                </a:solidFill>
              </a:rPr>
              <a:t> so that </a:t>
            </a:r>
            <a:r>
              <a:rPr sz="1700" dirty="0">
                <a:solidFill>
                  <a:schemeClr val="bg1"/>
                </a:solidFill>
              </a:rPr>
              <a:t>all </a:t>
            </a:r>
            <a:r>
              <a:rPr lang="en-US" sz="1700" dirty="0">
                <a:solidFill>
                  <a:schemeClr val="bg1"/>
                </a:solidFill>
              </a:rPr>
              <a:t>parish </a:t>
            </a:r>
            <a:r>
              <a:rPr sz="1700" dirty="0">
                <a:solidFill>
                  <a:schemeClr val="bg1"/>
                </a:solidFill>
              </a:rPr>
              <a:t>operating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expenses </a:t>
            </a:r>
            <a:r>
              <a:rPr lang="en-US" sz="1700" dirty="0">
                <a:solidFill>
                  <a:schemeClr val="bg1"/>
                </a:solidFill>
              </a:rPr>
              <a:t>(including at least 10% of expenses given to parish-chosen external charities and philanthropies) </a:t>
            </a:r>
            <a:r>
              <a:rPr sz="1700" dirty="0">
                <a:solidFill>
                  <a:schemeClr val="bg1"/>
                </a:solidFill>
              </a:rPr>
              <a:t>are  paid  </a:t>
            </a:r>
            <a:r>
              <a:rPr lang="en-US" sz="1700" dirty="0">
                <a:solidFill>
                  <a:schemeClr val="bg1"/>
                </a:solidFill>
              </a:rPr>
              <a:t>solely </a:t>
            </a:r>
            <a:r>
              <a:rPr sz="1700" dirty="0">
                <a:solidFill>
                  <a:schemeClr val="bg1"/>
                </a:solidFill>
              </a:rPr>
              <a:t>through </a:t>
            </a:r>
            <a:r>
              <a:rPr lang="en-US" sz="1700" dirty="0">
                <a:solidFill>
                  <a:schemeClr val="bg1"/>
                </a:solidFill>
              </a:rPr>
              <a:t>parishioner</a:t>
            </a:r>
            <a:r>
              <a:rPr sz="1700" dirty="0">
                <a:solidFill>
                  <a:schemeClr val="bg1"/>
                </a:solidFill>
              </a:rPr>
              <a:t> stewardship</a:t>
            </a:r>
            <a:r>
              <a:rPr lang="en-US" sz="1700" dirty="0">
                <a:solidFill>
                  <a:schemeClr val="bg1"/>
                </a:solidFill>
              </a:rPr>
              <a:t>;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(d) establish a parish benevolence fund to help parishioners in need 	with at least $15,000 available; and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(e) establish a planned giving program and endowment in which at least 	5% of parishioners participate.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24EB-67D3-DBFE-19F2-BF952CC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/>
              <a:t>Stewardship &amp; Engagement </a:t>
            </a:r>
            <a:r>
              <a:rPr lang="en-US" sz="3200" dirty="0"/>
              <a:t>SMART Goal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693B1B-2B2D-E2C6-7BB6-4CAA3EB33103}"/>
              </a:ext>
            </a:extLst>
          </p:cNvPr>
          <p:cNvSpPr/>
          <p:nvPr/>
        </p:nvSpPr>
        <p:spPr bwMode="auto">
          <a:xfrm>
            <a:off x="0" y="3884300"/>
            <a:ext cx="9144000" cy="497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765C7B-A6EB-FDC5-1FFF-19EE2813394E}"/>
              </a:ext>
            </a:extLst>
          </p:cNvPr>
          <p:cNvSpPr/>
          <p:nvPr/>
        </p:nvSpPr>
        <p:spPr bwMode="auto">
          <a:xfrm>
            <a:off x="0" y="1228580"/>
            <a:ext cx="9144000" cy="2002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1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8944" y="1228580"/>
            <a:ext cx="8966112" cy="339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We will research, d</a:t>
            </a:r>
            <a:r>
              <a:rPr sz="1700" dirty="0">
                <a:solidFill>
                  <a:schemeClr val="bg1"/>
                </a:solidFill>
              </a:rPr>
              <a:t>evelop</a:t>
            </a:r>
            <a:r>
              <a:rPr lang="en-US" sz="1700" dirty="0">
                <a:solidFill>
                  <a:schemeClr val="bg1"/>
                </a:solidFill>
              </a:rPr>
              <a:t>,</a:t>
            </a:r>
            <a:r>
              <a:rPr sz="1700" dirty="0">
                <a:solidFill>
                  <a:schemeClr val="bg1"/>
                </a:solidFill>
              </a:rPr>
              <a:t>  and  implement </a:t>
            </a:r>
            <a:r>
              <a:rPr lang="en-US" sz="1600" dirty="0">
                <a:solidFill>
                  <a:schemeClr val="bg1"/>
                </a:solidFill>
                <a:effectLst/>
              </a:rPr>
              <a:t>a best practices, </a:t>
            </a:r>
            <a:r>
              <a:rPr sz="1700" dirty="0">
                <a:solidFill>
                  <a:schemeClr val="bg1"/>
                </a:solidFill>
              </a:rPr>
              <a:t>effective  </a:t>
            </a:r>
            <a:r>
              <a:rPr lang="en-US" sz="1700" dirty="0">
                <a:solidFill>
                  <a:schemeClr val="bg1"/>
                </a:solidFill>
              </a:rPr>
              <a:t>youth and adult Stewardship Ministry Engagement Program</a:t>
            </a:r>
            <a:r>
              <a:rPr sz="1700" dirty="0">
                <a:solidFill>
                  <a:schemeClr val="bg1"/>
                </a:solidFill>
              </a:rPr>
              <a:t>  (the “</a:t>
            </a:r>
            <a:r>
              <a:rPr lang="en-US" sz="1700" dirty="0">
                <a:solidFill>
                  <a:schemeClr val="bg1"/>
                </a:solidFill>
              </a:rPr>
              <a:t>Stewardship &amp; Engagement Program</a:t>
            </a:r>
            <a:r>
              <a:rPr sz="1700" dirty="0">
                <a:solidFill>
                  <a:schemeClr val="bg1"/>
                </a:solidFill>
              </a:rPr>
              <a:t>”)  that will achieve the following “</a:t>
            </a:r>
            <a:r>
              <a:rPr lang="en-US" sz="1700" dirty="0">
                <a:solidFill>
                  <a:schemeClr val="bg1"/>
                </a:solidFill>
              </a:rPr>
              <a:t>Stewardship &amp; Engagement Targets</a:t>
            </a:r>
            <a:r>
              <a:rPr sz="1700" dirty="0">
                <a:solidFill>
                  <a:schemeClr val="bg1"/>
                </a:solidFill>
              </a:rPr>
              <a:t>”</a:t>
            </a:r>
            <a:r>
              <a:rPr lang="en-US" sz="1700" dirty="0">
                <a:solidFill>
                  <a:schemeClr val="bg1"/>
                </a:solidFill>
              </a:rPr>
              <a:t> within  35  months</a:t>
            </a:r>
            <a:r>
              <a:rPr sz="1700" dirty="0">
                <a:solidFill>
                  <a:schemeClr val="bg1"/>
                </a:solidFill>
              </a:rPr>
              <a:t>: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create a stewardship ministry that uses effective communications strategies and full transparency to personally reach and engage all youth and adult parishioners to invest their time and talents;</a:t>
            </a: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 i</a:t>
            </a:r>
            <a:r>
              <a:rPr sz="1700" dirty="0">
                <a:solidFill>
                  <a:schemeClr val="bg1"/>
                </a:solidFill>
              </a:rPr>
              <a:t>ncrease </a:t>
            </a:r>
            <a:r>
              <a:rPr lang="en-US" sz="1700" dirty="0">
                <a:solidFill>
                  <a:schemeClr val="bg1"/>
                </a:solidFill>
              </a:rPr>
              <a:t>ministry engagement of parishioners by at least</a:t>
            </a: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33</a:t>
            </a:r>
            <a:r>
              <a:rPr sz="1700" dirty="0">
                <a:solidFill>
                  <a:schemeClr val="bg1"/>
                </a:solidFill>
              </a:rPr>
              <a:t>%</a:t>
            </a:r>
            <a:r>
              <a:rPr lang="en-US" sz="1700" dirty="0">
                <a:solidFill>
                  <a:schemeClr val="bg1"/>
                </a:solidFill>
              </a:rPr>
              <a:t> though identifying and engaging the diverse talents of all parishioners;</a:t>
            </a:r>
            <a:r>
              <a:rPr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1219200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sz="1700" dirty="0">
                <a:solidFill>
                  <a:schemeClr val="bg1"/>
                </a:solidFill>
              </a:rPr>
              <a:t>ncrease the parishioner financial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stewardship</a:t>
            </a:r>
            <a:r>
              <a:rPr lang="en-US" sz="1700" dirty="0">
                <a:solidFill>
                  <a:schemeClr val="bg1"/>
                </a:solidFill>
              </a:rPr>
              <a:t> so that </a:t>
            </a:r>
            <a:r>
              <a:rPr sz="1700" dirty="0">
                <a:solidFill>
                  <a:schemeClr val="bg1"/>
                </a:solidFill>
              </a:rPr>
              <a:t>all </a:t>
            </a:r>
            <a:r>
              <a:rPr lang="en-US" sz="1700" dirty="0">
                <a:solidFill>
                  <a:schemeClr val="bg1"/>
                </a:solidFill>
              </a:rPr>
              <a:t>parish </a:t>
            </a:r>
            <a:r>
              <a:rPr sz="1700" dirty="0">
                <a:solidFill>
                  <a:schemeClr val="bg1"/>
                </a:solidFill>
              </a:rPr>
              <a:t>operating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expenses </a:t>
            </a:r>
            <a:r>
              <a:rPr lang="en-US" sz="1700" dirty="0">
                <a:solidFill>
                  <a:schemeClr val="bg1"/>
                </a:solidFill>
              </a:rPr>
              <a:t>(including at least 10% of expenses given to parish-chosen external charities and philanthropies) </a:t>
            </a:r>
            <a:r>
              <a:rPr sz="1700" dirty="0">
                <a:solidFill>
                  <a:schemeClr val="bg1"/>
                </a:solidFill>
              </a:rPr>
              <a:t>are  paid  </a:t>
            </a:r>
            <a:r>
              <a:rPr lang="en-US" sz="1700" dirty="0">
                <a:solidFill>
                  <a:schemeClr val="bg1"/>
                </a:solidFill>
              </a:rPr>
              <a:t>solely </a:t>
            </a:r>
            <a:r>
              <a:rPr sz="1700" dirty="0">
                <a:solidFill>
                  <a:schemeClr val="bg1"/>
                </a:solidFill>
              </a:rPr>
              <a:t>through </a:t>
            </a:r>
            <a:r>
              <a:rPr lang="en-US" sz="1700" dirty="0">
                <a:solidFill>
                  <a:schemeClr val="bg1"/>
                </a:solidFill>
              </a:rPr>
              <a:t>parishioner</a:t>
            </a:r>
            <a:r>
              <a:rPr sz="1700" dirty="0">
                <a:solidFill>
                  <a:schemeClr val="bg1"/>
                </a:solidFill>
              </a:rPr>
              <a:t> stewardship</a:t>
            </a:r>
            <a:r>
              <a:rPr lang="en-US" sz="1700" dirty="0">
                <a:solidFill>
                  <a:schemeClr val="bg1"/>
                </a:solidFill>
              </a:rPr>
              <a:t>;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(d) establish a parish benevolence fund to help parishioners in need 	with at least $15,000 available; and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(e) establish a planned giving program and endowment in which at least 	5% of parishioners participate.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24EB-67D3-DBFE-19F2-BF952CC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/>
              <a:t>Stewardship &amp; Engagement </a:t>
            </a:r>
            <a:r>
              <a:rPr lang="en-US" sz="3200" dirty="0"/>
              <a:t>SMART Goal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89CD6-9F22-6960-C8BE-AF7FDFCD9AF6}"/>
              </a:ext>
            </a:extLst>
          </p:cNvPr>
          <p:cNvSpPr/>
          <p:nvPr/>
        </p:nvSpPr>
        <p:spPr bwMode="auto">
          <a:xfrm>
            <a:off x="0" y="5084685"/>
            <a:ext cx="9144000" cy="645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3B880-7631-78D5-D612-E8D30F37BED5}"/>
              </a:ext>
            </a:extLst>
          </p:cNvPr>
          <p:cNvSpPr/>
          <p:nvPr/>
        </p:nvSpPr>
        <p:spPr bwMode="auto">
          <a:xfrm>
            <a:off x="0" y="1116408"/>
            <a:ext cx="9144000" cy="28252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8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8944" y="1228580"/>
            <a:ext cx="8966112" cy="339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We will research, d</a:t>
            </a:r>
            <a:r>
              <a:rPr sz="1700" dirty="0">
                <a:solidFill>
                  <a:schemeClr val="bg1"/>
                </a:solidFill>
              </a:rPr>
              <a:t>evelop</a:t>
            </a:r>
            <a:r>
              <a:rPr lang="en-US" sz="1700" dirty="0">
                <a:solidFill>
                  <a:schemeClr val="bg1"/>
                </a:solidFill>
              </a:rPr>
              <a:t>,</a:t>
            </a:r>
            <a:r>
              <a:rPr sz="1700" dirty="0">
                <a:solidFill>
                  <a:schemeClr val="bg1"/>
                </a:solidFill>
              </a:rPr>
              <a:t>  and  implement </a:t>
            </a:r>
            <a:r>
              <a:rPr lang="en-US" sz="1600" dirty="0">
                <a:solidFill>
                  <a:schemeClr val="bg1"/>
                </a:solidFill>
                <a:effectLst/>
              </a:rPr>
              <a:t>a best practices, </a:t>
            </a:r>
            <a:r>
              <a:rPr sz="1700" dirty="0">
                <a:solidFill>
                  <a:schemeClr val="bg1"/>
                </a:solidFill>
              </a:rPr>
              <a:t>effective  </a:t>
            </a:r>
            <a:r>
              <a:rPr lang="en-US" sz="1700" dirty="0">
                <a:solidFill>
                  <a:schemeClr val="bg1"/>
                </a:solidFill>
              </a:rPr>
              <a:t>youth and adult Stewardship Ministry Engagement Program</a:t>
            </a:r>
            <a:r>
              <a:rPr sz="1700" dirty="0">
                <a:solidFill>
                  <a:schemeClr val="bg1"/>
                </a:solidFill>
              </a:rPr>
              <a:t>  (the “</a:t>
            </a:r>
            <a:r>
              <a:rPr lang="en-US" sz="1700" dirty="0">
                <a:solidFill>
                  <a:schemeClr val="bg1"/>
                </a:solidFill>
              </a:rPr>
              <a:t>Stewardship &amp; Engagement Program</a:t>
            </a:r>
            <a:r>
              <a:rPr sz="1700" dirty="0">
                <a:solidFill>
                  <a:schemeClr val="bg1"/>
                </a:solidFill>
              </a:rPr>
              <a:t>”)  that will achieve the following “</a:t>
            </a:r>
            <a:r>
              <a:rPr lang="en-US" sz="1700" dirty="0">
                <a:solidFill>
                  <a:schemeClr val="bg1"/>
                </a:solidFill>
              </a:rPr>
              <a:t>Stewardship &amp; Engagement Targets</a:t>
            </a:r>
            <a:r>
              <a:rPr sz="1700" dirty="0">
                <a:solidFill>
                  <a:schemeClr val="bg1"/>
                </a:solidFill>
              </a:rPr>
              <a:t>”</a:t>
            </a:r>
            <a:r>
              <a:rPr lang="en-US" sz="1700" dirty="0">
                <a:solidFill>
                  <a:schemeClr val="bg1"/>
                </a:solidFill>
              </a:rPr>
              <a:t> within  35  months</a:t>
            </a:r>
            <a:r>
              <a:rPr sz="1700" dirty="0">
                <a:solidFill>
                  <a:schemeClr val="bg1"/>
                </a:solidFill>
              </a:rPr>
              <a:t>: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create a stewardship ministry that uses effective communications strategies and full transparency to personally reach and engage all youth and adult parishioners to invest their time and talents;</a:t>
            </a: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 i</a:t>
            </a:r>
            <a:r>
              <a:rPr sz="1700" dirty="0">
                <a:solidFill>
                  <a:schemeClr val="bg1"/>
                </a:solidFill>
              </a:rPr>
              <a:t>ncrease </a:t>
            </a:r>
            <a:r>
              <a:rPr lang="en-US" sz="1700" dirty="0">
                <a:solidFill>
                  <a:schemeClr val="bg1"/>
                </a:solidFill>
              </a:rPr>
              <a:t>ministry engagement of parishioners by at least</a:t>
            </a: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33</a:t>
            </a:r>
            <a:r>
              <a:rPr sz="1700" dirty="0">
                <a:solidFill>
                  <a:schemeClr val="bg1"/>
                </a:solidFill>
              </a:rPr>
              <a:t>%</a:t>
            </a:r>
            <a:r>
              <a:rPr lang="en-US" sz="1700" dirty="0">
                <a:solidFill>
                  <a:schemeClr val="bg1"/>
                </a:solidFill>
              </a:rPr>
              <a:t> though identifying and engaging the diverse talents of all parishioners;</a:t>
            </a:r>
            <a:r>
              <a:rPr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1219200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sz="1700" dirty="0">
                <a:solidFill>
                  <a:schemeClr val="bg1"/>
                </a:solidFill>
              </a:rPr>
              <a:t>ncrease the parishioner financial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stewardship</a:t>
            </a:r>
            <a:r>
              <a:rPr lang="en-US" sz="1700" dirty="0">
                <a:solidFill>
                  <a:schemeClr val="bg1"/>
                </a:solidFill>
              </a:rPr>
              <a:t> so that </a:t>
            </a:r>
            <a:r>
              <a:rPr sz="1700" dirty="0">
                <a:solidFill>
                  <a:schemeClr val="bg1"/>
                </a:solidFill>
              </a:rPr>
              <a:t>all </a:t>
            </a:r>
            <a:r>
              <a:rPr lang="en-US" sz="1700" dirty="0">
                <a:solidFill>
                  <a:schemeClr val="bg1"/>
                </a:solidFill>
              </a:rPr>
              <a:t>parish </a:t>
            </a:r>
            <a:r>
              <a:rPr sz="1700" dirty="0">
                <a:solidFill>
                  <a:schemeClr val="bg1"/>
                </a:solidFill>
              </a:rPr>
              <a:t>operating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expenses </a:t>
            </a:r>
            <a:r>
              <a:rPr lang="en-US" sz="1700" dirty="0">
                <a:solidFill>
                  <a:schemeClr val="bg1"/>
                </a:solidFill>
              </a:rPr>
              <a:t>(including at least 10% of expenses given to parish-chosen external charities and philanthropies) </a:t>
            </a:r>
            <a:r>
              <a:rPr sz="1700" dirty="0">
                <a:solidFill>
                  <a:schemeClr val="bg1"/>
                </a:solidFill>
              </a:rPr>
              <a:t>are  paid  </a:t>
            </a:r>
            <a:r>
              <a:rPr lang="en-US" sz="1700" dirty="0">
                <a:solidFill>
                  <a:schemeClr val="bg1"/>
                </a:solidFill>
              </a:rPr>
              <a:t>solely </a:t>
            </a:r>
            <a:r>
              <a:rPr sz="1700" dirty="0">
                <a:solidFill>
                  <a:schemeClr val="bg1"/>
                </a:solidFill>
              </a:rPr>
              <a:t>through </a:t>
            </a:r>
            <a:r>
              <a:rPr lang="en-US" sz="1700" dirty="0">
                <a:solidFill>
                  <a:schemeClr val="bg1"/>
                </a:solidFill>
              </a:rPr>
              <a:t>parishioner</a:t>
            </a:r>
            <a:r>
              <a:rPr sz="1700" dirty="0">
                <a:solidFill>
                  <a:schemeClr val="bg1"/>
                </a:solidFill>
              </a:rPr>
              <a:t> stewardship</a:t>
            </a:r>
            <a:r>
              <a:rPr lang="en-US" sz="1700" dirty="0">
                <a:solidFill>
                  <a:schemeClr val="bg1"/>
                </a:solidFill>
              </a:rPr>
              <a:t>;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(d) establish a parish benevolence fund to help parishioners in need 	with at least $15,000 available; and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(e) establish a planned giving program and endowment in which at least 	5% of parishioners participate.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24EB-67D3-DBFE-19F2-BF952CC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/>
              <a:t>Stewardship &amp; Engagement </a:t>
            </a:r>
            <a:r>
              <a:rPr lang="en-US" sz="3200" dirty="0"/>
              <a:t>SMART Goal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65FB06-4016-FF55-6D5A-7F56662D053F}"/>
              </a:ext>
            </a:extLst>
          </p:cNvPr>
          <p:cNvSpPr/>
          <p:nvPr/>
        </p:nvSpPr>
        <p:spPr bwMode="auto">
          <a:xfrm>
            <a:off x="0" y="5728465"/>
            <a:ext cx="9144000" cy="8694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04F9C-4CE9-31D2-C2E5-534A11E4D0E0}"/>
              </a:ext>
            </a:extLst>
          </p:cNvPr>
          <p:cNvSpPr/>
          <p:nvPr/>
        </p:nvSpPr>
        <p:spPr bwMode="auto">
          <a:xfrm>
            <a:off x="0" y="1228580"/>
            <a:ext cx="9144000" cy="38050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3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8944" y="1228580"/>
            <a:ext cx="8966112" cy="339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We will research, d</a:t>
            </a:r>
            <a:r>
              <a:rPr sz="1700" dirty="0">
                <a:solidFill>
                  <a:schemeClr val="bg1"/>
                </a:solidFill>
              </a:rPr>
              <a:t>evelop</a:t>
            </a:r>
            <a:r>
              <a:rPr lang="en-US" sz="1700" dirty="0">
                <a:solidFill>
                  <a:schemeClr val="bg1"/>
                </a:solidFill>
              </a:rPr>
              <a:t>,</a:t>
            </a:r>
            <a:r>
              <a:rPr sz="1700" dirty="0">
                <a:solidFill>
                  <a:schemeClr val="bg1"/>
                </a:solidFill>
              </a:rPr>
              <a:t>  and  implement </a:t>
            </a:r>
            <a:r>
              <a:rPr lang="en-US" sz="1600" dirty="0">
                <a:solidFill>
                  <a:schemeClr val="bg1"/>
                </a:solidFill>
                <a:effectLst/>
              </a:rPr>
              <a:t>a best practices, </a:t>
            </a:r>
            <a:r>
              <a:rPr sz="1700" dirty="0">
                <a:solidFill>
                  <a:schemeClr val="bg1"/>
                </a:solidFill>
              </a:rPr>
              <a:t>effective  </a:t>
            </a:r>
            <a:r>
              <a:rPr lang="en-US" sz="1700" dirty="0">
                <a:solidFill>
                  <a:schemeClr val="bg1"/>
                </a:solidFill>
              </a:rPr>
              <a:t>youth and adult Stewardship Ministry Engagement Program</a:t>
            </a:r>
            <a:r>
              <a:rPr sz="1700" dirty="0">
                <a:solidFill>
                  <a:schemeClr val="bg1"/>
                </a:solidFill>
              </a:rPr>
              <a:t>  (the “</a:t>
            </a:r>
            <a:r>
              <a:rPr lang="en-US" sz="1700" dirty="0">
                <a:solidFill>
                  <a:schemeClr val="bg1"/>
                </a:solidFill>
              </a:rPr>
              <a:t>Stewardship &amp; Engagement Program</a:t>
            </a:r>
            <a:r>
              <a:rPr sz="1700" dirty="0">
                <a:solidFill>
                  <a:schemeClr val="bg1"/>
                </a:solidFill>
              </a:rPr>
              <a:t>”)  that will achieve the following “</a:t>
            </a:r>
            <a:r>
              <a:rPr lang="en-US" sz="1700" dirty="0">
                <a:solidFill>
                  <a:schemeClr val="bg1"/>
                </a:solidFill>
              </a:rPr>
              <a:t>Stewardship &amp; Engagement Targets</a:t>
            </a:r>
            <a:r>
              <a:rPr sz="1700" dirty="0">
                <a:solidFill>
                  <a:schemeClr val="bg1"/>
                </a:solidFill>
              </a:rPr>
              <a:t>”</a:t>
            </a:r>
            <a:r>
              <a:rPr lang="en-US" sz="1700" dirty="0">
                <a:solidFill>
                  <a:schemeClr val="bg1"/>
                </a:solidFill>
              </a:rPr>
              <a:t> within  35  months</a:t>
            </a:r>
            <a:r>
              <a:rPr sz="1700" dirty="0">
                <a:solidFill>
                  <a:schemeClr val="bg1"/>
                </a:solidFill>
              </a:rPr>
              <a:t>: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create a stewardship ministry that uses effective communications strategies and full transparency to personally reach and engage all youth and adult parishioners to invest their time and talents;</a:t>
            </a: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 i</a:t>
            </a:r>
            <a:r>
              <a:rPr sz="1700" dirty="0">
                <a:solidFill>
                  <a:schemeClr val="bg1"/>
                </a:solidFill>
              </a:rPr>
              <a:t>ncrease </a:t>
            </a:r>
            <a:r>
              <a:rPr lang="en-US" sz="1700" dirty="0">
                <a:solidFill>
                  <a:schemeClr val="bg1"/>
                </a:solidFill>
              </a:rPr>
              <a:t>ministry engagement of parishioners by at least</a:t>
            </a: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33</a:t>
            </a:r>
            <a:r>
              <a:rPr sz="1700" dirty="0">
                <a:solidFill>
                  <a:schemeClr val="bg1"/>
                </a:solidFill>
              </a:rPr>
              <a:t>%</a:t>
            </a:r>
            <a:r>
              <a:rPr lang="en-US" sz="1700" dirty="0">
                <a:solidFill>
                  <a:schemeClr val="bg1"/>
                </a:solidFill>
              </a:rPr>
              <a:t> though identifying and engaging the diverse talents of all parishioners;</a:t>
            </a:r>
            <a:r>
              <a:rPr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1219200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sz="1700" dirty="0">
                <a:solidFill>
                  <a:schemeClr val="bg1"/>
                </a:solidFill>
              </a:rPr>
              <a:t>ncrease the parishioner financial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stewardship</a:t>
            </a:r>
            <a:r>
              <a:rPr lang="en-US" sz="1700" dirty="0">
                <a:solidFill>
                  <a:schemeClr val="bg1"/>
                </a:solidFill>
              </a:rPr>
              <a:t> so that </a:t>
            </a:r>
            <a:r>
              <a:rPr sz="1700" dirty="0">
                <a:solidFill>
                  <a:schemeClr val="bg1"/>
                </a:solidFill>
              </a:rPr>
              <a:t>all </a:t>
            </a:r>
            <a:r>
              <a:rPr lang="en-US" sz="1700" dirty="0">
                <a:solidFill>
                  <a:schemeClr val="bg1"/>
                </a:solidFill>
              </a:rPr>
              <a:t>parish </a:t>
            </a:r>
            <a:r>
              <a:rPr sz="1700" dirty="0">
                <a:solidFill>
                  <a:schemeClr val="bg1"/>
                </a:solidFill>
              </a:rPr>
              <a:t>operating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expenses </a:t>
            </a:r>
            <a:r>
              <a:rPr lang="en-US" sz="1700" dirty="0">
                <a:solidFill>
                  <a:schemeClr val="bg1"/>
                </a:solidFill>
              </a:rPr>
              <a:t>(including at least 10% of expenses given to parish-chosen external charities and philanthropies) </a:t>
            </a:r>
            <a:r>
              <a:rPr sz="1700" dirty="0">
                <a:solidFill>
                  <a:schemeClr val="bg1"/>
                </a:solidFill>
              </a:rPr>
              <a:t>are  paid  </a:t>
            </a:r>
            <a:r>
              <a:rPr lang="en-US" sz="1700" dirty="0">
                <a:solidFill>
                  <a:schemeClr val="bg1"/>
                </a:solidFill>
              </a:rPr>
              <a:t>solely </a:t>
            </a:r>
            <a:r>
              <a:rPr sz="1700" dirty="0">
                <a:solidFill>
                  <a:schemeClr val="bg1"/>
                </a:solidFill>
              </a:rPr>
              <a:t>through </a:t>
            </a:r>
            <a:r>
              <a:rPr lang="en-US" sz="1700" dirty="0">
                <a:solidFill>
                  <a:schemeClr val="bg1"/>
                </a:solidFill>
              </a:rPr>
              <a:t>parishioner</a:t>
            </a:r>
            <a:r>
              <a:rPr sz="1700" dirty="0">
                <a:solidFill>
                  <a:schemeClr val="bg1"/>
                </a:solidFill>
              </a:rPr>
              <a:t> stewardship</a:t>
            </a:r>
            <a:r>
              <a:rPr lang="en-US" sz="1700" dirty="0">
                <a:solidFill>
                  <a:schemeClr val="bg1"/>
                </a:solidFill>
              </a:rPr>
              <a:t>;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(d) establish a parish benevolence fund to help parishioners in need 	with at least $15,000 available; and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(e) establish a planned giving program and endowment in which at least 	5% of parishioners participate.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24EB-67D3-DBFE-19F2-BF952CC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/>
              <a:t>Stewardship &amp; Engagement </a:t>
            </a:r>
            <a:r>
              <a:rPr lang="en-US" sz="3200" dirty="0"/>
              <a:t>SMART Goal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65FB06-4016-FF55-6D5A-7F56662D053F}"/>
              </a:ext>
            </a:extLst>
          </p:cNvPr>
          <p:cNvSpPr/>
          <p:nvPr/>
        </p:nvSpPr>
        <p:spPr bwMode="auto">
          <a:xfrm>
            <a:off x="0" y="6374167"/>
            <a:ext cx="9144000" cy="8049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204F9C-4CE9-31D2-C2E5-534A11E4D0E0}"/>
              </a:ext>
            </a:extLst>
          </p:cNvPr>
          <p:cNvSpPr/>
          <p:nvPr/>
        </p:nvSpPr>
        <p:spPr bwMode="auto">
          <a:xfrm>
            <a:off x="0" y="1228580"/>
            <a:ext cx="9144000" cy="4479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8944" y="1228580"/>
            <a:ext cx="8966112" cy="33964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We will research, d</a:t>
            </a:r>
            <a:r>
              <a:rPr sz="1700" dirty="0">
                <a:solidFill>
                  <a:schemeClr val="bg1"/>
                </a:solidFill>
              </a:rPr>
              <a:t>evelop</a:t>
            </a:r>
            <a:r>
              <a:rPr lang="en-US" sz="1700" dirty="0">
                <a:solidFill>
                  <a:schemeClr val="bg1"/>
                </a:solidFill>
              </a:rPr>
              <a:t>,</a:t>
            </a:r>
            <a:r>
              <a:rPr sz="1700" dirty="0">
                <a:solidFill>
                  <a:schemeClr val="bg1"/>
                </a:solidFill>
              </a:rPr>
              <a:t>  and  implement </a:t>
            </a:r>
            <a:r>
              <a:rPr lang="en-US" sz="1600" dirty="0">
                <a:solidFill>
                  <a:schemeClr val="bg1"/>
                </a:solidFill>
                <a:effectLst/>
              </a:rPr>
              <a:t>a best practices, </a:t>
            </a:r>
            <a:r>
              <a:rPr sz="1700" dirty="0">
                <a:solidFill>
                  <a:schemeClr val="bg1"/>
                </a:solidFill>
              </a:rPr>
              <a:t>effective  </a:t>
            </a:r>
            <a:r>
              <a:rPr lang="en-US" sz="1700" dirty="0">
                <a:solidFill>
                  <a:schemeClr val="bg1"/>
                </a:solidFill>
              </a:rPr>
              <a:t>youth and adult Stewardship Ministry Engagement Program</a:t>
            </a:r>
            <a:r>
              <a:rPr sz="1700" dirty="0">
                <a:solidFill>
                  <a:schemeClr val="bg1"/>
                </a:solidFill>
              </a:rPr>
              <a:t>  (the “</a:t>
            </a:r>
            <a:r>
              <a:rPr lang="en-US" sz="1700" dirty="0">
                <a:solidFill>
                  <a:schemeClr val="bg1"/>
                </a:solidFill>
              </a:rPr>
              <a:t>Stewardship &amp; Engagement Program</a:t>
            </a:r>
            <a:r>
              <a:rPr sz="1700" dirty="0">
                <a:solidFill>
                  <a:schemeClr val="bg1"/>
                </a:solidFill>
              </a:rPr>
              <a:t>”)  that will achieve the following “</a:t>
            </a:r>
            <a:r>
              <a:rPr lang="en-US" sz="1700" dirty="0">
                <a:solidFill>
                  <a:schemeClr val="bg1"/>
                </a:solidFill>
              </a:rPr>
              <a:t>Stewardship &amp; Engagement Targets</a:t>
            </a:r>
            <a:r>
              <a:rPr sz="1700" dirty="0">
                <a:solidFill>
                  <a:schemeClr val="bg1"/>
                </a:solidFill>
              </a:rPr>
              <a:t>”</a:t>
            </a:r>
            <a:r>
              <a:rPr lang="en-US" sz="1700" dirty="0">
                <a:solidFill>
                  <a:schemeClr val="bg1"/>
                </a:solidFill>
              </a:rPr>
              <a:t> within  35  months</a:t>
            </a:r>
            <a:r>
              <a:rPr sz="1700" dirty="0">
                <a:solidFill>
                  <a:schemeClr val="bg1"/>
                </a:solidFill>
              </a:rPr>
              <a:t>:</a:t>
            </a:r>
            <a:endParaRPr lang="en-US" sz="1700" dirty="0">
              <a:solidFill>
                <a:schemeClr val="bg1"/>
              </a:solidFill>
            </a:endParaRPr>
          </a:p>
          <a:p>
            <a:pPr marL="0" indent="0" defTabSz="731520">
              <a:lnSpc>
                <a:spcPct val="100000"/>
              </a:lnSpc>
              <a:spcBef>
                <a:spcPts val="0"/>
              </a:spcBef>
              <a:buSzTx/>
              <a:buNone/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create a stewardship ministry that uses effective communications strategies and full transparency to personally reach and engage all youth and adult parishioners to invest their time and talents;</a:t>
            </a: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FontTx/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 i</a:t>
            </a:r>
            <a:r>
              <a:rPr sz="1700" dirty="0">
                <a:solidFill>
                  <a:schemeClr val="bg1"/>
                </a:solidFill>
              </a:rPr>
              <a:t>ncrease </a:t>
            </a:r>
            <a:r>
              <a:rPr lang="en-US" sz="1700" dirty="0">
                <a:solidFill>
                  <a:schemeClr val="bg1"/>
                </a:solidFill>
              </a:rPr>
              <a:t>ministry engagement of parishioners by at least</a:t>
            </a: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33</a:t>
            </a:r>
            <a:r>
              <a:rPr sz="1700" dirty="0">
                <a:solidFill>
                  <a:schemeClr val="bg1"/>
                </a:solidFill>
              </a:rPr>
              <a:t>%</a:t>
            </a:r>
            <a:r>
              <a:rPr lang="en-US" sz="1700" dirty="0">
                <a:solidFill>
                  <a:schemeClr val="bg1"/>
                </a:solidFill>
              </a:rPr>
              <a:t> though identifying and engaging the diverse talents of all parishioners;</a:t>
            </a:r>
            <a:r>
              <a:rPr sz="1700" dirty="0">
                <a:solidFill>
                  <a:schemeClr val="bg1"/>
                </a:solidFill>
              </a:rPr>
              <a:t> </a:t>
            </a:r>
            <a:endParaRPr lang="en-US" sz="17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968375" algn="l"/>
              </a:tabLst>
              <a:defRPr sz="1920" b="1">
                <a:effectLst/>
              </a:defRPr>
            </a:pPr>
            <a:endParaRPr sz="800" dirty="0">
              <a:solidFill>
                <a:schemeClr val="bg1"/>
              </a:solidFill>
            </a:endParaRPr>
          </a:p>
          <a:p>
            <a:pPr marL="731520" indent="-271779" defTabSz="731520">
              <a:lnSpc>
                <a:spcPct val="100000"/>
              </a:lnSpc>
              <a:spcBef>
                <a:spcPts val="0"/>
              </a:spcBef>
              <a:buAutoNum type="alphaLcParenBoth"/>
              <a:tabLst>
                <a:tab pos="1219200" algn="l"/>
              </a:tabLst>
              <a:defRPr sz="1920" b="1">
                <a:effectLst/>
              </a:defRPr>
            </a:pPr>
            <a:r>
              <a:rPr sz="170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i</a:t>
            </a:r>
            <a:r>
              <a:rPr sz="1700" dirty="0">
                <a:solidFill>
                  <a:schemeClr val="bg1"/>
                </a:solidFill>
              </a:rPr>
              <a:t>ncrease the parishioner financial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stewardship</a:t>
            </a:r>
            <a:r>
              <a:rPr lang="en-US" sz="1700" dirty="0">
                <a:solidFill>
                  <a:schemeClr val="bg1"/>
                </a:solidFill>
              </a:rPr>
              <a:t> so that </a:t>
            </a:r>
            <a:r>
              <a:rPr sz="1700" dirty="0">
                <a:solidFill>
                  <a:schemeClr val="bg1"/>
                </a:solidFill>
              </a:rPr>
              <a:t>all </a:t>
            </a:r>
            <a:r>
              <a:rPr lang="en-US" sz="1700" dirty="0">
                <a:solidFill>
                  <a:schemeClr val="bg1"/>
                </a:solidFill>
              </a:rPr>
              <a:t>parish </a:t>
            </a:r>
            <a:r>
              <a:rPr sz="1700" dirty="0">
                <a:solidFill>
                  <a:schemeClr val="bg1"/>
                </a:solidFill>
              </a:rPr>
              <a:t>operating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sz="1700" dirty="0">
                <a:solidFill>
                  <a:schemeClr val="bg1"/>
                </a:solidFill>
              </a:rPr>
              <a:t>expenses </a:t>
            </a:r>
            <a:r>
              <a:rPr lang="en-US" sz="1700" dirty="0">
                <a:solidFill>
                  <a:schemeClr val="bg1"/>
                </a:solidFill>
              </a:rPr>
              <a:t>(including at least 10% of expenses given to parish-chosen external charities and philanthropies) </a:t>
            </a:r>
            <a:r>
              <a:rPr sz="1700" dirty="0">
                <a:solidFill>
                  <a:schemeClr val="bg1"/>
                </a:solidFill>
              </a:rPr>
              <a:t>are  paid  </a:t>
            </a:r>
            <a:r>
              <a:rPr lang="en-US" sz="1700" dirty="0">
                <a:solidFill>
                  <a:schemeClr val="bg1"/>
                </a:solidFill>
              </a:rPr>
              <a:t>solely </a:t>
            </a:r>
            <a:r>
              <a:rPr sz="1700" dirty="0">
                <a:solidFill>
                  <a:schemeClr val="bg1"/>
                </a:solidFill>
              </a:rPr>
              <a:t>through </a:t>
            </a:r>
            <a:r>
              <a:rPr lang="en-US" sz="1700" dirty="0">
                <a:solidFill>
                  <a:schemeClr val="bg1"/>
                </a:solidFill>
              </a:rPr>
              <a:t>parishioner</a:t>
            </a:r>
            <a:r>
              <a:rPr sz="1700" dirty="0">
                <a:solidFill>
                  <a:schemeClr val="bg1"/>
                </a:solidFill>
              </a:rPr>
              <a:t> stewardship</a:t>
            </a:r>
            <a:r>
              <a:rPr lang="en-US" sz="1700" dirty="0">
                <a:solidFill>
                  <a:schemeClr val="bg1"/>
                </a:solidFill>
              </a:rPr>
              <a:t>;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(d) establish a parish benevolence fund to help parishioners in need 	with at least $15,000 available; and</a:t>
            </a: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endParaRPr lang="en-US" sz="800" dirty="0">
              <a:solidFill>
                <a:schemeClr val="bg1"/>
              </a:solidFill>
            </a:endParaRPr>
          </a:p>
          <a:p>
            <a:pPr marL="461963" indent="0" defTabSz="731520">
              <a:lnSpc>
                <a:spcPct val="100000"/>
              </a:lnSpc>
              <a:spcBef>
                <a:spcPts val="0"/>
              </a:spcBef>
              <a:buNone/>
              <a:tabLst>
                <a:tab pos="1219200" algn="l"/>
              </a:tabLst>
              <a:defRPr sz="1920" b="1">
                <a:effectLst/>
              </a:defRPr>
            </a:pPr>
            <a:r>
              <a:rPr lang="en-US" sz="1700" dirty="0">
                <a:solidFill>
                  <a:schemeClr val="bg1"/>
                </a:solidFill>
              </a:rPr>
              <a:t>(e) establish a planned giving program and endowment in which at least 	5% of parishioners participate.</a:t>
            </a:r>
            <a:endParaRPr sz="1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724EB-67D3-DBFE-19F2-BF952CCF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none" dirty="0"/>
              <a:t>Stewardship &amp; Engagement </a:t>
            </a:r>
            <a:r>
              <a:rPr lang="en-US" sz="3200" dirty="0"/>
              <a:t>SMART Goal 2</a:t>
            </a:r>
          </a:p>
        </p:txBody>
      </p:sp>
    </p:spTree>
    <p:extLst>
      <p:ext uri="{BB962C8B-B14F-4D97-AF65-F5344CB8AC3E}">
        <p14:creationId xmlns:p14="http://schemas.microsoft.com/office/powerpoint/2010/main" val="14850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53926" y="867555"/>
            <a:ext cx="8840512" cy="5663242"/>
          </a:xfrm>
          <a:prstGeom prst="rect">
            <a:avLst/>
          </a:prstGeom>
        </p:spPr>
        <p:txBody>
          <a:bodyPr/>
          <a:lstStyle/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rgbClr val="660033"/>
                </a:solidFill>
              </a:rPr>
              <a:t>1:</a:t>
            </a:r>
            <a:r>
              <a:rPr sz="2400" u="none" dirty="0">
                <a:solidFill>
                  <a:srgbClr val="660033"/>
                </a:solidFill>
              </a:rPr>
              <a:t>  </a:t>
            </a:r>
            <a:r>
              <a:rPr sz="2400" u="none" dirty="0">
                <a:solidFill>
                  <a:srgbClr val="FF0000"/>
                </a:solidFill>
              </a:rPr>
              <a:t>Research  </a:t>
            </a:r>
            <a:r>
              <a:rPr sz="2400" u="none" dirty="0">
                <a:solidFill>
                  <a:schemeClr val="tx1"/>
                </a:solidFill>
              </a:rPr>
              <a:t>the  most  effective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stewardship</a:t>
            </a:r>
            <a:r>
              <a:rPr lang="en-US" sz="2400" u="none" dirty="0">
                <a:solidFill>
                  <a:schemeClr val="tx1"/>
                </a:solidFill>
              </a:rPr>
              <a:t>  and  engagement  </a:t>
            </a:r>
            <a:r>
              <a:rPr sz="2400" u="none" dirty="0">
                <a:solidFill>
                  <a:schemeClr val="tx1"/>
                </a:solidFill>
              </a:rPr>
              <a:t>programs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lang="en-US" sz="2400" u="none" dirty="0">
                <a:solidFill>
                  <a:srgbClr val="FF0000"/>
                </a:solidFill>
              </a:rPr>
              <a:t>3</a:t>
            </a:r>
            <a:r>
              <a:rPr sz="2400" u="none" dirty="0">
                <a:solidFill>
                  <a:srgbClr val="FF0000"/>
                </a:solidFill>
              </a:rPr>
              <a:t>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2: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Develop</a:t>
            </a:r>
            <a:r>
              <a:rPr sz="2400" u="none" dirty="0">
                <a:solidFill>
                  <a:schemeClr val="tx1"/>
                </a:solidFill>
              </a:rPr>
              <a:t>  the  most  effective </a:t>
            </a:r>
            <a:r>
              <a:rPr lang="en-US" sz="2400" u="none" dirty="0">
                <a:solidFill>
                  <a:schemeClr val="tx1"/>
                </a:solidFill>
              </a:rPr>
              <a:t> parish 	stewardship  and  engagement  program  the 	“Stewardship  &amp;  Engagement  Program”  </a:t>
            </a:r>
            <a:r>
              <a:rPr sz="2400" u="none" dirty="0">
                <a:solidFill>
                  <a:schemeClr val="tx1"/>
                </a:solidFill>
              </a:rPr>
              <a:t>within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4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3: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Recruit  and  train  </a:t>
            </a:r>
            <a:r>
              <a:rPr sz="2400" u="none" dirty="0">
                <a:solidFill>
                  <a:schemeClr val="tx1"/>
                </a:solidFill>
              </a:rPr>
              <a:t>the  parish </a:t>
            </a:r>
            <a:r>
              <a:rPr lang="en-US" sz="2400" u="none" dirty="0">
                <a:solidFill>
                  <a:schemeClr val="tx1"/>
                </a:solidFill>
              </a:rPr>
              <a:t>	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 Engagement  “</a:t>
            </a:r>
            <a:r>
              <a:rPr sz="2400" u="none" dirty="0">
                <a:solidFill>
                  <a:schemeClr val="tx1"/>
                </a:solidFill>
              </a:rPr>
              <a:t>Ambassadors” 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 months 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4: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Implement</a:t>
            </a:r>
            <a:r>
              <a:rPr sz="2400" u="none" dirty="0">
                <a:solidFill>
                  <a:schemeClr val="tx1"/>
                </a:solidFill>
              </a:rPr>
              <a:t>  the</a:t>
            </a:r>
            <a:r>
              <a:rPr lang="en-US" sz="2400" u="none" dirty="0">
                <a:solidFill>
                  <a:schemeClr val="tx1"/>
                </a:solidFill>
              </a:rPr>
              <a:t> Stewardship &amp; 	Engagement 	Program</a:t>
            </a:r>
            <a:r>
              <a:rPr sz="2400" u="none" dirty="0">
                <a:solidFill>
                  <a:schemeClr val="tx1"/>
                </a:solidFill>
              </a:rPr>
              <a:t>  to  achieve  the  </a:t>
            </a:r>
            <a:r>
              <a:rPr lang="en-US" sz="2400" u="none" dirty="0">
                <a:solidFill>
                  <a:schemeClr val="tx1"/>
                </a:solidFill>
              </a:rPr>
              <a:t>	Stewardship  &amp;  Engagement  Targets</a:t>
            </a:r>
            <a:r>
              <a:rPr sz="2400" u="none" dirty="0">
                <a:solidFill>
                  <a:schemeClr val="tx1"/>
                </a:solidFill>
              </a:rPr>
              <a:t>  within</a:t>
            </a:r>
            <a:r>
              <a:rPr sz="2400" u="none" dirty="0">
                <a:solidFill>
                  <a:srgbClr val="FF0000"/>
                </a:solidFill>
              </a:rPr>
              <a:t>  24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5</a:t>
            </a:r>
            <a:r>
              <a:rPr sz="2400" u="none" dirty="0">
                <a:solidFill>
                  <a:schemeClr val="tx1"/>
                </a:solidFill>
              </a:rPr>
              <a:t>:  Compile  and </a:t>
            </a:r>
            <a:r>
              <a:rPr sz="2400" u="none" dirty="0">
                <a:solidFill>
                  <a:srgbClr val="FF0000"/>
                </a:solidFill>
              </a:rPr>
              <a:t>assess the  results  </a:t>
            </a:r>
            <a:r>
              <a:rPr sz="2400" u="none" dirty="0">
                <a:solidFill>
                  <a:schemeClr val="tx1"/>
                </a:solidFill>
              </a:rPr>
              <a:t>of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the </a:t>
            </a:r>
            <a:r>
              <a:rPr lang="en-US" sz="2400" u="none" dirty="0">
                <a:solidFill>
                  <a:schemeClr val="tx1"/>
                </a:solidFill>
              </a:rPr>
              <a:t> 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Engagement </a:t>
            </a:r>
            <a:r>
              <a:rPr sz="2400" u="none" dirty="0">
                <a:solidFill>
                  <a:schemeClr val="tx1"/>
                </a:solidFill>
              </a:rPr>
              <a:t>Program and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make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necessary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improvements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</a:t>
            </a:r>
            <a:r>
              <a:rPr lang="en-US" sz="2400" u="none" dirty="0">
                <a:solidFill>
                  <a:srgbClr val="FF0000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</p:txBody>
      </p:sp>
      <p:sp>
        <p:nvSpPr>
          <p:cNvPr id="308" name="Rectangle 2"/>
          <p:cNvSpPr/>
          <p:nvPr/>
        </p:nvSpPr>
        <p:spPr>
          <a:xfrm>
            <a:off x="53927" y="849880"/>
            <a:ext cx="8915144" cy="5948201"/>
          </a:xfrm>
          <a:prstGeom prst="rect">
            <a:avLst/>
          </a:prstGeom>
          <a:ln w="19050"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27E26A-1A73-31D7-727D-7AFBB88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5541F-A963-FAAA-45D5-73BF095A4D97}"/>
              </a:ext>
            </a:extLst>
          </p:cNvPr>
          <p:cNvSpPr/>
          <p:nvPr/>
        </p:nvSpPr>
        <p:spPr bwMode="auto">
          <a:xfrm>
            <a:off x="0" y="1935332"/>
            <a:ext cx="9144000" cy="4922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53926" y="867555"/>
            <a:ext cx="8840512" cy="5663242"/>
          </a:xfrm>
          <a:prstGeom prst="rect">
            <a:avLst/>
          </a:prstGeom>
        </p:spPr>
        <p:txBody>
          <a:bodyPr/>
          <a:lstStyle/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rgbClr val="660033"/>
                </a:solidFill>
              </a:rPr>
              <a:t>1:</a:t>
            </a:r>
            <a:r>
              <a:rPr sz="2400" u="none" dirty="0">
                <a:solidFill>
                  <a:srgbClr val="660033"/>
                </a:solidFill>
              </a:rPr>
              <a:t>  </a:t>
            </a:r>
            <a:r>
              <a:rPr sz="2400" u="none" dirty="0">
                <a:solidFill>
                  <a:srgbClr val="FF0000"/>
                </a:solidFill>
              </a:rPr>
              <a:t>Research  </a:t>
            </a:r>
            <a:r>
              <a:rPr sz="2400" u="none" dirty="0">
                <a:solidFill>
                  <a:schemeClr val="tx1"/>
                </a:solidFill>
              </a:rPr>
              <a:t>the  most  effective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stewardship</a:t>
            </a:r>
            <a:r>
              <a:rPr lang="en-US" sz="2400" u="none" dirty="0">
                <a:solidFill>
                  <a:schemeClr val="tx1"/>
                </a:solidFill>
              </a:rPr>
              <a:t>  and  engagement  </a:t>
            </a:r>
            <a:r>
              <a:rPr sz="2400" u="none" dirty="0">
                <a:solidFill>
                  <a:schemeClr val="tx1"/>
                </a:solidFill>
              </a:rPr>
              <a:t>programs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lang="en-US" sz="2400" u="none" dirty="0">
                <a:solidFill>
                  <a:srgbClr val="FF0000"/>
                </a:solidFill>
              </a:rPr>
              <a:t>3</a:t>
            </a:r>
            <a:r>
              <a:rPr sz="2400" u="none" dirty="0">
                <a:solidFill>
                  <a:srgbClr val="FF0000"/>
                </a:solidFill>
              </a:rPr>
              <a:t>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2: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Develop</a:t>
            </a:r>
            <a:r>
              <a:rPr sz="2400" u="none" dirty="0">
                <a:solidFill>
                  <a:schemeClr val="tx1"/>
                </a:solidFill>
              </a:rPr>
              <a:t>  the  most  effective </a:t>
            </a:r>
            <a:r>
              <a:rPr lang="en-US" sz="2400" u="none" dirty="0">
                <a:solidFill>
                  <a:schemeClr val="tx1"/>
                </a:solidFill>
              </a:rPr>
              <a:t> parish 	stewardship  and  engagement  program  the 	“Stewardship  &amp;  Engagement  Program”  </a:t>
            </a:r>
            <a:r>
              <a:rPr sz="2400" u="none" dirty="0">
                <a:solidFill>
                  <a:schemeClr val="tx1"/>
                </a:solidFill>
              </a:rPr>
              <a:t>within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4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3: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Recruit  and  train  </a:t>
            </a:r>
            <a:r>
              <a:rPr sz="2400" u="none" dirty="0">
                <a:solidFill>
                  <a:schemeClr val="tx1"/>
                </a:solidFill>
              </a:rPr>
              <a:t>the  parish </a:t>
            </a:r>
            <a:r>
              <a:rPr lang="en-US" sz="2400" u="none" dirty="0">
                <a:solidFill>
                  <a:schemeClr val="tx1"/>
                </a:solidFill>
              </a:rPr>
              <a:t>	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 Engagement  “</a:t>
            </a:r>
            <a:r>
              <a:rPr sz="2400" u="none" dirty="0">
                <a:solidFill>
                  <a:schemeClr val="tx1"/>
                </a:solidFill>
              </a:rPr>
              <a:t>Ambassadors” 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 months 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4: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Implement</a:t>
            </a:r>
            <a:r>
              <a:rPr sz="2400" u="none" dirty="0">
                <a:solidFill>
                  <a:schemeClr val="tx1"/>
                </a:solidFill>
              </a:rPr>
              <a:t>  the</a:t>
            </a:r>
            <a:r>
              <a:rPr lang="en-US" sz="2400" u="none" dirty="0">
                <a:solidFill>
                  <a:schemeClr val="tx1"/>
                </a:solidFill>
              </a:rPr>
              <a:t> Stewardship &amp; 	Engagement 	Program</a:t>
            </a:r>
            <a:r>
              <a:rPr sz="2400" u="none" dirty="0">
                <a:solidFill>
                  <a:schemeClr val="tx1"/>
                </a:solidFill>
              </a:rPr>
              <a:t>  to  achieve  the  </a:t>
            </a:r>
            <a:r>
              <a:rPr lang="en-US" sz="2400" u="none" dirty="0">
                <a:solidFill>
                  <a:schemeClr val="tx1"/>
                </a:solidFill>
              </a:rPr>
              <a:t>	Stewardship  &amp;  Engagement  Targets</a:t>
            </a:r>
            <a:r>
              <a:rPr sz="2400" u="none" dirty="0">
                <a:solidFill>
                  <a:schemeClr val="tx1"/>
                </a:solidFill>
              </a:rPr>
              <a:t>  within</a:t>
            </a:r>
            <a:r>
              <a:rPr sz="2400" u="none" dirty="0">
                <a:solidFill>
                  <a:srgbClr val="FF0000"/>
                </a:solidFill>
              </a:rPr>
              <a:t>  24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5</a:t>
            </a:r>
            <a:r>
              <a:rPr sz="2400" u="none" dirty="0">
                <a:solidFill>
                  <a:schemeClr val="tx1"/>
                </a:solidFill>
              </a:rPr>
              <a:t>:  Compile  and </a:t>
            </a:r>
            <a:r>
              <a:rPr sz="2400" u="none" dirty="0">
                <a:solidFill>
                  <a:srgbClr val="FF0000"/>
                </a:solidFill>
              </a:rPr>
              <a:t>assess the  results  </a:t>
            </a:r>
            <a:r>
              <a:rPr sz="2400" u="none" dirty="0">
                <a:solidFill>
                  <a:schemeClr val="tx1"/>
                </a:solidFill>
              </a:rPr>
              <a:t>of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the </a:t>
            </a:r>
            <a:r>
              <a:rPr lang="en-US" sz="2400" u="none" dirty="0">
                <a:solidFill>
                  <a:schemeClr val="tx1"/>
                </a:solidFill>
              </a:rPr>
              <a:t> 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Engagement </a:t>
            </a:r>
            <a:r>
              <a:rPr sz="2400" u="none" dirty="0">
                <a:solidFill>
                  <a:schemeClr val="tx1"/>
                </a:solidFill>
              </a:rPr>
              <a:t>Program and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make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necessary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improvements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</a:t>
            </a:r>
            <a:r>
              <a:rPr lang="en-US" sz="2400" u="none" dirty="0">
                <a:solidFill>
                  <a:srgbClr val="FF0000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</p:txBody>
      </p:sp>
      <p:sp>
        <p:nvSpPr>
          <p:cNvPr id="308" name="Rectangle 2"/>
          <p:cNvSpPr/>
          <p:nvPr/>
        </p:nvSpPr>
        <p:spPr>
          <a:xfrm>
            <a:off x="53927" y="849880"/>
            <a:ext cx="8915144" cy="5948201"/>
          </a:xfrm>
          <a:prstGeom prst="rect">
            <a:avLst/>
          </a:prstGeom>
          <a:ln w="19050"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27E26A-1A73-31D7-727D-7AFBB88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144DDF-2770-74E9-EADD-D407D17130EC}"/>
              </a:ext>
            </a:extLst>
          </p:cNvPr>
          <p:cNvSpPr/>
          <p:nvPr/>
        </p:nvSpPr>
        <p:spPr bwMode="auto">
          <a:xfrm>
            <a:off x="0" y="3329126"/>
            <a:ext cx="9144000" cy="3528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698BBE-F5A9-43FE-EB7D-D0971B7BD748}"/>
              </a:ext>
            </a:extLst>
          </p:cNvPr>
          <p:cNvSpPr/>
          <p:nvPr/>
        </p:nvSpPr>
        <p:spPr bwMode="auto">
          <a:xfrm>
            <a:off x="0" y="777370"/>
            <a:ext cx="9144000" cy="1078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56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53926" y="867555"/>
            <a:ext cx="8840512" cy="5663242"/>
          </a:xfrm>
          <a:prstGeom prst="rect">
            <a:avLst/>
          </a:prstGeom>
        </p:spPr>
        <p:txBody>
          <a:bodyPr/>
          <a:lstStyle/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rgbClr val="660033"/>
                </a:solidFill>
              </a:rPr>
              <a:t>1:</a:t>
            </a:r>
            <a:r>
              <a:rPr sz="2400" u="none" dirty="0">
                <a:solidFill>
                  <a:srgbClr val="660033"/>
                </a:solidFill>
              </a:rPr>
              <a:t>  </a:t>
            </a:r>
            <a:r>
              <a:rPr sz="2400" u="none" dirty="0">
                <a:solidFill>
                  <a:srgbClr val="FF0000"/>
                </a:solidFill>
              </a:rPr>
              <a:t>Research  </a:t>
            </a:r>
            <a:r>
              <a:rPr sz="2400" u="none" dirty="0">
                <a:solidFill>
                  <a:schemeClr val="tx1"/>
                </a:solidFill>
              </a:rPr>
              <a:t>the  most  effective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stewardship</a:t>
            </a:r>
            <a:r>
              <a:rPr lang="en-US" sz="2400" u="none" dirty="0">
                <a:solidFill>
                  <a:schemeClr val="tx1"/>
                </a:solidFill>
              </a:rPr>
              <a:t>  and  engagement  </a:t>
            </a:r>
            <a:r>
              <a:rPr sz="2400" u="none" dirty="0">
                <a:solidFill>
                  <a:schemeClr val="tx1"/>
                </a:solidFill>
              </a:rPr>
              <a:t>programs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lang="en-US" sz="2400" u="none" dirty="0">
                <a:solidFill>
                  <a:srgbClr val="FF0000"/>
                </a:solidFill>
              </a:rPr>
              <a:t>3</a:t>
            </a:r>
            <a:r>
              <a:rPr sz="2400" u="none" dirty="0">
                <a:solidFill>
                  <a:srgbClr val="FF0000"/>
                </a:solidFill>
              </a:rPr>
              <a:t>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2: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Develop</a:t>
            </a:r>
            <a:r>
              <a:rPr sz="2400" u="none" dirty="0">
                <a:solidFill>
                  <a:schemeClr val="tx1"/>
                </a:solidFill>
              </a:rPr>
              <a:t>  the  most  effective </a:t>
            </a:r>
            <a:r>
              <a:rPr lang="en-US" sz="2400" u="none" dirty="0">
                <a:solidFill>
                  <a:schemeClr val="tx1"/>
                </a:solidFill>
              </a:rPr>
              <a:t> parish 	stewardship  and  engagement  program  the 	“Stewardship  &amp;  Engagement  Program”  </a:t>
            </a:r>
            <a:r>
              <a:rPr sz="2400" u="none" dirty="0">
                <a:solidFill>
                  <a:schemeClr val="tx1"/>
                </a:solidFill>
              </a:rPr>
              <a:t>within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4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3: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Recruit  and  train  </a:t>
            </a:r>
            <a:r>
              <a:rPr sz="2400" u="none" dirty="0">
                <a:solidFill>
                  <a:schemeClr val="tx1"/>
                </a:solidFill>
              </a:rPr>
              <a:t>the  parish </a:t>
            </a:r>
            <a:r>
              <a:rPr lang="en-US" sz="2400" u="none" dirty="0">
                <a:solidFill>
                  <a:schemeClr val="tx1"/>
                </a:solidFill>
              </a:rPr>
              <a:t>	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 Engagement  “</a:t>
            </a:r>
            <a:r>
              <a:rPr sz="2400" u="none" dirty="0">
                <a:solidFill>
                  <a:schemeClr val="tx1"/>
                </a:solidFill>
              </a:rPr>
              <a:t>Ambassadors” 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 months 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4: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Implement</a:t>
            </a:r>
            <a:r>
              <a:rPr sz="2400" u="none" dirty="0">
                <a:solidFill>
                  <a:schemeClr val="tx1"/>
                </a:solidFill>
              </a:rPr>
              <a:t>  the</a:t>
            </a:r>
            <a:r>
              <a:rPr lang="en-US" sz="2400" u="none" dirty="0">
                <a:solidFill>
                  <a:schemeClr val="tx1"/>
                </a:solidFill>
              </a:rPr>
              <a:t> Stewardship &amp; 	Engagement 	Program</a:t>
            </a:r>
            <a:r>
              <a:rPr sz="2400" u="none" dirty="0">
                <a:solidFill>
                  <a:schemeClr val="tx1"/>
                </a:solidFill>
              </a:rPr>
              <a:t>  to  achieve  the  </a:t>
            </a:r>
            <a:r>
              <a:rPr lang="en-US" sz="2400" u="none" dirty="0">
                <a:solidFill>
                  <a:schemeClr val="tx1"/>
                </a:solidFill>
              </a:rPr>
              <a:t>	Stewardship  &amp;  Engagement  Targets</a:t>
            </a:r>
            <a:r>
              <a:rPr sz="2400" u="none" dirty="0">
                <a:solidFill>
                  <a:schemeClr val="tx1"/>
                </a:solidFill>
              </a:rPr>
              <a:t>  within</a:t>
            </a:r>
            <a:r>
              <a:rPr sz="2400" u="none" dirty="0">
                <a:solidFill>
                  <a:srgbClr val="FF0000"/>
                </a:solidFill>
              </a:rPr>
              <a:t>  24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5</a:t>
            </a:r>
            <a:r>
              <a:rPr sz="2400" u="none" dirty="0">
                <a:solidFill>
                  <a:schemeClr val="tx1"/>
                </a:solidFill>
              </a:rPr>
              <a:t>:  Compile  and </a:t>
            </a:r>
            <a:r>
              <a:rPr sz="2400" u="none" dirty="0">
                <a:solidFill>
                  <a:srgbClr val="FF0000"/>
                </a:solidFill>
              </a:rPr>
              <a:t>assess the  results  </a:t>
            </a:r>
            <a:r>
              <a:rPr sz="2400" u="none" dirty="0">
                <a:solidFill>
                  <a:schemeClr val="tx1"/>
                </a:solidFill>
              </a:rPr>
              <a:t>of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the </a:t>
            </a:r>
            <a:r>
              <a:rPr lang="en-US" sz="2400" u="none" dirty="0">
                <a:solidFill>
                  <a:schemeClr val="tx1"/>
                </a:solidFill>
              </a:rPr>
              <a:t> 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Engagement </a:t>
            </a:r>
            <a:r>
              <a:rPr sz="2400" u="none" dirty="0">
                <a:solidFill>
                  <a:schemeClr val="tx1"/>
                </a:solidFill>
              </a:rPr>
              <a:t>Program and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make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necessary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improvements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</a:t>
            </a:r>
            <a:r>
              <a:rPr lang="en-US" sz="2400" u="none" dirty="0">
                <a:solidFill>
                  <a:srgbClr val="FF0000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</p:txBody>
      </p:sp>
      <p:sp>
        <p:nvSpPr>
          <p:cNvPr id="308" name="Rectangle 2"/>
          <p:cNvSpPr/>
          <p:nvPr/>
        </p:nvSpPr>
        <p:spPr>
          <a:xfrm>
            <a:off x="53927" y="849880"/>
            <a:ext cx="8915144" cy="5948201"/>
          </a:xfrm>
          <a:prstGeom prst="rect">
            <a:avLst/>
          </a:prstGeom>
          <a:ln w="19050"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27E26A-1A73-31D7-727D-7AFBB88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C3BA0F-0206-DA6B-9500-44727032124B}"/>
              </a:ext>
            </a:extLst>
          </p:cNvPr>
          <p:cNvSpPr/>
          <p:nvPr/>
        </p:nvSpPr>
        <p:spPr bwMode="auto">
          <a:xfrm>
            <a:off x="0" y="4323424"/>
            <a:ext cx="9144000" cy="25345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C56A32-A4AF-ED31-1D22-7CDE4EC3892C}"/>
              </a:ext>
            </a:extLst>
          </p:cNvPr>
          <p:cNvSpPr/>
          <p:nvPr/>
        </p:nvSpPr>
        <p:spPr bwMode="auto">
          <a:xfrm>
            <a:off x="0" y="777369"/>
            <a:ext cx="9144000" cy="2471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4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53926" y="867555"/>
            <a:ext cx="8840512" cy="5663242"/>
          </a:xfrm>
          <a:prstGeom prst="rect">
            <a:avLst/>
          </a:prstGeom>
        </p:spPr>
        <p:txBody>
          <a:bodyPr/>
          <a:lstStyle/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rgbClr val="660033"/>
                </a:solidFill>
              </a:rPr>
              <a:t>1:</a:t>
            </a:r>
            <a:r>
              <a:rPr sz="2400" u="none" dirty="0">
                <a:solidFill>
                  <a:srgbClr val="660033"/>
                </a:solidFill>
              </a:rPr>
              <a:t>  </a:t>
            </a:r>
            <a:r>
              <a:rPr sz="2400" u="none" dirty="0">
                <a:solidFill>
                  <a:srgbClr val="FF0000"/>
                </a:solidFill>
              </a:rPr>
              <a:t>Research  </a:t>
            </a:r>
            <a:r>
              <a:rPr sz="2400" u="none" dirty="0">
                <a:solidFill>
                  <a:schemeClr val="tx1"/>
                </a:solidFill>
              </a:rPr>
              <a:t>the  most  effective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stewardship</a:t>
            </a:r>
            <a:r>
              <a:rPr lang="en-US" sz="2400" u="none" dirty="0">
                <a:solidFill>
                  <a:schemeClr val="tx1"/>
                </a:solidFill>
              </a:rPr>
              <a:t>  and  engagement  </a:t>
            </a:r>
            <a:r>
              <a:rPr sz="2400" u="none" dirty="0">
                <a:solidFill>
                  <a:schemeClr val="tx1"/>
                </a:solidFill>
              </a:rPr>
              <a:t>programs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lang="en-US" sz="2400" u="none" dirty="0">
                <a:solidFill>
                  <a:srgbClr val="FF0000"/>
                </a:solidFill>
              </a:rPr>
              <a:t>3</a:t>
            </a:r>
            <a:r>
              <a:rPr sz="2400" u="none" dirty="0">
                <a:solidFill>
                  <a:srgbClr val="FF0000"/>
                </a:solidFill>
              </a:rPr>
              <a:t>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2: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Develop</a:t>
            </a:r>
            <a:r>
              <a:rPr sz="2400" u="none" dirty="0">
                <a:solidFill>
                  <a:schemeClr val="tx1"/>
                </a:solidFill>
              </a:rPr>
              <a:t>  the  most  effective </a:t>
            </a:r>
            <a:r>
              <a:rPr lang="en-US" sz="2400" u="none" dirty="0">
                <a:solidFill>
                  <a:schemeClr val="tx1"/>
                </a:solidFill>
              </a:rPr>
              <a:t> parish 	stewardship  and  engagement  program  the 	“Stewardship  &amp;  Engagement  Program”  </a:t>
            </a:r>
            <a:r>
              <a:rPr sz="2400" u="none" dirty="0">
                <a:solidFill>
                  <a:schemeClr val="tx1"/>
                </a:solidFill>
              </a:rPr>
              <a:t>within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4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3: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Recruit  and  train  </a:t>
            </a:r>
            <a:r>
              <a:rPr sz="2400" u="none" dirty="0">
                <a:solidFill>
                  <a:schemeClr val="tx1"/>
                </a:solidFill>
              </a:rPr>
              <a:t>the  parish </a:t>
            </a:r>
            <a:r>
              <a:rPr lang="en-US" sz="2400" u="none" dirty="0">
                <a:solidFill>
                  <a:schemeClr val="tx1"/>
                </a:solidFill>
              </a:rPr>
              <a:t>	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 Engagement  “</a:t>
            </a:r>
            <a:r>
              <a:rPr sz="2400" u="none" dirty="0">
                <a:solidFill>
                  <a:schemeClr val="tx1"/>
                </a:solidFill>
              </a:rPr>
              <a:t>Ambassadors” 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 months 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4: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Implement</a:t>
            </a:r>
            <a:r>
              <a:rPr sz="2400" u="none" dirty="0">
                <a:solidFill>
                  <a:schemeClr val="tx1"/>
                </a:solidFill>
              </a:rPr>
              <a:t>  the</a:t>
            </a:r>
            <a:r>
              <a:rPr lang="en-US" sz="2400" u="none" dirty="0">
                <a:solidFill>
                  <a:schemeClr val="tx1"/>
                </a:solidFill>
              </a:rPr>
              <a:t> Stewardship &amp; 	Engagement 	Program</a:t>
            </a:r>
            <a:r>
              <a:rPr sz="2400" u="none" dirty="0">
                <a:solidFill>
                  <a:schemeClr val="tx1"/>
                </a:solidFill>
              </a:rPr>
              <a:t>  to  achieve  the  </a:t>
            </a:r>
            <a:r>
              <a:rPr lang="en-US" sz="2400" u="none" dirty="0">
                <a:solidFill>
                  <a:schemeClr val="tx1"/>
                </a:solidFill>
              </a:rPr>
              <a:t>	Stewardship  &amp;  Engagement  Targets</a:t>
            </a:r>
            <a:r>
              <a:rPr sz="2400" u="none" dirty="0">
                <a:solidFill>
                  <a:schemeClr val="tx1"/>
                </a:solidFill>
              </a:rPr>
              <a:t>  within</a:t>
            </a:r>
            <a:r>
              <a:rPr sz="2400" u="none" dirty="0">
                <a:solidFill>
                  <a:srgbClr val="FF0000"/>
                </a:solidFill>
              </a:rPr>
              <a:t>  24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5</a:t>
            </a:r>
            <a:r>
              <a:rPr sz="2400" u="none" dirty="0">
                <a:solidFill>
                  <a:schemeClr val="tx1"/>
                </a:solidFill>
              </a:rPr>
              <a:t>:  Compile  and </a:t>
            </a:r>
            <a:r>
              <a:rPr sz="2400" u="none" dirty="0">
                <a:solidFill>
                  <a:srgbClr val="FF0000"/>
                </a:solidFill>
              </a:rPr>
              <a:t>assess the  results  </a:t>
            </a:r>
            <a:r>
              <a:rPr sz="2400" u="none" dirty="0">
                <a:solidFill>
                  <a:schemeClr val="tx1"/>
                </a:solidFill>
              </a:rPr>
              <a:t>of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the </a:t>
            </a:r>
            <a:r>
              <a:rPr lang="en-US" sz="2400" u="none" dirty="0">
                <a:solidFill>
                  <a:schemeClr val="tx1"/>
                </a:solidFill>
              </a:rPr>
              <a:t> 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Engagement </a:t>
            </a:r>
            <a:r>
              <a:rPr sz="2400" u="none" dirty="0">
                <a:solidFill>
                  <a:schemeClr val="tx1"/>
                </a:solidFill>
              </a:rPr>
              <a:t>Program and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make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necessary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improvements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</a:t>
            </a:r>
            <a:r>
              <a:rPr lang="en-US" sz="2400" u="none" dirty="0">
                <a:solidFill>
                  <a:srgbClr val="FF0000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</p:txBody>
      </p:sp>
      <p:sp>
        <p:nvSpPr>
          <p:cNvPr id="308" name="Rectangle 2"/>
          <p:cNvSpPr/>
          <p:nvPr/>
        </p:nvSpPr>
        <p:spPr>
          <a:xfrm>
            <a:off x="53927" y="849880"/>
            <a:ext cx="8915144" cy="5948201"/>
          </a:xfrm>
          <a:prstGeom prst="rect">
            <a:avLst/>
          </a:prstGeom>
          <a:ln w="19050"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27E26A-1A73-31D7-727D-7AFBB88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01A294-1022-6579-7E27-87E36F477ED5}"/>
              </a:ext>
            </a:extLst>
          </p:cNvPr>
          <p:cNvSpPr/>
          <p:nvPr/>
        </p:nvSpPr>
        <p:spPr bwMode="auto">
          <a:xfrm>
            <a:off x="0" y="5726097"/>
            <a:ext cx="9144000" cy="11319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C9B382-30E6-AA3A-320D-3D78CDD4E116}"/>
              </a:ext>
            </a:extLst>
          </p:cNvPr>
          <p:cNvSpPr/>
          <p:nvPr/>
        </p:nvSpPr>
        <p:spPr bwMode="auto">
          <a:xfrm>
            <a:off x="0" y="777369"/>
            <a:ext cx="9144000" cy="3519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6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53926" y="867555"/>
            <a:ext cx="8840512" cy="5663242"/>
          </a:xfrm>
          <a:prstGeom prst="rect">
            <a:avLst/>
          </a:prstGeom>
        </p:spPr>
        <p:txBody>
          <a:bodyPr/>
          <a:lstStyle/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rgbClr val="660033"/>
                </a:solidFill>
              </a:rPr>
              <a:t>1:</a:t>
            </a:r>
            <a:r>
              <a:rPr sz="2400" u="none" dirty="0">
                <a:solidFill>
                  <a:srgbClr val="660033"/>
                </a:solidFill>
              </a:rPr>
              <a:t>  </a:t>
            </a:r>
            <a:r>
              <a:rPr sz="2400" u="none" dirty="0">
                <a:solidFill>
                  <a:srgbClr val="FF0000"/>
                </a:solidFill>
              </a:rPr>
              <a:t>Research  </a:t>
            </a:r>
            <a:r>
              <a:rPr sz="2400" u="none" dirty="0">
                <a:solidFill>
                  <a:schemeClr val="tx1"/>
                </a:solidFill>
              </a:rPr>
              <a:t>the  most  effective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stewardship</a:t>
            </a:r>
            <a:r>
              <a:rPr lang="en-US" sz="2400" u="none" dirty="0">
                <a:solidFill>
                  <a:schemeClr val="tx1"/>
                </a:solidFill>
              </a:rPr>
              <a:t>  and  engagement  </a:t>
            </a:r>
            <a:r>
              <a:rPr sz="2400" u="none" dirty="0">
                <a:solidFill>
                  <a:schemeClr val="tx1"/>
                </a:solidFill>
              </a:rPr>
              <a:t>programs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lang="en-US" sz="2400" u="none" dirty="0">
                <a:solidFill>
                  <a:srgbClr val="FF0000"/>
                </a:solidFill>
              </a:rPr>
              <a:t>3</a:t>
            </a:r>
            <a:r>
              <a:rPr sz="2400" u="none" dirty="0">
                <a:solidFill>
                  <a:srgbClr val="FF0000"/>
                </a:solidFill>
              </a:rPr>
              <a:t>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2: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Develop</a:t>
            </a:r>
            <a:r>
              <a:rPr sz="2400" u="none" dirty="0">
                <a:solidFill>
                  <a:schemeClr val="tx1"/>
                </a:solidFill>
              </a:rPr>
              <a:t>  the  most  effective </a:t>
            </a:r>
            <a:r>
              <a:rPr lang="en-US" sz="2400" u="none" dirty="0">
                <a:solidFill>
                  <a:schemeClr val="tx1"/>
                </a:solidFill>
              </a:rPr>
              <a:t> parish 	stewardship  and  engagement  program  the 	“Stewardship  &amp;  Engagement  Program”  </a:t>
            </a:r>
            <a:r>
              <a:rPr sz="2400" u="none" dirty="0">
                <a:solidFill>
                  <a:schemeClr val="tx1"/>
                </a:solidFill>
              </a:rPr>
              <a:t>within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4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chemeClr val="tx1"/>
                </a:solidFill>
              </a:rPr>
              <a:t>3: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Recruit  and  train  </a:t>
            </a:r>
            <a:r>
              <a:rPr sz="2400" u="none" dirty="0">
                <a:solidFill>
                  <a:schemeClr val="tx1"/>
                </a:solidFill>
              </a:rPr>
              <a:t>the  parish </a:t>
            </a:r>
            <a:r>
              <a:rPr lang="en-US" sz="2400" u="none" dirty="0">
                <a:solidFill>
                  <a:schemeClr val="tx1"/>
                </a:solidFill>
              </a:rPr>
              <a:t>	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 Engagement  “</a:t>
            </a:r>
            <a:r>
              <a:rPr sz="2400" u="none" dirty="0">
                <a:solidFill>
                  <a:schemeClr val="tx1"/>
                </a:solidFill>
              </a:rPr>
              <a:t>Ambassadors” 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 months 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4:</a:t>
            </a:r>
            <a:r>
              <a:rPr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Implement</a:t>
            </a:r>
            <a:r>
              <a:rPr sz="2400" u="none" dirty="0">
                <a:solidFill>
                  <a:schemeClr val="tx1"/>
                </a:solidFill>
              </a:rPr>
              <a:t>  the</a:t>
            </a:r>
            <a:r>
              <a:rPr lang="en-US" sz="2400" u="none" dirty="0">
                <a:solidFill>
                  <a:schemeClr val="tx1"/>
                </a:solidFill>
              </a:rPr>
              <a:t> Stewardship &amp; 	Engagement 	Program</a:t>
            </a:r>
            <a:r>
              <a:rPr sz="2400" u="none" dirty="0">
                <a:solidFill>
                  <a:schemeClr val="tx1"/>
                </a:solidFill>
              </a:rPr>
              <a:t>  to  achieve  the  </a:t>
            </a:r>
            <a:r>
              <a:rPr lang="en-US" sz="2400" u="none" dirty="0">
                <a:solidFill>
                  <a:schemeClr val="tx1"/>
                </a:solidFill>
              </a:rPr>
              <a:t>	Stewardship  &amp;  Engagement  Targets</a:t>
            </a:r>
            <a:r>
              <a:rPr sz="2400" u="none" dirty="0">
                <a:solidFill>
                  <a:schemeClr val="tx1"/>
                </a:solidFill>
              </a:rPr>
              <a:t>  within</a:t>
            </a:r>
            <a:r>
              <a:rPr sz="2400" u="none" dirty="0">
                <a:solidFill>
                  <a:srgbClr val="FF0000"/>
                </a:solidFill>
              </a:rPr>
              <a:t>  24  </a:t>
            </a:r>
            <a:r>
              <a:rPr lang="en-US" sz="2400" u="none" dirty="0">
                <a:solidFill>
                  <a:srgbClr val="FF0000"/>
                </a:solidFill>
              </a:rPr>
              <a:t>	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</a:t>
            </a:r>
            <a:r>
              <a:rPr sz="2400" dirty="0">
                <a:solidFill>
                  <a:schemeClr val="tx1"/>
                </a:solidFill>
              </a:rPr>
              <a:t> 5</a:t>
            </a:r>
            <a:r>
              <a:rPr sz="2400" u="none" dirty="0">
                <a:solidFill>
                  <a:schemeClr val="tx1"/>
                </a:solidFill>
              </a:rPr>
              <a:t>:  Compile  and </a:t>
            </a:r>
            <a:r>
              <a:rPr sz="2400" u="none" dirty="0">
                <a:solidFill>
                  <a:srgbClr val="FF0000"/>
                </a:solidFill>
              </a:rPr>
              <a:t>assess the  results  </a:t>
            </a:r>
            <a:r>
              <a:rPr sz="2400" u="none" dirty="0">
                <a:solidFill>
                  <a:schemeClr val="tx1"/>
                </a:solidFill>
              </a:rPr>
              <a:t>of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the </a:t>
            </a:r>
            <a:r>
              <a:rPr lang="en-US" sz="2400" u="none" dirty="0">
                <a:solidFill>
                  <a:schemeClr val="tx1"/>
                </a:solidFill>
              </a:rPr>
              <a:t> Stewardship</a:t>
            </a:r>
            <a:r>
              <a:rPr sz="2400" u="none" dirty="0">
                <a:solidFill>
                  <a:schemeClr val="tx1"/>
                </a:solidFill>
              </a:rPr>
              <a:t>  </a:t>
            </a:r>
            <a:r>
              <a:rPr lang="en-US" sz="2400" u="none" dirty="0">
                <a:solidFill>
                  <a:schemeClr val="tx1"/>
                </a:solidFill>
              </a:rPr>
              <a:t>&amp; Engagement </a:t>
            </a:r>
            <a:r>
              <a:rPr sz="2400" u="none" dirty="0">
                <a:solidFill>
                  <a:schemeClr val="tx1"/>
                </a:solidFill>
              </a:rPr>
              <a:t>Program and </a:t>
            </a:r>
            <a:r>
              <a:rPr lang="en-US" sz="2400" u="none" dirty="0">
                <a:solidFill>
                  <a:schemeClr val="tx1"/>
                </a:solidFill>
              </a:rPr>
              <a:t>	</a:t>
            </a:r>
            <a:r>
              <a:rPr sz="2400" u="none" dirty="0">
                <a:solidFill>
                  <a:schemeClr val="tx1"/>
                </a:solidFill>
              </a:rPr>
              <a:t>make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necessary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improvements </a:t>
            </a:r>
            <a:r>
              <a:rPr lang="en-US" sz="2400" u="none" dirty="0">
                <a:solidFill>
                  <a:schemeClr val="tx1"/>
                </a:solidFill>
              </a:rPr>
              <a:t> </a:t>
            </a:r>
            <a:r>
              <a:rPr sz="2400" u="none" dirty="0">
                <a:solidFill>
                  <a:schemeClr val="tx1"/>
                </a:solidFill>
              </a:rPr>
              <a:t>within  </a:t>
            </a:r>
            <a:r>
              <a:rPr sz="2400" u="none" dirty="0">
                <a:solidFill>
                  <a:srgbClr val="FF0000"/>
                </a:solidFill>
              </a:rPr>
              <a:t>2 </a:t>
            </a:r>
            <a:r>
              <a:rPr lang="en-US" sz="2400" u="none" dirty="0">
                <a:solidFill>
                  <a:srgbClr val="FF0000"/>
                </a:solidFill>
              </a:rPr>
              <a:t> </a:t>
            </a:r>
            <a:r>
              <a:rPr sz="2400" u="none" dirty="0">
                <a:solidFill>
                  <a:srgbClr val="FF0000"/>
                </a:solidFill>
              </a:rPr>
              <a:t>months</a:t>
            </a:r>
          </a:p>
        </p:txBody>
      </p:sp>
      <p:sp>
        <p:nvSpPr>
          <p:cNvPr id="308" name="Rectangle 2"/>
          <p:cNvSpPr/>
          <p:nvPr/>
        </p:nvSpPr>
        <p:spPr>
          <a:xfrm>
            <a:off x="53927" y="849880"/>
            <a:ext cx="8915144" cy="5948201"/>
          </a:xfrm>
          <a:prstGeom prst="rect">
            <a:avLst/>
          </a:prstGeom>
          <a:ln w="19050"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27E26A-1A73-31D7-727D-7AFBB88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667351-97CC-A483-5A1C-0FE25AEEB675}"/>
              </a:ext>
            </a:extLst>
          </p:cNvPr>
          <p:cNvSpPr/>
          <p:nvPr/>
        </p:nvSpPr>
        <p:spPr bwMode="auto">
          <a:xfrm>
            <a:off x="0" y="777369"/>
            <a:ext cx="9144000" cy="4824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83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23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559407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B3A1C7-DFD4-4FB5-28F4-1AE5705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023" y="2404802"/>
            <a:ext cx="2334960" cy="2048396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5EA55-98E3-C9D8-EB72-54E9969FE07A}"/>
              </a:ext>
            </a:extLst>
          </p:cNvPr>
          <p:cNvSpPr txBox="1"/>
          <p:nvPr/>
        </p:nvSpPr>
        <p:spPr>
          <a:xfrm>
            <a:off x="3773010" y="461640"/>
            <a:ext cx="5370990" cy="5965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 process  to:</a:t>
            </a:r>
          </a:p>
          <a:p>
            <a:pPr marL="742950" marR="0" lvl="0" indent="-7429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  the  “busyness”  of  our  Church  without  turning  our  Church  into  a  “business”</a:t>
            </a:r>
          </a:p>
          <a:p>
            <a:pPr marL="742950" marR="0" lvl="0" indent="-7429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 our  strategy  to  allocate  our  resources  to  achieve  our  vision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60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53926" y="867555"/>
            <a:ext cx="8840512" cy="5663242"/>
          </a:xfrm>
          <a:prstGeom prst="rect">
            <a:avLst/>
          </a:prstGeom>
        </p:spPr>
        <p:txBody>
          <a:bodyPr/>
          <a:lstStyle/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rgbClr val="660033"/>
                </a:solidFill>
              </a:rPr>
              <a:t>Interim Goal </a:t>
            </a:r>
            <a:r>
              <a:rPr sz="2400" dirty="0">
                <a:solidFill>
                  <a:srgbClr val="660033"/>
                </a:solidFill>
              </a:rPr>
              <a:t>1:</a:t>
            </a:r>
            <a:r>
              <a:rPr sz="2400" u="none" dirty="0">
                <a:solidFill>
                  <a:srgbClr val="660033"/>
                </a:solidFill>
              </a:rPr>
              <a:t>  </a:t>
            </a:r>
            <a:r>
              <a:rPr sz="2400" u="none" dirty="0">
                <a:solidFill>
                  <a:schemeClr val="bg1"/>
                </a:solidFill>
              </a:rPr>
              <a:t>Research  the  most  effective </a:t>
            </a:r>
            <a:r>
              <a:rPr lang="en-US" sz="2400" u="none" dirty="0">
                <a:solidFill>
                  <a:schemeClr val="bg1"/>
                </a:solidFill>
              </a:rPr>
              <a:t>	</a:t>
            </a:r>
            <a:r>
              <a:rPr sz="2400" u="none" dirty="0">
                <a:solidFill>
                  <a:schemeClr val="bg1"/>
                </a:solidFill>
              </a:rPr>
              <a:t>stewardship</a:t>
            </a:r>
            <a:r>
              <a:rPr lang="en-US" sz="2400" u="none" dirty="0">
                <a:solidFill>
                  <a:schemeClr val="bg1"/>
                </a:solidFill>
              </a:rPr>
              <a:t>  and  engagement  </a:t>
            </a:r>
            <a:r>
              <a:rPr sz="2400" u="none" dirty="0">
                <a:solidFill>
                  <a:schemeClr val="bg1"/>
                </a:solidFill>
              </a:rPr>
              <a:t>programs </a:t>
            </a:r>
            <a:r>
              <a:rPr lang="en-US" sz="2400" u="none" dirty="0">
                <a:solidFill>
                  <a:schemeClr val="bg1"/>
                </a:solidFill>
              </a:rPr>
              <a:t> </a:t>
            </a:r>
            <a:r>
              <a:rPr sz="2400" u="none" dirty="0">
                <a:solidFill>
                  <a:schemeClr val="bg1"/>
                </a:solidFill>
              </a:rPr>
              <a:t>within  </a:t>
            </a:r>
            <a:r>
              <a:rPr lang="en-US" sz="2400" u="none" dirty="0">
                <a:solidFill>
                  <a:schemeClr val="bg1"/>
                </a:solidFill>
              </a:rPr>
              <a:t>3</a:t>
            </a:r>
            <a:r>
              <a:rPr sz="2400" u="none" dirty="0">
                <a:solidFill>
                  <a:schemeClr val="bg1"/>
                </a:solidFill>
              </a:rPr>
              <a:t>  </a:t>
            </a:r>
            <a:r>
              <a:rPr lang="en-US" sz="2400" u="none" dirty="0">
                <a:solidFill>
                  <a:schemeClr val="bg1"/>
                </a:solidFill>
              </a:rPr>
              <a:t>	</a:t>
            </a:r>
            <a:r>
              <a:rPr sz="2400" u="none" dirty="0">
                <a:solidFill>
                  <a:schemeClr val="bg1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chemeClr val="bg1"/>
                </a:solidFill>
              </a:rPr>
              <a:t>Interim Goal </a:t>
            </a:r>
            <a:r>
              <a:rPr sz="2400" dirty="0">
                <a:solidFill>
                  <a:schemeClr val="bg1"/>
                </a:solidFill>
              </a:rPr>
              <a:t>2:</a:t>
            </a:r>
            <a:r>
              <a:rPr sz="2400" u="none" dirty="0">
                <a:solidFill>
                  <a:schemeClr val="bg1"/>
                </a:solidFill>
              </a:rPr>
              <a:t> Develop  the  most  effective </a:t>
            </a:r>
            <a:r>
              <a:rPr lang="en-US" sz="2400" u="none" dirty="0">
                <a:solidFill>
                  <a:schemeClr val="bg1"/>
                </a:solidFill>
              </a:rPr>
              <a:t> parish 	stewardship  and  engagement  program  the 	“Stewardship  &amp;  Engagement  Program”  </a:t>
            </a:r>
            <a:r>
              <a:rPr sz="2400" u="none" dirty="0">
                <a:solidFill>
                  <a:schemeClr val="bg1"/>
                </a:solidFill>
              </a:rPr>
              <a:t>within </a:t>
            </a:r>
            <a:r>
              <a:rPr lang="en-US" sz="2400" u="none" dirty="0">
                <a:solidFill>
                  <a:schemeClr val="bg1"/>
                </a:solidFill>
              </a:rPr>
              <a:t> </a:t>
            </a:r>
            <a:r>
              <a:rPr sz="2400" u="none" dirty="0">
                <a:solidFill>
                  <a:schemeClr val="bg1"/>
                </a:solidFill>
              </a:rPr>
              <a:t>4 </a:t>
            </a:r>
            <a:r>
              <a:rPr lang="en-US" sz="2400" u="none" dirty="0">
                <a:solidFill>
                  <a:schemeClr val="bg1"/>
                </a:solidFill>
              </a:rPr>
              <a:t>	</a:t>
            </a:r>
            <a:r>
              <a:rPr sz="2400" u="none" dirty="0">
                <a:solidFill>
                  <a:schemeClr val="bg1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chemeClr val="bg1"/>
                </a:solidFill>
              </a:rPr>
              <a:t>Interim Goal </a:t>
            </a:r>
            <a:r>
              <a:rPr sz="2400" dirty="0">
                <a:solidFill>
                  <a:schemeClr val="bg1"/>
                </a:solidFill>
              </a:rPr>
              <a:t>3:</a:t>
            </a:r>
            <a:r>
              <a:rPr sz="2400" u="none" dirty="0">
                <a:solidFill>
                  <a:schemeClr val="bg1"/>
                </a:solidFill>
              </a:rPr>
              <a:t> Recruit  and  train  the  parish </a:t>
            </a:r>
            <a:r>
              <a:rPr lang="en-US" sz="2400" u="none" dirty="0">
                <a:solidFill>
                  <a:schemeClr val="bg1"/>
                </a:solidFill>
              </a:rPr>
              <a:t>	Stewardship</a:t>
            </a:r>
            <a:r>
              <a:rPr sz="2400" u="none" dirty="0">
                <a:solidFill>
                  <a:schemeClr val="bg1"/>
                </a:solidFill>
              </a:rPr>
              <a:t>  </a:t>
            </a:r>
            <a:r>
              <a:rPr lang="en-US" sz="2400" u="none" dirty="0">
                <a:solidFill>
                  <a:schemeClr val="bg1"/>
                </a:solidFill>
              </a:rPr>
              <a:t>&amp;  Engagement  “</a:t>
            </a:r>
            <a:r>
              <a:rPr sz="2400" u="none" dirty="0">
                <a:solidFill>
                  <a:schemeClr val="bg1"/>
                </a:solidFill>
              </a:rPr>
              <a:t>Ambassadors”  </a:t>
            </a:r>
            <a:r>
              <a:rPr lang="en-US" sz="2400" u="none" dirty="0">
                <a:solidFill>
                  <a:schemeClr val="bg1"/>
                </a:solidFill>
              </a:rPr>
              <a:t>	</a:t>
            </a:r>
            <a:r>
              <a:rPr sz="2400" u="none" dirty="0">
                <a:solidFill>
                  <a:schemeClr val="bg1"/>
                </a:solidFill>
              </a:rPr>
              <a:t>within  2  months 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chemeClr val="bg1"/>
                </a:solidFill>
              </a:rPr>
              <a:t>Interim Goal</a:t>
            </a:r>
            <a:r>
              <a:rPr sz="2400" dirty="0">
                <a:solidFill>
                  <a:schemeClr val="bg1"/>
                </a:solidFill>
              </a:rPr>
              <a:t> 4:</a:t>
            </a:r>
            <a:r>
              <a:rPr sz="2400" u="none" dirty="0">
                <a:solidFill>
                  <a:schemeClr val="bg1"/>
                </a:solidFill>
              </a:rPr>
              <a:t> Implement  the</a:t>
            </a:r>
            <a:r>
              <a:rPr lang="en-US" sz="2400" u="none" dirty="0">
                <a:solidFill>
                  <a:schemeClr val="bg1"/>
                </a:solidFill>
              </a:rPr>
              <a:t> Stewardship &amp; 	Engagement 	Program</a:t>
            </a:r>
            <a:r>
              <a:rPr sz="2400" u="none" dirty="0">
                <a:solidFill>
                  <a:schemeClr val="bg1"/>
                </a:solidFill>
              </a:rPr>
              <a:t>  to  achieve  the  </a:t>
            </a:r>
            <a:r>
              <a:rPr lang="en-US" sz="2400" u="none" dirty="0">
                <a:solidFill>
                  <a:schemeClr val="bg1"/>
                </a:solidFill>
              </a:rPr>
              <a:t>	Stewardship  &amp;  Engagement  Targets</a:t>
            </a:r>
            <a:r>
              <a:rPr sz="2400" u="none" dirty="0">
                <a:solidFill>
                  <a:schemeClr val="bg1"/>
                </a:solidFill>
              </a:rPr>
              <a:t>  within  24  </a:t>
            </a:r>
            <a:r>
              <a:rPr lang="en-US" sz="2400" u="none" dirty="0">
                <a:solidFill>
                  <a:schemeClr val="bg1"/>
                </a:solidFill>
              </a:rPr>
              <a:t>	</a:t>
            </a:r>
            <a:r>
              <a:rPr sz="2400" u="none" dirty="0">
                <a:solidFill>
                  <a:schemeClr val="bg1"/>
                </a:solidFill>
              </a:rPr>
              <a:t>months</a:t>
            </a:r>
          </a:p>
          <a:p>
            <a:pPr marL="284163" indent="-284163">
              <a:spcBef>
                <a:spcPts val="400"/>
              </a:spcBef>
              <a:tabLst>
                <a:tab pos="685800" algn="l"/>
              </a:tabLst>
              <a:defRPr sz="190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solidFill>
                  <a:schemeClr val="bg1"/>
                </a:solidFill>
              </a:rPr>
              <a:t>Interim Goal</a:t>
            </a:r>
            <a:r>
              <a:rPr sz="2400" dirty="0">
                <a:solidFill>
                  <a:schemeClr val="bg1"/>
                </a:solidFill>
              </a:rPr>
              <a:t> 5</a:t>
            </a:r>
            <a:r>
              <a:rPr sz="2400" u="none" dirty="0">
                <a:solidFill>
                  <a:schemeClr val="bg1"/>
                </a:solidFill>
              </a:rPr>
              <a:t>:  Compile  and assess the  results  of </a:t>
            </a:r>
            <a:r>
              <a:rPr lang="en-US" sz="2400" u="none" dirty="0">
                <a:solidFill>
                  <a:schemeClr val="bg1"/>
                </a:solidFill>
              </a:rPr>
              <a:t>	</a:t>
            </a:r>
            <a:r>
              <a:rPr sz="2400" u="none" dirty="0">
                <a:solidFill>
                  <a:schemeClr val="bg1"/>
                </a:solidFill>
              </a:rPr>
              <a:t>the </a:t>
            </a:r>
            <a:r>
              <a:rPr lang="en-US" sz="2400" u="none" dirty="0">
                <a:solidFill>
                  <a:schemeClr val="bg1"/>
                </a:solidFill>
              </a:rPr>
              <a:t> Stewardship</a:t>
            </a:r>
            <a:r>
              <a:rPr sz="2400" u="none" dirty="0">
                <a:solidFill>
                  <a:schemeClr val="bg1"/>
                </a:solidFill>
              </a:rPr>
              <a:t>  </a:t>
            </a:r>
            <a:r>
              <a:rPr lang="en-US" sz="2400" u="none" dirty="0">
                <a:solidFill>
                  <a:schemeClr val="bg1"/>
                </a:solidFill>
              </a:rPr>
              <a:t>&amp; Engagement </a:t>
            </a:r>
            <a:r>
              <a:rPr sz="2400" u="none" dirty="0">
                <a:solidFill>
                  <a:schemeClr val="bg1"/>
                </a:solidFill>
              </a:rPr>
              <a:t>Program and </a:t>
            </a:r>
            <a:r>
              <a:rPr lang="en-US" sz="2400" u="none" dirty="0">
                <a:solidFill>
                  <a:schemeClr val="bg1"/>
                </a:solidFill>
              </a:rPr>
              <a:t>	</a:t>
            </a:r>
            <a:r>
              <a:rPr sz="2400" u="none" dirty="0">
                <a:solidFill>
                  <a:schemeClr val="bg1"/>
                </a:solidFill>
              </a:rPr>
              <a:t>make </a:t>
            </a:r>
            <a:r>
              <a:rPr lang="en-US" sz="2400" u="none" dirty="0">
                <a:solidFill>
                  <a:schemeClr val="bg1"/>
                </a:solidFill>
              </a:rPr>
              <a:t> </a:t>
            </a:r>
            <a:r>
              <a:rPr sz="2400" u="none" dirty="0">
                <a:solidFill>
                  <a:schemeClr val="bg1"/>
                </a:solidFill>
              </a:rPr>
              <a:t>necessary </a:t>
            </a:r>
            <a:r>
              <a:rPr lang="en-US" sz="2400" u="none" dirty="0">
                <a:solidFill>
                  <a:schemeClr val="bg1"/>
                </a:solidFill>
              </a:rPr>
              <a:t> </a:t>
            </a:r>
            <a:r>
              <a:rPr sz="2400" u="none" dirty="0">
                <a:solidFill>
                  <a:schemeClr val="bg1"/>
                </a:solidFill>
              </a:rPr>
              <a:t>improvements </a:t>
            </a:r>
            <a:r>
              <a:rPr lang="en-US" sz="2400" u="none" dirty="0">
                <a:solidFill>
                  <a:schemeClr val="bg1"/>
                </a:solidFill>
              </a:rPr>
              <a:t> </a:t>
            </a:r>
            <a:r>
              <a:rPr sz="2400" u="none" dirty="0">
                <a:solidFill>
                  <a:schemeClr val="bg1"/>
                </a:solidFill>
              </a:rPr>
              <a:t>within  2 </a:t>
            </a:r>
            <a:r>
              <a:rPr lang="en-US" sz="2400" u="none" dirty="0">
                <a:solidFill>
                  <a:schemeClr val="bg1"/>
                </a:solidFill>
              </a:rPr>
              <a:t> </a:t>
            </a:r>
            <a:r>
              <a:rPr sz="2400" u="none" dirty="0">
                <a:solidFill>
                  <a:schemeClr val="bg1"/>
                </a:solidFill>
              </a:rPr>
              <a:t>months</a:t>
            </a:r>
          </a:p>
        </p:txBody>
      </p:sp>
      <p:sp>
        <p:nvSpPr>
          <p:cNvPr id="308" name="Rectangle 2"/>
          <p:cNvSpPr/>
          <p:nvPr/>
        </p:nvSpPr>
        <p:spPr>
          <a:xfrm>
            <a:off x="53927" y="849880"/>
            <a:ext cx="8915144" cy="5948201"/>
          </a:xfrm>
          <a:prstGeom prst="rect">
            <a:avLst/>
          </a:prstGeom>
          <a:ln w="19050"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27E26A-1A73-31D7-727D-7AFBB88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</p:spTree>
    <p:extLst>
      <p:ext uri="{BB962C8B-B14F-4D97-AF65-F5344CB8AC3E}">
        <p14:creationId xmlns:p14="http://schemas.microsoft.com/office/powerpoint/2010/main" val="5454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4287" y="816746"/>
            <a:ext cx="8624411" cy="59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1: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recruit </a:t>
            </a:r>
            <a:r>
              <a:rPr sz="1300" dirty="0">
                <a:solidFill>
                  <a:srgbClr val="FF0000"/>
                </a:solidFill>
              </a:rPr>
              <a:t>team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determine stewardship</a:t>
            </a:r>
            <a:r>
              <a:rPr lang="en-US" sz="1300" dirty="0"/>
              <a:t> and</a:t>
            </a:r>
            <a:r>
              <a:rPr sz="1300" dirty="0"/>
              <a:t> engagement</a:t>
            </a:r>
            <a:r>
              <a:rPr lang="en-US" sz="1300" dirty="0"/>
              <a:t> </a:t>
            </a:r>
            <a:r>
              <a:rPr sz="1300" dirty="0"/>
              <a:t>key </a:t>
            </a:r>
            <a:r>
              <a:rPr sz="1300" dirty="0">
                <a:solidFill>
                  <a:srgbClr val="FF0000"/>
                </a:solidFill>
              </a:rPr>
              <a:t>definitions</a:t>
            </a:r>
            <a:r>
              <a:rPr sz="1300" dirty="0"/>
              <a:t> and </a:t>
            </a:r>
            <a:r>
              <a:rPr sz="1300" dirty="0">
                <a:solidFill>
                  <a:srgbClr val="FF0000"/>
                </a:solidFill>
              </a:rPr>
              <a:t>effectiveness metrics </a:t>
            </a:r>
            <a:r>
              <a:rPr lang="en-US" sz="1300" dirty="0"/>
              <a:t>and 	</a:t>
            </a:r>
            <a:r>
              <a:rPr lang="en-US" sz="1300" dirty="0">
                <a:solidFill>
                  <a:srgbClr val="FF0000"/>
                </a:solidFill>
              </a:rPr>
              <a:t>timelines</a:t>
            </a:r>
            <a:endParaRPr sz="1300" dirty="0">
              <a:solidFill>
                <a:srgbClr val="FF0000"/>
              </a:solidFill>
            </a:endParaRP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analyze the </a:t>
            </a:r>
            <a:r>
              <a:rPr sz="1300" dirty="0">
                <a:solidFill>
                  <a:srgbClr val="FF0000"/>
                </a:solidFill>
              </a:rPr>
              <a:t>parish baseline </a:t>
            </a:r>
            <a:r>
              <a:rPr sz="1300" dirty="0"/>
              <a:t>on those key effectiveness metrics and </a:t>
            </a:r>
            <a:r>
              <a:rPr sz="1300" dirty="0">
                <a:solidFill>
                  <a:srgbClr val="FF0000"/>
                </a:solidFill>
              </a:rPr>
              <a:t>identify parish </a:t>
            </a: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sz="1300" dirty="0">
                <a:solidFill>
                  <a:srgbClr val="FF0000"/>
                </a:solidFill>
              </a:rPr>
              <a:t>impediments</a:t>
            </a:r>
            <a:r>
              <a:rPr sz="1300" dirty="0"/>
              <a:t> to success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D: </a:t>
            </a:r>
            <a:r>
              <a:rPr sz="1300" dirty="0">
                <a:solidFill>
                  <a:srgbClr val="FF0000"/>
                </a:solidFill>
              </a:rPr>
              <a:t>identify</a:t>
            </a:r>
            <a:r>
              <a:rPr sz="1300" dirty="0"/>
              <a:t> at least </a:t>
            </a:r>
            <a:r>
              <a:rPr lang="en-US" sz="1300" dirty="0"/>
              <a:t>3</a:t>
            </a:r>
            <a:r>
              <a:rPr sz="1300" dirty="0"/>
              <a:t> stewardship</a:t>
            </a:r>
            <a:r>
              <a:rPr lang="en-US" sz="1300" dirty="0"/>
              <a:t> and </a:t>
            </a:r>
            <a:r>
              <a:rPr sz="1300" dirty="0"/>
              <a:t>engagement</a:t>
            </a:r>
            <a:r>
              <a:rPr lang="en-US" sz="1300" dirty="0"/>
              <a:t>, 3 endowment and 3 benevolence fund 	</a:t>
            </a:r>
            <a:r>
              <a:rPr sz="1300" dirty="0">
                <a:solidFill>
                  <a:srgbClr val="FF0000"/>
                </a:solidFill>
              </a:rPr>
              <a:t>programs to consider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2: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evaluate researched programs for effectiveness  against key performance metrics and </a:t>
            </a:r>
            <a:r>
              <a:rPr lang="en-US" sz="1300" dirty="0"/>
              <a:t>	</a:t>
            </a:r>
            <a:r>
              <a:rPr sz="1300" dirty="0"/>
              <a:t>parish baselines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modify </a:t>
            </a:r>
            <a:r>
              <a:rPr lang="en-US" sz="1300" dirty="0"/>
              <a:t>or develop new </a:t>
            </a:r>
            <a:r>
              <a:rPr sz="1300" dirty="0"/>
              <a:t>stewardship</a:t>
            </a:r>
            <a:r>
              <a:rPr lang="en-US" sz="1300" dirty="0"/>
              <a:t> and</a:t>
            </a:r>
            <a:r>
              <a:rPr sz="1300" dirty="0"/>
              <a:t> engagement programs for utilization</a:t>
            </a:r>
            <a:r>
              <a:rPr lang="en-US" sz="1300" dirty="0"/>
              <a:t> </a:t>
            </a:r>
            <a:r>
              <a:rPr sz="1300" dirty="0"/>
              <a:t>at </a:t>
            </a:r>
            <a:r>
              <a:rPr lang="en-US" sz="1300" dirty="0"/>
              <a:t>the parish 	(the “Stewardship &amp; Engagement Program”) 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finalize parish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and establish quarterly and/or monthly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3: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identify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"</a:t>
            </a:r>
            <a:r>
              <a:rPr sz="1300" dirty="0"/>
              <a:t>Ambassadors</a:t>
            </a:r>
            <a:r>
              <a:rPr lang="en-US" sz="1300" dirty="0"/>
              <a:t>"</a:t>
            </a:r>
            <a:r>
              <a:rPr sz="1300" dirty="0"/>
              <a:t> to deliver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	Engagement </a:t>
            </a:r>
            <a:r>
              <a:rPr sz="1300" dirty="0"/>
              <a:t>Program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develop Ambassadors training programs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train the Ambassadors</a:t>
            </a:r>
          </a:p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4: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implement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based on determined monthly and </a:t>
            </a:r>
            <a:r>
              <a:rPr lang="en-US" sz="1300" dirty="0"/>
              <a:t>	</a:t>
            </a:r>
            <a:r>
              <a:rPr sz="1300" dirty="0"/>
              <a:t>quarterly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continue Ambassadors’ follow-up with parishioners until </a:t>
            </a:r>
            <a:r>
              <a:rPr lang="en-US" sz="1300" dirty="0"/>
              <a:t>Stewardship &amp; Engagement 	Targets</a:t>
            </a:r>
            <a:r>
              <a:rPr sz="1300" dirty="0"/>
              <a:t> are achieved</a:t>
            </a:r>
          </a:p>
          <a:p>
            <a:pPr marL="221694" indent="-221694" defTabSz="868680">
              <a:spcBef>
                <a:spcPts val="200"/>
              </a:spcBef>
              <a:defRPr sz="114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5:  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obtain qualitative and quantitative  data from</a:t>
            </a:r>
            <a:r>
              <a:rPr lang="en-US" sz="1300" dirty="0"/>
              <a:t> 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	E</a:t>
            </a:r>
            <a:r>
              <a:rPr sz="1300" dirty="0"/>
              <a:t>ffectiveness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analyze all data and finalize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assessment and make all </a:t>
            </a:r>
            <a:r>
              <a:rPr lang="en-US" sz="1300" dirty="0"/>
              <a:t>	</a:t>
            </a:r>
            <a:r>
              <a:rPr sz="1300" dirty="0"/>
              <a:t>necessary improvements</a:t>
            </a:r>
          </a:p>
        </p:txBody>
      </p:sp>
      <p:sp>
        <p:nvSpPr>
          <p:cNvPr id="312" name="Content Placeholder 3"/>
          <p:cNvSpPr txBox="1"/>
          <p:nvPr/>
        </p:nvSpPr>
        <p:spPr>
          <a:xfrm>
            <a:off x="5596446" y="1078542"/>
            <a:ext cx="3499496" cy="485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685800" algn="l"/>
              </a:tabLst>
              <a:defRPr sz="16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Rectangle 6"/>
          <p:cNvSpPr/>
          <p:nvPr/>
        </p:nvSpPr>
        <p:spPr>
          <a:xfrm>
            <a:off x="61984" y="736787"/>
            <a:ext cx="8832454" cy="6061295"/>
          </a:xfrm>
          <a:prstGeom prst="rect">
            <a:avLst/>
          </a:prstGeom>
          <a:ln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707BC0-C1D8-1258-3C97-45174214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1A46C2-7691-E55F-A23F-C36950F3297B}"/>
              </a:ext>
            </a:extLst>
          </p:cNvPr>
          <p:cNvSpPr/>
          <p:nvPr/>
        </p:nvSpPr>
        <p:spPr bwMode="auto">
          <a:xfrm>
            <a:off x="0" y="2414726"/>
            <a:ext cx="9144000" cy="44432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4287" y="816746"/>
            <a:ext cx="8624411" cy="59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1: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recruit team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determine stewardship</a:t>
            </a:r>
            <a:r>
              <a:rPr lang="en-US" sz="1300" dirty="0"/>
              <a:t> and</a:t>
            </a:r>
            <a:r>
              <a:rPr sz="1300" dirty="0"/>
              <a:t> engagement</a:t>
            </a:r>
            <a:r>
              <a:rPr lang="en-US" sz="1300" dirty="0"/>
              <a:t> </a:t>
            </a:r>
            <a:r>
              <a:rPr sz="1300" dirty="0"/>
              <a:t>key definitions and effectiveness metrics </a:t>
            </a:r>
            <a:r>
              <a:rPr lang="en-US" sz="1300" dirty="0"/>
              <a:t>and 	timelines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analyze the parish baseline on those key effectiveness metrics and identify parish </a:t>
            </a:r>
            <a:r>
              <a:rPr lang="en-US" sz="1300" dirty="0"/>
              <a:t>	</a:t>
            </a:r>
            <a:r>
              <a:rPr sz="1300" dirty="0"/>
              <a:t>impediments to success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D: identify at least </a:t>
            </a:r>
            <a:r>
              <a:rPr lang="en-US" sz="1300" dirty="0"/>
              <a:t>3</a:t>
            </a:r>
            <a:r>
              <a:rPr sz="1300" dirty="0"/>
              <a:t> stewardship</a:t>
            </a:r>
            <a:r>
              <a:rPr lang="en-US" sz="1300" dirty="0"/>
              <a:t> and </a:t>
            </a:r>
            <a:r>
              <a:rPr sz="1300" dirty="0"/>
              <a:t>engagement</a:t>
            </a:r>
            <a:r>
              <a:rPr lang="en-US" sz="1300" dirty="0"/>
              <a:t>, 3 endowment and 3 benevolence fund 	</a:t>
            </a:r>
            <a:r>
              <a:rPr sz="1300" dirty="0"/>
              <a:t>programs to consider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2: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</a:t>
            </a:r>
            <a:r>
              <a:rPr sz="1300" dirty="0">
                <a:solidFill>
                  <a:srgbClr val="FF0000"/>
                </a:solidFill>
              </a:rPr>
              <a:t>evaluate researched programs for effectiveness  </a:t>
            </a:r>
            <a:r>
              <a:rPr sz="1300" dirty="0"/>
              <a:t>against key performance metrics and </a:t>
            </a:r>
            <a:r>
              <a:rPr lang="en-US" sz="1300" dirty="0"/>
              <a:t>	</a:t>
            </a:r>
            <a:r>
              <a:rPr sz="1300" dirty="0"/>
              <a:t>parish baselines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</a:t>
            </a:r>
            <a:r>
              <a:rPr sz="1300" dirty="0">
                <a:solidFill>
                  <a:srgbClr val="FF0000"/>
                </a:solidFill>
              </a:rPr>
              <a:t>modify </a:t>
            </a:r>
            <a:r>
              <a:rPr lang="en-US" sz="1300" dirty="0">
                <a:solidFill>
                  <a:srgbClr val="FF0000"/>
                </a:solidFill>
              </a:rPr>
              <a:t>or develop </a:t>
            </a:r>
            <a:r>
              <a:rPr lang="en-US" sz="1300" dirty="0"/>
              <a:t>new </a:t>
            </a:r>
            <a:r>
              <a:rPr sz="1300" dirty="0"/>
              <a:t>stewardship</a:t>
            </a:r>
            <a:r>
              <a:rPr lang="en-US" sz="1300" dirty="0"/>
              <a:t> and</a:t>
            </a:r>
            <a:r>
              <a:rPr sz="1300" dirty="0"/>
              <a:t> engagement programs for utilization</a:t>
            </a:r>
            <a:r>
              <a:rPr lang="en-US" sz="1300" dirty="0"/>
              <a:t> </a:t>
            </a:r>
            <a:r>
              <a:rPr sz="1300" dirty="0"/>
              <a:t>at </a:t>
            </a:r>
            <a:r>
              <a:rPr lang="en-US" sz="1300" dirty="0"/>
              <a:t>the parish 	(the “Stewardship &amp; Engagement Program”) 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</a:t>
            </a:r>
            <a:r>
              <a:rPr sz="1300" dirty="0">
                <a:solidFill>
                  <a:srgbClr val="FF0000"/>
                </a:solidFill>
              </a:rPr>
              <a:t>finalize</a:t>
            </a:r>
            <a:r>
              <a:rPr sz="1300" dirty="0"/>
              <a:t> parish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and establish quarterly and/or monthly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3: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identify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"</a:t>
            </a:r>
            <a:r>
              <a:rPr sz="1300" dirty="0"/>
              <a:t>Ambassadors</a:t>
            </a:r>
            <a:r>
              <a:rPr lang="en-US" sz="1300" dirty="0"/>
              <a:t>"</a:t>
            </a:r>
            <a:r>
              <a:rPr sz="1300" dirty="0"/>
              <a:t> to deliver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	Engagement </a:t>
            </a:r>
            <a:r>
              <a:rPr sz="1300" dirty="0"/>
              <a:t>Program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develop Ambassadors training programs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train the Ambassadors</a:t>
            </a:r>
          </a:p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4: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implement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based on determined monthly and </a:t>
            </a:r>
            <a:r>
              <a:rPr lang="en-US" sz="1300" dirty="0"/>
              <a:t>	</a:t>
            </a:r>
            <a:r>
              <a:rPr sz="1300" dirty="0"/>
              <a:t>quarterly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continue Ambassadors’ follow-up with parishioners until </a:t>
            </a:r>
            <a:r>
              <a:rPr lang="en-US" sz="1300" dirty="0"/>
              <a:t>Stewardship &amp; Engagement 	Targets</a:t>
            </a:r>
            <a:r>
              <a:rPr sz="1300" dirty="0"/>
              <a:t> are achieved</a:t>
            </a:r>
          </a:p>
          <a:p>
            <a:pPr marL="221694" indent="-221694" defTabSz="868680">
              <a:spcBef>
                <a:spcPts val="200"/>
              </a:spcBef>
              <a:defRPr sz="114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5:  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obtain qualitative and quantitative  data from</a:t>
            </a:r>
            <a:r>
              <a:rPr lang="en-US" sz="1300" dirty="0"/>
              <a:t> 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	E</a:t>
            </a:r>
            <a:r>
              <a:rPr sz="1300" dirty="0"/>
              <a:t>ffectiveness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analyze all data and finalize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assessment and make all </a:t>
            </a:r>
            <a:r>
              <a:rPr lang="en-US" sz="1300" dirty="0"/>
              <a:t>	</a:t>
            </a:r>
            <a:r>
              <a:rPr sz="1300" dirty="0"/>
              <a:t>necessary improvements</a:t>
            </a:r>
          </a:p>
        </p:txBody>
      </p:sp>
      <p:sp>
        <p:nvSpPr>
          <p:cNvPr id="312" name="Content Placeholder 3"/>
          <p:cNvSpPr txBox="1"/>
          <p:nvPr/>
        </p:nvSpPr>
        <p:spPr>
          <a:xfrm>
            <a:off x="5596446" y="1078542"/>
            <a:ext cx="3499496" cy="485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685800" algn="l"/>
              </a:tabLst>
              <a:defRPr sz="16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Rectangle 6"/>
          <p:cNvSpPr/>
          <p:nvPr/>
        </p:nvSpPr>
        <p:spPr>
          <a:xfrm>
            <a:off x="61984" y="736787"/>
            <a:ext cx="8832454" cy="6061295"/>
          </a:xfrm>
          <a:prstGeom prst="rect">
            <a:avLst/>
          </a:prstGeom>
          <a:ln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707BC0-C1D8-1258-3C97-45174214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DBA474-4737-5A27-91F3-D3C040B3E4B0}"/>
              </a:ext>
            </a:extLst>
          </p:cNvPr>
          <p:cNvSpPr/>
          <p:nvPr/>
        </p:nvSpPr>
        <p:spPr bwMode="auto">
          <a:xfrm>
            <a:off x="0" y="3719743"/>
            <a:ext cx="9144000" cy="4881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0179B-05D5-D185-C1E2-2B5C52AF9F6B}"/>
              </a:ext>
            </a:extLst>
          </p:cNvPr>
          <p:cNvSpPr/>
          <p:nvPr/>
        </p:nvSpPr>
        <p:spPr bwMode="auto">
          <a:xfrm>
            <a:off x="0" y="816746"/>
            <a:ext cx="9144000" cy="15713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9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4287" y="816746"/>
            <a:ext cx="8624411" cy="59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1: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recruit team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determine stewardship</a:t>
            </a:r>
            <a:r>
              <a:rPr lang="en-US" sz="1300" dirty="0"/>
              <a:t> and</a:t>
            </a:r>
            <a:r>
              <a:rPr sz="1300" dirty="0"/>
              <a:t> engagement</a:t>
            </a:r>
            <a:r>
              <a:rPr lang="en-US" sz="1300" dirty="0"/>
              <a:t> </a:t>
            </a:r>
            <a:r>
              <a:rPr sz="1300" dirty="0"/>
              <a:t>key definitions and effectiveness metrics </a:t>
            </a:r>
            <a:r>
              <a:rPr lang="en-US" sz="1300" dirty="0"/>
              <a:t>and 	timelines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analyze the parish baseline on those key effectiveness metrics and identify parish </a:t>
            </a:r>
            <a:r>
              <a:rPr lang="en-US" sz="1300" dirty="0"/>
              <a:t>	</a:t>
            </a:r>
            <a:r>
              <a:rPr sz="1300" dirty="0"/>
              <a:t>impediments to success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D: identify at least </a:t>
            </a:r>
            <a:r>
              <a:rPr lang="en-US" sz="1300" dirty="0"/>
              <a:t>3</a:t>
            </a:r>
            <a:r>
              <a:rPr sz="1300" dirty="0"/>
              <a:t> stewardship</a:t>
            </a:r>
            <a:r>
              <a:rPr lang="en-US" sz="1300" dirty="0"/>
              <a:t> and </a:t>
            </a:r>
            <a:r>
              <a:rPr sz="1300" dirty="0"/>
              <a:t>engagement</a:t>
            </a:r>
            <a:r>
              <a:rPr lang="en-US" sz="1300" dirty="0"/>
              <a:t>, 3 endowment and 3 benevolence fund 	</a:t>
            </a:r>
            <a:r>
              <a:rPr sz="1300" dirty="0"/>
              <a:t>programs to consider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2: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evaluate researched programs for effectiveness  against key performance metrics and </a:t>
            </a:r>
            <a:r>
              <a:rPr lang="en-US" sz="1300" dirty="0"/>
              <a:t>	</a:t>
            </a:r>
            <a:r>
              <a:rPr sz="1300" dirty="0"/>
              <a:t>parish baselines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modify </a:t>
            </a:r>
            <a:r>
              <a:rPr lang="en-US" sz="1300" dirty="0"/>
              <a:t>or develop new </a:t>
            </a:r>
            <a:r>
              <a:rPr sz="1300" dirty="0"/>
              <a:t>stewardship</a:t>
            </a:r>
            <a:r>
              <a:rPr lang="en-US" sz="1300" dirty="0"/>
              <a:t> and</a:t>
            </a:r>
            <a:r>
              <a:rPr sz="1300" dirty="0"/>
              <a:t> engagement programs for utilization</a:t>
            </a:r>
            <a:r>
              <a:rPr lang="en-US" sz="1300" dirty="0"/>
              <a:t> </a:t>
            </a:r>
            <a:r>
              <a:rPr sz="1300" dirty="0"/>
              <a:t>at </a:t>
            </a:r>
            <a:r>
              <a:rPr lang="en-US" sz="1300" dirty="0"/>
              <a:t>the parish 	(the “Stewardship &amp; Engagement Program”) 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finalize parish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and establish quarterly and/or monthly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3: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</a:t>
            </a:r>
            <a:r>
              <a:rPr sz="1300" dirty="0">
                <a:solidFill>
                  <a:srgbClr val="FF0000"/>
                </a:solidFill>
              </a:rPr>
              <a:t>identify</a:t>
            </a:r>
            <a:r>
              <a:rPr sz="1300" dirty="0"/>
              <a:t>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"</a:t>
            </a:r>
            <a:r>
              <a:rPr sz="1300" dirty="0">
                <a:solidFill>
                  <a:srgbClr val="FF0000"/>
                </a:solidFill>
              </a:rPr>
              <a:t>Ambassadors</a:t>
            </a:r>
            <a:r>
              <a:rPr lang="en-US" sz="1300" dirty="0">
                <a:solidFill>
                  <a:srgbClr val="FF0000"/>
                </a:solidFill>
              </a:rPr>
              <a:t>"</a:t>
            </a:r>
            <a:r>
              <a:rPr sz="1300" dirty="0">
                <a:solidFill>
                  <a:srgbClr val="FF0000"/>
                </a:solidFill>
              </a:rPr>
              <a:t> to deliver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	Engagement </a:t>
            </a:r>
            <a:r>
              <a:rPr sz="1300" dirty="0"/>
              <a:t>Program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develop Ambassadors </a:t>
            </a:r>
            <a:r>
              <a:rPr sz="1300" dirty="0">
                <a:solidFill>
                  <a:srgbClr val="FF0000"/>
                </a:solidFill>
              </a:rPr>
              <a:t>training programs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</a:t>
            </a:r>
            <a:r>
              <a:rPr sz="1300" dirty="0">
                <a:solidFill>
                  <a:srgbClr val="FF0000"/>
                </a:solidFill>
              </a:rPr>
              <a:t>train</a:t>
            </a:r>
            <a:r>
              <a:rPr sz="1300" dirty="0"/>
              <a:t> the Ambassadors</a:t>
            </a:r>
          </a:p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4: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implement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based on determined monthly and </a:t>
            </a:r>
            <a:r>
              <a:rPr lang="en-US" sz="1300" dirty="0"/>
              <a:t>	</a:t>
            </a:r>
            <a:r>
              <a:rPr sz="1300" dirty="0"/>
              <a:t>quarterly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continue Ambassadors’ follow-up with parishioners until </a:t>
            </a:r>
            <a:r>
              <a:rPr lang="en-US" sz="1300" dirty="0"/>
              <a:t>Stewardship &amp; Engagement 	Targets</a:t>
            </a:r>
            <a:r>
              <a:rPr sz="1300" dirty="0"/>
              <a:t> are achieved</a:t>
            </a:r>
          </a:p>
          <a:p>
            <a:pPr marL="221694" indent="-221694" defTabSz="868680">
              <a:spcBef>
                <a:spcPts val="200"/>
              </a:spcBef>
              <a:defRPr sz="114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5:  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obtain qualitative and quantitative  data from</a:t>
            </a:r>
            <a:r>
              <a:rPr lang="en-US" sz="1300" dirty="0"/>
              <a:t> 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	E</a:t>
            </a:r>
            <a:r>
              <a:rPr sz="1300" dirty="0"/>
              <a:t>ffectiveness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analyze all data and finalize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assessment and make all </a:t>
            </a:r>
            <a:r>
              <a:rPr lang="en-US" sz="1300" dirty="0"/>
              <a:t>	</a:t>
            </a:r>
            <a:r>
              <a:rPr sz="1300" dirty="0"/>
              <a:t>necessary improvements</a:t>
            </a:r>
          </a:p>
        </p:txBody>
      </p:sp>
      <p:sp>
        <p:nvSpPr>
          <p:cNvPr id="312" name="Content Placeholder 3"/>
          <p:cNvSpPr txBox="1"/>
          <p:nvPr/>
        </p:nvSpPr>
        <p:spPr>
          <a:xfrm>
            <a:off x="5596446" y="1078542"/>
            <a:ext cx="3499496" cy="485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685800" algn="l"/>
              </a:tabLst>
              <a:defRPr sz="16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Rectangle 6"/>
          <p:cNvSpPr/>
          <p:nvPr/>
        </p:nvSpPr>
        <p:spPr>
          <a:xfrm>
            <a:off x="61984" y="736787"/>
            <a:ext cx="8832454" cy="6061295"/>
          </a:xfrm>
          <a:prstGeom prst="rect">
            <a:avLst/>
          </a:prstGeom>
          <a:ln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707BC0-C1D8-1258-3C97-45174214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5CAEB7-F9D3-A5ED-9D5A-7E8CF4B58931}"/>
              </a:ext>
            </a:extLst>
          </p:cNvPr>
          <p:cNvSpPr/>
          <p:nvPr/>
        </p:nvSpPr>
        <p:spPr bwMode="auto">
          <a:xfrm>
            <a:off x="0" y="4714042"/>
            <a:ext cx="9144000" cy="82879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974F42-98CA-E2F0-899F-C8940CF51EA2}"/>
              </a:ext>
            </a:extLst>
          </p:cNvPr>
          <p:cNvSpPr/>
          <p:nvPr/>
        </p:nvSpPr>
        <p:spPr bwMode="auto">
          <a:xfrm>
            <a:off x="0" y="816746"/>
            <a:ext cx="9144000" cy="2894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793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4287" y="816746"/>
            <a:ext cx="8624411" cy="59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1: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recruit team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determine stewardship</a:t>
            </a:r>
            <a:r>
              <a:rPr lang="en-US" sz="1300" dirty="0"/>
              <a:t> and</a:t>
            </a:r>
            <a:r>
              <a:rPr sz="1300" dirty="0"/>
              <a:t> engagement</a:t>
            </a:r>
            <a:r>
              <a:rPr lang="en-US" sz="1300" dirty="0"/>
              <a:t> </a:t>
            </a:r>
            <a:r>
              <a:rPr sz="1300" dirty="0"/>
              <a:t>key definitions and effectiveness metrics </a:t>
            </a:r>
            <a:r>
              <a:rPr lang="en-US" sz="1300" dirty="0"/>
              <a:t>and 	timelines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analyze the parish baseline on those key effectiveness metrics and identify parish </a:t>
            </a:r>
            <a:r>
              <a:rPr lang="en-US" sz="1300" dirty="0"/>
              <a:t>	</a:t>
            </a:r>
            <a:r>
              <a:rPr sz="1300" dirty="0"/>
              <a:t>impediments to success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D: identify at least </a:t>
            </a:r>
            <a:r>
              <a:rPr lang="en-US" sz="1300" dirty="0"/>
              <a:t>3</a:t>
            </a:r>
            <a:r>
              <a:rPr sz="1300" dirty="0"/>
              <a:t> stewardship</a:t>
            </a:r>
            <a:r>
              <a:rPr lang="en-US" sz="1300" dirty="0"/>
              <a:t> and </a:t>
            </a:r>
            <a:r>
              <a:rPr sz="1300" dirty="0"/>
              <a:t>engagement</a:t>
            </a:r>
            <a:r>
              <a:rPr lang="en-US" sz="1300" dirty="0"/>
              <a:t>, 3 endowment and 3 benevolence fund 	</a:t>
            </a:r>
            <a:r>
              <a:rPr sz="1300" dirty="0"/>
              <a:t>programs to consider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2: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evaluate researched programs for effectiveness  against key performance metrics and </a:t>
            </a:r>
            <a:r>
              <a:rPr lang="en-US" sz="1300" dirty="0"/>
              <a:t>	</a:t>
            </a:r>
            <a:r>
              <a:rPr sz="1300" dirty="0"/>
              <a:t>parish baselines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modify </a:t>
            </a:r>
            <a:r>
              <a:rPr lang="en-US" sz="1300" dirty="0"/>
              <a:t>or develop new </a:t>
            </a:r>
            <a:r>
              <a:rPr sz="1300" dirty="0"/>
              <a:t>stewardship</a:t>
            </a:r>
            <a:r>
              <a:rPr lang="en-US" sz="1300" dirty="0"/>
              <a:t> and</a:t>
            </a:r>
            <a:r>
              <a:rPr sz="1300" dirty="0"/>
              <a:t> engagement programs for utilization</a:t>
            </a:r>
            <a:r>
              <a:rPr lang="en-US" sz="1300" dirty="0"/>
              <a:t> </a:t>
            </a:r>
            <a:r>
              <a:rPr sz="1300" dirty="0"/>
              <a:t>at </a:t>
            </a:r>
            <a:r>
              <a:rPr lang="en-US" sz="1300" dirty="0"/>
              <a:t>the parish 	(the “Stewardship &amp; Engagement Program”) 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finalize parish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and establish quarterly and/or monthly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3: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identify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"</a:t>
            </a:r>
            <a:r>
              <a:rPr sz="1300" dirty="0"/>
              <a:t>Ambassadors</a:t>
            </a:r>
            <a:r>
              <a:rPr lang="en-US" sz="1300" dirty="0"/>
              <a:t>"</a:t>
            </a:r>
            <a:r>
              <a:rPr sz="1300" dirty="0"/>
              <a:t> to deliver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	Engagement </a:t>
            </a:r>
            <a:r>
              <a:rPr sz="1300" dirty="0"/>
              <a:t>Program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develop Ambassadors training programs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train the Ambassadors</a:t>
            </a:r>
          </a:p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4: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</a:t>
            </a:r>
            <a:r>
              <a:rPr sz="1300" dirty="0">
                <a:solidFill>
                  <a:srgbClr val="FF0000"/>
                </a:solidFill>
              </a:rPr>
              <a:t>implement </a:t>
            </a:r>
            <a:r>
              <a:rPr lang="en-US" sz="1300" dirty="0">
                <a:solidFill>
                  <a:srgbClr val="FF0000"/>
                </a:solidFill>
              </a:rPr>
              <a:t>Stewardship</a:t>
            </a:r>
            <a:r>
              <a:rPr sz="1300" dirty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&amp; Engagement </a:t>
            </a:r>
            <a:r>
              <a:rPr sz="1300" dirty="0">
                <a:solidFill>
                  <a:srgbClr val="FF0000"/>
                </a:solidFill>
              </a:rPr>
              <a:t>Program </a:t>
            </a:r>
            <a:r>
              <a:rPr sz="1300" dirty="0"/>
              <a:t>based on determined monthly and </a:t>
            </a:r>
            <a:r>
              <a:rPr lang="en-US" sz="1300" dirty="0"/>
              <a:t>	</a:t>
            </a:r>
            <a:r>
              <a:rPr sz="1300" dirty="0"/>
              <a:t>quarterly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continue Ambassadors’ follow-up with parishioners </a:t>
            </a:r>
            <a:r>
              <a:rPr sz="1300" dirty="0">
                <a:solidFill>
                  <a:srgbClr val="FF0000"/>
                </a:solidFill>
              </a:rPr>
              <a:t>until </a:t>
            </a:r>
            <a:r>
              <a:rPr lang="en-US" sz="1300" dirty="0">
                <a:solidFill>
                  <a:srgbClr val="FF0000"/>
                </a:solidFill>
              </a:rPr>
              <a:t>Stewardship &amp; Engagement 	Targets</a:t>
            </a:r>
            <a:r>
              <a:rPr sz="1300" dirty="0">
                <a:solidFill>
                  <a:srgbClr val="FF0000"/>
                </a:solidFill>
              </a:rPr>
              <a:t> are achieved</a:t>
            </a:r>
          </a:p>
          <a:p>
            <a:pPr marL="221694" indent="-221694" defTabSz="868680">
              <a:spcBef>
                <a:spcPts val="200"/>
              </a:spcBef>
              <a:defRPr sz="114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5:  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obtain qualitative and quantitative  data from</a:t>
            </a:r>
            <a:r>
              <a:rPr lang="en-US" sz="1300" dirty="0"/>
              <a:t> 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	E</a:t>
            </a:r>
            <a:r>
              <a:rPr sz="1300" dirty="0"/>
              <a:t>ffectiveness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analyze all data and finalize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assessment and make all </a:t>
            </a:r>
            <a:r>
              <a:rPr lang="en-US" sz="1300" dirty="0"/>
              <a:t>	</a:t>
            </a:r>
            <a:r>
              <a:rPr sz="1300" dirty="0"/>
              <a:t>necessary improvements</a:t>
            </a:r>
          </a:p>
        </p:txBody>
      </p:sp>
      <p:sp>
        <p:nvSpPr>
          <p:cNvPr id="312" name="Content Placeholder 3"/>
          <p:cNvSpPr txBox="1"/>
          <p:nvPr/>
        </p:nvSpPr>
        <p:spPr>
          <a:xfrm>
            <a:off x="5596446" y="1078542"/>
            <a:ext cx="3499496" cy="485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685800" algn="l"/>
              </a:tabLst>
              <a:defRPr sz="16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Rectangle 6"/>
          <p:cNvSpPr/>
          <p:nvPr/>
        </p:nvSpPr>
        <p:spPr>
          <a:xfrm>
            <a:off x="61984" y="736787"/>
            <a:ext cx="8832454" cy="6061295"/>
          </a:xfrm>
          <a:prstGeom prst="rect">
            <a:avLst/>
          </a:prstGeom>
          <a:ln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707BC0-C1D8-1258-3C97-45174214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803C14-299F-D0B3-FD9F-B84821B25D82}"/>
              </a:ext>
            </a:extLst>
          </p:cNvPr>
          <p:cNvSpPr/>
          <p:nvPr/>
        </p:nvSpPr>
        <p:spPr bwMode="auto">
          <a:xfrm>
            <a:off x="-124287" y="5610687"/>
            <a:ext cx="9144000" cy="1247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1ECC05-7894-B17A-69B1-515A318A4E8E}"/>
              </a:ext>
            </a:extLst>
          </p:cNvPr>
          <p:cNvSpPr/>
          <p:nvPr/>
        </p:nvSpPr>
        <p:spPr bwMode="auto">
          <a:xfrm>
            <a:off x="-48058" y="794664"/>
            <a:ext cx="9144000" cy="3895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31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4287" y="816746"/>
            <a:ext cx="8624411" cy="59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1: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recruit team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determine stewardship</a:t>
            </a:r>
            <a:r>
              <a:rPr lang="en-US" sz="1300" dirty="0"/>
              <a:t> and</a:t>
            </a:r>
            <a:r>
              <a:rPr sz="1300" dirty="0"/>
              <a:t> engagement</a:t>
            </a:r>
            <a:r>
              <a:rPr lang="en-US" sz="1300" dirty="0"/>
              <a:t> </a:t>
            </a:r>
            <a:r>
              <a:rPr sz="1300" dirty="0"/>
              <a:t>key definitions and effectiveness metrics </a:t>
            </a:r>
            <a:r>
              <a:rPr lang="en-US" sz="1300" dirty="0"/>
              <a:t>and 	timelines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analyze the parish baseline on those key effectiveness metrics and identify parish </a:t>
            </a:r>
            <a:r>
              <a:rPr lang="en-US" sz="1300" dirty="0"/>
              <a:t>	</a:t>
            </a:r>
            <a:r>
              <a:rPr sz="1300" dirty="0"/>
              <a:t>impediments to success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D: identify at least </a:t>
            </a:r>
            <a:r>
              <a:rPr lang="en-US" sz="1300" dirty="0"/>
              <a:t>3</a:t>
            </a:r>
            <a:r>
              <a:rPr sz="1300" dirty="0"/>
              <a:t> stewardship</a:t>
            </a:r>
            <a:r>
              <a:rPr lang="en-US" sz="1300" dirty="0"/>
              <a:t> and </a:t>
            </a:r>
            <a:r>
              <a:rPr sz="1300" dirty="0"/>
              <a:t>engagement</a:t>
            </a:r>
            <a:r>
              <a:rPr lang="en-US" sz="1300" dirty="0"/>
              <a:t>, 3 endowment and 3 benevolence fund 	</a:t>
            </a:r>
            <a:r>
              <a:rPr sz="1300" dirty="0"/>
              <a:t>programs to consider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2: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evaluate researched programs for effectiveness  against key performance metrics and </a:t>
            </a:r>
            <a:r>
              <a:rPr lang="en-US" sz="1300" dirty="0"/>
              <a:t>	</a:t>
            </a:r>
            <a:r>
              <a:rPr sz="1300" dirty="0"/>
              <a:t>parish baselines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modify </a:t>
            </a:r>
            <a:r>
              <a:rPr lang="en-US" sz="1300" dirty="0"/>
              <a:t>or develop new </a:t>
            </a:r>
            <a:r>
              <a:rPr sz="1300" dirty="0"/>
              <a:t>stewardship</a:t>
            </a:r>
            <a:r>
              <a:rPr lang="en-US" sz="1300" dirty="0"/>
              <a:t> and</a:t>
            </a:r>
            <a:r>
              <a:rPr sz="1300" dirty="0"/>
              <a:t> engagement programs for utilization</a:t>
            </a:r>
            <a:r>
              <a:rPr lang="en-US" sz="1300" dirty="0"/>
              <a:t> </a:t>
            </a:r>
            <a:r>
              <a:rPr sz="1300" dirty="0"/>
              <a:t>at </a:t>
            </a:r>
            <a:r>
              <a:rPr lang="en-US" sz="1300" dirty="0"/>
              <a:t>the parish 	(the “Stewardship &amp; Engagement Program”) 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finalize parish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and establish quarterly and/or monthly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3: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identify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"</a:t>
            </a:r>
            <a:r>
              <a:rPr sz="1300" dirty="0"/>
              <a:t>Ambassadors</a:t>
            </a:r>
            <a:r>
              <a:rPr lang="en-US" sz="1300" dirty="0"/>
              <a:t>"</a:t>
            </a:r>
            <a:r>
              <a:rPr sz="1300" dirty="0"/>
              <a:t> to deliver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	Engagement </a:t>
            </a:r>
            <a:r>
              <a:rPr sz="1300" dirty="0"/>
              <a:t>Program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develop Ambassadors training programs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train the Ambassadors</a:t>
            </a:r>
          </a:p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4: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implement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based on determined monthly and </a:t>
            </a:r>
            <a:r>
              <a:rPr lang="en-US" sz="1300" dirty="0"/>
              <a:t>	</a:t>
            </a:r>
            <a:r>
              <a:rPr sz="1300" dirty="0"/>
              <a:t>quarterly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continue Ambassadors’ follow-up with parishioners until </a:t>
            </a:r>
            <a:r>
              <a:rPr lang="en-US" sz="1300" dirty="0"/>
              <a:t>Stewardship &amp; Engagement 	Targets</a:t>
            </a:r>
            <a:r>
              <a:rPr sz="1300" dirty="0"/>
              <a:t> are achieved</a:t>
            </a:r>
          </a:p>
          <a:p>
            <a:pPr marL="221694" indent="-221694" defTabSz="868680">
              <a:spcBef>
                <a:spcPts val="200"/>
              </a:spcBef>
              <a:defRPr sz="114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5:  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obtain </a:t>
            </a:r>
            <a:r>
              <a:rPr sz="1300" dirty="0">
                <a:solidFill>
                  <a:srgbClr val="FF0000"/>
                </a:solidFill>
              </a:rPr>
              <a:t>qualitative and quantitative  data </a:t>
            </a:r>
            <a:r>
              <a:rPr sz="1300" dirty="0"/>
              <a:t>from</a:t>
            </a:r>
            <a:r>
              <a:rPr lang="en-US" sz="1300" dirty="0"/>
              <a:t> 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	E</a:t>
            </a:r>
            <a:r>
              <a:rPr sz="1300" dirty="0"/>
              <a:t>ffectiveness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</a:t>
            </a:r>
            <a:r>
              <a:rPr sz="1300" dirty="0">
                <a:solidFill>
                  <a:srgbClr val="FF0000"/>
                </a:solidFill>
              </a:rPr>
              <a:t>analyze all data </a:t>
            </a:r>
            <a:r>
              <a:rPr sz="1300" dirty="0"/>
              <a:t>and finalize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assessment and </a:t>
            </a:r>
            <a:r>
              <a:rPr sz="1300" dirty="0">
                <a:solidFill>
                  <a:srgbClr val="FF0000"/>
                </a:solidFill>
              </a:rPr>
              <a:t>make all </a:t>
            </a:r>
            <a:r>
              <a:rPr lang="en-US" sz="1300" dirty="0">
                <a:solidFill>
                  <a:srgbClr val="FF0000"/>
                </a:solidFill>
              </a:rPr>
              <a:t>	</a:t>
            </a:r>
            <a:r>
              <a:rPr sz="1300" dirty="0">
                <a:solidFill>
                  <a:srgbClr val="FF0000"/>
                </a:solidFill>
              </a:rPr>
              <a:t>necessary improvements</a:t>
            </a:r>
          </a:p>
        </p:txBody>
      </p:sp>
      <p:sp>
        <p:nvSpPr>
          <p:cNvPr id="312" name="Content Placeholder 3"/>
          <p:cNvSpPr txBox="1"/>
          <p:nvPr/>
        </p:nvSpPr>
        <p:spPr>
          <a:xfrm>
            <a:off x="5596446" y="1078542"/>
            <a:ext cx="3499496" cy="485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685800" algn="l"/>
              </a:tabLst>
              <a:defRPr sz="16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Rectangle 6"/>
          <p:cNvSpPr/>
          <p:nvPr/>
        </p:nvSpPr>
        <p:spPr>
          <a:xfrm>
            <a:off x="61984" y="736787"/>
            <a:ext cx="8832454" cy="6061295"/>
          </a:xfrm>
          <a:prstGeom prst="rect">
            <a:avLst/>
          </a:prstGeom>
          <a:ln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707BC0-C1D8-1258-3C97-45174214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80578-197C-1568-2EB1-25B46FA754E8}"/>
              </a:ext>
            </a:extLst>
          </p:cNvPr>
          <p:cNvSpPr/>
          <p:nvPr/>
        </p:nvSpPr>
        <p:spPr bwMode="auto">
          <a:xfrm>
            <a:off x="-48058" y="794664"/>
            <a:ext cx="9144000" cy="48588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197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4287" y="816746"/>
            <a:ext cx="8624411" cy="5981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1: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recruit team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determine stewardship</a:t>
            </a:r>
            <a:r>
              <a:rPr lang="en-US" sz="1300" dirty="0"/>
              <a:t> and</a:t>
            </a:r>
            <a:r>
              <a:rPr sz="1300" dirty="0"/>
              <a:t> engagement</a:t>
            </a:r>
            <a:r>
              <a:rPr lang="en-US" sz="1300" dirty="0"/>
              <a:t> </a:t>
            </a:r>
            <a:r>
              <a:rPr sz="1300" dirty="0"/>
              <a:t>key definitions and effectiveness metrics </a:t>
            </a:r>
            <a:r>
              <a:rPr lang="en-US" sz="1300" dirty="0"/>
              <a:t>and 	timelines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analyze the parish baseline on those key effectiveness metrics and identify parish </a:t>
            </a:r>
            <a:r>
              <a:rPr lang="en-US" sz="1300" dirty="0"/>
              <a:t>	</a:t>
            </a:r>
            <a:r>
              <a:rPr sz="1300" dirty="0"/>
              <a:t>impediments to success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D: identify at least </a:t>
            </a:r>
            <a:r>
              <a:rPr lang="en-US" sz="1300" dirty="0"/>
              <a:t>3</a:t>
            </a:r>
            <a:r>
              <a:rPr sz="1300" dirty="0"/>
              <a:t> stewardship</a:t>
            </a:r>
            <a:r>
              <a:rPr lang="en-US" sz="1300" dirty="0"/>
              <a:t> and </a:t>
            </a:r>
            <a:r>
              <a:rPr sz="1300" dirty="0"/>
              <a:t>engagement</a:t>
            </a:r>
            <a:r>
              <a:rPr lang="en-US" sz="1300" dirty="0"/>
              <a:t>, 3 endowment and 3 benevolence fund 	</a:t>
            </a:r>
            <a:r>
              <a:rPr sz="1300" dirty="0"/>
              <a:t>programs to consider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2: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evaluate researched programs for effectiveness  against key performance metrics and </a:t>
            </a:r>
            <a:r>
              <a:rPr lang="en-US" sz="1300" dirty="0"/>
              <a:t>	</a:t>
            </a:r>
            <a:r>
              <a:rPr sz="1300" dirty="0"/>
              <a:t>parish baselines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modify </a:t>
            </a:r>
            <a:r>
              <a:rPr lang="en-US" sz="1300" dirty="0"/>
              <a:t>or develop new </a:t>
            </a:r>
            <a:r>
              <a:rPr sz="1300" dirty="0"/>
              <a:t>stewardship</a:t>
            </a:r>
            <a:r>
              <a:rPr lang="en-US" sz="1300" dirty="0"/>
              <a:t> and</a:t>
            </a:r>
            <a:r>
              <a:rPr sz="1300" dirty="0"/>
              <a:t> engagement programs for utilization</a:t>
            </a:r>
            <a:r>
              <a:rPr lang="en-US" sz="1300" dirty="0"/>
              <a:t> </a:t>
            </a:r>
            <a:r>
              <a:rPr sz="1300" dirty="0"/>
              <a:t>at </a:t>
            </a:r>
            <a:r>
              <a:rPr lang="en-US" sz="1300" dirty="0"/>
              <a:t>the parish 	(the “Stewardship &amp; Engagement Program”) </a:t>
            </a:r>
            <a:endParaRPr sz="1300" dirty="0"/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finalize parish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and establish quarterly and/or monthly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221694" indent="-221694" defTabSz="868680">
              <a:spcBef>
                <a:spcPts val="200"/>
              </a:spcBef>
              <a:tabLst>
                <a:tab pos="749300" algn="l"/>
              </a:tabLst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3:  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identify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"</a:t>
            </a:r>
            <a:r>
              <a:rPr sz="1300" dirty="0"/>
              <a:t>Ambassadors</a:t>
            </a:r>
            <a:r>
              <a:rPr lang="en-US" sz="1300" dirty="0"/>
              <a:t>"</a:t>
            </a:r>
            <a:r>
              <a:rPr sz="1300" dirty="0"/>
              <a:t> to deliver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	Engagement </a:t>
            </a:r>
            <a:r>
              <a:rPr sz="1300" dirty="0"/>
              <a:t>Program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develop Ambassadors training programs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C: train the Ambassadors</a:t>
            </a:r>
          </a:p>
          <a:p>
            <a:pPr marL="221694" indent="-221694" defTabSz="868680">
              <a:spcBef>
                <a:spcPts val="200"/>
              </a:spcBef>
              <a:defRPr sz="1140" u="sng"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4: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implement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based on determined monthly and </a:t>
            </a:r>
            <a:r>
              <a:rPr lang="en-US" sz="1300" dirty="0"/>
              <a:t>	</a:t>
            </a:r>
            <a:r>
              <a:rPr sz="1300" dirty="0"/>
              <a:t>quarterly </a:t>
            </a:r>
            <a:r>
              <a:rPr lang="en-US" sz="1300" dirty="0"/>
              <a:t>	</a:t>
            </a:r>
            <a:r>
              <a:rPr sz="1300" dirty="0"/>
              <a:t>performance benchmarks</a:t>
            </a:r>
          </a:p>
          <a:p>
            <a:pPr marL="0" lvl="1" indent="434340" defTabSz="868680">
              <a:spcBef>
                <a:spcPts val="200"/>
              </a:spcBef>
              <a:buSzTx/>
              <a:buNone/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continue Ambassadors’ follow-up with parishioners until </a:t>
            </a:r>
            <a:r>
              <a:rPr lang="en-US" sz="1300" dirty="0"/>
              <a:t>Stewardship &amp; Engagement 	Targets</a:t>
            </a:r>
            <a:r>
              <a:rPr sz="1300" dirty="0"/>
              <a:t> are achieved</a:t>
            </a:r>
          </a:p>
          <a:p>
            <a:pPr marL="221694" indent="-221694" defTabSz="868680">
              <a:spcBef>
                <a:spcPts val="200"/>
              </a:spcBef>
              <a:defRPr sz="1140" u="sng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200" dirty="0">
                <a:solidFill>
                  <a:srgbClr val="0070C0"/>
                </a:solidFill>
              </a:rPr>
              <a:t>INTERIM  ACTIONS </a:t>
            </a:r>
            <a:r>
              <a:rPr sz="1200" dirty="0">
                <a:solidFill>
                  <a:srgbClr val="0070C0"/>
                </a:solidFill>
              </a:rPr>
              <a:t>5:  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A: obtain qualitative and quantitative  data from</a:t>
            </a:r>
            <a:r>
              <a:rPr lang="en-US" sz="1300" dirty="0"/>
              <a:t> 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</a:t>
            </a:r>
            <a:r>
              <a:rPr lang="en-US" sz="1300" dirty="0"/>
              <a:t>	E</a:t>
            </a:r>
            <a:r>
              <a:rPr sz="1300" dirty="0"/>
              <a:t>ffectiveness</a:t>
            </a:r>
          </a:p>
          <a:p>
            <a:pPr marL="0" lvl="1" indent="438864" defTabSz="868680">
              <a:spcBef>
                <a:spcPts val="200"/>
              </a:spcBef>
              <a:buSzTx/>
              <a:buNone/>
              <a:tabLst>
                <a:tab pos="749300" algn="l"/>
              </a:tabLst>
              <a:defRPr sz="1140">
                <a:solidFill>
                  <a:srgbClr val="800000"/>
                </a:solidFill>
                <a:effectLst/>
                <a:latin typeface="Georgia"/>
                <a:ea typeface="Georgia"/>
                <a:cs typeface="Georgia"/>
                <a:sym typeface="Georgia"/>
              </a:defRPr>
            </a:pPr>
            <a:r>
              <a:rPr sz="1300" dirty="0"/>
              <a:t>B: analyze all data and finalize </a:t>
            </a:r>
            <a:r>
              <a:rPr lang="en-US" sz="1300" dirty="0"/>
              <a:t>Stewardship</a:t>
            </a:r>
            <a:r>
              <a:rPr sz="1300" dirty="0"/>
              <a:t> </a:t>
            </a:r>
            <a:r>
              <a:rPr lang="en-US" sz="1300" dirty="0"/>
              <a:t>&amp; Engagement </a:t>
            </a:r>
            <a:r>
              <a:rPr sz="1300" dirty="0"/>
              <a:t>Program assessment and make all </a:t>
            </a:r>
            <a:r>
              <a:rPr lang="en-US" sz="1300" dirty="0"/>
              <a:t>	</a:t>
            </a:r>
            <a:r>
              <a:rPr sz="1300" dirty="0"/>
              <a:t>necessary improvements</a:t>
            </a:r>
          </a:p>
        </p:txBody>
      </p:sp>
      <p:sp>
        <p:nvSpPr>
          <p:cNvPr id="312" name="Content Placeholder 3"/>
          <p:cNvSpPr txBox="1"/>
          <p:nvPr/>
        </p:nvSpPr>
        <p:spPr>
          <a:xfrm>
            <a:off x="5596446" y="1078542"/>
            <a:ext cx="3499496" cy="4858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685800" algn="l"/>
              </a:tabLst>
              <a:defRPr sz="1600" u="sng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4" name="Rectangle 6"/>
          <p:cNvSpPr/>
          <p:nvPr/>
        </p:nvSpPr>
        <p:spPr>
          <a:xfrm>
            <a:off x="61984" y="736787"/>
            <a:ext cx="8832454" cy="6061295"/>
          </a:xfrm>
          <a:prstGeom prst="rect">
            <a:avLst/>
          </a:prstGeom>
          <a:ln>
            <a:solidFill>
              <a:srgbClr val="5D01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D0100"/>
                </a:solidFill>
                <a:latin typeface="+mj-lt"/>
                <a:ea typeface="+mj-ea"/>
                <a:cs typeface="+mj-cs"/>
                <a:sym typeface="Times Roman"/>
              </a:defRPr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 New Roman"/>
              <a:ea typeface="+mn-ea"/>
              <a:cs typeface="+mn-cs"/>
              <a:sym typeface="Times Roman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707BC0-C1D8-1258-3C97-45174214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97" y="-129958"/>
            <a:ext cx="7147405" cy="1143000"/>
          </a:xfrm>
        </p:spPr>
        <p:txBody>
          <a:bodyPr/>
          <a:lstStyle/>
          <a:p>
            <a:r>
              <a:rPr lang="en-US" sz="3200" u="none" dirty="0">
                <a:latin typeface="Georgia" panose="02040502050405020303" pitchFamily="18" charset="0"/>
              </a:rPr>
              <a:t>Stewardship &amp; Engagement </a:t>
            </a:r>
            <a:r>
              <a:rPr lang="en-US" sz="3200" dirty="0">
                <a:latin typeface="Georgia" panose="02040502050405020303" pitchFamily="18" charset="0"/>
              </a:rPr>
              <a:t>SMART Goal 2</a:t>
            </a:r>
          </a:p>
        </p:txBody>
      </p:sp>
    </p:spTree>
    <p:extLst>
      <p:ext uri="{BB962C8B-B14F-4D97-AF65-F5344CB8AC3E}">
        <p14:creationId xmlns:p14="http://schemas.microsoft.com/office/powerpoint/2010/main" val="175699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Content Placeholder 3"/>
          <p:cNvGraphicFramePr/>
          <p:nvPr/>
        </p:nvGraphicFramePr>
        <p:xfrm>
          <a:off x="142240" y="1043065"/>
          <a:ext cx="8930640" cy="4863954"/>
        </p:xfrm>
        <a:graphic>
          <a:graphicData uri="http://schemas.openxmlformats.org/drawingml/2006/table">
            <a:tbl>
              <a:tblPr firstRow="1" bandRow="1"/>
              <a:tblGrid>
                <a:gridCol w="363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Key  Actions  Necessary  To  Achieve  </a:t>
                      </a:r>
                    </a:p>
                    <a:p>
                      <a:pPr algn="ctr">
                        <a:defRPr sz="1400"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dirty="0"/>
                        <a:t>SMART Goal 2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u="sng" dirty="0"/>
                        <a:t>Responsible Party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u="sng" dirty="0"/>
                        <a:t>Deadline Timetable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dirty="0"/>
                        <a:t> </a:t>
                      </a:r>
                      <a:r>
                        <a:rPr dirty="0"/>
                        <a:t>Completion </a:t>
                      </a:r>
                    </a:p>
                    <a:p>
                      <a:pPr algn="ctr">
                        <a:defRPr sz="1400"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Confirmation Test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7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 1: Research  the  most   effective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and ministry engagement p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rogram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 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within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months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381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 Form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Parishioner SMART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Goal Team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(“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Team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”).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Strategic Planning Team and Goal co-Captains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66003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r>
                        <a:rPr sz="1200" b="0" dirty="0">
                          <a:solidFill>
                            <a:srgbClr val="66003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 month  after Start Date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members agree to serve 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54">
                <a:tc>
                  <a:txBody>
                    <a:bodyPr/>
                    <a:lstStyle/>
                    <a:p>
                      <a:pPr marL="0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2. Determine stewardship and ministry </a:t>
                      </a:r>
                      <a:r>
                        <a:rPr lang="en-US" dirty="0"/>
                        <a:t>engagement </a:t>
                      </a:r>
                      <a:r>
                        <a:rPr dirty="0"/>
                        <a:t>key  definitions and effectiveness metrics.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/>
                        <a:t>Stewardship &amp; Engagement Program </a:t>
                      </a:r>
                      <a:r>
                        <a:rPr sz="1200" b="0" dirty="0"/>
                        <a:t> Team </a:t>
                      </a:r>
                      <a:r>
                        <a:rPr lang="en-US" sz="1200" b="0" dirty="0"/>
                        <a:t>2</a:t>
                      </a:r>
                      <a:endParaRPr sz="1200" b="0" dirty="0"/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 month after step 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definitions and metrics determined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6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3. Analyze the parish baseline on those key stewardship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and ministry engagement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effectiveness metrics and survey/research parish impediments to achieving increased stewardship and ministry engagement success.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/>
                        <a:t>Stewardship &amp; Engagement Program </a:t>
                      </a:r>
                      <a:r>
                        <a:rPr sz="1200" b="0" dirty="0"/>
                        <a:t> Team </a:t>
                      </a:r>
                      <a:r>
                        <a:rPr lang="en-US" sz="1200" b="0" dirty="0"/>
                        <a:t>2</a:t>
                      </a:r>
                      <a:endParaRPr sz="1200" b="0" dirty="0"/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1 months after step 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Parish baselines and parish impediments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determination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are finalized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4. Identify at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stewardship and engagement, 3 endowment, and 3 benevolence fund programs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 consider from both inside and outside the Orthodox ecosystem.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Simultaneous with steps 2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 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&amp; 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At least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stewardship and engagement, 3 endowment and 3 benevolence fund programs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are examined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AFF7035-334D-3655-D371-581FF7D94AB9}"/>
              </a:ext>
            </a:extLst>
          </p:cNvPr>
          <p:cNvSpPr txBox="1">
            <a:spLocks/>
          </p:cNvSpPr>
          <p:nvPr/>
        </p:nvSpPr>
        <p:spPr bwMode="auto">
          <a:xfrm>
            <a:off x="1033857" y="-61400"/>
            <a:ext cx="71474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760002"/>
                </a:solidFill>
                <a:effectLst/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6000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Stewardship  &amp;  Engagement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76000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SMART  Goal  2  Action 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F329E-2913-34DB-437C-BA6DBF86AA2F}"/>
              </a:ext>
            </a:extLst>
          </p:cNvPr>
          <p:cNvSpPr/>
          <p:nvPr/>
        </p:nvSpPr>
        <p:spPr bwMode="auto">
          <a:xfrm>
            <a:off x="142240" y="1043065"/>
            <a:ext cx="3630770" cy="49937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32F67C-836A-156F-EB5F-B56AD69B9AD4}"/>
              </a:ext>
            </a:extLst>
          </p:cNvPr>
          <p:cNvSpPr/>
          <p:nvPr/>
        </p:nvSpPr>
        <p:spPr bwMode="auto">
          <a:xfrm>
            <a:off x="3773010" y="1043065"/>
            <a:ext cx="1597982" cy="49937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21BF4E-0CF7-FDA7-2DD5-B15F22254609}"/>
              </a:ext>
            </a:extLst>
          </p:cNvPr>
          <p:cNvSpPr/>
          <p:nvPr/>
        </p:nvSpPr>
        <p:spPr bwMode="auto">
          <a:xfrm>
            <a:off x="5370991" y="1043065"/>
            <a:ext cx="1855431" cy="49937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97280-C89C-1332-C661-CE81D5FC0BE4}"/>
              </a:ext>
            </a:extLst>
          </p:cNvPr>
          <p:cNvSpPr/>
          <p:nvPr/>
        </p:nvSpPr>
        <p:spPr bwMode="auto">
          <a:xfrm>
            <a:off x="7221936" y="1039431"/>
            <a:ext cx="1855431" cy="49937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5D01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Content Placeholder 3"/>
          <p:cNvGraphicFramePr/>
          <p:nvPr/>
        </p:nvGraphicFramePr>
        <p:xfrm>
          <a:off x="142240" y="1043065"/>
          <a:ext cx="8930640" cy="4863954"/>
        </p:xfrm>
        <a:graphic>
          <a:graphicData uri="http://schemas.openxmlformats.org/drawingml/2006/table">
            <a:tbl>
              <a:tblPr firstRow="1" bandRow="1"/>
              <a:tblGrid>
                <a:gridCol w="3636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947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Key  Actions  Necessary  To  Achieve  </a:t>
                      </a:r>
                    </a:p>
                    <a:p>
                      <a:pPr algn="ctr">
                        <a:defRPr sz="1400"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dirty="0"/>
                        <a:t>SMART Goal 2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u="sng" dirty="0"/>
                        <a:t>Responsible Party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u="sng" dirty="0"/>
                        <a:t>Deadline Timetable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dirty="0"/>
                        <a:t> </a:t>
                      </a:r>
                      <a:r>
                        <a:rPr dirty="0"/>
                        <a:t>Completion </a:t>
                      </a:r>
                    </a:p>
                    <a:p>
                      <a:pPr algn="ctr">
                        <a:defRPr sz="1400"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Confirmation Test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7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 1: Research  the  most   effective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and ministry engagement p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rogram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 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within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months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381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1. Form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Parishioner SMART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Goal Team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(“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Team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”).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Strategic Planning Team and Goal co-Captains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66003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r>
                        <a:rPr sz="1200" b="0" dirty="0">
                          <a:solidFill>
                            <a:srgbClr val="66003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 month  after Start Date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members agree to serve 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54">
                <a:tc>
                  <a:txBody>
                    <a:bodyPr/>
                    <a:lstStyle/>
                    <a:p>
                      <a:pPr marL="0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2. Determine stewardship and ministry </a:t>
                      </a:r>
                      <a:r>
                        <a:rPr lang="en-US" dirty="0"/>
                        <a:t>engagement </a:t>
                      </a:r>
                      <a:r>
                        <a:rPr dirty="0"/>
                        <a:t>key  definitions and effectiveness metrics.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/>
                        <a:t>Stewardship &amp; Engagement Program </a:t>
                      </a:r>
                      <a:r>
                        <a:rPr sz="1200" b="0" dirty="0"/>
                        <a:t> Team </a:t>
                      </a:r>
                      <a:r>
                        <a:rPr lang="en-US" sz="1200" b="0" dirty="0"/>
                        <a:t>2</a:t>
                      </a:r>
                      <a:endParaRPr sz="1200" b="0" dirty="0"/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 1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 month after step 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definitions and metrics determined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6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3. Analyze the parish baseline on those key stewardship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and ministry engagement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effectiveness metrics and survey/research parish impediments to achieving increased stewardship and ministry engagement success.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/>
                        <a:t>Stewardship &amp; Engagement Program </a:t>
                      </a:r>
                      <a:r>
                        <a:rPr sz="1200" b="0" dirty="0"/>
                        <a:t> Team </a:t>
                      </a:r>
                      <a:r>
                        <a:rPr lang="en-US" sz="1200" b="0" dirty="0"/>
                        <a:t>2</a:t>
                      </a:r>
                      <a:endParaRPr sz="1200" b="0" dirty="0"/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1 months after step 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Parish baselines and parish impediments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determination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are finalized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1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4. Identify at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stewardship and engagement, 3 endowment, and 3 benevolence fund programs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to consider from both inside and outside the Orthodox ecosystem.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Simultaneous with steps 2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 </a:t>
                      </a:r>
                      <a:r>
                        <a:rPr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&amp; 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At least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stewardship and engagement, 3 endowment and 3 benevolence fund programs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are examined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AFF7035-334D-3655-D371-581FF7D94AB9}"/>
              </a:ext>
            </a:extLst>
          </p:cNvPr>
          <p:cNvSpPr txBox="1">
            <a:spLocks/>
          </p:cNvSpPr>
          <p:nvPr/>
        </p:nvSpPr>
        <p:spPr bwMode="auto">
          <a:xfrm>
            <a:off x="1033857" y="-61400"/>
            <a:ext cx="714740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760002"/>
                </a:solidFill>
                <a:effectLst/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  <a:lvl2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6000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6000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Stewardship  &amp;  Engagement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760002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SMART  Goal  2  Action  Plan</a:t>
            </a:r>
          </a:p>
        </p:txBody>
      </p:sp>
    </p:spTree>
    <p:extLst>
      <p:ext uri="{BB962C8B-B14F-4D97-AF65-F5344CB8AC3E}">
        <p14:creationId xmlns:p14="http://schemas.microsoft.com/office/powerpoint/2010/main" val="42199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Content Placeholder 3"/>
          <p:cNvGraphicFramePr/>
          <p:nvPr/>
        </p:nvGraphicFramePr>
        <p:xfrm>
          <a:off x="0" y="982800"/>
          <a:ext cx="9020641" cy="5743253"/>
        </p:xfrm>
        <a:graphic>
          <a:graphicData uri="http://schemas.openxmlformats.org/drawingml/2006/table">
            <a:tbl>
              <a:tblPr firstRow="1" bandRow="1"/>
              <a:tblGrid>
                <a:gridCol w="389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654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dirty="0"/>
                        <a:t>Key  Actions  Necessary  To  Achieve  </a:t>
                      </a:r>
                    </a:p>
                    <a:p>
                      <a:pPr algn="ctr">
                        <a:defRPr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sz="1200" dirty="0"/>
                        <a:t>SMART Goal 2</a:t>
                      </a:r>
                      <a:endParaRPr sz="1200" dirty="0"/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u="sng" dirty="0"/>
                        <a:t>Responsible Party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u="sng" dirty="0"/>
                        <a:t>Deadline Timetable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dirty="0"/>
                        <a:t>Completion </a:t>
                      </a:r>
                    </a:p>
                    <a:p>
                      <a:pPr algn="ctr">
                        <a:defRPr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dirty="0"/>
                        <a:t>Confirmation Test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22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 2: Develop   the   most  effective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Program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within  4 	months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22">
                <a:tc>
                  <a:txBody>
                    <a:bodyPr/>
                    <a:lstStyle/>
                    <a:p>
                      <a:pPr marL="57150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5. Evaluate researched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and engagement,  endowment, and benevolence fund </a:t>
                      </a:r>
                      <a:r>
                        <a:rPr dirty="0"/>
                        <a:t>programs for effectiveness  against key performance metrics and parish baselines based on criteria of effectiveness determined in step 2.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2 months after step 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Evaluation of alternative stewardship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and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ministry engagement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, endowment and benevolence fund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programs is completed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22">
                <a:tc>
                  <a:txBody>
                    <a:bodyPr/>
                    <a:lstStyle/>
                    <a:p>
                      <a:pPr marL="57150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6. Modify </a:t>
                      </a:r>
                      <a:r>
                        <a:rPr lang="en-US" dirty="0"/>
                        <a:t>or develop new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and engagement, endowment, and  benevolence fund </a:t>
                      </a:r>
                      <a:r>
                        <a:rPr dirty="0"/>
                        <a:t>program for utilization at </a:t>
                      </a:r>
                      <a:r>
                        <a:rPr lang="en-US" dirty="0"/>
                        <a:t>the parish (the “Stewardship &amp; Engagement Program”) </a:t>
                      </a:r>
                      <a:r>
                        <a:rPr dirty="0"/>
                        <a:t>and finalize </a:t>
                      </a:r>
                      <a:r>
                        <a:rPr lang="en-US" dirty="0"/>
                        <a:t>Stewardship &amp; Engagement Program </a:t>
                      </a:r>
                      <a:r>
                        <a:rPr dirty="0"/>
                        <a:t>and establish monthly performance benchmarks. 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2 months after step 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is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finalized, and monthly performance benchmarks are determined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22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 3: Recruit  and  train  Ambassadors  within 2  months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772">
                <a:tc>
                  <a:txBody>
                    <a:bodyPr/>
                    <a:lstStyle/>
                    <a:p>
                      <a:pPr marL="57150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7. Identify and recruit the </a:t>
                      </a:r>
                      <a:r>
                        <a:rPr lang="en-US" dirty="0"/>
                        <a:t>Stewardship &amp; Engagement 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“</a:t>
                      </a:r>
                      <a:r>
                        <a:rPr dirty="0"/>
                        <a:t>Ambassadors” who can implement the </a:t>
                      </a:r>
                      <a:r>
                        <a:rPr lang="en-US" dirty="0"/>
                        <a:t>Stewardship</a:t>
                      </a:r>
                      <a:r>
                        <a:rPr dirty="0"/>
                        <a:t> </a:t>
                      </a:r>
                      <a:r>
                        <a:rPr lang="en-US" dirty="0"/>
                        <a:t>&amp; Engagement Program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1 month after step 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Ambassadors are recruited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969">
                <a:tc>
                  <a:txBody>
                    <a:bodyPr/>
                    <a:lstStyle/>
                    <a:p>
                      <a:pPr marL="57150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8. </a:t>
                      </a:r>
                      <a:r>
                        <a:rPr lang="en-US" dirty="0"/>
                        <a:t>Train</a:t>
                      </a:r>
                      <a:r>
                        <a:rPr dirty="0"/>
                        <a:t> Ambassadors </a:t>
                      </a:r>
                      <a:r>
                        <a:rPr lang="en-US" dirty="0"/>
                        <a:t>to implement the Stewardship &amp; Engagement Program.</a:t>
                      </a:r>
                      <a:r>
                        <a:rPr dirty="0"/>
                        <a:t>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Team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</a:t>
                      </a: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1 month after step 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Ambassadors are trained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91A234-BE1A-1137-7385-70BA4819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u="none" kern="0" dirty="0"/>
              <a:t>Stewardship  &amp;  Engagement </a:t>
            </a:r>
            <a:r>
              <a:rPr lang="en-US" sz="3200" kern="0" dirty="0"/>
              <a:t>SMART  Goal  2  Action 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23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559407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AB3A1C7-DFD4-4FB5-28F4-1AE5705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1023" y="2404802"/>
            <a:ext cx="2334960" cy="2048396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95EA55-98E3-C9D8-EB72-54E9969FE07A}"/>
              </a:ext>
            </a:extLst>
          </p:cNvPr>
          <p:cNvSpPr txBox="1"/>
          <p:nvPr/>
        </p:nvSpPr>
        <p:spPr>
          <a:xfrm>
            <a:off x="3595456" y="446103"/>
            <a:ext cx="5548544" cy="596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Why  do  we  exist?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Where  are  we  now? 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Where  do  we  want  to  be? 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 will  we  get  there?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225B7-2DE8-87F8-CC09-670A6304167D}"/>
              </a:ext>
            </a:extLst>
          </p:cNvPr>
          <p:cNvSpPr txBox="1"/>
          <p:nvPr/>
        </p:nvSpPr>
        <p:spPr>
          <a:xfrm>
            <a:off x="321224" y="5041744"/>
            <a:ext cx="2772633" cy="172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 answer  4  questions: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8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Content Placeholder 3"/>
          <p:cNvGraphicFramePr/>
          <p:nvPr/>
        </p:nvGraphicFramePr>
        <p:xfrm>
          <a:off x="70701" y="874719"/>
          <a:ext cx="9073299" cy="5958504"/>
        </p:xfrm>
        <a:graphic>
          <a:graphicData uri="http://schemas.openxmlformats.org/drawingml/2006/table">
            <a:tbl>
              <a:tblPr firstRow="1" bandRow="1"/>
              <a:tblGrid>
                <a:gridCol w="385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874"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Key  Actions  Necessary  To  Achieve  </a:t>
                      </a:r>
                    </a:p>
                    <a:p>
                      <a:pPr algn="ctr">
                        <a:defRPr sz="1400"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dirty="0"/>
                        <a:t>SMART Goal 2</a:t>
                      </a:r>
                      <a:endParaRPr dirty="0"/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u="sng" dirty="0"/>
                        <a:t>Responsible Party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u="sng" dirty="0"/>
                        <a:t>Deadline Timetable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Completion </a:t>
                      </a:r>
                    </a:p>
                    <a:p>
                      <a:pPr algn="ctr">
                        <a:defRPr sz="1400" u="sng">
                          <a:solidFill>
                            <a:srgbClr val="8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Confirmation Test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38100">
                      <a:solidFill>
                        <a:srgbClr val="800000"/>
                      </a:solidFill>
                    </a:lnB>
                    <a:solidFill>
                      <a:srgbClr val="FFF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">
                <a:tc gridSpan="4">
                  <a:txBody>
                    <a:bodyPr/>
                    <a:lstStyle/>
                    <a:p>
                      <a:pPr marL="0" lvl="1" indent="0" algn="l">
                        <a:defRPr sz="1400" b="1" u="sng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lang="en-US" dirty="0"/>
                        <a:t>I</a:t>
                      </a:r>
                      <a:r>
                        <a:rPr dirty="0"/>
                        <a:t>G 4: Implement  the  </a:t>
                      </a:r>
                      <a:r>
                        <a:rPr lang="en-US" dirty="0"/>
                        <a:t>Stewardship</a:t>
                      </a:r>
                      <a:r>
                        <a:rPr dirty="0"/>
                        <a:t>  </a:t>
                      </a:r>
                      <a:r>
                        <a:rPr lang="en-US" dirty="0"/>
                        <a:t>&amp; Engagement Program</a:t>
                      </a:r>
                      <a:r>
                        <a:rPr dirty="0"/>
                        <a:t>  to  achieve  the </a:t>
                      </a:r>
                      <a:r>
                        <a:rPr lang="en-US" dirty="0"/>
                        <a:t> Stewardship &amp; Engagement Targets</a:t>
                      </a:r>
                      <a:r>
                        <a:rPr dirty="0"/>
                        <a:t>  within  24  months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381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58738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9. Implement </a:t>
                      </a:r>
                      <a:r>
                        <a:rPr lang="en-US" dirty="0"/>
                        <a:t>Stewardship &amp; Engagement Program </a:t>
                      </a:r>
                      <a:r>
                        <a:rPr dirty="0"/>
                        <a:t>to achieve the </a:t>
                      </a:r>
                      <a:r>
                        <a:rPr lang="en-US" dirty="0"/>
                        <a:t>Stewardship % Engagement Targets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Ambassadors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24 months after step 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is fully launched</a:t>
                      </a: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58738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>
                          <a:solidFill>
                            <a:srgbClr val="660033"/>
                          </a:solidFill>
                        </a:rPr>
                        <a:t>10. Track and report on monthly performance benchmarks determined in step 6  and continue Ambassadors follow-up with parishioners until </a:t>
                      </a:r>
                      <a:r>
                        <a:rPr lang="en-US" dirty="0">
                          <a:solidFill>
                            <a:srgbClr val="660033"/>
                          </a:solidFill>
                        </a:rPr>
                        <a:t>Stewardship &amp; Engagement Targets</a:t>
                      </a:r>
                      <a:r>
                        <a:rPr dirty="0">
                          <a:solidFill>
                            <a:srgbClr val="660033"/>
                          </a:solidFill>
                        </a:rPr>
                        <a:t> are achieved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Ambassadors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Contemporaneous with step 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Established  monthly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Targets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are achieved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 5: Compile  and assess the  results  of the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 </a:t>
                      </a:r>
                      <a:r>
                        <a:rPr lang="en-US"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Program</a:t>
                      </a:r>
                      <a:r>
                        <a:rPr sz="1400" b="1" u="sng" dirty="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and make necessary improvements  within  2 months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22">
                <a:tc>
                  <a:txBody>
                    <a:bodyPr/>
                    <a:lstStyle/>
                    <a:p>
                      <a:pPr marL="58738" lvl="1" indent="0" algn="l">
                        <a:defRPr sz="1400" b="1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dirty="0"/>
                        <a:t>11. Obtain and compile qualitative and quantitative data from </a:t>
                      </a:r>
                      <a:r>
                        <a:rPr lang="en-US" dirty="0"/>
                        <a:t>Stewardship &amp; Engagement Program </a:t>
                      </a:r>
                      <a:r>
                        <a:rPr dirty="0"/>
                        <a:t>and compile as to the effectiveness and success (based on criteria established in step 2) and identify areas for improvement.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Ambassadors and Stewardship &amp; Engagement Program  Team 2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400"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1 month after step 10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&amp; Engagement Program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
assessments are completed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5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12. Finalize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and deliver Stewardship &amp; Engagement Program 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assessment analysis report, and make all refinements necessary to make the </a:t>
                      </a:r>
                      <a:r>
                        <a:rPr lang="en-US"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</a:t>
                      </a:r>
                      <a:r>
                        <a:rPr sz="1400" b="1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more effective based on information identified in step 11.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5D0100"/>
                      </a:solidFill>
                    </a:lnR>
                    <a:lnT w="12700">
                      <a:solidFill>
                        <a:srgbClr val="5D0100"/>
                      </a:solidFill>
                    </a:lnT>
                    <a:lnB w="12700">
                      <a:solidFill>
                        <a:srgbClr val="5D01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Ambassadors and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 Team 2</a:t>
                      </a:r>
                    </a:p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endParaRPr sz="1200" b="0" dirty="0">
                        <a:solidFill>
                          <a:srgbClr val="5D01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5D01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400" b="1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  <a:r>
                        <a:rPr sz="1200" b="0" dirty="0">
                          <a:solidFill>
                            <a:srgbClr val="FF0000"/>
                          </a:solidFill>
                        </a:rPr>
                        <a:t>1 month after step 11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defRPr sz="1800"/>
                      </a:pP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analysis is completed, and </a:t>
                      </a:r>
                      <a:r>
                        <a:rPr lang="en-US"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Stewardship &amp; Engagement Program </a:t>
                      </a:r>
                      <a:r>
                        <a:rPr sz="1200" b="0" dirty="0">
                          <a:solidFill>
                            <a:srgbClr val="5D01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are refined accordingly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800000"/>
                      </a:solidFill>
                    </a:lnL>
                    <a:lnR w="12700">
                      <a:solidFill>
                        <a:srgbClr val="800000"/>
                      </a:solidFill>
                    </a:lnR>
                    <a:lnT w="12700">
                      <a:solidFill>
                        <a:srgbClr val="800000"/>
                      </a:solidFill>
                    </a:lnT>
                    <a:lnB w="12700">
                      <a:solidFill>
                        <a:srgbClr val="800000"/>
                      </a:solidFill>
                    </a:lnB>
                    <a:solidFill>
                      <a:srgbClr val="FFF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6538230-5228-D247-282A-7B8121A5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-26988"/>
            <a:ext cx="7146925" cy="1143001"/>
          </a:xfrm>
        </p:spPr>
        <p:txBody>
          <a:bodyPr/>
          <a:lstStyle/>
          <a:p>
            <a:pPr eaLnBrk="1" hangingPunct="1"/>
            <a:r>
              <a:rPr lang="en-US" sz="3200" u="none" kern="0" dirty="0"/>
              <a:t>Stewardship  &amp;  Engagement </a:t>
            </a:r>
            <a:r>
              <a:rPr lang="en-US" sz="3200" kern="0" dirty="0"/>
              <a:t>SMART  Goal  2  Action 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C97D1C-7888-8DE7-79EB-A0C1067DFC9B}"/>
              </a:ext>
            </a:extLst>
          </p:cNvPr>
          <p:cNvSpPr txBox="1">
            <a:spLocks noChangeArrowheads="1"/>
          </p:cNvSpPr>
          <p:nvPr/>
        </p:nvSpPr>
        <p:spPr>
          <a:xfrm>
            <a:off x="419862" y="1192530"/>
            <a:ext cx="292702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5  Phases  of  Every  S.M.A.R.T.  Goal Action 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4E76B-7B04-B73A-7FC9-C2C156DF50E6}"/>
              </a:ext>
            </a:extLst>
          </p:cNvPr>
          <p:cNvSpPr txBox="1">
            <a:spLocks noChangeArrowheads="1"/>
          </p:cNvSpPr>
          <p:nvPr/>
        </p:nvSpPr>
        <p:spPr>
          <a:xfrm>
            <a:off x="3846576" y="1344366"/>
            <a:ext cx="5296281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>
                <a:tab pos="457200" algn="l"/>
              </a:tabLst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 Phase</a:t>
            </a:r>
          </a:p>
          <a:p>
            <a:pPr marL="0" marR="0" lvl="0" indent="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research  how  to  measure  success</a:t>
            </a:r>
          </a:p>
          <a:p>
            <a:pPr marL="0" marR="0" lvl="0" indent="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914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research  best  practices  </a:t>
            </a:r>
          </a:p>
          <a:p>
            <a:pPr marL="0" marR="0" lvl="0" indent="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715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baseline  your  current  program  			against  best  practices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  and  Development  Phase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</a:t>
            </a:r>
          </a:p>
          <a:p>
            <a:pPr marL="0" marR="0" lvl="0" indent="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develop  the  solution  based  on  			research  of  best  practices</a:t>
            </a:r>
          </a:p>
          <a:p>
            <a:pPr marL="0" marR="0" lvl="0" indent="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Training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~ train  your  team  on  your  program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Implementation  Phase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0" marR="0" lvl="0" indent="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Implement  the new  best  practices  			solution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Evaluation  and  Improvement  Phase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0" marR="0" lvl="0" indent="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 assess  solution  implementation  and  		improve  it  for  next  roll  out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0CD13-93BC-90EE-8C3D-98188B659246}"/>
              </a:ext>
            </a:extLst>
          </p:cNvPr>
          <p:cNvSpPr txBox="1"/>
          <p:nvPr/>
        </p:nvSpPr>
        <p:spPr>
          <a:xfrm>
            <a:off x="586306" y="264794"/>
            <a:ext cx="2525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PAY  CLOSE  ATTENTION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215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6035" y="256043"/>
            <a:ext cx="3477702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SWOT  Analysis</a:t>
            </a:r>
          </a:p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Statement  of  Why</a:t>
            </a:r>
          </a:p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Core  Values</a:t>
            </a:r>
          </a:p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Mission  Statement</a:t>
            </a:r>
          </a:p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S.M.A.R.T. Strategic Goals</a:t>
            </a:r>
          </a:p>
          <a:p>
            <a:pPr marL="714375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Interim Goals &amp; Interim Actions</a:t>
            </a:r>
          </a:p>
          <a:p>
            <a:pPr marL="714375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Action Plan</a:t>
            </a:r>
          </a:p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Vision  Statement</a:t>
            </a:r>
          </a:p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SMART Gap Implementation Process</a:t>
            </a:r>
          </a:p>
          <a:p>
            <a:pPr marL="671513" indent="-3429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Strategic  Plan</a:t>
            </a:r>
          </a:p>
        </p:txBody>
      </p:sp>
      <p:sp>
        <p:nvSpPr>
          <p:cNvPr id="332816" name="Freeform: Shape 332815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83945" y="-1"/>
            <a:ext cx="4860055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818" name="Freeform: Shape 332817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57088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C6AB08-248D-B53C-BF0B-6CEF9A59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89" y="171905"/>
            <a:ext cx="1509508" cy="123779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8346745-1674-7D41-76AC-E2CFC0A97C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" b="-1"/>
          <a:stretch/>
        </p:blipFill>
        <p:spPr bwMode="auto">
          <a:xfrm rot="19938345">
            <a:off x="4808247" y="3900089"/>
            <a:ext cx="3811452" cy="22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45401" y="256043"/>
            <a:ext cx="2983196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Strategic  Plan  Deliverables</a:t>
            </a:r>
            <a:br>
              <a:rPr lang="en-US" sz="28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63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0264788-DB89-C7E0-F5FB-D52F5686C65C}"/>
              </a:ext>
            </a:extLst>
          </p:cNvPr>
          <p:cNvSpPr/>
          <p:nvPr/>
        </p:nvSpPr>
        <p:spPr>
          <a:xfrm>
            <a:off x="6061450" y="2993481"/>
            <a:ext cx="1438824" cy="270319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C16819D-4AD4-4059-F0BC-BCBF95323877}"/>
              </a:ext>
            </a:extLst>
          </p:cNvPr>
          <p:cNvSpPr/>
          <p:nvPr/>
        </p:nvSpPr>
        <p:spPr>
          <a:xfrm>
            <a:off x="6061451" y="2995983"/>
            <a:ext cx="1438824" cy="5400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E12B0FE-7D18-8146-D0C1-AA171F6B4691}"/>
              </a:ext>
            </a:extLst>
          </p:cNvPr>
          <p:cNvSpPr/>
          <p:nvPr/>
        </p:nvSpPr>
        <p:spPr>
          <a:xfrm>
            <a:off x="6313361" y="2529456"/>
            <a:ext cx="919665" cy="919665"/>
          </a:xfrm>
          <a:prstGeom prst="ellipse">
            <a:avLst/>
          </a:prstGeom>
          <a:solidFill>
            <a:schemeClr val="bg2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A3A86E-61E0-8B3D-8D31-05C030D182F4}"/>
              </a:ext>
            </a:extLst>
          </p:cNvPr>
          <p:cNvSpPr/>
          <p:nvPr/>
        </p:nvSpPr>
        <p:spPr>
          <a:xfrm>
            <a:off x="103651" y="2993481"/>
            <a:ext cx="1438824" cy="270319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7F0412C-99B4-9310-27C8-204AA697240A}"/>
              </a:ext>
            </a:extLst>
          </p:cNvPr>
          <p:cNvSpPr/>
          <p:nvPr/>
        </p:nvSpPr>
        <p:spPr>
          <a:xfrm>
            <a:off x="98040" y="3012119"/>
            <a:ext cx="1438824" cy="5400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0C56222-3490-5B62-ECEF-69D2FF0B4E61}"/>
              </a:ext>
            </a:extLst>
          </p:cNvPr>
          <p:cNvSpPr/>
          <p:nvPr/>
        </p:nvSpPr>
        <p:spPr>
          <a:xfrm>
            <a:off x="349950" y="2545592"/>
            <a:ext cx="919665" cy="919665"/>
          </a:xfrm>
          <a:prstGeom prst="ellipse">
            <a:avLst/>
          </a:prstGeom>
          <a:solidFill>
            <a:schemeClr val="bg2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3B094B-B0DD-6F54-5CC9-905FBAF7317B}"/>
              </a:ext>
            </a:extLst>
          </p:cNvPr>
          <p:cNvSpPr/>
          <p:nvPr/>
        </p:nvSpPr>
        <p:spPr>
          <a:xfrm>
            <a:off x="3082551" y="2993481"/>
            <a:ext cx="1438824" cy="270319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B3D078F-BE87-0E97-99EE-C80E3B3DB125}"/>
              </a:ext>
            </a:extLst>
          </p:cNvPr>
          <p:cNvSpPr/>
          <p:nvPr/>
        </p:nvSpPr>
        <p:spPr>
          <a:xfrm>
            <a:off x="3090220" y="3000175"/>
            <a:ext cx="1438824" cy="5400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F17A67-EA49-6C76-C1E6-64DC3102686A}"/>
              </a:ext>
            </a:extLst>
          </p:cNvPr>
          <p:cNvSpPr/>
          <p:nvPr/>
        </p:nvSpPr>
        <p:spPr>
          <a:xfrm>
            <a:off x="4572000" y="2993481"/>
            <a:ext cx="1438824" cy="270319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505FFB-64A8-6F75-69EA-4F43A09894F0}"/>
              </a:ext>
            </a:extLst>
          </p:cNvPr>
          <p:cNvSpPr/>
          <p:nvPr/>
        </p:nvSpPr>
        <p:spPr>
          <a:xfrm>
            <a:off x="4556063" y="3000175"/>
            <a:ext cx="1438824" cy="5400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28A190C-ED6E-DC97-9CBF-A2F2E8443232}"/>
              </a:ext>
            </a:extLst>
          </p:cNvPr>
          <p:cNvSpPr/>
          <p:nvPr/>
        </p:nvSpPr>
        <p:spPr>
          <a:xfrm>
            <a:off x="4815642" y="2533554"/>
            <a:ext cx="919665" cy="919665"/>
          </a:xfrm>
          <a:prstGeom prst="ellipse">
            <a:avLst/>
          </a:prstGeom>
          <a:solidFill>
            <a:schemeClr val="bg2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6F4164B-79B2-684F-5FCC-D622C1D760F1}"/>
              </a:ext>
            </a:extLst>
          </p:cNvPr>
          <p:cNvSpPr/>
          <p:nvPr/>
        </p:nvSpPr>
        <p:spPr>
          <a:xfrm>
            <a:off x="7550901" y="2993481"/>
            <a:ext cx="1438824" cy="270319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B3B0C3-C5AB-06B3-12F9-B23B0DD4A246}"/>
              </a:ext>
            </a:extLst>
          </p:cNvPr>
          <p:cNvSpPr/>
          <p:nvPr/>
        </p:nvSpPr>
        <p:spPr>
          <a:xfrm>
            <a:off x="7550899" y="3000175"/>
            <a:ext cx="1438824" cy="5400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17B0FB9-C4C8-1B1A-513A-F3B310CA2068}"/>
              </a:ext>
            </a:extLst>
          </p:cNvPr>
          <p:cNvSpPr/>
          <p:nvPr/>
        </p:nvSpPr>
        <p:spPr>
          <a:xfrm>
            <a:off x="7810478" y="2540342"/>
            <a:ext cx="919665" cy="919665"/>
          </a:xfrm>
          <a:prstGeom prst="ellipse">
            <a:avLst/>
          </a:prstGeom>
          <a:solidFill>
            <a:schemeClr val="bg2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FC4D2-A0F4-C360-ED41-60A5F5E211EE}"/>
              </a:ext>
            </a:extLst>
          </p:cNvPr>
          <p:cNvSpPr txBox="1"/>
          <p:nvPr/>
        </p:nvSpPr>
        <p:spPr>
          <a:xfrm>
            <a:off x="376883" y="3630542"/>
            <a:ext cx="8915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Vision &amp;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Planning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6820759-6DFC-ED2D-BDC7-324354B70475}"/>
              </a:ext>
            </a:extLst>
          </p:cNvPr>
          <p:cNvSpPr txBox="1">
            <a:spLocks/>
          </p:cNvSpPr>
          <p:nvPr/>
        </p:nvSpPr>
        <p:spPr>
          <a:xfrm>
            <a:off x="171017" y="4080665"/>
            <a:ext cx="1296800" cy="1273490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Strategic Planning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Operational &amp; Tactical  Planning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Parishioner Involvement 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Goal Achievement &amp; Accountability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4BD4A1B-24E6-65F4-C080-EBD908CD0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3" y="2763229"/>
            <a:ext cx="673849" cy="4474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F377F9-1AE7-AD11-04D6-CE5E978E5A91}"/>
              </a:ext>
            </a:extLst>
          </p:cNvPr>
          <p:cNvSpPr/>
          <p:nvPr/>
        </p:nvSpPr>
        <p:spPr>
          <a:xfrm>
            <a:off x="1593101" y="2993481"/>
            <a:ext cx="1438824" cy="270319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5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3D17D-914C-5073-EEF3-262EB3EFC621}"/>
              </a:ext>
            </a:extLst>
          </p:cNvPr>
          <p:cNvSpPr/>
          <p:nvPr/>
        </p:nvSpPr>
        <p:spPr>
          <a:xfrm>
            <a:off x="1593101" y="2993481"/>
            <a:ext cx="1438824" cy="5400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8D3D4F-8AD0-278A-2B11-58BAD4EA85D4}"/>
              </a:ext>
            </a:extLst>
          </p:cNvPr>
          <p:cNvSpPr/>
          <p:nvPr/>
        </p:nvSpPr>
        <p:spPr>
          <a:xfrm>
            <a:off x="1852680" y="2533648"/>
            <a:ext cx="919665" cy="919665"/>
          </a:xfrm>
          <a:prstGeom prst="ellipse">
            <a:avLst/>
          </a:prstGeom>
          <a:solidFill>
            <a:schemeClr val="bg2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AEC1D8-2B7E-44FA-7727-226D8E666283}"/>
              </a:ext>
            </a:extLst>
          </p:cNvPr>
          <p:cNvSpPr txBox="1"/>
          <p:nvPr/>
        </p:nvSpPr>
        <p:spPr>
          <a:xfrm>
            <a:off x="1703630" y="3630542"/>
            <a:ext cx="12170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Leadership &amp;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Teams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34D256A-8FA9-0EBA-663E-7EC7595240DB}"/>
              </a:ext>
            </a:extLst>
          </p:cNvPr>
          <p:cNvSpPr txBox="1">
            <a:spLocks/>
          </p:cNvSpPr>
          <p:nvPr/>
        </p:nvSpPr>
        <p:spPr>
          <a:xfrm>
            <a:off x="1660466" y="4080665"/>
            <a:ext cx="1296800" cy="1134478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Christian Leadership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Leading &amp; Coaching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Conflict Management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Effective Teams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Parish Council &amp; Boards </a:t>
            </a: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019B1912-394E-4208-27AD-924FA743D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00" y="2655494"/>
            <a:ext cx="649601" cy="62975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CF3AAA64-635E-8F8E-555B-6BEBBA82B764}"/>
              </a:ext>
            </a:extLst>
          </p:cNvPr>
          <p:cNvSpPr/>
          <p:nvPr/>
        </p:nvSpPr>
        <p:spPr>
          <a:xfrm>
            <a:off x="3342130" y="2533648"/>
            <a:ext cx="919665" cy="919665"/>
          </a:xfrm>
          <a:prstGeom prst="ellipse">
            <a:avLst/>
          </a:prstGeom>
          <a:solidFill>
            <a:schemeClr val="bg2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BE04E-3F91-1A5B-AC6E-245C27BAF9B5}"/>
              </a:ext>
            </a:extLst>
          </p:cNvPr>
          <p:cNvSpPr txBox="1"/>
          <p:nvPr/>
        </p:nvSpPr>
        <p:spPr>
          <a:xfrm>
            <a:off x="3193884" y="3630542"/>
            <a:ext cx="12153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Stewardship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&amp; Generosity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378E653-DAC6-7C04-2ECC-A5D46F9EC85D}"/>
              </a:ext>
            </a:extLst>
          </p:cNvPr>
          <p:cNvSpPr txBox="1">
            <a:spLocks/>
          </p:cNvSpPr>
          <p:nvPr/>
        </p:nvSpPr>
        <p:spPr>
          <a:xfrm>
            <a:off x="3149916" y="4080664"/>
            <a:ext cx="1386797" cy="149560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Giving &amp; Tithing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Stewardship Campaign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Capital Campaign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Planned Giving &amp; Endowments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External Philanthropy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Transparency &amp;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Accountability</a:t>
            </a:r>
          </a:p>
        </p:txBody>
      </p:sp>
      <p:pic>
        <p:nvPicPr>
          <p:cNvPr id="53" name="Picture 52" descr="A picture containing brass knucks, wheel&#10;&#10;Description automatically generated">
            <a:extLst>
              <a:ext uri="{FF2B5EF4-FFF2-40B4-BE49-F238E27FC236}">
                <a16:creationId xmlns:a16="http://schemas.microsoft.com/office/drawing/2014/main" id="{3CC69DC6-D17A-BDE4-F56D-7FE43DE38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20" y="2782277"/>
            <a:ext cx="816515" cy="41274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0C2FB88-7BA6-AD0E-ACC0-E8BE93630347}"/>
              </a:ext>
            </a:extLst>
          </p:cNvPr>
          <p:cNvSpPr txBox="1"/>
          <p:nvPr/>
        </p:nvSpPr>
        <p:spPr>
          <a:xfrm>
            <a:off x="4688942" y="3630542"/>
            <a:ext cx="12041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Parishioner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Engagement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DD11775B-DEB5-E566-274E-36C31BD0EEA4}"/>
              </a:ext>
            </a:extLst>
          </p:cNvPr>
          <p:cNvSpPr txBox="1">
            <a:spLocks/>
          </p:cNvSpPr>
          <p:nvPr/>
        </p:nvSpPr>
        <p:spPr>
          <a:xfrm>
            <a:off x="4627493" y="4109002"/>
            <a:ext cx="1371458" cy="1301190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Spiritual Education &amp; Catechism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Liturgical &amp; Sacramental Participation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Outreach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Evangelism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Welcoming &amp; Fellowship</a:t>
            </a: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C4164A2F-882E-1551-BDCE-97E5FFFF8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22" y="2645193"/>
            <a:ext cx="657168" cy="54641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5F27723-63F0-F500-4FF6-C23719FBFFDB}"/>
              </a:ext>
            </a:extLst>
          </p:cNvPr>
          <p:cNvSpPr txBox="1"/>
          <p:nvPr/>
        </p:nvSpPr>
        <p:spPr>
          <a:xfrm>
            <a:off x="6300220" y="3722874"/>
            <a:ext cx="96052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Ministries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ADCB567-5FDB-A7CB-D278-BA80B89E8CC0}"/>
              </a:ext>
            </a:extLst>
          </p:cNvPr>
          <p:cNvSpPr txBox="1">
            <a:spLocks/>
          </p:cNvSpPr>
          <p:nvPr/>
        </p:nvSpPr>
        <p:spPr>
          <a:xfrm>
            <a:off x="6128816" y="4080665"/>
            <a:ext cx="1296800" cy="1301190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Defines Needs of Parishioners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Ministry Management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Ministry Engagement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Volunteer Management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Youth &amp; Young Adult</a:t>
            </a:r>
          </a:p>
        </p:txBody>
      </p:sp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3F15AFA6-C2EF-BCAC-1B7F-F053E76743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04" y="2807591"/>
            <a:ext cx="669857" cy="37177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F81F29-ABE1-D8BC-B4F3-5CC55FCCD670}"/>
              </a:ext>
            </a:extLst>
          </p:cNvPr>
          <p:cNvSpPr txBox="1"/>
          <p:nvPr/>
        </p:nvSpPr>
        <p:spPr>
          <a:xfrm>
            <a:off x="7651011" y="3630542"/>
            <a:ext cx="123783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Operational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Effectiveness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098BA3BE-8FBE-E5C0-95C8-432D2045159A}"/>
              </a:ext>
            </a:extLst>
          </p:cNvPr>
          <p:cNvSpPr txBox="1">
            <a:spLocks/>
          </p:cNvSpPr>
          <p:nvPr/>
        </p:nvSpPr>
        <p:spPr>
          <a:xfrm>
            <a:off x="7618266" y="4080665"/>
            <a:ext cx="1296800" cy="1134478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Communication &amp; Digital Strategies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Facilities &amp; Technology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Financial Excellence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Safety &amp; Security </a:t>
            </a:r>
          </a:p>
          <a:p>
            <a:pPr marL="128588" marR="0" lvl="0" indent="-128588" algn="l" defTabSz="815727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Cn" panose="020B0506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Staff Management</a:t>
            </a:r>
          </a:p>
        </p:txBody>
      </p:sp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B363E7D1-F4A9-8D29-96EC-84ABEA4388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78" y="2677289"/>
            <a:ext cx="698454" cy="632384"/>
          </a:xfrm>
          <a:prstGeom prst="rect">
            <a:avLst/>
          </a:prstGeom>
          <a:ln>
            <a:noFill/>
          </a:ln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62BD566C-671C-6412-9BE1-C918A8416F48}"/>
              </a:ext>
            </a:extLst>
          </p:cNvPr>
          <p:cNvSpPr txBox="1">
            <a:spLocks/>
          </p:cNvSpPr>
          <p:nvPr/>
        </p:nvSpPr>
        <p:spPr>
          <a:xfrm>
            <a:off x="-255150" y="10915"/>
            <a:ext cx="9144000" cy="117032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50" b="1" i="0" u="none" strike="noStrike" kern="1200" cap="none" spc="0" normalizeH="0" baseline="0" noProof="0" dirty="0">
              <a:ln>
                <a:noFill/>
              </a:ln>
              <a:solidFill>
                <a:srgbClr val="212E5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sng" strike="noStrike" kern="1200" cap="none" spc="0" normalizeH="0" baseline="0" noProof="0" dirty="0">
                <a:ln>
                  <a:noFill/>
                </a:ln>
                <a:solidFill>
                  <a:srgbClr val="212E5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EPA 2 RESULTS (58 responses)</a:t>
            </a:r>
          </a:p>
        </p:txBody>
      </p:sp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B88A6CB-0384-4E1F-CA7A-EAED503B30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" y="3569"/>
            <a:ext cx="1145218" cy="1119161"/>
          </a:xfrm>
          <a:prstGeom prst="rect">
            <a:avLst/>
          </a:prstGeom>
        </p:spPr>
      </p:pic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E8AF66B9-A468-D041-88F3-405A2AFD87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37" y="3569"/>
            <a:ext cx="1145218" cy="11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0199-8482-F958-9FD1-2DDB71B5E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267" y="508019"/>
            <a:ext cx="7772400" cy="614711"/>
          </a:xfrm>
        </p:spPr>
        <p:txBody>
          <a:bodyPr/>
          <a:lstStyle/>
          <a:p>
            <a:r>
              <a:rPr lang="en-US" u="sng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Summary Results</a:t>
            </a:r>
            <a:br>
              <a:rPr lang="en-US" u="sng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</a:br>
            <a:r>
              <a:rPr lang="en-US" u="sng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(Six Pillars)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C695B65-DC00-0024-540A-5451693B8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" y="3569"/>
            <a:ext cx="1145218" cy="111916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67CF4A5-4926-41A1-50E7-6BC2F05EB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37" y="3569"/>
            <a:ext cx="1145218" cy="1119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368C2-0B81-7476-ED06-91CF9C1C382B}"/>
              </a:ext>
            </a:extLst>
          </p:cNvPr>
          <p:cNvSpPr txBox="1"/>
          <p:nvPr/>
        </p:nvSpPr>
        <p:spPr>
          <a:xfrm>
            <a:off x="421309" y="4665882"/>
            <a:ext cx="8475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Footnotes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Favorable + Unfavorable + Neutral = 100%  (does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include “I don’t know”)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don’t know” is separately shown as a % of total responses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score across all 6 pillars is darkest green, lowest is darkest red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59D47-E364-3CEA-1349-9666A0F1B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18" y="1850026"/>
            <a:ext cx="7793763" cy="26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2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70199-8482-F958-9FD1-2DDB71B5E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98" y="255793"/>
            <a:ext cx="7772400" cy="614711"/>
          </a:xfrm>
        </p:spPr>
        <p:txBody>
          <a:bodyPr/>
          <a:lstStyle/>
          <a:p>
            <a:r>
              <a:rPr lang="en-US" u="sng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Results</a:t>
            </a:r>
            <a:r>
              <a:rPr lang="en-US" sz="4400" u="sng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 – first 3 pillars</a:t>
            </a:r>
            <a:endParaRPr lang="en-US" b="1" dirty="0">
              <a:ln>
                <a:solidFill>
                  <a:srgbClr val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C695B65-DC00-0024-540A-5451693B8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" y="3569"/>
            <a:ext cx="1145218" cy="111916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67CF4A5-4926-41A1-50E7-6BC2F05EB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37" y="3569"/>
            <a:ext cx="1145218" cy="11191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FFD5A4-6DA4-56DA-9018-13332C39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0" y="1227634"/>
            <a:ext cx="8097236" cy="137195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0D7384-35CB-3221-0CE8-72357342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49" y="2847975"/>
            <a:ext cx="8120329" cy="164564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A3F8D6-B45A-08CC-F16D-AAD09FE2B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47" y="4742007"/>
            <a:ext cx="8097235" cy="19099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04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OA_template_04">
  <a:themeElements>
    <a:clrScheme name="GOA_template_04 15">
      <a:dk1>
        <a:srgbClr val="5D0100"/>
      </a:dk1>
      <a:lt1>
        <a:srgbClr val="800000"/>
      </a:lt1>
      <a:dk2>
        <a:srgbClr val="DFD293"/>
      </a:dk2>
      <a:lt2>
        <a:srgbClr val="5D0100"/>
      </a:lt2>
      <a:accent1>
        <a:srgbClr val="FFF4A0"/>
      </a:accent1>
      <a:accent2>
        <a:srgbClr val="B60E1E"/>
      </a:accent2>
      <a:accent3>
        <a:srgbClr val="C0AAAA"/>
      </a:accent3>
      <a:accent4>
        <a:srgbClr val="4E0100"/>
      </a:accent4>
      <a:accent5>
        <a:srgbClr val="FFF8CD"/>
      </a:accent5>
      <a:accent6>
        <a:srgbClr val="A50C1A"/>
      </a:accent6>
      <a:hlink>
        <a:srgbClr val="B9000A"/>
      </a:hlink>
      <a:folHlink>
        <a:srgbClr val="FFB400"/>
      </a:folHlink>
    </a:clrScheme>
    <a:fontScheme name="GOA_template_04">
      <a:majorFont>
        <a:latin typeface="Georgia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OA_template_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3">
        <a:dk1>
          <a:srgbClr val="5D0100"/>
        </a:dk1>
        <a:lt1>
          <a:srgbClr val="800000"/>
        </a:lt1>
        <a:dk2>
          <a:srgbClr val="DFD293"/>
        </a:dk2>
        <a:lt2>
          <a:srgbClr val="5D0100"/>
        </a:lt2>
        <a:accent1>
          <a:srgbClr val="FFF4A0"/>
        </a:accent1>
        <a:accent2>
          <a:srgbClr val="B60E1E"/>
        </a:accent2>
        <a:accent3>
          <a:srgbClr val="C0AAAA"/>
        </a:accent3>
        <a:accent4>
          <a:srgbClr val="4E0100"/>
        </a:accent4>
        <a:accent5>
          <a:srgbClr val="FFF8CD"/>
        </a:accent5>
        <a:accent6>
          <a:srgbClr val="A50C1A"/>
        </a:accent6>
        <a:hlink>
          <a:srgbClr val="FFFF99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14">
        <a:dk1>
          <a:srgbClr val="5D0100"/>
        </a:dk1>
        <a:lt1>
          <a:srgbClr val="800000"/>
        </a:lt1>
        <a:dk2>
          <a:srgbClr val="DFD293"/>
        </a:dk2>
        <a:lt2>
          <a:srgbClr val="5D0100"/>
        </a:lt2>
        <a:accent1>
          <a:srgbClr val="FFF4A0"/>
        </a:accent1>
        <a:accent2>
          <a:srgbClr val="B60E1E"/>
        </a:accent2>
        <a:accent3>
          <a:srgbClr val="C0AAAA"/>
        </a:accent3>
        <a:accent4>
          <a:srgbClr val="4E0100"/>
        </a:accent4>
        <a:accent5>
          <a:srgbClr val="FFF8CD"/>
        </a:accent5>
        <a:accent6>
          <a:srgbClr val="A50C1A"/>
        </a:accent6>
        <a:hlink>
          <a:srgbClr val="0600B9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15">
        <a:dk1>
          <a:srgbClr val="5D0100"/>
        </a:dk1>
        <a:lt1>
          <a:srgbClr val="800000"/>
        </a:lt1>
        <a:dk2>
          <a:srgbClr val="DFD293"/>
        </a:dk2>
        <a:lt2>
          <a:srgbClr val="5D0100"/>
        </a:lt2>
        <a:accent1>
          <a:srgbClr val="FFF4A0"/>
        </a:accent1>
        <a:accent2>
          <a:srgbClr val="B60E1E"/>
        </a:accent2>
        <a:accent3>
          <a:srgbClr val="C0AAAA"/>
        </a:accent3>
        <a:accent4>
          <a:srgbClr val="4E0100"/>
        </a:accent4>
        <a:accent5>
          <a:srgbClr val="FFF8CD"/>
        </a:accent5>
        <a:accent6>
          <a:srgbClr val="A50C1A"/>
        </a:accent6>
        <a:hlink>
          <a:srgbClr val="B9000A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GOA_template_04">
  <a:themeElements>
    <a:clrScheme name="GOA_template_04 15">
      <a:dk1>
        <a:srgbClr val="5D0100"/>
      </a:dk1>
      <a:lt1>
        <a:srgbClr val="800000"/>
      </a:lt1>
      <a:dk2>
        <a:srgbClr val="DFD293"/>
      </a:dk2>
      <a:lt2>
        <a:srgbClr val="5D0100"/>
      </a:lt2>
      <a:accent1>
        <a:srgbClr val="FFF4A0"/>
      </a:accent1>
      <a:accent2>
        <a:srgbClr val="B60E1E"/>
      </a:accent2>
      <a:accent3>
        <a:srgbClr val="C0AAAA"/>
      </a:accent3>
      <a:accent4>
        <a:srgbClr val="4E0100"/>
      </a:accent4>
      <a:accent5>
        <a:srgbClr val="FFF8CD"/>
      </a:accent5>
      <a:accent6>
        <a:srgbClr val="A50C1A"/>
      </a:accent6>
      <a:hlink>
        <a:srgbClr val="B9000A"/>
      </a:hlink>
      <a:folHlink>
        <a:srgbClr val="FFB400"/>
      </a:folHlink>
    </a:clrScheme>
    <a:fontScheme name="GOA_template_0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GOA_template_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A_template_04 13">
        <a:dk1>
          <a:srgbClr val="5D0100"/>
        </a:dk1>
        <a:lt1>
          <a:srgbClr val="800000"/>
        </a:lt1>
        <a:dk2>
          <a:srgbClr val="DFD293"/>
        </a:dk2>
        <a:lt2>
          <a:srgbClr val="5D0100"/>
        </a:lt2>
        <a:accent1>
          <a:srgbClr val="FFF4A0"/>
        </a:accent1>
        <a:accent2>
          <a:srgbClr val="B60E1E"/>
        </a:accent2>
        <a:accent3>
          <a:srgbClr val="C0AAAA"/>
        </a:accent3>
        <a:accent4>
          <a:srgbClr val="4E0100"/>
        </a:accent4>
        <a:accent5>
          <a:srgbClr val="FFF8CD"/>
        </a:accent5>
        <a:accent6>
          <a:srgbClr val="A50C1A"/>
        </a:accent6>
        <a:hlink>
          <a:srgbClr val="FFFF99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14">
        <a:dk1>
          <a:srgbClr val="5D0100"/>
        </a:dk1>
        <a:lt1>
          <a:srgbClr val="800000"/>
        </a:lt1>
        <a:dk2>
          <a:srgbClr val="DFD293"/>
        </a:dk2>
        <a:lt2>
          <a:srgbClr val="5D0100"/>
        </a:lt2>
        <a:accent1>
          <a:srgbClr val="FFF4A0"/>
        </a:accent1>
        <a:accent2>
          <a:srgbClr val="B60E1E"/>
        </a:accent2>
        <a:accent3>
          <a:srgbClr val="C0AAAA"/>
        </a:accent3>
        <a:accent4>
          <a:srgbClr val="4E0100"/>
        </a:accent4>
        <a:accent5>
          <a:srgbClr val="FFF8CD"/>
        </a:accent5>
        <a:accent6>
          <a:srgbClr val="A50C1A"/>
        </a:accent6>
        <a:hlink>
          <a:srgbClr val="0600B9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A_template_04 15">
        <a:dk1>
          <a:srgbClr val="5D0100"/>
        </a:dk1>
        <a:lt1>
          <a:srgbClr val="800000"/>
        </a:lt1>
        <a:dk2>
          <a:srgbClr val="DFD293"/>
        </a:dk2>
        <a:lt2>
          <a:srgbClr val="5D0100"/>
        </a:lt2>
        <a:accent1>
          <a:srgbClr val="FFF4A0"/>
        </a:accent1>
        <a:accent2>
          <a:srgbClr val="B60E1E"/>
        </a:accent2>
        <a:accent3>
          <a:srgbClr val="C0AAAA"/>
        </a:accent3>
        <a:accent4>
          <a:srgbClr val="4E0100"/>
        </a:accent4>
        <a:accent5>
          <a:srgbClr val="FFF8CD"/>
        </a:accent5>
        <a:accent6>
          <a:srgbClr val="A50C1A"/>
        </a:accent6>
        <a:hlink>
          <a:srgbClr val="B9000A"/>
        </a:hlink>
        <a:folHlink>
          <a:srgbClr val="FFB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1979</TotalTime>
  <Words>5373</Words>
  <Application>Microsoft Office PowerPoint</Application>
  <PresentationFormat>On-screen Show (4:3)</PresentationFormat>
  <Paragraphs>600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51</vt:i4>
      </vt:variant>
    </vt:vector>
  </HeadingPairs>
  <TitlesOfParts>
    <vt:vector size="73" baseType="lpstr">
      <vt:lpstr>Arial</vt:lpstr>
      <vt:lpstr>AvenirNext LT Pro Cn</vt:lpstr>
      <vt:lpstr>Calibri</vt:lpstr>
      <vt:lpstr>Calibri Light</vt:lpstr>
      <vt:lpstr>Century Gothic</vt:lpstr>
      <vt:lpstr>Georgia</vt:lpstr>
      <vt:lpstr>Helvetica Neue</vt:lpstr>
      <vt:lpstr>Lato Light</vt:lpstr>
      <vt:lpstr>Poppins</vt:lpstr>
      <vt:lpstr>RequiemDisplay-HTF-Roman</vt:lpstr>
      <vt:lpstr>RequiemDisplay-HTF-SmallCaps</vt:lpstr>
      <vt:lpstr>Segoe UI</vt:lpstr>
      <vt:lpstr>Times</vt:lpstr>
      <vt:lpstr>Times New Roman</vt:lpstr>
      <vt:lpstr>Tw Cen MT</vt:lpstr>
      <vt:lpstr>Office Theme</vt:lpstr>
      <vt:lpstr>2_GOA_template_04</vt:lpstr>
      <vt:lpstr>1_Office Theme</vt:lpstr>
      <vt:lpstr>5_GOA_template_04</vt:lpstr>
      <vt:lpstr>2_Office Theme</vt:lpstr>
      <vt:lpstr>4_Office Theme</vt:lpstr>
      <vt:lpstr>Custom Design</vt:lpstr>
      <vt:lpstr>PowerPoint Presentation</vt:lpstr>
      <vt:lpstr>“The domain of the Leader is the .   </vt:lpstr>
      <vt:lpstr>PowerPoint Presentation</vt:lpstr>
      <vt:lpstr>PowerPoint Presentation</vt:lpstr>
      <vt:lpstr>PowerPoint Presentation</vt:lpstr>
      <vt:lpstr>10  Strategic  Plan  Deliverables </vt:lpstr>
      <vt:lpstr>PowerPoint Presentation</vt:lpstr>
      <vt:lpstr>Summary Results (Six Pillars)</vt:lpstr>
      <vt:lpstr>Results – first 3 pillars</vt:lpstr>
      <vt:lpstr>Results – final 3 pillars</vt:lpstr>
      <vt:lpstr>PowerPoint Presentation</vt:lpstr>
      <vt:lpstr>Final  Strengths</vt:lpstr>
      <vt:lpstr>Final  Weaknesses</vt:lpstr>
      <vt:lpstr>Final  Opportunities</vt:lpstr>
      <vt:lpstr>Final  Threats</vt:lpstr>
      <vt:lpstr>Final  WHY  Statement</vt:lpstr>
      <vt:lpstr>Final  Core Values</vt:lpstr>
      <vt:lpstr>Final  Mission  Statement</vt:lpstr>
      <vt:lpstr>Final  3  Strategic Areas of Focus</vt:lpstr>
      <vt:lpstr>Low  Hanging  Fruit</vt:lpstr>
      <vt:lpstr>Strategic Areas  of Focus #1</vt:lpstr>
      <vt:lpstr>Strategic Areas  of Focus #2</vt:lpstr>
      <vt:lpstr>Strategic Areas  of Focus #3</vt:lpstr>
      <vt:lpstr>Your  Strategic  Planning  Page</vt:lpstr>
      <vt:lpstr>PowerPoint Presentation</vt:lpstr>
      <vt:lpstr>PowerPoint Presentation</vt:lpstr>
      <vt:lpstr>PowerPoint Presentation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Stewardship &amp; Engagement SMART Goal 2</vt:lpstr>
      <vt:lpstr>PowerPoint Presentation</vt:lpstr>
      <vt:lpstr>PowerPoint Presentation</vt:lpstr>
      <vt:lpstr>Stewardship  &amp;  Engagement SMART  Goal  2  Action  Plan</vt:lpstr>
      <vt:lpstr>Stewardship  &amp;  Engagement SMART  Goal  2  Action 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Marianes</dc:creator>
  <cp:lastModifiedBy>Bill Marianes</cp:lastModifiedBy>
  <cp:revision>59</cp:revision>
  <dcterms:created xsi:type="dcterms:W3CDTF">2022-10-24T03:45:56Z</dcterms:created>
  <dcterms:modified xsi:type="dcterms:W3CDTF">2023-06-06T22:49:58Z</dcterms:modified>
</cp:coreProperties>
</file>