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463" r:id="rId2"/>
    <p:sldId id="457" r:id="rId3"/>
    <p:sldId id="458" r:id="rId4"/>
    <p:sldId id="4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8" d="100"/>
          <a:sy n="38" d="100"/>
        </p:scale>
        <p:origin x="63" y="47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2D72AE-5EE3-468D-90FE-B8BD3BE9FE41}" type="datetimeFigureOut">
              <a:rPr lang="en-US" smtClean="0"/>
              <a:t>12/6/2019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F7F779-E921-43DB-9343-027FD94E0113}" type="slidenum">
              <a:rPr lang="en-US" smtClean="0"/>
              <a:t>‹#›</a:t>
            </a:fld>
            <a:endParaRPr lang="en-US" dirty="0"/>
          </a:p>
        </p:txBody>
      </p:sp>
    </p:spTree>
    <p:extLst>
      <p:ext uri="{BB962C8B-B14F-4D97-AF65-F5344CB8AC3E}">
        <p14:creationId xmlns:p14="http://schemas.microsoft.com/office/powerpoint/2010/main" val="1043629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4974" rtl="0" eaLnBrk="0" fontAlgn="base" latinLnBrk="0" hangingPunct="0">
              <a:lnSpc>
                <a:spcPct val="100000"/>
              </a:lnSpc>
              <a:spcBef>
                <a:spcPct val="0"/>
              </a:spcBef>
              <a:spcAft>
                <a:spcPct val="0"/>
              </a:spcAft>
              <a:buClrTx/>
              <a:buSzTx/>
              <a:buFontTx/>
              <a:buNone/>
              <a:tabLst/>
              <a:defRPr/>
            </a:pPr>
            <a:fld id="{82A7BC47-530E-4A3A-B4DB-F19F65232311}" type="slidenum">
              <a:rPr kumimoji="0" lang="en-US" sz="1200" b="0" i="0" u="none" strike="noStrike" kern="1200" cap="none" spc="0" normalizeH="0" baseline="0" noProof="0" smtClean="0">
                <a:ln>
                  <a:noFill/>
                </a:ln>
                <a:solidFill>
                  <a:srgbClr val="000000"/>
                </a:solidFill>
                <a:effectLst/>
                <a:uLnTx/>
                <a:uFillTx/>
                <a:latin typeface="Times"/>
                <a:ea typeface="+mn-ea"/>
                <a:cs typeface="Helvetica"/>
                <a:sym typeface="Times"/>
              </a:rPr>
              <a:pPr marL="0" marR="0" lvl="0" indent="0" algn="r" defTabSz="964974"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Times"/>
              <a:ea typeface="+mn-ea"/>
              <a:cs typeface="Helvetica"/>
              <a:sym typeface="Times"/>
            </a:endParaRPr>
          </a:p>
        </p:txBody>
      </p:sp>
    </p:spTree>
    <p:extLst>
      <p:ext uri="{BB962C8B-B14F-4D97-AF65-F5344CB8AC3E}">
        <p14:creationId xmlns:p14="http://schemas.microsoft.com/office/powerpoint/2010/main" val="496061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4974"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Helvetica"/>
              <a:sym typeface="Times"/>
            </a:endParaRPr>
          </a:p>
        </p:txBody>
      </p:sp>
    </p:spTree>
    <p:extLst>
      <p:ext uri="{BB962C8B-B14F-4D97-AF65-F5344CB8AC3E}">
        <p14:creationId xmlns:p14="http://schemas.microsoft.com/office/powerpoint/2010/main" val="328547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4974"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Helvetica"/>
              <a:sym typeface="Times"/>
            </a:endParaRPr>
          </a:p>
        </p:txBody>
      </p:sp>
    </p:spTree>
    <p:extLst>
      <p:ext uri="{BB962C8B-B14F-4D97-AF65-F5344CB8AC3E}">
        <p14:creationId xmlns:p14="http://schemas.microsoft.com/office/powerpoint/2010/main" val="3285471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4974"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Helvetica"/>
              <a:sym typeface="Times"/>
            </a:endParaRPr>
          </a:p>
        </p:txBody>
      </p:sp>
    </p:spTree>
    <p:extLst>
      <p:ext uri="{BB962C8B-B14F-4D97-AF65-F5344CB8AC3E}">
        <p14:creationId xmlns:p14="http://schemas.microsoft.com/office/powerpoint/2010/main" val="32854717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1300"/>
            <a:ext cx="12192000" cy="1536700"/>
          </a:xfrm>
          <a:prstGeom prst="rect">
            <a:avLst/>
          </a:prstGeom>
          <a:noFill/>
          <a:extLst>
            <a:ext uri="{909E8E84-426E-40DD-AFC4-6F175D3DCCD1}">
              <a14:hiddenFill xmlns:a14="http://schemas.microsoft.com/office/drawing/2010/main">
                <a:solidFill>
                  <a:srgbClr val="FFFFFF"/>
                </a:solidFill>
              </a14:hiddenFill>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2532" name="Rectangle 4"/>
          <p:cNvSpPr>
            <a:spLocks noGrp="1" noChangeArrowheads="1"/>
          </p:cNvSpPr>
          <p:nvPr>
            <p:ph type="ctrTitle"/>
          </p:nvPr>
        </p:nvSpPr>
        <p:spPr>
          <a:xfrm>
            <a:off x="1344891" y="1258958"/>
            <a:ext cx="9753600" cy="707886"/>
          </a:xfrm>
        </p:spPr>
        <p:txBody>
          <a:bodyPr>
            <a:spAutoFit/>
          </a:bodyPr>
          <a:lstStyle>
            <a:lvl1pPr>
              <a:lnSpc>
                <a:spcPct val="100000"/>
              </a:lnSpc>
              <a:defRPr sz="4000"/>
            </a:lvl1pPr>
          </a:lstStyle>
          <a:p>
            <a:pPr lvl="0"/>
            <a:r>
              <a:rPr lang="en-US" noProof="0"/>
              <a:t>Click to edit Master title style</a:t>
            </a:r>
          </a:p>
        </p:txBody>
      </p:sp>
      <p:sp>
        <p:nvSpPr>
          <p:cNvPr id="22536" name="Rectangle 8"/>
          <p:cNvSpPr>
            <a:spLocks noGrp="1" noChangeArrowheads="1"/>
          </p:cNvSpPr>
          <p:nvPr>
            <p:ph type="subTitle" sz="quarter" idx="1"/>
          </p:nvPr>
        </p:nvSpPr>
        <p:spPr>
          <a:xfrm>
            <a:off x="1828800" y="3505200"/>
            <a:ext cx="8534400" cy="1752600"/>
          </a:xfrm>
        </p:spPr>
        <p:txBody>
          <a:bodyPr/>
          <a:lstStyle>
            <a:lvl1pPr marL="0" indent="0" algn="ctr">
              <a:buFontTx/>
              <a:buNone/>
              <a:defRPr sz="2800"/>
            </a:lvl1pPr>
          </a:lstStyle>
          <a:p>
            <a:pPr lvl="0"/>
            <a:r>
              <a:rPr lang="en-US" noProof="0"/>
              <a:t>Click to edit Master subtitle style</a:t>
            </a: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1"/>
            <a:ext cx="946869" cy="688156"/>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245131" y="1"/>
            <a:ext cx="946869" cy="688156"/>
          </a:xfrm>
          <a:prstGeom prst="rect">
            <a:avLst/>
          </a:prstGeom>
        </p:spPr>
      </p:pic>
    </p:spTree>
    <p:extLst>
      <p:ext uri="{BB962C8B-B14F-4D97-AF65-F5344CB8AC3E}">
        <p14:creationId xmlns:p14="http://schemas.microsoft.com/office/powerpoint/2010/main" val="1234986783"/>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2350797"/>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22400" y="1752600"/>
            <a:ext cx="4826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1600" y="1752600"/>
            <a:ext cx="4826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9155731"/>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34561361"/>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322415"/>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42477811"/>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userDrawn="1"/>
        </p:nvPicPr>
        <p:blipFill>
          <a:blip r:embed="rId8">
            <a:extLst>
              <a:ext uri="{28A0092B-C50C-407E-A947-70E740481C1C}">
                <a14:useLocalDpi xmlns:a14="http://schemas.microsoft.com/office/drawing/2010/main" val="0"/>
              </a:ext>
            </a:extLst>
          </a:blip>
          <a:srcRect l="151" t="5911" r="-151" b="-105"/>
          <a:stretch>
            <a:fillRect/>
          </a:stretch>
        </p:blipFill>
        <p:spPr bwMode="auto">
          <a:xfrm>
            <a:off x="0" y="5410200"/>
            <a:ext cx="12192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2192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2088572" y="633948"/>
            <a:ext cx="843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1509" name="Rectangle 5"/>
          <p:cNvSpPr>
            <a:spLocks noGrp="1" noChangeArrowheads="1"/>
          </p:cNvSpPr>
          <p:nvPr>
            <p:ph type="body" idx="1"/>
          </p:nvPr>
        </p:nvSpPr>
        <p:spPr bwMode="auto">
          <a:xfrm>
            <a:off x="1168400" y="2186233"/>
            <a:ext cx="98552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1"/>
            <a:ext cx="946869" cy="688156"/>
          </a:xfrm>
          <a:prstGeom prst="rect">
            <a:avLst/>
          </a:prstGeom>
        </p:spPr>
      </p:pic>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245131" y="1"/>
            <a:ext cx="946869" cy="688156"/>
          </a:xfrm>
          <a:prstGeom prst="rect">
            <a:avLst/>
          </a:prstGeom>
        </p:spPr>
      </p:pic>
      <p:sp>
        <p:nvSpPr>
          <p:cNvPr id="2" name="MSIPCMContentMarking" descr="{&quot;HashCode&quot;:427984535,&quot;Placement&quot;:&quot;Footer&quot;}">
            <a:extLst>
              <a:ext uri="{FF2B5EF4-FFF2-40B4-BE49-F238E27FC236}">
                <a16:creationId xmlns:a16="http://schemas.microsoft.com/office/drawing/2014/main" id="{8F5A4301-A5F6-448E-9409-2B88BE713EC1}"/>
              </a:ext>
            </a:extLst>
          </p:cNvPr>
          <p:cNvSpPr txBox="1"/>
          <p:nvPr userDrawn="1"/>
        </p:nvSpPr>
        <p:spPr>
          <a:xfrm>
            <a:off x="5343543" y="6595656"/>
            <a:ext cx="1504914" cy="262344"/>
          </a:xfrm>
          <a:prstGeom prst="rect">
            <a:avLst/>
          </a:prstGeom>
          <a:noFill/>
        </p:spPr>
        <p:txBody>
          <a:bodyPr vert="horz" wrap="square" lIns="0" tIns="0" rIns="0" bIns="0" rtlCol="0" anchor="ctr" anchorCtr="1">
            <a:spAutoFit/>
          </a:bodyPr>
          <a:lstStyle/>
          <a:p>
            <a:pPr algn="ctr">
              <a:spcBef>
                <a:spcPts val="0"/>
              </a:spcBef>
              <a:spcAft>
                <a:spcPts val="0"/>
              </a:spcAft>
            </a:pPr>
            <a:r>
              <a:rPr lang="en-US" sz="1000" dirty="0">
                <a:solidFill>
                  <a:srgbClr val="000000"/>
                </a:solidFill>
                <a:latin typeface="Calibri" panose="020F0502020204030204" pitchFamily="34" charset="0"/>
              </a:rPr>
              <a:t>Classified - Confidential</a:t>
            </a:r>
          </a:p>
        </p:txBody>
      </p:sp>
    </p:spTree>
    <p:extLst>
      <p:ext uri="{BB962C8B-B14F-4D97-AF65-F5344CB8AC3E}">
        <p14:creationId xmlns:p14="http://schemas.microsoft.com/office/powerpoint/2010/main" val="1807534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strips dir="rd"/>
  </p:transition>
  <p:hf sldNum="0" hdr="0" dt="0"/>
  <p:txStyles>
    <p:titleStyle>
      <a:lvl1pPr algn="ctr" rtl="0" eaLnBrk="1" fontAlgn="base" hangingPunct="1">
        <a:lnSpc>
          <a:spcPct val="70000"/>
        </a:lnSpc>
        <a:spcBef>
          <a:spcPct val="0"/>
        </a:spcBef>
        <a:spcAft>
          <a:spcPct val="0"/>
        </a:spcAft>
        <a:defRPr sz="3600">
          <a:solidFill>
            <a:srgbClr val="760002"/>
          </a:solidFill>
          <a:effectLst>
            <a:outerShdw blurRad="38100" dist="38100" dir="2700000" algn="tl">
              <a:srgbClr val="C0C0C0"/>
            </a:outerShdw>
          </a:effectLst>
          <a:latin typeface="+mj-lt"/>
          <a:ea typeface="+mj-ea"/>
          <a:cs typeface="+mj-cs"/>
        </a:defRPr>
      </a:lvl1pPr>
      <a:lvl2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2pPr>
      <a:lvl3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3pPr>
      <a:lvl4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4pPr>
      <a:lvl5pPr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5pPr>
      <a:lvl6pPr marL="4572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6pPr>
      <a:lvl7pPr marL="9144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7pPr>
      <a:lvl8pPr marL="13716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8pPr>
      <a:lvl9pPr marL="1828800" algn="ctr" rtl="0" eaLnBrk="1" fontAlgn="base" hangingPunct="1">
        <a:lnSpc>
          <a:spcPct val="70000"/>
        </a:lnSpc>
        <a:spcBef>
          <a:spcPct val="0"/>
        </a:spcBef>
        <a:spcAft>
          <a:spcPct val="0"/>
        </a:spcAft>
        <a:defRPr sz="4400">
          <a:solidFill>
            <a:srgbClr val="760002"/>
          </a:solidFill>
          <a:effectLst>
            <a:outerShdw blurRad="38100" dist="38100" dir="2700000" algn="tl">
              <a:srgbClr val="C0C0C0"/>
            </a:outerShdw>
          </a:effectLst>
          <a:latin typeface="RequiemDisplay-HTF-SmallCaps" pitchFamily="18" charset="0"/>
        </a:defRPr>
      </a:lvl9pPr>
    </p:titleStyle>
    <p:bodyStyle>
      <a:lvl1pPr marL="342900" indent="-342900" algn="l" rtl="0" eaLnBrk="1" fontAlgn="base" hangingPunct="1">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1" fontAlgn="base" hangingPunct="1">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1" fontAlgn="base" hangingPunct="1">
        <a:lnSpc>
          <a:spcPct val="90000"/>
        </a:lnSpc>
        <a:spcBef>
          <a:spcPct val="20000"/>
        </a:spcBef>
        <a:spcAft>
          <a:spcPct val="0"/>
        </a:spcAft>
        <a:buChar char="•"/>
        <a:defRPr sz="2400">
          <a:solidFill>
            <a:schemeClr val="tx1"/>
          </a:solidFill>
          <a:latin typeface="+mn-lt"/>
        </a:defRPr>
      </a:lvl3pPr>
      <a:lvl4pPr marL="1600200" indent="-228600" algn="l" rtl="0" eaLnBrk="1" fontAlgn="base" hangingPunct="1">
        <a:lnSpc>
          <a:spcPct val="110000"/>
        </a:lnSpc>
        <a:spcBef>
          <a:spcPct val="20000"/>
        </a:spcBef>
        <a:spcAft>
          <a:spcPct val="0"/>
        </a:spcAft>
        <a:buChar char="–"/>
        <a:defRPr sz="2000">
          <a:solidFill>
            <a:schemeClr val="tx1"/>
          </a:solidFill>
          <a:latin typeface="+mn-lt"/>
        </a:defRPr>
      </a:lvl4pPr>
      <a:lvl5pPr marL="2057400" indent="-228600" algn="l" rtl="0" eaLnBrk="1" fontAlgn="base" hangingPunct="1">
        <a:lnSpc>
          <a:spcPct val="110000"/>
        </a:lnSpc>
        <a:spcBef>
          <a:spcPct val="20000"/>
        </a:spcBef>
        <a:spcAft>
          <a:spcPct val="0"/>
        </a:spcAft>
        <a:buChar char="»"/>
        <a:defRPr sz="2000">
          <a:solidFill>
            <a:schemeClr val="tx1"/>
          </a:solidFill>
          <a:latin typeface="+mn-lt"/>
        </a:defRPr>
      </a:lvl5pPr>
      <a:lvl6pPr marL="2514600" indent="-228600" algn="l" rtl="0" eaLnBrk="1" fontAlgn="base" hangingPunct="1">
        <a:lnSpc>
          <a:spcPct val="110000"/>
        </a:lnSpc>
        <a:spcBef>
          <a:spcPct val="20000"/>
        </a:spcBef>
        <a:spcAft>
          <a:spcPct val="0"/>
        </a:spcAft>
        <a:buChar char="»"/>
        <a:defRPr sz="2000">
          <a:solidFill>
            <a:schemeClr val="tx1"/>
          </a:solidFill>
          <a:latin typeface="+mn-lt"/>
        </a:defRPr>
      </a:lvl6pPr>
      <a:lvl7pPr marL="2971800" indent="-228600" algn="l" rtl="0" eaLnBrk="1" fontAlgn="base" hangingPunct="1">
        <a:lnSpc>
          <a:spcPct val="110000"/>
        </a:lnSpc>
        <a:spcBef>
          <a:spcPct val="20000"/>
        </a:spcBef>
        <a:spcAft>
          <a:spcPct val="0"/>
        </a:spcAft>
        <a:buChar char="»"/>
        <a:defRPr sz="2000">
          <a:solidFill>
            <a:schemeClr val="tx1"/>
          </a:solidFill>
          <a:latin typeface="+mn-lt"/>
        </a:defRPr>
      </a:lvl7pPr>
      <a:lvl8pPr marL="3429000" indent="-228600" algn="l" rtl="0" eaLnBrk="1" fontAlgn="base" hangingPunct="1">
        <a:lnSpc>
          <a:spcPct val="110000"/>
        </a:lnSpc>
        <a:spcBef>
          <a:spcPct val="20000"/>
        </a:spcBef>
        <a:spcAft>
          <a:spcPct val="0"/>
        </a:spcAft>
        <a:buChar char="»"/>
        <a:defRPr sz="2000">
          <a:solidFill>
            <a:schemeClr val="tx1"/>
          </a:solidFill>
          <a:latin typeface="+mn-lt"/>
        </a:defRPr>
      </a:lvl8pPr>
      <a:lvl9pPr marL="3886200" indent="-228600" algn="l" rtl="0" eaLnBrk="1" fontAlgn="base" hangingPunct="1">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96E920-FF74-4F34-8E16-3A2C81573D8E}"/>
              </a:ext>
            </a:extLst>
          </p:cNvPr>
          <p:cNvSpPr>
            <a:spLocks noGrp="1"/>
          </p:cNvSpPr>
          <p:nvPr>
            <p:ph idx="1"/>
          </p:nvPr>
        </p:nvSpPr>
        <p:spPr>
          <a:xfrm>
            <a:off x="1147763" y="1689647"/>
            <a:ext cx="9896475" cy="4985033"/>
          </a:xfrm>
        </p:spPr>
        <p:txBody>
          <a:bodyPr/>
          <a:lstStyle/>
          <a:p>
            <a:pPr marL="0" indent="0">
              <a:buNone/>
            </a:pPr>
            <a:r>
              <a:rPr lang="en-US" sz="2400" b="1" dirty="0">
                <a:effectLst/>
              </a:rPr>
              <a:t>Within  16  months,  we  will  establish  a  vibrant  Philanthropy Ministry,  that  within  8  months  from  formation  will:</a:t>
            </a:r>
          </a:p>
          <a:p>
            <a:pPr marL="0" indent="0">
              <a:buNone/>
            </a:pPr>
            <a:endParaRPr lang="en-US" sz="2400" dirty="0">
              <a:effectLst/>
            </a:endParaRPr>
          </a:p>
          <a:p>
            <a:pPr marL="914400" indent="-457200">
              <a:buNone/>
            </a:pPr>
            <a:r>
              <a:rPr lang="en-US" sz="2400" b="1" dirty="0">
                <a:effectLst/>
              </a:rPr>
              <a:t>(a)  recruit  at  least  100  parishioners  to  participate  in  Parish  Philanthropy  Ministries  and partnerships;</a:t>
            </a:r>
            <a:br>
              <a:rPr lang="en-US" sz="2400" b="1" dirty="0">
                <a:effectLst/>
              </a:rPr>
            </a:br>
            <a:endParaRPr lang="en-US" sz="2400" dirty="0">
              <a:effectLst/>
            </a:endParaRPr>
          </a:p>
          <a:p>
            <a:pPr marL="914400" indent="-457200">
              <a:buNone/>
            </a:pPr>
            <a:r>
              <a:rPr lang="en-US" sz="2400" b="1" dirty="0">
                <a:effectLst/>
              </a:rPr>
              <a:t>(b) plan  and  execute  at  least  one  specific  Parish  Philanthropy Ministry event  every  four  months,  either  alone  or  in  partnership  with  another non-profit  entity;  </a:t>
            </a:r>
            <a:br>
              <a:rPr lang="en-US" sz="2400" b="1" dirty="0">
                <a:effectLst/>
              </a:rPr>
            </a:br>
            <a:r>
              <a:rPr lang="en-US" sz="2400" b="1" dirty="0">
                <a:effectLst/>
              </a:rPr>
              <a:t> </a:t>
            </a:r>
            <a:endParaRPr lang="en-US" sz="2400" dirty="0">
              <a:effectLst/>
            </a:endParaRPr>
          </a:p>
          <a:p>
            <a:pPr marL="914400" indent="-457200">
              <a:buNone/>
            </a:pPr>
            <a:r>
              <a:rPr lang="en-US" sz="2400" b="1" dirty="0">
                <a:effectLst/>
              </a:rPr>
              <a:t>(c) define  and  successfully  implement  at  least  one  re-occurring  signature  Philanthropy Ministry  program  or  event.</a:t>
            </a:r>
            <a:br>
              <a:rPr lang="en-US" sz="2400" b="1" dirty="0">
                <a:effectLst/>
              </a:rPr>
            </a:br>
            <a:endParaRPr lang="en-US" sz="2400" b="1" dirty="0">
              <a:effectLst/>
            </a:endParaRPr>
          </a:p>
        </p:txBody>
      </p:sp>
      <p:sp>
        <p:nvSpPr>
          <p:cNvPr id="5" name="Title 1">
            <a:extLst>
              <a:ext uri="{FF2B5EF4-FFF2-40B4-BE49-F238E27FC236}">
                <a16:creationId xmlns:a16="http://schemas.microsoft.com/office/drawing/2014/main" id="{A1113D9C-C473-44C9-B866-3EB58C30F015}"/>
              </a:ext>
            </a:extLst>
          </p:cNvPr>
          <p:cNvSpPr>
            <a:spLocks noGrp="1"/>
          </p:cNvSpPr>
          <p:nvPr>
            <p:ph type="title"/>
          </p:nvPr>
        </p:nvSpPr>
        <p:spPr>
          <a:xfrm>
            <a:off x="2339009" y="183319"/>
            <a:ext cx="7513983" cy="1143000"/>
          </a:xfrm>
        </p:spPr>
        <p:txBody>
          <a:bodyPr>
            <a:noAutofit/>
          </a:bodyPr>
          <a:lstStyle/>
          <a:p>
            <a:pPr>
              <a:defRPr/>
            </a:pPr>
            <a:r>
              <a:rPr lang="en-US" sz="2600" b="1" u="sng" dirty="0">
                <a:effectLst/>
                <a:latin typeface="+mn-lt"/>
                <a:cs typeface="Arial" panose="020B0604020202020204" pitchFamily="34" charset="0"/>
              </a:rPr>
              <a:t>Philanthropy, Outreach &amp; Evangelism</a:t>
            </a:r>
            <a:br>
              <a:rPr lang="en-US" sz="2600" b="1" dirty="0">
                <a:effectLst/>
                <a:latin typeface="+mn-lt"/>
                <a:cs typeface="Arial" panose="020B0604020202020204" pitchFamily="34" charset="0"/>
              </a:rPr>
            </a:br>
            <a:br>
              <a:rPr lang="en-US" sz="2600" b="1" u="sng" dirty="0">
                <a:effectLst/>
                <a:highlight>
                  <a:srgbClr val="FFFF00"/>
                </a:highlight>
                <a:latin typeface="+mn-lt"/>
                <a:cs typeface="Arial" panose="020B0604020202020204" pitchFamily="34" charset="0"/>
              </a:rPr>
            </a:br>
            <a:br>
              <a:rPr lang="en-US" sz="2600" b="1" u="sng" dirty="0">
                <a:effectLst/>
                <a:highlight>
                  <a:srgbClr val="FFFF00"/>
                </a:highlight>
                <a:latin typeface="+mn-lt"/>
                <a:cs typeface="Arial" panose="020B0604020202020204" pitchFamily="34" charset="0"/>
              </a:rPr>
            </a:br>
            <a:r>
              <a:rPr lang="en-US" sz="2600" b="1" u="sng" dirty="0">
                <a:effectLst/>
                <a:latin typeface="+mn-lt"/>
                <a:cs typeface="Arial" panose="020B0604020202020204" pitchFamily="34" charset="0"/>
              </a:rPr>
              <a:t>Goal  7.1  </a:t>
            </a:r>
            <a:r>
              <a:rPr lang="en-US" sz="2600" b="1" u="sng" dirty="0">
                <a:effectLst/>
                <a:latin typeface="+mn-lt"/>
              </a:rPr>
              <a:t>Philanthropy Ministry</a:t>
            </a:r>
            <a:endParaRPr lang="en-US" sz="2600" b="1" u="sng" dirty="0">
              <a:effectLst/>
              <a:latin typeface="+mn-lt"/>
              <a:cs typeface="Arial" panose="020B0604020202020204" pitchFamily="34" charset="0"/>
            </a:endParaRPr>
          </a:p>
        </p:txBody>
      </p:sp>
    </p:spTree>
    <p:extLst>
      <p:ext uri="{BB962C8B-B14F-4D97-AF65-F5344CB8AC3E}">
        <p14:creationId xmlns:p14="http://schemas.microsoft.com/office/powerpoint/2010/main" val="1020531988"/>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23615215"/>
              </p:ext>
            </p:extLst>
          </p:nvPr>
        </p:nvGraphicFramePr>
        <p:xfrm>
          <a:off x="435077" y="813783"/>
          <a:ext cx="11017046" cy="4931749"/>
        </p:xfrm>
        <a:graphic>
          <a:graphicData uri="http://schemas.openxmlformats.org/drawingml/2006/table">
            <a:tbl>
              <a:tblPr firstRow="1" bandRow="1">
                <a:tableStyleId>{7DF18680-E054-41AD-8BC1-D1AEF772440D}</a:tableStyleId>
              </a:tblPr>
              <a:tblGrid>
                <a:gridCol w="4517149">
                  <a:extLst>
                    <a:ext uri="{9D8B030D-6E8A-4147-A177-3AD203B41FA5}">
                      <a16:colId xmlns:a16="http://schemas.microsoft.com/office/drawing/2014/main" val="20000"/>
                    </a:ext>
                  </a:extLst>
                </a:gridCol>
                <a:gridCol w="1992595">
                  <a:extLst>
                    <a:ext uri="{9D8B030D-6E8A-4147-A177-3AD203B41FA5}">
                      <a16:colId xmlns:a16="http://schemas.microsoft.com/office/drawing/2014/main" val="20001"/>
                    </a:ext>
                  </a:extLst>
                </a:gridCol>
                <a:gridCol w="2048837">
                  <a:extLst>
                    <a:ext uri="{9D8B030D-6E8A-4147-A177-3AD203B41FA5}">
                      <a16:colId xmlns:a16="http://schemas.microsoft.com/office/drawing/2014/main" val="20002"/>
                    </a:ext>
                  </a:extLst>
                </a:gridCol>
                <a:gridCol w="2458465">
                  <a:extLst>
                    <a:ext uri="{9D8B030D-6E8A-4147-A177-3AD203B41FA5}">
                      <a16:colId xmlns:a16="http://schemas.microsoft.com/office/drawing/2014/main" val="20003"/>
                    </a:ext>
                  </a:extLst>
                </a:gridCol>
              </a:tblGrid>
              <a:tr h="1182709">
                <a:tc>
                  <a:txBody>
                    <a:bodyPr/>
                    <a:lstStyle/>
                    <a:p>
                      <a:endParaRPr lang="en-US" sz="1400" b="1" kern="1200" dirty="0">
                        <a:solidFill>
                          <a:schemeClr val="tx1"/>
                        </a:solidFill>
                        <a:effectLst/>
                        <a:latin typeface="+mn-lt"/>
                        <a:ea typeface="+mn-ea"/>
                        <a:cs typeface="+mn-cs"/>
                      </a:endParaRPr>
                    </a:p>
                    <a:p>
                      <a:endParaRPr lang="en-US" sz="1400" b="1"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Specific  Key  Actions  Necessary  </a:t>
                      </a:r>
                      <a:r>
                        <a:rPr lang="en-US" sz="1400" b="1" u="none" kern="1200" dirty="0">
                          <a:solidFill>
                            <a:schemeClr val="tx1"/>
                          </a:solidFill>
                          <a:effectLst/>
                          <a:latin typeface="+mn-lt"/>
                          <a:ea typeface="+mn-ea"/>
                          <a:cs typeface="+mn-cs"/>
                        </a:rPr>
                        <a:t>To </a:t>
                      </a:r>
                      <a:r>
                        <a:rPr lang="en-US" sz="1400" b="1" u="sng" kern="1200" dirty="0">
                          <a:solidFill>
                            <a:schemeClr val="tx1"/>
                          </a:solidFill>
                          <a:effectLst/>
                          <a:latin typeface="+mn-lt"/>
                          <a:ea typeface="+mn-ea"/>
                          <a:cs typeface="+mn-cs"/>
                        </a:rPr>
                        <a:t>Achieve    Goal  7.1</a:t>
                      </a:r>
                      <a:endParaRPr lang="en-US" sz="1400" b="1" dirty="0">
                        <a:solidFill>
                          <a:schemeClr val="tx1"/>
                        </a:solidFill>
                      </a:endParaRPr>
                    </a:p>
                  </a:txBody>
                  <a:tcPr/>
                </a:tc>
                <a:tc>
                  <a:txBody>
                    <a:bodyPr/>
                    <a:lstStyle/>
                    <a:p>
                      <a:endParaRPr lang="en-US" sz="1400" b="1" dirty="0">
                        <a:solidFill>
                          <a:schemeClr val="tx1"/>
                        </a:solidFill>
                      </a:endParaRPr>
                    </a:p>
                    <a:p>
                      <a:endParaRPr lang="en-US" sz="1400" b="1" u="sng" dirty="0">
                        <a:solidFill>
                          <a:schemeClr val="tx1"/>
                        </a:solidFill>
                      </a:endParaRPr>
                    </a:p>
                    <a:p>
                      <a:r>
                        <a:rPr lang="en-US" sz="1400" b="1" u="none" dirty="0">
                          <a:solidFill>
                            <a:schemeClr val="tx1"/>
                          </a:solidFill>
                        </a:rPr>
                        <a:t>Who  Must  Do </a:t>
                      </a:r>
                      <a:r>
                        <a:rPr lang="en-US" sz="1400" b="1" u="sng" dirty="0">
                          <a:solidFill>
                            <a:schemeClr val="tx1"/>
                          </a:solidFill>
                        </a:rPr>
                        <a:t>Each  Action</a:t>
                      </a:r>
                    </a:p>
                  </a:txBody>
                  <a:tcPr/>
                </a:tc>
                <a:tc>
                  <a:txBody>
                    <a:bodyPr/>
                    <a:lstStyle/>
                    <a:p>
                      <a:r>
                        <a:rPr lang="en-US" sz="1400" b="1" dirty="0">
                          <a:solidFill>
                            <a:schemeClr val="tx1"/>
                          </a:solidFill>
                        </a:rPr>
                        <a:t>Timetable:</a:t>
                      </a:r>
                      <a:r>
                        <a:rPr lang="en-US" sz="1400" b="1" baseline="0" dirty="0">
                          <a:solidFill>
                            <a:schemeClr val="tx1"/>
                          </a:solidFill>
                        </a:rPr>
                        <a:t>  </a:t>
                      </a:r>
                      <a:r>
                        <a:rPr lang="en-US" sz="1400" b="1" dirty="0">
                          <a:solidFill>
                            <a:schemeClr val="tx1"/>
                          </a:solidFill>
                        </a:rPr>
                        <a:t>How</a:t>
                      </a:r>
                      <a:r>
                        <a:rPr lang="en-US" sz="1400" b="1" baseline="0" dirty="0">
                          <a:solidFill>
                            <a:schemeClr val="tx1"/>
                          </a:solidFill>
                        </a:rPr>
                        <a:t> Many  Months  or Days  To   Finish  </a:t>
                      </a:r>
                      <a:r>
                        <a:rPr lang="en-US" sz="1400" b="1" u="none" dirty="0">
                          <a:solidFill>
                            <a:schemeClr val="tx1"/>
                          </a:solidFill>
                        </a:rPr>
                        <a:t>Action  From </a:t>
                      </a:r>
                      <a:r>
                        <a:rPr lang="en-US" sz="1400" b="1" u="sng" dirty="0">
                          <a:solidFill>
                            <a:schemeClr val="tx1"/>
                          </a:solidFill>
                        </a:rPr>
                        <a:t>Previous   Action</a:t>
                      </a:r>
                    </a:p>
                  </a:txBody>
                  <a:tcPr/>
                </a:tc>
                <a:tc>
                  <a:txBody>
                    <a:bodyPr/>
                    <a:lstStyle/>
                    <a:p>
                      <a:endParaRPr lang="en-US" sz="1400" b="1" u="none" dirty="0">
                        <a:solidFill>
                          <a:schemeClr val="tx1"/>
                        </a:solidFill>
                      </a:endParaRPr>
                    </a:p>
                    <a:p>
                      <a:r>
                        <a:rPr lang="en-US" sz="1400" b="1" u="none" dirty="0">
                          <a:solidFill>
                            <a:schemeClr val="tx1"/>
                          </a:solidFill>
                        </a:rPr>
                        <a:t>How  Will  We  Know  When</a:t>
                      </a:r>
                      <a:r>
                        <a:rPr lang="en-US" sz="1400" b="1" u="none" baseline="0" dirty="0">
                          <a:solidFill>
                            <a:schemeClr val="tx1"/>
                          </a:solidFill>
                        </a:rPr>
                        <a:t>  This  Action Has</a:t>
                      </a:r>
                      <a:r>
                        <a:rPr lang="en-US" sz="1400" b="1" u="none" dirty="0">
                          <a:solidFill>
                            <a:schemeClr val="tx1"/>
                          </a:solidFill>
                        </a:rPr>
                        <a:t>  Been </a:t>
                      </a:r>
                      <a:r>
                        <a:rPr lang="en-US" sz="1400" b="1" u="sng" dirty="0">
                          <a:solidFill>
                            <a:schemeClr val="tx1"/>
                          </a:solidFill>
                        </a:rPr>
                        <a:t>Completed</a:t>
                      </a:r>
                    </a:p>
                  </a:txBody>
                  <a:tcPr/>
                </a:tc>
                <a:extLst>
                  <a:ext uri="{0D108BD9-81ED-4DB2-BD59-A6C34878D82A}">
                    <a16:rowId xmlns:a16="http://schemas.microsoft.com/office/drawing/2014/main" val="10000"/>
                  </a:ext>
                </a:extLst>
              </a:tr>
              <a:tr h="609877">
                <a:tc>
                  <a:txBody>
                    <a:bodyPr/>
                    <a:lstStyle/>
                    <a:p>
                      <a:pPr marL="0" indent="0"/>
                      <a:r>
                        <a:rPr lang="en-US" sz="1200" b="1" dirty="0">
                          <a:solidFill>
                            <a:schemeClr val="tx1"/>
                          </a:solidFill>
                        </a:rPr>
                        <a:t>1. Form Philanthropy, Outreach and Evangelism (“POE”) Goal 7.1 Task Force (“POE7.1TF”) .</a:t>
                      </a:r>
                    </a:p>
                  </a:txBody>
                  <a:tcPr/>
                </a:tc>
                <a:tc>
                  <a:txBody>
                    <a:bodyPr/>
                    <a:lstStyle/>
                    <a:p>
                      <a:r>
                        <a:rPr lang="en-US" sz="1200" b="1" dirty="0">
                          <a:solidFill>
                            <a:schemeClr val="tx1"/>
                          </a:solidFill>
                        </a:rPr>
                        <a:t>Strategic Planning Team</a:t>
                      </a:r>
                      <a:r>
                        <a:rPr lang="en-US" sz="1200" b="1" baseline="0" dirty="0">
                          <a:solidFill>
                            <a:schemeClr val="tx1"/>
                          </a:solidFill>
                        </a:rPr>
                        <a:t> and Goal Captain </a:t>
                      </a:r>
                    </a:p>
                    <a:p>
                      <a:endParaRPr lang="en-US" sz="1200" b="1" dirty="0">
                        <a:solidFill>
                          <a:schemeClr val="tx1"/>
                        </a:solidFill>
                      </a:endParaRPr>
                    </a:p>
                  </a:txBody>
                  <a:tcPr/>
                </a:tc>
                <a:tc>
                  <a:txBody>
                    <a:bodyPr/>
                    <a:lstStyle/>
                    <a:p>
                      <a:r>
                        <a:rPr lang="en-US" sz="1200" b="1" u="none" dirty="0">
                          <a:solidFill>
                            <a:schemeClr val="tx1"/>
                          </a:solidFill>
                        </a:rPr>
                        <a:t>1</a:t>
                      </a:r>
                      <a:r>
                        <a:rPr lang="en-US" sz="1200" b="1" dirty="0">
                          <a:solidFill>
                            <a:schemeClr val="tx1"/>
                          </a:solidFill>
                        </a:rPr>
                        <a:t> month from Start Date</a:t>
                      </a:r>
                    </a:p>
                  </a:txBody>
                  <a:tcPr/>
                </a:tc>
                <a:tc>
                  <a:txBody>
                    <a:bodyPr/>
                    <a:lstStyle/>
                    <a:p>
                      <a:r>
                        <a:rPr lang="en-US" sz="1200" b="1" dirty="0">
                          <a:solidFill>
                            <a:schemeClr val="tx1"/>
                          </a:solidFill>
                        </a:rPr>
                        <a:t>POE7.1TF </a:t>
                      </a:r>
                      <a:r>
                        <a:rPr lang="en-US" sz="1200" b="1" baseline="0" dirty="0">
                          <a:solidFill>
                            <a:schemeClr val="tx1"/>
                          </a:solidFill>
                        </a:rPr>
                        <a:t>team members agree to serve</a:t>
                      </a:r>
                      <a:endParaRPr lang="en-US" sz="1200" b="1" dirty="0">
                        <a:solidFill>
                          <a:schemeClr val="tx1"/>
                        </a:solidFill>
                      </a:endParaRPr>
                    </a:p>
                  </a:txBody>
                  <a:tcPr/>
                </a:tc>
                <a:extLst>
                  <a:ext uri="{0D108BD9-81ED-4DB2-BD59-A6C34878D82A}">
                    <a16:rowId xmlns:a16="http://schemas.microsoft.com/office/drawing/2014/main" val="10001"/>
                  </a:ext>
                </a:extLst>
              </a:tr>
              <a:tr h="655072">
                <a:tc>
                  <a:txBody>
                    <a:bodyPr/>
                    <a:lstStyle/>
                    <a:p>
                      <a:pPr marL="0" indent="0"/>
                      <a:r>
                        <a:rPr lang="en-US" sz="1200" b="1" dirty="0">
                          <a:solidFill>
                            <a:schemeClr val="tx1"/>
                          </a:solidFill>
                        </a:rPr>
                        <a:t>2. Conduct comprehensive research to determine best-in-class Philanthropy methods, programs, activities, structure, success factors, volunteer recruitment strategies and effectiveness assessment tools from Orthodox, non-Orthodox and other non-profit organizations. </a:t>
                      </a:r>
                    </a:p>
                    <a:p>
                      <a:pPr marL="168275" indent="-168275"/>
                      <a:endParaRPr lang="en-US" sz="1200" b="1" dirty="0">
                        <a:solidFill>
                          <a:schemeClr val="tx1"/>
                        </a:solidFill>
                      </a:endParaRPr>
                    </a:p>
                  </a:txBody>
                  <a:tcPr/>
                </a:tc>
                <a:tc>
                  <a:txBody>
                    <a:bodyPr/>
                    <a:lstStyle/>
                    <a:p>
                      <a:r>
                        <a:rPr kumimoji="0" lang="en-US" sz="1200" b="1" i="0" u="none" strike="noStrike" kern="1200" cap="none" spc="0" normalizeH="0" baseline="0" noProof="0" dirty="0">
                          <a:ln>
                            <a:noFill/>
                          </a:ln>
                          <a:solidFill>
                            <a:schemeClr val="tx1"/>
                          </a:solidFill>
                          <a:effectLst/>
                          <a:uLnTx/>
                          <a:uFillTx/>
                          <a:latin typeface="Helvetica Neue"/>
                          <a:ea typeface="+mn-ea"/>
                          <a:cs typeface="+mn-cs"/>
                        </a:rPr>
                        <a:t>POE7.1TF</a:t>
                      </a:r>
                      <a:endParaRPr lang="en-US" sz="12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rPr>
                        <a:t>4 months after step 1</a:t>
                      </a:r>
                      <a:endParaRPr lang="en-US" sz="1200" b="1" dirty="0">
                        <a:solidFill>
                          <a:schemeClr val="tx1"/>
                        </a:solidFill>
                      </a:endParaRPr>
                    </a:p>
                  </a:txBody>
                  <a:tcPr/>
                </a:tc>
                <a:tc>
                  <a:txBody>
                    <a:bodyPr/>
                    <a:lstStyle/>
                    <a:p>
                      <a:r>
                        <a:rPr lang="en-US" sz="1200" b="1" dirty="0">
                          <a:solidFill>
                            <a:schemeClr val="tx1"/>
                          </a:solidFill>
                        </a:rPr>
                        <a:t>Philanthropy best practices report is completed</a:t>
                      </a:r>
                    </a:p>
                  </a:txBody>
                  <a:tcPr/>
                </a:tc>
                <a:extLst>
                  <a:ext uri="{0D108BD9-81ED-4DB2-BD59-A6C34878D82A}">
                    <a16:rowId xmlns:a16="http://schemas.microsoft.com/office/drawing/2014/main" val="930528594"/>
                  </a:ext>
                </a:extLst>
              </a:tr>
              <a:tr h="523991">
                <a:tc>
                  <a:txBody>
                    <a:bodyPr/>
                    <a:lstStyle/>
                    <a:p>
                      <a:pPr marL="0" indent="0"/>
                      <a:r>
                        <a:rPr lang="en-US" sz="1200" b="1" dirty="0">
                          <a:solidFill>
                            <a:schemeClr val="tx1"/>
                          </a:solidFill>
                        </a:rPr>
                        <a:t>3. Develop a baseline inventory to identify: (a) all current and past Parish Philanthropy  programs (and their perceived success); (b) other signature Philanthropy ministries and programs from other Christian or non-profit organizations which can either be copied or adapted or with whom partnerships can be established to pursue that ministry or program; and (c) philanthropy-minded parishioners to help coordinate Philanthropy ministries and activities.</a:t>
                      </a:r>
                    </a:p>
                    <a:p>
                      <a:pPr marL="168275" indent="-168275"/>
                      <a:endParaRPr lang="en-US" sz="1200" b="1" dirty="0">
                        <a:solidFill>
                          <a:schemeClr val="tx1"/>
                        </a:solidFill>
                      </a:endParaRPr>
                    </a:p>
                  </a:txBody>
                  <a:tcPr/>
                </a:tc>
                <a:tc>
                  <a:txBody>
                    <a:bodyPr/>
                    <a:lstStyle/>
                    <a:p>
                      <a:r>
                        <a:rPr kumimoji="0" lang="en-US" sz="1200" b="1" i="0" u="none" strike="noStrike" kern="1200" cap="none" spc="0" normalizeH="0" baseline="0" noProof="0" dirty="0">
                          <a:ln>
                            <a:noFill/>
                          </a:ln>
                          <a:solidFill>
                            <a:schemeClr val="tx1"/>
                          </a:solidFill>
                          <a:effectLst/>
                          <a:uLnTx/>
                          <a:uFillTx/>
                          <a:latin typeface="Helvetica Neue"/>
                          <a:ea typeface="+mn-ea"/>
                          <a:cs typeface="+mn-cs"/>
                        </a:rPr>
                        <a:t>POE7.1TF</a:t>
                      </a:r>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rPr>
                        <a:t>4 months after step 2</a:t>
                      </a:r>
                      <a:endParaRPr lang="en-US" sz="1200" b="1" dirty="0">
                        <a:solidFill>
                          <a:schemeClr val="tx1"/>
                        </a:solidFill>
                      </a:endParaRPr>
                    </a:p>
                  </a:txBody>
                  <a:tcPr/>
                </a:tc>
                <a:tc>
                  <a:txBody>
                    <a:bodyPr/>
                    <a:lstStyle/>
                    <a:p>
                      <a:r>
                        <a:rPr lang="en-US" sz="1200" b="1" dirty="0">
                          <a:solidFill>
                            <a:schemeClr val="tx1"/>
                          </a:solidFill>
                        </a:rPr>
                        <a:t>Philanthropy</a:t>
                      </a:r>
                      <a:r>
                        <a:rPr lang="en-US" sz="1200" b="1" kern="1200" dirty="0">
                          <a:solidFill>
                            <a:schemeClr val="tx1"/>
                          </a:solidFill>
                          <a:effectLst/>
                          <a:latin typeface="+mn-lt"/>
                          <a:ea typeface="+mn-ea"/>
                          <a:cs typeface="+mn-cs"/>
                        </a:rPr>
                        <a:t> baseline inventory is completed</a:t>
                      </a:r>
                    </a:p>
                    <a:p>
                      <a:endParaRPr lang="en-US" sz="1200" b="1"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540A8645-29A6-48CC-BCCA-1444BA5C5244}"/>
              </a:ext>
            </a:extLst>
          </p:cNvPr>
          <p:cNvSpPr>
            <a:spLocks noGrp="1"/>
          </p:cNvSpPr>
          <p:nvPr>
            <p:ph type="title"/>
          </p:nvPr>
        </p:nvSpPr>
        <p:spPr>
          <a:xfrm>
            <a:off x="2250792" y="-120924"/>
            <a:ext cx="7940675" cy="1143000"/>
          </a:xfrm>
        </p:spPr>
        <p:txBody>
          <a:bodyPr/>
          <a:lstStyle/>
          <a:p>
            <a:pPr>
              <a:defRPr/>
            </a:pPr>
            <a:r>
              <a:rPr lang="en-US" sz="2400" b="1" dirty="0">
                <a:solidFill>
                  <a:srgbClr val="5D0100"/>
                </a:solidFill>
                <a:effectLst/>
                <a:latin typeface="Helvetica Neue"/>
                <a:cs typeface="Arial" panose="020B0604020202020204" pitchFamily="34" charset="0"/>
              </a:rPr>
              <a:t>Philanthropy Ministry</a:t>
            </a:r>
            <a:br>
              <a:rPr lang="en-US" sz="2400" b="1" dirty="0">
                <a:solidFill>
                  <a:schemeClr val="tx1"/>
                </a:solidFill>
                <a:effectLst/>
                <a:latin typeface="+mn-lt"/>
                <a:cs typeface="Arial" panose="020B0604020202020204" pitchFamily="34" charset="0"/>
              </a:rPr>
            </a:br>
            <a:r>
              <a:rPr lang="en-US" sz="2400" b="1" u="sng" dirty="0">
                <a:solidFill>
                  <a:schemeClr val="tx1"/>
                </a:solidFill>
                <a:effectLst/>
                <a:latin typeface="+mn-lt"/>
                <a:cs typeface="Arial" panose="020B0604020202020204" pitchFamily="34" charset="0"/>
              </a:rPr>
              <a:t>Goal  7.1</a:t>
            </a:r>
            <a:r>
              <a:rPr lang="en-US" sz="2400" u="sng" dirty="0">
                <a:solidFill>
                  <a:schemeClr val="tx1"/>
                </a:solidFill>
                <a:effectLst/>
                <a:latin typeface="+mn-lt"/>
              </a:rPr>
              <a:t> </a:t>
            </a:r>
            <a:r>
              <a:rPr lang="en-US" sz="2400" b="1" u="sng" dirty="0">
                <a:solidFill>
                  <a:schemeClr val="tx1"/>
                </a:solidFill>
                <a:effectLst/>
                <a:latin typeface="+mn-lt"/>
              </a:rPr>
              <a:t>Action Plan</a:t>
            </a:r>
          </a:p>
        </p:txBody>
      </p:sp>
    </p:spTree>
    <p:extLst>
      <p:ext uri="{BB962C8B-B14F-4D97-AF65-F5344CB8AC3E}">
        <p14:creationId xmlns:p14="http://schemas.microsoft.com/office/powerpoint/2010/main" val="4226298722"/>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00646898"/>
              </p:ext>
            </p:extLst>
          </p:nvPr>
        </p:nvGraphicFramePr>
        <p:xfrm>
          <a:off x="545690" y="975103"/>
          <a:ext cx="10958052" cy="4840309"/>
        </p:xfrm>
        <a:graphic>
          <a:graphicData uri="http://schemas.openxmlformats.org/drawingml/2006/table">
            <a:tbl>
              <a:tblPr firstRow="1" bandRow="1">
                <a:tableStyleId>{7DF18680-E054-41AD-8BC1-D1AEF772440D}</a:tableStyleId>
              </a:tblPr>
              <a:tblGrid>
                <a:gridCol w="4482180">
                  <a:extLst>
                    <a:ext uri="{9D8B030D-6E8A-4147-A177-3AD203B41FA5}">
                      <a16:colId xmlns:a16="http://schemas.microsoft.com/office/drawing/2014/main" val="20000"/>
                    </a:ext>
                  </a:extLst>
                </a:gridCol>
                <a:gridCol w="1985230">
                  <a:extLst>
                    <a:ext uri="{9D8B030D-6E8A-4147-A177-3AD203B41FA5}">
                      <a16:colId xmlns:a16="http://schemas.microsoft.com/office/drawing/2014/main" val="20001"/>
                    </a:ext>
                  </a:extLst>
                </a:gridCol>
                <a:gridCol w="2041264">
                  <a:extLst>
                    <a:ext uri="{9D8B030D-6E8A-4147-A177-3AD203B41FA5}">
                      <a16:colId xmlns:a16="http://schemas.microsoft.com/office/drawing/2014/main" val="20002"/>
                    </a:ext>
                  </a:extLst>
                </a:gridCol>
                <a:gridCol w="2449378">
                  <a:extLst>
                    <a:ext uri="{9D8B030D-6E8A-4147-A177-3AD203B41FA5}">
                      <a16:colId xmlns:a16="http://schemas.microsoft.com/office/drawing/2014/main" val="20003"/>
                    </a:ext>
                  </a:extLst>
                </a:gridCol>
              </a:tblGrid>
              <a:tr h="1182709">
                <a:tc>
                  <a:txBody>
                    <a:bodyPr/>
                    <a:lstStyle/>
                    <a:p>
                      <a:pPr algn="l"/>
                      <a:endParaRPr lang="en-US" sz="1400" b="1" kern="1200" dirty="0">
                        <a:solidFill>
                          <a:schemeClr val="tx1"/>
                        </a:solidFill>
                        <a:effectLst/>
                        <a:latin typeface="+mn-lt"/>
                        <a:ea typeface="+mn-ea"/>
                        <a:cs typeface="+mn-cs"/>
                      </a:endParaRPr>
                    </a:p>
                    <a:p>
                      <a:pPr algn="l"/>
                      <a:endParaRPr lang="en-US" sz="1400" b="1" kern="1200" dirty="0">
                        <a:solidFill>
                          <a:schemeClr val="tx1"/>
                        </a:solidFill>
                        <a:effectLst/>
                        <a:latin typeface="+mn-lt"/>
                        <a:ea typeface="+mn-ea"/>
                        <a:cs typeface="+mn-cs"/>
                      </a:endParaRPr>
                    </a:p>
                    <a:p>
                      <a:pPr algn="l"/>
                      <a:r>
                        <a:rPr lang="en-US" sz="1400" b="1" kern="1200" dirty="0">
                          <a:solidFill>
                            <a:schemeClr val="tx1"/>
                          </a:solidFill>
                          <a:effectLst/>
                          <a:latin typeface="+mn-lt"/>
                          <a:ea typeface="+mn-ea"/>
                          <a:cs typeface="+mn-cs"/>
                        </a:rPr>
                        <a:t>Specific  Key  Actions  Necessary  </a:t>
                      </a:r>
                      <a:r>
                        <a:rPr lang="en-US" sz="1400" b="1" u="none" kern="1200" dirty="0">
                          <a:solidFill>
                            <a:schemeClr val="tx1"/>
                          </a:solidFill>
                          <a:effectLst/>
                          <a:latin typeface="+mn-lt"/>
                          <a:ea typeface="+mn-ea"/>
                          <a:cs typeface="+mn-cs"/>
                        </a:rPr>
                        <a:t>To </a:t>
                      </a:r>
                      <a:r>
                        <a:rPr lang="en-US" sz="1400" b="1" u="sng" kern="1200" dirty="0">
                          <a:solidFill>
                            <a:schemeClr val="tx1"/>
                          </a:solidFill>
                          <a:effectLst/>
                          <a:latin typeface="+mn-lt"/>
                          <a:ea typeface="+mn-ea"/>
                          <a:cs typeface="+mn-cs"/>
                        </a:rPr>
                        <a:t>Achieve    Goal  7.1</a:t>
                      </a:r>
                      <a:endParaRPr lang="en-US" sz="1400" b="1" dirty="0">
                        <a:solidFill>
                          <a:schemeClr val="tx1"/>
                        </a:solidFill>
                      </a:endParaRPr>
                    </a:p>
                  </a:txBody>
                  <a:tcPr/>
                </a:tc>
                <a:tc>
                  <a:txBody>
                    <a:bodyPr/>
                    <a:lstStyle/>
                    <a:p>
                      <a:pPr algn="l"/>
                      <a:endParaRPr lang="en-US" sz="1400" b="1" dirty="0">
                        <a:solidFill>
                          <a:schemeClr val="tx1"/>
                        </a:solidFill>
                      </a:endParaRPr>
                    </a:p>
                    <a:p>
                      <a:pPr algn="l"/>
                      <a:endParaRPr lang="en-US" sz="1400" b="1" u="sng" dirty="0">
                        <a:solidFill>
                          <a:schemeClr val="tx1"/>
                        </a:solidFill>
                      </a:endParaRPr>
                    </a:p>
                    <a:p>
                      <a:pPr algn="l"/>
                      <a:r>
                        <a:rPr lang="en-US" sz="1400" b="1" u="none" dirty="0">
                          <a:solidFill>
                            <a:schemeClr val="tx1"/>
                          </a:solidFill>
                        </a:rPr>
                        <a:t>Who  Must  Do </a:t>
                      </a:r>
                      <a:r>
                        <a:rPr lang="en-US" sz="1400" b="1" u="sng" dirty="0">
                          <a:solidFill>
                            <a:schemeClr val="tx1"/>
                          </a:solidFill>
                        </a:rPr>
                        <a:t>Each  Action</a:t>
                      </a:r>
                    </a:p>
                  </a:txBody>
                  <a:tcPr/>
                </a:tc>
                <a:tc>
                  <a:txBody>
                    <a:bodyPr/>
                    <a:lstStyle/>
                    <a:p>
                      <a:pPr algn="l"/>
                      <a:r>
                        <a:rPr lang="en-US" sz="1400" b="1" dirty="0">
                          <a:solidFill>
                            <a:schemeClr val="tx1"/>
                          </a:solidFill>
                        </a:rPr>
                        <a:t>Timetable:</a:t>
                      </a:r>
                      <a:r>
                        <a:rPr lang="en-US" sz="1400" b="1" baseline="0" dirty="0">
                          <a:solidFill>
                            <a:schemeClr val="tx1"/>
                          </a:solidFill>
                        </a:rPr>
                        <a:t>  </a:t>
                      </a:r>
                      <a:r>
                        <a:rPr lang="en-US" sz="1400" b="1" dirty="0">
                          <a:solidFill>
                            <a:schemeClr val="tx1"/>
                          </a:solidFill>
                        </a:rPr>
                        <a:t>How</a:t>
                      </a:r>
                      <a:r>
                        <a:rPr lang="en-US" sz="1400" b="1" baseline="0" dirty="0">
                          <a:solidFill>
                            <a:schemeClr val="tx1"/>
                          </a:solidFill>
                        </a:rPr>
                        <a:t> Many  Months  or Days  To   Finish  </a:t>
                      </a:r>
                      <a:r>
                        <a:rPr lang="en-US" sz="1400" b="1" u="none" dirty="0">
                          <a:solidFill>
                            <a:schemeClr val="tx1"/>
                          </a:solidFill>
                        </a:rPr>
                        <a:t>Action  From </a:t>
                      </a:r>
                      <a:r>
                        <a:rPr lang="en-US" sz="1400" b="1" u="sng" dirty="0">
                          <a:solidFill>
                            <a:schemeClr val="tx1"/>
                          </a:solidFill>
                        </a:rPr>
                        <a:t>Previous   Action</a:t>
                      </a:r>
                    </a:p>
                  </a:txBody>
                  <a:tcPr/>
                </a:tc>
                <a:tc>
                  <a:txBody>
                    <a:bodyPr/>
                    <a:lstStyle/>
                    <a:p>
                      <a:pPr algn="l"/>
                      <a:endParaRPr lang="en-US" sz="1400" b="1" u="none" dirty="0">
                        <a:solidFill>
                          <a:schemeClr val="tx1"/>
                        </a:solidFill>
                      </a:endParaRPr>
                    </a:p>
                    <a:p>
                      <a:pPr algn="l"/>
                      <a:r>
                        <a:rPr lang="en-US" sz="1400" b="1" u="none" dirty="0">
                          <a:solidFill>
                            <a:schemeClr val="tx1"/>
                          </a:solidFill>
                        </a:rPr>
                        <a:t>How  Will  We  Know  When</a:t>
                      </a:r>
                      <a:r>
                        <a:rPr lang="en-US" sz="1400" b="1" u="none" baseline="0" dirty="0">
                          <a:solidFill>
                            <a:schemeClr val="tx1"/>
                          </a:solidFill>
                        </a:rPr>
                        <a:t>  This  Action Has</a:t>
                      </a:r>
                      <a:r>
                        <a:rPr lang="en-US" sz="1400" b="1" u="none" dirty="0">
                          <a:solidFill>
                            <a:schemeClr val="tx1"/>
                          </a:solidFill>
                        </a:rPr>
                        <a:t>  Been </a:t>
                      </a:r>
                      <a:r>
                        <a:rPr lang="en-US" sz="1400" b="1" u="sng" dirty="0">
                          <a:solidFill>
                            <a:schemeClr val="tx1"/>
                          </a:solidFill>
                        </a:rPr>
                        <a:t>Completed</a:t>
                      </a:r>
                    </a:p>
                  </a:txBody>
                  <a:tcPr/>
                </a:tc>
                <a:extLst>
                  <a:ext uri="{0D108BD9-81ED-4DB2-BD59-A6C34878D82A}">
                    <a16:rowId xmlns:a16="http://schemas.microsoft.com/office/drawing/2014/main" val="10000"/>
                  </a:ext>
                </a:extLst>
              </a:tr>
              <a:tr h="523991">
                <a:tc>
                  <a:txBody>
                    <a:bodyPr/>
                    <a:lstStyle/>
                    <a:p>
                      <a:pPr marL="0" indent="0" algn="l"/>
                      <a:r>
                        <a:rPr lang="en-US" sz="1200" b="1" i="0" u="none" strike="noStrike" kern="1200" baseline="0" dirty="0">
                          <a:solidFill>
                            <a:schemeClr val="tx1"/>
                          </a:solidFill>
                          <a:latin typeface="+mn-lt"/>
                          <a:ea typeface="+mn-ea"/>
                          <a:cs typeface="+mn-cs"/>
                        </a:rPr>
                        <a:t>4. From among the many ideas generated from the research in steps 2-3, survey the community and conduct some interviews in order to d</a:t>
                      </a:r>
                      <a:r>
                        <a:rPr lang="en-US" sz="1200" b="1" kern="1200" dirty="0">
                          <a:solidFill>
                            <a:schemeClr val="tx1"/>
                          </a:solidFill>
                          <a:effectLst/>
                          <a:latin typeface="+mn-lt"/>
                          <a:ea typeface="+mn-ea"/>
                          <a:cs typeface="+mn-cs"/>
                        </a:rPr>
                        <a:t>etermine what areas of Philanthropy  programs, ministries, activities and  partnerships are most important to the Parish and will obtain the greatest participation and positive results.</a:t>
                      </a:r>
                    </a:p>
                    <a:p>
                      <a:pPr marL="168275" indent="-168275" algn="l"/>
                      <a:endParaRPr lang="en-US" sz="1200" b="1" dirty="0">
                        <a:solidFill>
                          <a:schemeClr val="tx1"/>
                        </a:solidFill>
                      </a:endParaRPr>
                    </a:p>
                  </a:txBody>
                  <a:tcPr/>
                </a:tc>
                <a:tc>
                  <a:txBody>
                    <a:bodyPr/>
                    <a:lstStyle/>
                    <a:p>
                      <a:pPr algn="l"/>
                      <a:r>
                        <a:rPr kumimoji="0" lang="en-US" sz="1200" b="1" i="0" u="none" strike="noStrike" kern="1200" cap="none" spc="0" normalizeH="0" baseline="0" noProof="0" dirty="0">
                          <a:ln>
                            <a:noFill/>
                          </a:ln>
                          <a:solidFill>
                            <a:schemeClr val="tx1"/>
                          </a:solidFill>
                          <a:effectLst/>
                          <a:uLnTx/>
                          <a:uFillTx/>
                          <a:latin typeface="Helvetica Neue"/>
                          <a:ea typeface="+mn-ea"/>
                          <a:cs typeface="+mn-cs"/>
                        </a:rPr>
                        <a:t>POE7.1TF</a:t>
                      </a:r>
                      <a:endParaRPr lang="en-US" sz="1200" b="1" dirty="0">
                        <a:solidFill>
                          <a:schemeClr val="tx1"/>
                        </a:solidFill>
                      </a:endParaRPr>
                    </a:p>
                  </a:txBody>
                  <a:tcPr/>
                </a:tc>
                <a:tc>
                  <a:txBody>
                    <a:bodyPr/>
                    <a:lstStyle/>
                    <a:p>
                      <a:pPr marL="0" marR="0" algn="l">
                        <a:lnSpc>
                          <a:spcPct val="107000"/>
                        </a:lnSpc>
                        <a:spcBef>
                          <a:spcPts val="0"/>
                        </a:spcBef>
                        <a:spcAft>
                          <a:spcPts val="0"/>
                        </a:spcAft>
                      </a:pPr>
                      <a:r>
                        <a:rPr lang="en-US" sz="1200" b="1" u="none" dirty="0">
                          <a:solidFill>
                            <a:schemeClr val="tx1"/>
                          </a:solidFill>
                          <a:effectLst/>
                          <a:latin typeface="Helvetica Neue"/>
                          <a:ea typeface="Calibri" panose="020F0502020204030204" pitchFamily="34" charset="0"/>
                          <a:cs typeface="Times New Roman" panose="02020603050405020304" pitchFamily="18" charset="0"/>
                        </a:rPr>
                        <a:t>4</a:t>
                      </a:r>
                      <a:r>
                        <a:rPr lang="en-US" sz="1200" b="1" dirty="0">
                          <a:solidFill>
                            <a:schemeClr val="tx1"/>
                          </a:solidFill>
                          <a:effectLst/>
                          <a:latin typeface="Helvetica Neue"/>
                          <a:ea typeface="Calibri" panose="020F0502020204030204" pitchFamily="34" charset="0"/>
                          <a:cs typeface="Times New Roman" panose="02020603050405020304" pitchFamily="18" charset="0"/>
                        </a:rPr>
                        <a:t> months after </a:t>
                      </a:r>
                    </a:p>
                    <a:p>
                      <a:pPr marL="0" marR="0" algn="l">
                        <a:lnSpc>
                          <a:spcPct val="107000"/>
                        </a:lnSpc>
                        <a:spcBef>
                          <a:spcPts val="0"/>
                        </a:spcBef>
                        <a:spcAft>
                          <a:spcPts val="0"/>
                        </a:spcAft>
                      </a:pPr>
                      <a:r>
                        <a:rPr lang="en-US" sz="1200" b="1" dirty="0">
                          <a:solidFill>
                            <a:schemeClr val="tx1"/>
                          </a:solidFill>
                          <a:effectLst/>
                          <a:latin typeface="Helvetica Neue"/>
                          <a:ea typeface="Calibri" panose="020F0502020204030204" pitchFamily="34" charset="0"/>
                          <a:cs typeface="Times New Roman" panose="02020603050405020304" pitchFamily="18" charset="0"/>
                        </a:rPr>
                        <a:t>step 3</a:t>
                      </a:r>
                    </a:p>
                    <a:p>
                      <a:pPr marL="0" marR="0" algn="l">
                        <a:lnSpc>
                          <a:spcPct val="107000"/>
                        </a:lnSpc>
                        <a:spcBef>
                          <a:spcPts val="0"/>
                        </a:spcBef>
                        <a:spcAft>
                          <a:spcPts val="0"/>
                        </a:spcAft>
                      </a:pPr>
                      <a:r>
                        <a:rPr lang="en-US" sz="1200" b="1" dirty="0">
                          <a:solidFill>
                            <a:schemeClr val="tx1"/>
                          </a:solidFill>
                          <a:effectLst/>
                          <a:latin typeface="Helvetica Neue"/>
                          <a:ea typeface="Calibri" panose="020F0502020204030204" pitchFamily="34" charset="0"/>
                          <a:cs typeface="Times New Roman" panose="02020603050405020304" pitchFamily="18" charset="0"/>
                        </a:rPr>
                        <a:t> </a:t>
                      </a:r>
                    </a:p>
                  </a:txBody>
                  <a:tcPr marL="68580" marR="68580" marT="0" marB="0"/>
                </a:tc>
                <a:tc>
                  <a:txBody>
                    <a:bodyPr/>
                    <a:lstStyle/>
                    <a:p>
                      <a:pPr algn="l"/>
                      <a:r>
                        <a:rPr lang="en-US" sz="1200" b="1" kern="1200" dirty="0">
                          <a:solidFill>
                            <a:schemeClr val="tx1"/>
                          </a:solidFill>
                          <a:effectLst/>
                          <a:latin typeface="+mn-lt"/>
                          <a:ea typeface="+mn-ea"/>
                          <a:cs typeface="+mn-cs"/>
                        </a:rPr>
                        <a:t>Parish Philanthropy  survey information and interviews are collected</a:t>
                      </a:r>
                    </a:p>
                  </a:txBody>
                  <a:tcPr/>
                </a:tc>
                <a:extLst>
                  <a:ext uri="{0D108BD9-81ED-4DB2-BD59-A6C34878D82A}">
                    <a16:rowId xmlns:a16="http://schemas.microsoft.com/office/drawing/2014/main" val="10002"/>
                  </a:ext>
                </a:extLst>
              </a:tr>
              <a:tr h="523991">
                <a:tc>
                  <a:txBody>
                    <a:bodyPr/>
                    <a:lstStyle/>
                    <a:p>
                      <a:pPr marL="0" indent="0" algn="l"/>
                      <a:r>
                        <a:rPr lang="en-US" sz="1200" b="1" dirty="0">
                          <a:solidFill>
                            <a:schemeClr val="tx1"/>
                          </a:solidFill>
                        </a:rPr>
                        <a:t>5. </a:t>
                      </a:r>
                      <a:r>
                        <a:rPr lang="en-US" sz="1200" b="1" dirty="0">
                          <a:solidFill>
                            <a:schemeClr val="tx1"/>
                          </a:solidFill>
                          <a:sym typeface="Helvetica Neue"/>
                        </a:rPr>
                        <a:t>From all available resources, materials, research, surveys and interviews, </a:t>
                      </a:r>
                      <a:r>
                        <a:rPr lang="en-US" sz="1200" b="1" i="0" u="none" strike="noStrike" kern="1200" baseline="0" dirty="0">
                          <a:solidFill>
                            <a:schemeClr val="tx1"/>
                          </a:solidFill>
                          <a:latin typeface="+mn-lt"/>
                          <a:ea typeface="+mn-ea"/>
                          <a:cs typeface="+mn-cs"/>
                        </a:rPr>
                        <a:t>identify, plan and obtain any necessary approvals for : (a) a quarterly schedule of Philanthropy events to be implemented by the Parish either alone or in partnership with another entity (the “Quarterly Philanthropy Events”); and (b) the most attractive Parish re-occurring signature Philanthropy program (the “Signature Philanthropy Program”);  and develop strategy, budget, fundraising, mechanism, communications and implementation plan for all such Philanthropy programs, including dates, time and goals.</a:t>
                      </a:r>
                      <a:endParaRPr lang="en-US" sz="1200" b="1" dirty="0">
                        <a:solidFill>
                          <a:schemeClr val="tx1"/>
                        </a:solidFill>
                      </a:endParaRPr>
                    </a:p>
                    <a:p>
                      <a:pPr algn="l"/>
                      <a:r>
                        <a:rPr lang="en-US" sz="1200" b="1" dirty="0">
                          <a:solidFill>
                            <a:schemeClr val="tx1"/>
                          </a:solidFill>
                        </a:rPr>
                        <a:t>.</a:t>
                      </a:r>
                    </a:p>
                  </a:txBody>
                  <a:tcPr/>
                </a:tc>
                <a:tc>
                  <a:txBody>
                    <a:bodyPr/>
                    <a:lstStyle/>
                    <a:p>
                      <a:pPr algn="l"/>
                      <a:r>
                        <a:rPr kumimoji="0" lang="en-US" sz="1200" b="1" i="0" u="none" strike="noStrike" kern="1200" cap="none" spc="0" normalizeH="0" baseline="0" noProof="0" dirty="0">
                          <a:ln>
                            <a:noFill/>
                          </a:ln>
                          <a:solidFill>
                            <a:schemeClr val="tx1"/>
                          </a:solidFill>
                          <a:effectLst/>
                          <a:uLnTx/>
                          <a:uFillTx/>
                          <a:latin typeface="Helvetica Neue"/>
                          <a:ea typeface="+mn-ea"/>
                          <a:cs typeface="+mn-cs"/>
                        </a:rPr>
                        <a:t>POE7.1TF</a:t>
                      </a:r>
                      <a:endParaRPr lang="en-US" sz="12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none" baseline="0" dirty="0">
                          <a:solidFill>
                            <a:schemeClr val="tx1"/>
                          </a:solidFill>
                        </a:rPr>
                        <a:t>3</a:t>
                      </a:r>
                      <a:r>
                        <a:rPr lang="en-US" sz="1200" b="1" baseline="0" dirty="0">
                          <a:solidFill>
                            <a:schemeClr val="tx1"/>
                          </a:solidFill>
                        </a:rPr>
                        <a:t> </a:t>
                      </a:r>
                      <a:r>
                        <a:rPr lang="en-US" sz="1200" b="1" dirty="0">
                          <a:solidFill>
                            <a:schemeClr val="tx1"/>
                          </a:solidFill>
                        </a:rPr>
                        <a:t>months after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step 4</a:t>
                      </a:r>
                    </a:p>
                  </a:txBody>
                  <a:tcPr/>
                </a:tc>
                <a:tc>
                  <a:txBody>
                    <a:bodyPr/>
                    <a:lstStyle/>
                    <a:p>
                      <a:pPr algn="l"/>
                      <a:r>
                        <a:rPr lang="en-US" sz="1200" b="1" i="0" u="none" strike="noStrike" kern="1200" baseline="0" dirty="0">
                          <a:solidFill>
                            <a:schemeClr val="tx1"/>
                          </a:solidFill>
                          <a:latin typeface="+mn-lt"/>
                          <a:ea typeface="+mn-ea"/>
                          <a:cs typeface="+mn-cs"/>
                        </a:rPr>
                        <a:t>Planning of recommended Quarterly </a:t>
                      </a:r>
                      <a:r>
                        <a:rPr kumimoji="0" lang="en-US" sz="1200" b="1" i="0" u="none" strike="noStrike" kern="1200" cap="none" spc="0" normalizeH="0" baseline="0" noProof="0" dirty="0">
                          <a:ln>
                            <a:noFill/>
                          </a:ln>
                          <a:solidFill>
                            <a:srgbClr val="5D0100"/>
                          </a:solidFill>
                          <a:effectLst/>
                          <a:uLnTx/>
                          <a:uFillTx/>
                          <a:latin typeface="+mn-lt"/>
                          <a:ea typeface="+mn-ea"/>
                          <a:cs typeface="+mn-cs"/>
                        </a:rPr>
                        <a:t>Philanthropy</a:t>
                      </a:r>
                      <a:r>
                        <a:rPr lang="en-US" sz="1200" b="1" i="0" u="none" strike="noStrike" kern="1200" baseline="0" dirty="0">
                          <a:solidFill>
                            <a:schemeClr val="tx1"/>
                          </a:solidFill>
                          <a:latin typeface="+mn-lt"/>
                          <a:ea typeface="+mn-ea"/>
                          <a:cs typeface="+mn-cs"/>
                        </a:rPr>
                        <a:t> Events and Signature Philanthropy Program is completed and ready for implementation</a:t>
                      </a:r>
                      <a:endParaRPr lang="en-US" sz="1000" b="1"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93D106F2-64A5-478D-8891-E6770C2A3801}"/>
              </a:ext>
            </a:extLst>
          </p:cNvPr>
          <p:cNvSpPr>
            <a:spLocks noGrp="1"/>
          </p:cNvSpPr>
          <p:nvPr>
            <p:ph type="title"/>
          </p:nvPr>
        </p:nvSpPr>
        <p:spPr>
          <a:xfrm>
            <a:off x="2125663" y="0"/>
            <a:ext cx="7940675" cy="1143000"/>
          </a:xfrm>
        </p:spPr>
        <p:txBody>
          <a:bodyPr/>
          <a:lstStyle/>
          <a:p>
            <a:pPr>
              <a:defRPr/>
            </a:pPr>
            <a:r>
              <a:rPr lang="en-US" sz="2400" b="1" dirty="0">
                <a:effectLst/>
                <a:latin typeface="+mn-lt"/>
                <a:cs typeface="Arial" panose="020B0604020202020204" pitchFamily="34" charset="0"/>
              </a:rPr>
              <a:t>Philanthropy Ministries</a:t>
            </a:r>
            <a:br>
              <a:rPr lang="en-US" sz="2400" b="1" dirty="0">
                <a:effectLst/>
                <a:latin typeface="+mn-lt"/>
                <a:cs typeface="Arial" panose="020B0604020202020204" pitchFamily="34" charset="0"/>
              </a:rPr>
            </a:br>
            <a:r>
              <a:rPr lang="en-US" sz="2400" b="1" u="sng" dirty="0">
                <a:effectLst/>
                <a:latin typeface="+mn-lt"/>
                <a:cs typeface="Arial" panose="020B0604020202020204" pitchFamily="34" charset="0"/>
              </a:rPr>
              <a:t>Goal  7.1</a:t>
            </a:r>
            <a:r>
              <a:rPr lang="en-US" sz="2400" u="sng" dirty="0">
                <a:effectLst/>
                <a:latin typeface="+mn-lt"/>
              </a:rPr>
              <a:t> </a:t>
            </a:r>
            <a:r>
              <a:rPr lang="en-US" sz="2400" b="1" u="sng" dirty="0">
                <a:effectLst/>
                <a:latin typeface="+mn-lt"/>
              </a:rPr>
              <a:t>Action Plan</a:t>
            </a:r>
          </a:p>
        </p:txBody>
      </p:sp>
    </p:spTree>
    <p:extLst>
      <p:ext uri="{BB962C8B-B14F-4D97-AF65-F5344CB8AC3E}">
        <p14:creationId xmlns:p14="http://schemas.microsoft.com/office/powerpoint/2010/main" val="735122521"/>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1698468"/>
              </p:ext>
            </p:extLst>
          </p:nvPr>
        </p:nvGraphicFramePr>
        <p:xfrm>
          <a:off x="376083" y="886926"/>
          <a:ext cx="11260392" cy="4801404"/>
        </p:xfrm>
        <a:graphic>
          <a:graphicData uri="http://schemas.openxmlformats.org/drawingml/2006/table">
            <a:tbl>
              <a:tblPr firstRow="1" bandRow="1">
                <a:tableStyleId>{7DF18680-E054-41AD-8BC1-D1AEF772440D}</a:tableStyleId>
              </a:tblPr>
              <a:tblGrid>
                <a:gridCol w="4701790">
                  <a:extLst>
                    <a:ext uri="{9D8B030D-6E8A-4147-A177-3AD203B41FA5}">
                      <a16:colId xmlns:a16="http://schemas.microsoft.com/office/drawing/2014/main" val="20000"/>
                    </a:ext>
                  </a:extLst>
                </a:gridCol>
                <a:gridCol w="2010592">
                  <a:extLst>
                    <a:ext uri="{9D8B030D-6E8A-4147-A177-3AD203B41FA5}">
                      <a16:colId xmlns:a16="http://schemas.microsoft.com/office/drawing/2014/main" val="20001"/>
                    </a:ext>
                  </a:extLst>
                </a:gridCol>
                <a:gridCol w="2067341">
                  <a:extLst>
                    <a:ext uri="{9D8B030D-6E8A-4147-A177-3AD203B41FA5}">
                      <a16:colId xmlns:a16="http://schemas.microsoft.com/office/drawing/2014/main" val="20002"/>
                    </a:ext>
                  </a:extLst>
                </a:gridCol>
                <a:gridCol w="2480669">
                  <a:extLst>
                    <a:ext uri="{9D8B030D-6E8A-4147-A177-3AD203B41FA5}">
                      <a16:colId xmlns:a16="http://schemas.microsoft.com/office/drawing/2014/main" val="20003"/>
                    </a:ext>
                  </a:extLst>
                </a:gridCol>
              </a:tblGrid>
              <a:tr h="1265724">
                <a:tc>
                  <a:txBody>
                    <a:bodyPr/>
                    <a:lstStyle/>
                    <a:p>
                      <a:endParaRPr lang="en-US" sz="1400" b="1" kern="1200" dirty="0">
                        <a:solidFill>
                          <a:schemeClr val="tx1"/>
                        </a:solidFill>
                        <a:effectLst/>
                        <a:latin typeface="+mn-lt"/>
                        <a:ea typeface="+mn-ea"/>
                        <a:cs typeface="+mn-cs"/>
                      </a:endParaRPr>
                    </a:p>
                    <a:p>
                      <a:endParaRPr lang="en-US" sz="1400" b="1" kern="1200" dirty="0">
                        <a:solidFill>
                          <a:schemeClr val="tx1"/>
                        </a:solidFill>
                        <a:effectLst/>
                        <a:latin typeface="+mn-lt"/>
                        <a:ea typeface="+mn-ea"/>
                        <a:cs typeface="+mn-cs"/>
                      </a:endParaRPr>
                    </a:p>
                    <a:p>
                      <a:r>
                        <a:rPr lang="en-US" sz="1400" b="1" kern="1200" dirty="0">
                          <a:solidFill>
                            <a:schemeClr val="tx1"/>
                          </a:solidFill>
                          <a:effectLst/>
                          <a:latin typeface="+mn-lt"/>
                          <a:ea typeface="+mn-ea"/>
                          <a:cs typeface="+mn-cs"/>
                        </a:rPr>
                        <a:t>Specific  Key  Actions  Necessary  </a:t>
                      </a:r>
                      <a:r>
                        <a:rPr lang="en-US" sz="1400" b="1" u="none" kern="1200" dirty="0">
                          <a:solidFill>
                            <a:schemeClr val="tx1"/>
                          </a:solidFill>
                          <a:effectLst/>
                          <a:latin typeface="+mn-lt"/>
                          <a:ea typeface="+mn-ea"/>
                          <a:cs typeface="+mn-cs"/>
                        </a:rPr>
                        <a:t>To </a:t>
                      </a:r>
                      <a:r>
                        <a:rPr lang="en-US" sz="1400" b="1" u="sng" kern="1200" dirty="0">
                          <a:solidFill>
                            <a:schemeClr val="tx1"/>
                          </a:solidFill>
                          <a:effectLst/>
                          <a:latin typeface="+mn-lt"/>
                          <a:ea typeface="+mn-ea"/>
                          <a:cs typeface="+mn-cs"/>
                        </a:rPr>
                        <a:t>Achieve    Goal  7.1</a:t>
                      </a:r>
                      <a:endParaRPr lang="en-US" sz="1400" b="1" dirty="0">
                        <a:solidFill>
                          <a:schemeClr val="tx1"/>
                        </a:solidFill>
                      </a:endParaRPr>
                    </a:p>
                  </a:txBody>
                  <a:tcPr/>
                </a:tc>
                <a:tc>
                  <a:txBody>
                    <a:bodyPr/>
                    <a:lstStyle/>
                    <a:p>
                      <a:endParaRPr lang="en-US" sz="1400" b="1" dirty="0">
                        <a:solidFill>
                          <a:schemeClr val="tx1"/>
                        </a:solidFill>
                      </a:endParaRPr>
                    </a:p>
                    <a:p>
                      <a:endParaRPr lang="en-US" sz="1400" b="1" u="sng" dirty="0">
                        <a:solidFill>
                          <a:schemeClr val="tx1"/>
                        </a:solidFill>
                      </a:endParaRPr>
                    </a:p>
                    <a:p>
                      <a:r>
                        <a:rPr lang="en-US" sz="1400" b="1" u="none" dirty="0">
                          <a:solidFill>
                            <a:schemeClr val="tx1"/>
                          </a:solidFill>
                        </a:rPr>
                        <a:t>Who  Must  Do </a:t>
                      </a:r>
                      <a:r>
                        <a:rPr lang="en-US" sz="1400" b="1" u="sng" dirty="0">
                          <a:solidFill>
                            <a:schemeClr val="tx1"/>
                          </a:solidFill>
                        </a:rPr>
                        <a:t>Each  Action</a:t>
                      </a:r>
                    </a:p>
                  </a:txBody>
                  <a:tcPr/>
                </a:tc>
                <a:tc>
                  <a:txBody>
                    <a:bodyPr/>
                    <a:lstStyle/>
                    <a:p>
                      <a:r>
                        <a:rPr lang="en-US" sz="1400" b="1" dirty="0">
                          <a:solidFill>
                            <a:schemeClr val="tx1"/>
                          </a:solidFill>
                        </a:rPr>
                        <a:t>Timetable:</a:t>
                      </a:r>
                      <a:r>
                        <a:rPr lang="en-US" sz="1400" b="1" baseline="0" dirty="0">
                          <a:solidFill>
                            <a:schemeClr val="tx1"/>
                          </a:solidFill>
                        </a:rPr>
                        <a:t>  </a:t>
                      </a:r>
                      <a:r>
                        <a:rPr lang="en-US" sz="1400" b="1" dirty="0">
                          <a:solidFill>
                            <a:schemeClr val="tx1"/>
                          </a:solidFill>
                        </a:rPr>
                        <a:t>How</a:t>
                      </a:r>
                      <a:r>
                        <a:rPr lang="en-US" sz="1400" b="1" baseline="0" dirty="0">
                          <a:solidFill>
                            <a:schemeClr val="tx1"/>
                          </a:solidFill>
                        </a:rPr>
                        <a:t> Many  Months  or Days  To   Finish  </a:t>
                      </a:r>
                      <a:r>
                        <a:rPr lang="en-US" sz="1400" b="1" u="none" dirty="0">
                          <a:solidFill>
                            <a:schemeClr val="tx1"/>
                          </a:solidFill>
                        </a:rPr>
                        <a:t>Action  From </a:t>
                      </a:r>
                      <a:r>
                        <a:rPr lang="en-US" sz="1400" b="1" u="sng" dirty="0">
                          <a:solidFill>
                            <a:schemeClr val="tx1"/>
                          </a:solidFill>
                        </a:rPr>
                        <a:t>Previous   Action</a:t>
                      </a:r>
                    </a:p>
                  </a:txBody>
                  <a:tcPr/>
                </a:tc>
                <a:tc>
                  <a:txBody>
                    <a:bodyPr/>
                    <a:lstStyle/>
                    <a:p>
                      <a:endParaRPr lang="en-US" sz="1400" b="1" u="none" dirty="0">
                        <a:solidFill>
                          <a:schemeClr val="tx1"/>
                        </a:solidFill>
                      </a:endParaRPr>
                    </a:p>
                    <a:p>
                      <a:r>
                        <a:rPr lang="en-US" sz="1400" b="1" u="none" dirty="0">
                          <a:solidFill>
                            <a:schemeClr val="tx1"/>
                          </a:solidFill>
                        </a:rPr>
                        <a:t>How  Will  We  Know  When</a:t>
                      </a:r>
                      <a:r>
                        <a:rPr lang="en-US" sz="1400" b="1" u="none" baseline="0" dirty="0">
                          <a:solidFill>
                            <a:schemeClr val="tx1"/>
                          </a:solidFill>
                        </a:rPr>
                        <a:t>  This  Action Has</a:t>
                      </a:r>
                      <a:r>
                        <a:rPr lang="en-US" sz="1400" b="1" u="none" dirty="0">
                          <a:solidFill>
                            <a:schemeClr val="tx1"/>
                          </a:solidFill>
                        </a:rPr>
                        <a:t>  Been </a:t>
                      </a:r>
                      <a:r>
                        <a:rPr lang="en-US" sz="1400" b="1" u="sng" dirty="0">
                          <a:solidFill>
                            <a:schemeClr val="tx1"/>
                          </a:solidFill>
                        </a:rPr>
                        <a:t>Completed</a:t>
                      </a:r>
                    </a:p>
                  </a:txBody>
                  <a:tcPr/>
                </a:tc>
                <a:extLst>
                  <a:ext uri="{0D108BD9-81ED-4DB2-BD59-A6C34878D82A}">
                    <a16:rowId xmlns:a16="http://schemas.microsoft.com/office/drawing/2014/main" val="10000"/>
                  </a:ext>
                </a:extLst>
              </a:tr>
              <a:tr h="523991">
                <a:tc>
                  <a:txBody>
                    <a:bodyPr/>
                    <a:lstStyle/>
                    <a:p>
                      <a:pPr marL="0" indent="0"/>
                      <a:r>
                        <a:rPr lang="en-US" sz="1200" b="1" i="0" u="none" strike="noStrike" kern="1200" baseline="0" dirty="0">
                          <a:solidFill>
                            <a:schemeClr val="tx1"/>
                          </a:solidFill>
                          <a:latin typeface="+mn-lt"/>
                          <a:ea typeface="+mn-ea"/>
                          <a:cs typeface="+mn-cs"/>
                        </a:rPr>
                        <a:t>6. Present Quarterly Philanthropy Events and Signature Philanthropy Program to the Parish and continuously recruit until at least 100 parishioners participate in at least one of the Quarterly Philanthropy Events or Signature Philanthropy Program.  </a:t>
                      </a:r>
                      <a:endParaRPr lang="en-US" sz="1200" b="1" dirty="0">
                        <a:solidFill>
                          <a:schemeClr val="tx1"/>
                        </a:solidFill>
                      </a:endParaRPr>
                    </a:p>
                    <a:p>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POE7.1TF</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none" baseline="0" dirty="0">
                          <a:solidFill>
                            <a:schemeClr val="tx1"/>
                          </a:solidFill>
                        </a:rPr>
                        <a:t>8</a:t>
                      </a:r>
                      <a:r>
                        <a:rPr lang="en-US" sz="1200" b="1" baseline="0" dirty="0">
                          <a:solidFill>
                            <a:schemeClr val="tx1"/>
                          </a:solidFill>
                        </a:rPr>
                        <a:t> </a:t>
                      </a:r>
                      <a:r>
                        <a:rPr lang="en-US" sz="1200" b="1" dirty="0">
                          <a:solidFill>
                            <a:schemeClr val="tx1"/>
                          </a:solidFill>
                        </a:rPr>
                        <a:t>months after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step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At least 100 Philanthropy volunteers are recruited and participate in at least one of the Quarterly Philanthropy  Events or Signature Philanthropy Program  </a:t>
                      </a:r>
                      <a:endParaRPr lang="en-US" sz="1200" b="1" dirty="0">
                        <a:solidFill>
                          <a:schemeClr val="tx1"/>
                        </a:solidFill>
                      </a:endParaRPr>
                    </a:p>
                    <a:p>
                      <a:endParaRPr lang="en-US" sz="1000" b="1" dirty="0">
                        <a:solidFill>
                          <a:schemeClr val="tx1"/>
                        </a:solidFill>
                      </a:endParaRPr>
                    </a:p>
                  </a:txBody>
                  <a:tcPr/>
                </a:tc>
                <a:extLst>
                  <a:ext uri="{0D108BD9-81ED-4DB2-BD59-A6C34878D82A}">
                    <a16:rowId xmlns:a16="http://schemas.microsoft.com/office/drawing/2014/main" val="10001"/>
                  </a:ext>
                </a:extLst>
              </a:tr>
              <a:tr h="523991">
                <a:tc>
                  <a:txBody>
                    <a:bodyPr/>
                    <a:lstStyle/>
                    <a:p>
                      <a:pPr marL="0" indent="0">
                        <a:buAutoNum type="arabicPeriod" startAt="7"/>
                      </a:pPr>
                      <a:r>
                        <a:rPr lang="en-US" sz="1200" b="1" i="0" dirty="0">
                          <a:solidFill>
                            <a:schemeClr val="tx1"/>
                          </a:solidFill>
                          <a:effectLst/>
                        </a:rPr>
                        <a:t> Successfully implement: (a) </a:t>
                      </a:r>
                      <a:r>
                        <a:rPr lang="en-US" sz="1200" b="1" dirty="0">
                          <a:solidFill>
                            <a:schemeClr val="tx1"/>
                          </a:solidFill>
                          <a:effectLst/>
                        </a:rPr>
                        <a:t>at least one </a:t>
                      </a:r>
                      <a:r>
                        <a:rPr lang="en-US" sz="1200" b="1" i="0" u="none" strike="noStrike" kern="1200" baseline="0" dirty="0">
                          <a:solidFill>
                            <a:schemeClr val="tx1"/>
                          </a:solidFill>
                          <a:latin typeface="+mn-lt"/>
                          <a:ea typeface="+mn-ea"/>
                          <a:cs typeface="+mn-cs"/>
                        </a:rPr>
                        <a:t>Quarterly Philanthropy Event every 3 months;  (b) the Signature Philanthropy Program annually; and (c) publicize successes and results of events every 3 months.</a:t>
                      </a:r>
                      <a:endParaRPr lang="en-US" sz="1200" b="1" dirty="0">
                        <a:solidFill>
                          <a:schemeClr val="tx1"/>
                        </a:solidFill>
                        <a:effectLst/>
                      </a:endParaRPr>
                    </a:p>
                    <a:p>
                      <a:pPr marL="0" indent="0">
                        <a:buNone/>
                      </a:pPr>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Helvetica Neue"/>
                          <a:ea typeface="+mn-ea"/>
                          <a:cs typeface="+mn-cs"/>
                        </a:rPr>
                        <a:t>POE7.1TF</a:t>
                      </a:r>
                      <a:endParaRPr lang="en-US" sz="1200" b="1" dirty="0">
                        <a:solidFill>
                          <a:schemeClr val="tx1"/>
                        </a:solidFill>
                      </a:endParaRPr>
                    </a:p>
                  </a:txBody>
                  <a:tcPr/>
                </a:tc>
                <a:tc>
                  <a:txBody>
                    <a:bodyPr/>
                    <a:lstStyle/>
                    <a:p>
                      <a:r>
                        <a:rPr lang="en-US" sz="1200" b="1" kern="1200" dirty="0">
                          <a:solidFill>
                            <a:schemeClr val="tx1"/>
                          </a:solidFill>
                          <a:effectLst/>
                          <a:latin typeface="+mn-lt"/>
                          <a:ea typeface="+mn-ea"/>
                          <a:cs typeface="+mn-cs"/>
                        </a:rPr>
                        <a:t>Concurrent with </a:t>
                      </a:r>
                    </a:p>
                    <a:p>
                      <a:r>
                        <a:rPr lang="en-US" sz="1200" b="1" kern="1200" dirty="0">
                          <a:solidFill>
                            <a:schemeClr val="tx1"/>
                          </a:solidFill>
                          <a:effectLst/>
                          <a:latin typeface="+mn-lt"/>
                          <a:ea typeface="+mn-ea"/>
                          <a:cs typeface="+mn-cs"/>
                        </a:rPr>
                        <a:t>step 6</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endParaRPr>
                    </a:p>
                  </a:txBody>
                  <a:tcPr/>
                </a:tc>
                <a:tc>
                  <a:txBody>
                    <a:bodyPr/>
                    <a:lstStyle/>
                    <a:p>
                      <a:r>
                        <a:rPr lang="en-US" sz="1200" b="1" i="0" u="none" strike="noStrike" kern="1200" baseline="0" dirty="0">
                          <a:solidFill>
                            <a:schemeClr val="tx1"/>
                          </a:solidFill>
                          <a:latin typeface="+mn-lt"/>
                          <a:ea typeface="+mn-ea"/>
                          <a:cs typeface="+mn-cs"/>
                        </a:rPr>
                        <a:t>Quarterly Philanthropy Events and Signature Philanthropy Program are executed on schedule</a:t>
                      </a:r>
                    </a:p>
                    <a:p>
                      <a:endParaRPr lang="en-US" sz="1200" b="1" dirty="0">
                        <a:solidFill>
                          <a:schemeClr val="tx1"/>
                        </a:solidFill>
                      </a:endParaRPr>
                    </a:p>
                  </a:txBody>
                  <a:tcPr/>
                </a:tc>
                <a:extLst>
                  <a:ext uri="{0D108BD9-81ED-4DB2-BD59-A6C34878D82A}">
                    <a16:rowId xmlns:a16="http://schemas.microsoft.com/office/drawing/2014/main" val="10002"/>
                  </a:ext>
                </a:extLst>
              </a:tr>
              <a:tr h="523991">
                <a:tc>
                  <a:txBody>
                    <a:bodyPr/>
                    <a:lstStyle/>
                    <a:p>
                      <a:pPr marL="0" indent="0"/>
                      <a:r>
                        <a:rPr lang="en-US" sz="1200" b="1" dirty="0">
                          <a:solidFill>
                            <a:schemeClr val="tx1"/>
                          </a:solidFill>
                        </a:rPr>
                        <a:t>8. Implement the </a:t>
                      </a:r>
                      <a:r>
                        <a:rPr lang="en-US" sz="1200" b="1" i="0" u="none" strike="noStrike" kern="1200" baseline="0" dirty="0">
                          <a:solidFill>
                            <a:schemeClr val="tx1"/>
                          </a:solidFill>
                          <a:latin typeface="+mn-lt"/>
                          <a:ea typeface="+mn-ea"/>
                          <a:cs typeface="+mn-cs"/>
                        </a:rPr>
                        <a:t>Philanthropy</a:t>
                      </a:r>
                      <a:r>
                        <a:rPr lang="en-US" sz="1200" b="1" dirty="0">
                          <a:solidFill>
                            <a:schemeClr val="tx1"/>
                          </a:solidFill>
                        </a:rPr>
                        <a:t> effectiveness assessment tool to manage on-going effectiveness of the all </a:t>
                      </a:r>
                      <a:r>
                        <a:rPr lang="en-US" sz="1200" b="1" i="0" u="none" strike="noStrike" kern="1200" baseline="0" dirty="0">
                          <a:solidFill>
                            <a:schemeClr val="tx1"/>
                          </a:solidFill>
                          <a:latin typeface="+mn-lt"/>
                          <a:ea typeface="+mn-ea"/>
                          <a:cs typeface="+mn-cs"/>
                        </a:rPr>
                        <a:t>Quarterly Philanthropy  Events and the Signature Philanthropy Program, </a:t>
                      </a:r>
                      <a:r>
                        <a:rPr lang="en-US" sz="1200" b="1" dirty="0">
                          <a:solidFill>
                            <a:schemeClr val="tx1"/>
                          </a:solidFill>
                        </a:rPr>
                        <a:t>ensure alignment with overall Parish vision, and make necessary adjustments and improvements.  </a:t>
                      </a:r>
                    </a:p>
                    <a:p>
                      <a:endParaRPr lang="en-US"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Helvetica Neue"/>
                          <a:ea typeface="+mn-ea"/>
                          <a:cs typeface="+mn-cs"/>
                        </a:rPr>
                        <a:t>POE7.1TF</a:t>
                      </a:r>
                      <a:endParaRPr lang="en-US" sz="12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After every Quarterly </a:t>
                      </a:r>
                      <a:r>
                        <a:rPr lang="en-US" sz="1200" b="1" i="0" u="none" strike="noStrike" kern="1200" baseline="0" dirty="0">
                          <a:solidFill>
                            <a:schemeClr val="tx1"/>
                          </a:solidFill>
                          <a:latin typeface="+mn-lt"/>
                          <a:ea typeface="+mn-ea"/>
                          <a:cs typeface="+mn-cs"/>
                        </a:rPr>
                        <a:t>Philanthropy</a:t>
                      </a:r>
                      <a:r>
                        <a:rPr lang="en-US" sz="1200" b="1" dirty="0">
                          <a:solidFill>
                            <a:schemeClr val="tx1"/>
                          </a:solidFill>
                        </a:rPr>
                        <a:t> Event and Signature </a:t>
                      </a:r>
                      <a:r>
                        <a:rPr lang="en-US" sz="1200" b="1" i="0" u="none" strike="noStrike" kern="1200" baseline="0" dirty="0">
                          <a:solidFill>
                            <a:schemeClr val="tx1"/>
                          </a:solidFill>
                          <a:latin typeface="+mn-lt"/>
                          <a:ea typeface="+mn-ea"/>
                          <a:cs typeface="+mn-cs"/>
                        </a:rPr>
                        <a:t>Philanthropy </a:t>
                      </a:r>
                      <a:r>
                        <a:rPr lang="en-US" sz="1200" b="1" dirty="0">
                          <a:solidFill>
                            <a:schemeClr val="tx1"/>
                          </a:solidFill>
                        </a:rPr>
                        <a:t> Program and at least annually continuously thereafter. </a:t>
                      </a:r>
                    </a:p>
                  </a:txBody>
                  <a:tcPr/>
                </a:tc>
                <a:tc>
                  <a:txBody>
                    <a:bodyPr/>
                    <a:lstStyle/>
                    <a:p>
                      <a:r>
                        <a:rPr lang="en-US" sz="1200" b="1" dirty="0">
                          <a:solidFill>
                            <a:schemeClr val="tx1"/>
                          </a:solidFill>
                        </a:rPr>
                        <a:t>Signature Philanthropy, Program is evaluated and revised as needed, and success is determined  </a:t>
                      </a:r>
                    </a:p>
                  </a:txBody>
                  <a:tcPr/>
                </a:tc>
                <a:extLst>
                  <a:ext uri="{0D108BD9-81ED-4DB2-BD59-A6C34878D82A}">
                    <a16:rowId xmlns:a16="http://schemas.microsoft.com/office/drawing/2014/main" val="3965073464"/>
                  </a:ext>
                </a:extLst>
              </a:tr>
            </a:tbl>
          </a:graphicData>
        </a:graphic>
      </p:graphicFrame>
      <p:sp>
        <p:nvSpPr>
          <p:cNvPr id="6" name="Title 1">
            <a:extLst>
              <a:ext uri="{FF2B5EF4-FFF2-40B4-BE49-F238E27FC236}">
                <a16:creationId xmlns:a16="http://schemas.microsoft.com/office/drawing/2014/main" id="{0BBFE6A8-E6A6-4C93-A48E-AD077F5BA68C}"/>
              </a:ext>
            </a:extLst>
          </p:cNvPr>
          <p:cNvSpPr>
            <a:spLocks noGrp="1"/>
          </p:cNvSpPr>
          <p:nvPr>
            <p:ph type="title"/>
          </p:nvPr>
        </p:nvSpPr>
        <p:spPr>
          <a:xfrm>
            <a:off x="2125663" y="0"/>
            <a:ext cx="7940675" cy="1143000"/>
          </a:xfrm>
        </p:spPr>
        <p:txBody>
          <a:bodyPr/>
          <a:lstStyle/>
          <a:p>
            <a:pPr>
              <a:defRPr/>
            </a:pPr>
            <a:r>
              <a:rPr lang="en-US" sz="2400" b="1" dirty="0">
                <a:effectLst/>
                <a:latin typeface="+mn-lt"/>
                <a:cs typeface="Arial" panose="020B0604020202020204" pitchFamily="34" charset="0"/>
              </a:rPr>
              <a:t>Philanthropy Ministry</a:t>
            </a:r>
            <a:br>
              <a:rPr lang="en-US" sz="2400" b="1" dirty="0">
                <a:effectLst/>
                <a:latin typeface="+mn-lt"/>
                <a:cs typeface="Arial" panose="020B0604020202020204" pitchFamily="34" charset="0"/>
              </a:rPr>
            </a:br>
            <a:r>
              <a:rPr lang="en-US" sz="2400" b="1" u="sng" dirty="0">
                <a:effectLst/>
                <a:latin typeface="+mn-lt"/>
                <a:cs typeface="Arial" panose="020B0604020202020204" pitchFamily="34" charset="0"/>
              </a:rPr>
              <a:t>Goal  7.1</a:t>
            </a:r>
            <a:r>
              <a:rPr lang="en-US" sz="2400" u="sng" dirty="0">
                <a:effectLst/>
                <a:latin typeface="+mn-lt"/>
              </a:rPr>
              <a:t> </a:t>
            </a:r>
            <a:r>
              <a:rPr lang="en-US" sz="2400" b="1" u="sng" dirty="0">
                <a:effectLst/>
                <a:latin typeface="+mn-lt"/>
              </a:rPr>
              <a:t>Action Plan</a:t>
            </a:r>
          </a:p>
        </p:txBody>
      </p:sp>
    </p:spTree>
    <p:extLst>
      <p:ext uri="{BB962C8B-B14F-4D97-AF65-F5344CB8AC3E}">
        <p14:creationId xmlns:p14="http://schemas.microsoft.com/office/powerpoint/2010/main" val="4009155437"/>
      </p:ext>
    </p:extLst>
  </p:cSld>
  <p:clrMapOvr>
    <a:masterClrMapping/>
  </p:clrMapOvr>
  <p:transition>
    <p:strips dir="rd"/>
  </p:transition>
</p:sld>
</file>

<file path=ppt/theme/theme1.xml><?xml version="1.0" encoding="utf-8"?>
<a:theme xmlns:a="http://schemas.openxmlformats.org/drawingml/2006/main" name="1_Archdiocese Design Template">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RequiemDisplay-HTF-SmallCaps"/>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781</Words>
  <Application>Microsoft Office PowerPoint</Application>
  <PresentationFormat>Widescreen</PresentationFormat>
  <Paragraphs>75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Helvetica Neue</vt:lpstr>
      <vt:lpstr>RequiemDisplay-HTF-SmallCaps</vt:lpstr>
      <vt:lpstr>Times</vt:lpstr>
      <vt:lpstr>1_Archdiocese Design Template</vt:lpstr>
      <vt:lpstr>Philanthropy, Outreach &amp; Evangelism   Goal  7.1  Philanthropy Ministry</vt:lpstr>
      <vt:lpstr>Philanthropy Ministry Goal  7.1 Action Plan</vt:lpstr>
      <vt:lpstr>Philanthropy Ministries Goal  7.1 Action Plan</vt:lpstr>
      <vt:lpstr>Philanthropy Ministry Goal  7.1 Action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Vickie M. Klemis</dc:creator>
  <cp:lastModifiedBy>wbmarian</cp:lastModifiedBy>
  <cp:revision>40</cp:revision>
  <dcterms:created xsi:type="dcterms:W3CDTF">2019-01-27T01:56:22Z</dcterms:created>
  <dcterms:modified xsi:type="dcterms:W3CDTF">2019-12-07T01:30:25Z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702bf62-88e6-456d-b298-e2abb13de1ea_Enabled">
    <vt:lpwstr>True</vt:lpwstr>
  </property>
  <property fmtid="{D5CDD505-2E9C-101B-9397-08002B2CF9AE}" pid="3" name="MSIP_Label_0702bf62-88e6-456d-b298-e2abb13de1ea_SiteId">
    <vt:lpwstr>548d26ab-8caa-49e1-97c2-a1b1a06cc39c</vt:lpwstr>
  </property>
  <property fmtid="{D5CDD505-2E9C-101B-9397-08002B2CF9AE}" pid="4" name="MSIP_Label_0702bf62-88e6-456d-b298-e2abb13de1ea_Owner">
    <vt:lpwstr>vklemis@coca-cola.com</vt:lpwstr>
  </property>
  <property fmtid="{D5CDD505-2E9C-101B-9397-08002B2CF9AE}" pid="5" name="MSIP_Label_0702bf62-88e6-456d-b298-e2abb13de1ea_SetDate">
    <vt:lpwstr>2019-01-27T02:01:58.1302162Z</vt:lpwstr>
  </property>
  <property fmtid="{D5CDD505-2E9C-101B-9397-08002B2CF9AE}" pid="6" name="MSIP_Label_0702bf62-88e6-456d-b298-e2abb13de1ea_Name">
    <vt:lpwstr>Confidential (not protected)</vt:lpwstr>
  </property>
  <property fmtid="{D5CDD505-2E9C-101B-9397-08002B2CF9AE}" pid="7" name="MSIP_Label_0702bf62-88e6-456d-b298-e2abb13de1ea_Application">
    <vt:lpwstr>Microsoft Azure Information Protection</vt:lpwstr>
  </property>
  <property fmtid="{D5CDD505-2E9C-101B-9397-08002B2CF9AE}" pid="8" name="MSIP_Label_0702bf62-88e6-456d-b298-e2abb13de1ea_Extended_MSFT_Method">
    <vt:lpwstr>Automatic</vt:lpwstr>
  </property>
  <property fmtid="{D5CDD505-2E9C-101B-9397-08002B2CF9AE}" pid="9" name="Sensitivity">
    <vt:lpwstr>Confidential (not protected)</vt:lpwstr>
  </property>
</Properties>
</file>