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5" r:id="rId1"/>
  </p:sldMasterIdLst>
  <p:notesMasterIdLst>
    <p:notesMasterId r:id="rId5"/>
  </p:notesMasterIdLst>
  <p:sldIdLst>
    <p:sldId id="406" r:id="rId2"/>
    <p:sldId id="405" r:id="rId3"/>
    <p:sldId id="430" r:id="rId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lvl1pPr>
    <a:lvl2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lvl2pPr>
    <a:lvl3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lvl3pPr>
    <a:lvl4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lvl4pPr>
    <a:lvl5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bmarian" initials="w" lastIdx="1" clrIdx="0">
    <p:extLst>
      <p:ext uri="{19B8F6BF-5375-455C-9EA6-DF929625EA0E}">
        <p15:presenceInfo xmlns:p15="http://schemas.microsoft.com/office/powerpoint/2012/main" userId="wbmari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5D0100"/>
        </a:fontRef>
        <a:srgbClr val="5D0100"/>
      </a:tcTxStyle>
      <a:tcStyle>
        <a:tcBdr>
          <a:left>
            <a:ln w="12700" cap="flat">
              <a:solidFill>
                <a:srgbClr val="800000"/>
              </a:solidFill>
              <a:prstDash val="solid"/>
              <a:round/>
            </a:ln>
          </a:left>
          <a:right>
            <a:ln w="12700" cap="flat">
              <a:solidFill>
                <a:srgbClr val="800000"/>
              </a:solidFill>
              <a:prstDash val="solid"/>
              <a:round/>
            </a:ln>
          </a:right>
          <a:top>
            <a:ln w="12700" cap="flat">
              <a:solidFill>
                <a:srgbClr val="800000"/>
              </a:solidFill>
              <a:prstDash val="solid"/>
              <a:round/>
            </a:ln>
          </a:top>
          <a:bottom>
            <a:ln w="12700" cap="flat">
              <a:solidFill>
                <a:srgbClr val="800000"/>
              </a:solidFill>
              <a:prstDash val="solid"/>
              <a:round/>
            </a:ln>
          </a:bottom>
          <a:insideH>
            <a:ln w="12700" cap="flat">
              <a:solidFill>
                <a:srgbClr val="800000"/>
              </a:solidFill>
              <a:prstDash val="solid"/>
              <a:round/>
            </a:ln>
          </a:insideH>
          <a:insideV>
            <a:ln w="12700" cap="flat">
              <a:solidFill>
                <a:srgbClr val="800000"/>
              </a:solidFill>
              <a:prstDash val="solid"/>
              <a:round/>
            </a:ln>
          </a:insideV>
        </a:tcBdr>
        <a:fill>
          <a:solidFill>
            <a:srgbClr val="FFFCED"/>
          </a:solidFill>
        </a:fill>
      </a:tcStyle>
    </a:wholeTbl>
    <a:band2H>
      <a:tcTxStyle/>
      <a:tcStyle>
        <a:tcBdr/>
        <a:fill>
          <a:solidFill>
            <a:srgbClr val="FFFEF6"/>
          </a:solidFill>
        </a:fill>
      </a:tcStyle>
    </a:band2H>
    <a:firstCol>
      <a:tcTxStyle b="on" i="off">
        <a:fontRef idx="major">
          <a:srgbClr val="800000"/>
        </a:fontRef>
        <a:srgbClr val="800000"/>
      </a:tcTxStyle>
      <a:tcStyle>
        <a:tcBdr>
          <a:left>
            <a:ln w="12700" cap="flat">
              <a:solidFill>
                <a:srgbClr val="800000"/>
              </a:solidFill>
              <a:prstDash val="solid"/>
              <a:round/>
            </a:ln>
          </a:left>
          <a:right>
            <a:ln w="12700" cap="flat">
              <a:solidFill>
                <a:srgbClr val="800000"/>
              </a:solidFill>
              <a:prstDash val="solid"/>
              <a:round/>
            </a:ln>
          </a:right>
          <a:top>
            <a:ln w="12700" cap="flat">
              <a:solidFill>
                <a:srgbClr val="800000"/>
              </a:solidFill>
              <a:prstDash val="solid"/>
              <a:round/>
            </a:ln>
          </a:top>
          <a:bottom>
            <a:ln w="12700" cap="flat">
              <a:solidFill>
                <a:srgbClr val="800000"/>
              </a:solidFill>
              <a:prstDash val="solid"/>
              <a:round/>
            </a:ln>
          </a:bottom>
          <a:insideH>
            <a:ln w="12700" cap="flat">
              <a:solidFill>
                <a:srgbClr val="800000"/>
              </a:solidFill>
              <a:prstDash val="solid"/>
              <a:round/>
            </a:ln>
          </a:insideH>
          <a:insideV>
            <a:ln w="12700" cap="flat">
              <a:solidFill>
                <a:srgbClr val="800000"/>
              </a:solidFill>
              <a:prstDash val="solid"/>
              <a:round/>
            </a:ln>
          </a:insideV>
        </a:tcBdr>
        <a:fill>
          <a:solidFill>
            <a:schemeClr val="accent5"/>
          </a:solidFill>
        </a:fill>
      </a:tcStyle>
    </a:firstCol>
    <a:lastRow>
      <a:tcTxStyle b="on" i="off">
        <a:fontRef idx="major">
          <a:srgbClr val="800000"/>
        </a:fontRef>
        <a:srgbClr val="800000"/>
      </a:tcTxStyle>
      <a:tcStyle>
        <a:tcBdr>
          <a:left>
            <a:ln w="12700" cap="flat">
              <a:solidFill>
                <a:srgbClr val="800000"/>
              </a:solidFill>
              <a:prstDash val="solid"/>
              <a:round/>
            </a:ln>
          </a:left>
          <a:right>
            <a:ln w="12700" cap="flat">
              <a:solidFill>
                <a:srgbClr val="800000"/>
              </a:solidFill>
              <a:prstDash val="solid"/>
              <a:round/>
            </a:ln>
          </a:right>
          <a:top>
            <a:ln w="38100" cap="flat">
              <a:solidFill>
                <a:srgbClr val="800000"/>
              </a:solidFill>
              <a:prstDash val="solid"/>
              <a:round/>
            </a:ln>
          </a:top>
          <a:bottom>
            <a:ln w="12700" cap="flat">
              <a:solidFill>
                <a:srgbClr val="800000"/>
              </a:solidFill>
              <a:prstDash val="solid"/>
              <a:round/>
            </a:ln>
          </a:bottom>
          <a:insideH>
            <a:ln w="12700" cap="flat">
              <a:solidFill>
                <a:srgbClr val="800000"/>
              </a:solidFill>
              <a:prstDash val="solid"/>
              <a:round/>
            </a:ln>
          </a:insideH>
          <a:insideV>
            <a:ln w="12700" cap="flat">
              <a:solidFill>
                <a:srgbClr val="800000"/>
              </a:solidFill>
              <a:prstDash val="solid"/>
              <a:round/>
            </a:ln>
          </a:insideV>
        </a:tcBdr>
        <a:fill>
          <a:solidFill>
            <a:schemeClr val="accent5"/>
          </a:solidFill>
        </a:fill>
      </a:tcStyle>
    </a:lastRow>
    <a:firstRow>
      <a:tcTxStyle b="on" i="off">
        <a:fontRef idx="major">
          <a:srgbClr val="800000"/>
        </a:fontRef>
        <a:srgbClr val="800000"/>
      </a:tcTxStyle>
      <a:tcStyle>
        <a:tcBdr>
          <a:left>
            <a:ln w="12700" cap="flat">
              <a:solidFill>
                <a:srgbClr val="800000"/>
              </a:solidFill>
              <a:prstDash val="solid"/>
              <a:round/>
            </a:ln>
          </a:left>
          <a:right>
            <a:ln w="12700" cap="flat">
              <a:solidFill>
                <a:srgbClr val="800000"/>
              </a:solidFill>
              <a:prstDash val="solid"/>
              <a:round/>
            </a:ln>
          </a:right>
          <a:top>
            <a:ln w="12700" cap="flat">
              <a:solidFill>
                <a:srgbClr val="800000"/>
              </a:solidFill>
              <a:prstDash val="solid"/>
              <a:round/>
            </a:ln>
          </a:top>
          <a:bottom>
            <a:ln w="38100" cap="flat">
              <a:solidFill>
                <a:srgbClr val="800000"/>
              </a:solidFill>
              <a:prstDash val="solid"/>
              <a:round/>
            </a:ln>
          </a:bottom>
          <a:insideH>
            <a:ln w="12700" cap="flat">
              <a:solidFill>
                <a:srgbClr val="800000"/>
              </a:solidFill>
              <a:prstDash val="solid"/>
              <a:round/>
            </a:ln>
          </a:insideH>
          <a:insideV>
            <a:ln w="12700" cap="flat">
              <a:solidFill>
                <a:srgbClr val="800000"/>
              </a:solidFill>
              <a:prstDash val="solid"/>
              <a:round/>
            </a:ln>
          </a:insideV>
        </a:tcBdr>
        <a:fill>
          <a:solidFill>
            <a:schemeClr val="accent5"/>
          </a:solidFill>
        </a:fill>
      </a:tcStyle>
    </a:firstRow>
  </a:tblStyle>
  <a:tblStyle styleId="{C7B018BB-80A7-4F77-B60F-C8B233D01FF8}" styleName="">
    <a:tblBg/>
    <a:wholeTbl>
      <a:tcTxStyle b="off" i="off">
        <a:fontRef idx="major">
          <a:srgbClr val="5D0100"/>
        </a:fontRef>
        <a:srgbClr val="5D0100"/>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FFFBDF"/>
          </a:solidFill>
        </a:fill>
      </a:tcStyle>
    </a:wholeTbl>
    <a:band2H>
      <a:tcTxStyle/>
      <a:tcStyle>
        <a:tcBdr/>
        <a:fill>
          <a:solidFill>
            <a:srgbClr val="FFFDF0"/>
          </a:solidFill>
        </a:fill>
      </a:tcStyle>
    </a:band2H>
    <a:firstCol>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1"/>
          </a:solidFill>
        </a:fill>
      </a:tcStyle>
    </a:firstCol>
    <a:lastRow>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381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1"/>
          </a:solidFill>
        </a:fill>
      </a:tcStyle>
    </a:lastRow>
    <a:firstRow>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381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1"/>
          </a:solidFill>
        </a:fill>
      </a:tcStyle>
    </a:firstRow>
  </a:tblStyle>
  <a:tblStyle styleId="{EEE7283C-3CF3-47DC-8721-378D4A62B228}" styleName="">
    <a:tblBg/>
    <a:wholeTbl>
      <a:tcTxStyle b="off" i="off">
        <a:fontRef idx="major">
          <a:srgbClr val="5D0100"/>
        </a:fontRef>
        <a:srgbClr val="5D0100"/>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E8E2E2"/>
          </a:solidFill>
        </a:fill>
      </a:tcStyle>
    </a:wholeTbl>
    <a:band2H>
      <a:tcTxStyle/>
      <a:tcStyle>
        <a:tcBdr/>
        <a:fill>
          <a:solidFill>
            <a:srgbClr val="F4F1F1"/>
          </a:solidFill>
        </a:fill>
      </a:tcStyle>
    </a:band2H>
    <a:firstCol>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3"/>
          </a:solidFill>
        </a:fill>
      </a:tcStyle>
    </a:firstCol>
    <a:lastRow>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381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3"/>
          </a:solidFill>
        </a:fill>
      </a:tcStyle>
    </a:lastRow>
    <a:firstRow>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381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3"/>
          </a:solidFill>
        </a:fill>
      </a:tcStyle>
    </a:firstRow>
  </a:tblStyle>
  <a:tblStyle styleId="{CF821DB8-F4EB-4A41-A1BA-3FCAFE7338EE}" styleName="">
    <a:tblBg/>
    <a:wholeTbl>
      <a:tcTxStyle b="off" i="off">
        <a:fontRef idx="major">
          <a:srgbClr val="5D0100"/>
        </a:fontRef>
        <a:srgbClr val="5D0100"/>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E0CACB"/>
          </a:solidFill>
        </a:fill>
      </a:tcStyle>
    </a:wholeTbl>
    <a:band2H>
      <a:tcTxStyle/>
      <a:tcStyle>
        <a:tcBdr/>
        <a:fill>
          <a:solidFill>
            <a:srgbClr val="F0E6E7"/>
          </a:solidFill>
        </a:fill>
      </a:tcStyle>
    </a:band2H>
    <a:firstCol>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6"/>
          </a:solidFill>
        </a:fill>
      </a:tcStyle>
    </a:firstCol>
    <a:lastRow>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381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6"/>
          </a:solidFill>
        </a:fill>
      </a:tcStyle>
    </a:lastRow>
    <a:firstRow>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381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6"/>
          </a:solidFill>
        </a:fill>
      </a:tcStyle>
    </a:firstRow>
  </a:tblStyle>
  <a:tblStyle styleId="{33BA23B1-9221-436E-865A-0063620EA4FD}" styleName="">
    <a:tblBg/>
    <a:wholeTbl>
      <a:tcTxStyle b="off" i="off">
        <a:fontRef idx="major">
          <a:srgbClr val="5D0100"/>
        </a:fontRef>
        <a:srgbClr val="5D01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6E6"/>
          </a:solidFill>
        </a:fill>
      </a:tcStyle>
    </a:wholeTbl>
    <a:band2H>
      <a:tcTxStyle/>
      <a:tcStyle>
        <a:tcBdr/>
        <a:fill>
          <a:solidFill>
            <a:srgbClr val="FEFFF3"/>
          </a:solidFill>
        </a:fill>
      </a:tcStyle>
    </a:band2H>
    <a:firstCol>
      <a:tcTxStyle b="on" i="off">
        <a:fontRef idx="major">
          <a:srgbClr val="FEFFF3"/>
        </a:fontRef>
        <a:srgbClr val="FEFFF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5D0100"/>
        </a:fontRef>
        <a:srgbClr val="5D0100"/>
      </a:tcTxStyle>
      <a:tcStyle>
        <a:tcBdr>
          <a:left>
            <a:ln w="12700" cap="flat">
              <a:noFill/>
              <a:miter lim="400000"/>
            </a:ln>
          </a:left>
          <a:right>
            <a:ln w="12700" cap="flat">
              <a:noFill/>
              <a:miter lim="400000"/>
            </a:ln>
          </a:right>
          <a:top>
            <a:ln w="50800" cap="flat">
              <a:solidFill>
                <a:srgbClr val="5D0100"/>
              </a:solidFill>
              <a:prstDash val="solid"/>
              <a:round/>
            </a:ln>
          </a:top>
          <a:bottom>
            <a:ln w="25400" cap="flat">
              <a:solidFill>
                <a:srgbClr val="5D0100"/>
              </a:solidFill>
              <a:prstDash val="solid"/>
              <a:round/>
            </a:ln>
          </a:bottom>
          <a:insideH>
            <a:ln w="12700" cap="flat">
              <a:noFill/>
              <a:miter lim="400000"/>
            </a:ln>
          </a:insideH>
          <a:insideV>
            <a:ln w="12700" cap="flat">
              <a:noFill/>
              <a:miter lim="400000"/>
            </a:ln>
          </a:insideV>
        </a:tcBdr>
        <a:fill>
          <a:solidFill>
            <a:srgbClr val="FEFFF3"/>
          </a:solidFill>
        </a:fill>
      </a:tcStyle>
    </a:lastRow>
    <a:firstRow>
      <a:tcTxStyle b="on" i="off">
        <a:fontRef idx="major">
          <a:srgbClr val="FEFFF3"/>
        </a:fontRef>
        <a:srgbClr val="FEFFF3"/>
      </a:tcTxStyle>
      <a:tcStyle>
        <a:tcBdr>
          <a:left>
            <a:ln w="12700" cap="flat">
              <a:noFill/>
              <a:miter lim="400000"/>
            </a:ln>
          </a:left>
          <a:right>
            <a:ln w="12700" cap="flat">
              <a:noFill/>
              <a:miter lim="400000"/>
            </a:ln>
          </a:right>
          <a:top>
            <a:ln w="25400" cap="flat">
              <a:solidFill>
                <a:srgbClr val="5D0100"/>
              </a:solidFill>
              <a:prstDash val="solid"/>
              <a:round/>
            </a:ln>
          </a:top>
          <a:bottom>
            <a:ln w="25400" cap="flat">
              <a:solidFill>
                <a:srgbClr val="5D01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5D0100"/>
        </a:fontRef>
        <a:srgbClr val="5D0100"/>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D1CACA"/>
          </a:solidFill>
        </a:fill>
      </a:tcStyle>
    </a:wholeTbl>
    <a:band2H>
      <a:tcTxStyle/>
      <a:tcStyle>
        <a:tcBdr/>
        <a:fill>
          <a:solidFill>
            <a:srgbClr val="E9E6E6"/>
          </a:solidFill>
        </a:fill>
      </a:tcStyle>
    </a:band2H>
    <a:firstCol>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5D0100"/>
          </a:solidFill>
        </a:fill>
      </a:tcStyle>
    </a:firstCol>
    <a:lastRow>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381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5D0100"/>
          </a:solidFill>
        </a:fill>
      </a:tcStyle>
    </a:lastRow>
    <a:firstRow>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381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5D01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36" y="96"/>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4" name="Shape 84"/>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85" name="Shape 8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Times"/>
      </a:defRPr>
    </a:lvl1pPr>
    <a:lvl2pPr indent="228600" latinLnBrk="0">
      <a:spcBef>
        <a:spcPts val="400"/>
      </a:spcBef>
      <a:defRPr sz="1200">
        <a:latin typeface="+mj-lt"/>
        <a:ea typeface="+mj-ea"/>
        <a:cs typeface="+mj-cs"/>
        <a:sym typeface="Times"/>
      </a:defRPr>
    </a:lvl2pPr>
    <a:lvl3pPr indent="457200" latinLnBrk="0">
      <a:spcBef>
        <a:spcPts val="400"/>
      </a:spcBef>
      <a:defRPr sz="1200">
        <a:latin typeface="+mj-lt"/>
        <a:ea typeface="+mj-ea"/>
        <a:cs typeface="+mj-cs"/>
        <a:sym typeface="Times"/>
      </a:defRPr>
    </a:lvl3pPr>
    <a:lvl4pPr indent="685800" latinLnBrk="0">
      <a:spcBef>
        <a:spcPts val="400"/>
      </a:spcBef>
      <a:defRPr sz="1200">
        <a:latin typeface="+mj-lt"/>
        <a:ea typeface="+mj-ea"/>
        <a:cs typeface="+mj-cs"/>
        <a:sym typeface="Times"/>
      </a:defRPr>
    </a:lvl4pPr>
    <a:lvl5pPr indent="914400" latinLnBrk="0">
      <a:spcBef>
        <a:spcPts val="400"/>
      </a:spcBef>
      <a:defRPr sz="1200">
        <a:latin typeface="+mj-lt"/>
        <a:ea typeface="+mj-ea"/>
        <a:cs typeface="+mj-cs"/>
        <a:sym typeface="Times"/>
      </a:defRPr>
    </a:lvl5pPr>
    <a:lvl6pPr indent="1143000" latinLnBrk="0">
      <a:spcBef>
        <a:spcPts val="400"/>
      </a:spcBef>
      <a:defRPr sz="1200">
        <a:latin typeface="+mj-lt"/>
        <a:ea typeface="+mj-ea"/>
        <a:cs typeface="+mj-cs"/>
        <a:sym typeface="Times"/>
      </a:defRPr>
    </a:lvl6pPr>
    <a:lvl7pPr indent="1371600" latinLnBrk="0">
      <a:spcBef>
        <a:spcPts val="400"/>
      </a:spcBef>
      <a:defRPr sz="1200">
        <a:latin typeface="+mj-lt"/>
        <a:ea typeface="+mj-ea"/>
        <a:cs typeface="+mj-cs"/>
        <a:sym typeface="Times"/>
      </a:defRPr>
    </a:lvl7pPr>
    <a:lvl8pPr indent="1600200" latinLnBrk="0">
      <a:spcBef>
        <a:spcPts val="400"/>
      </a:spcBef>
      <a:defRPr sz="1200">
        <a:latin typeface="+mj-lt"/>
        <a:ea typeface="+mj-ea"/>
        <a:cs typeface="+mj-cs"/>
        <a:sym typeface="Times"/>
      </a:defRPr>
    </a:lvl8pPr>
    <a:lvl9pPr indent="1828800" latinLnBrk="0">
      <a:spcBef>
        <a:spcPts val="400"/>
      </a:spcBef>
      <a:defRPr sz="1200">
        <a:latin typeface="+mj-lt"/>
        <a:ea typeface="+mj-ea"/>
        <a:cs typeface="+mj-cs"/>
        <a:sym typeface="Time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431301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285471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2854717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21300"/>
            <a:ext cx="9144000" cy="1536700"/>
          </a:xfrm>
          <a:prstGeom prst="rect">
            <a:avLst/>
          </a:prstGeom>
          <a:noFill/>
          <a:extLst>
            <a:ext uri="{909E8E84-426E-40DD-AFC4-6F175D3DCCD1}">
              <a14:hiddenFill xmlns:a14="http://schemas.microsoft.com/office/drawing/2010/main">
                <a:solidFill>
                  <a:srgbClr val="FFFFFF"/>
                </a:solidFill>
              </a14:hiddenFill>
            </a:ext>
          </a:extLst>
        </p:spPr>
      </p:pic>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extLst>
            <a:ext uri="{909E8E84-426E-40DD-AFC4-6F175D3DCCD1}">
              <a14:hiddenFill xmlns:a14="http://schemas.microsoft.com/office/drawing/2010/main">
                <a:solidFill>
                  <a:srgbClr val="FFFFFF"/>
                </a:solidFill>
              </a14:hiddenFill>
            </a:ext>
          </a:extLst>
        </p:spPr>
      </p:pic>
      <p:sp>
        <p:nvSpPr>
          <p:cNvPr id="22532" name="Rectangle 4"/>
          <p:cNvSpPr>
            <a:spLocks noGrp="1" noChangeArrowheads="1"/>
          </p:cNvSpPr>
          <p:nvPr>
            <p:ph type="ctrTitle"/>
          </p:nvPr>
        </p:nvSpPr>
        <p:spPr>
          <a:xfrm>
            <a:off x="1008668" y="957263"/>
            <a:ext cx="7315200" cy="1311275"/>
          </a:xfrm>
        </p:spPr>
        <p:txBody>
          <a:bodyPr>
            <a:spAutoFit/>
          </a:bodyPr>
          <a:lstStyle>
            <a:lvl1pPr>
              <a:lnSpc>
                <a:spcPct val="100000"/>
              </a:lnSpc>
              <a:defRPr sz="4000"/>
            </a:lvl1pPr>
          </a:lstStyle>
          <a:p>
            <a:pPr lvl="0"/>
            <a:r>
              <a:rPr lang="en-US" noProof="0"/>
              <a:t>Click to edit Master title style</a:t>
            </a:r>
          </a:p>
        </p:txBody>
      </p:sp>
      <p:sp>
        <p:nvSpPr>
          <p:cNvPr id="22536" name="Rectangle 8"/>
          <p:cNvSpPr>
            <a:spLocks noGrp="1" noChangeArrowheads="1"/>
          </p:cNvSpPr>
          <p:nvPr>
            <p:ph type="subTitle" sz="quarter" idx="1"/>
          </p:nvPr>
        </p:nvSpPr>
        <p:spPr>
          <a:xfrm>
            <a:off x="1371600" y="3505200"/>
            <a:ext cx="6400800" cy="1752600"/>
          </a:xfrm>
        </p:spPr>
        <p:txBody>
          <a:bodyPr/>
          <a:lstStyle>
            <a:lvl1pPr marL="0" indent="0" algn="ctr">
              <a:buFontTx/>
              <a:buNone/>
              <a:defRPr sz="2800"/>
            </a:lvl1pPr>
          </a:lstStyle>
          <a:p>
            <a:pPr lvl="0"/>
            <a:r>
              <a:rPr lang="en-US" noProof="0"/>
              <a:t>Click to edit Master subtitle style</a:t>
            </a:r>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1"/>
            <a:ext cx="710152" cy="688156"/>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33848" y="1"/>
            <a:ext cx="710152" cy="688156"/>
          </a:xfrm>
          <a:prstGeom prst="rect">
            <a:avLst/>
          </a:prstGeom>
        </p:spPr>
      </p:pic>
    </p:spTree>
    <p:extLst>
      <p:ext uri="{BB962C8B-B14F-4D97-AF65-F5344CB8AC3E}">
        <p14:creationId xmlns:p14="http://schemas.microsoft.com/office/powerpoint/2010/main" val="1349702452"/>
      </p:ext>
    </p:extLst>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442567"/>
      </p:ext>
    </p:extLst>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752600"/>
            <a:ext cx="3619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752600"/>
            <a:ext cx="3619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8855661"/>
      </p:ext>
    </p:extLst>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6212889"/>
      </p:ext>
    </p:extLst>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4952121"/>
      </p:ext>
    </p:extLst>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8819456"/>
      </p:ext>
    </p:extLst>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FF3"/>
        </a:solidFill>
        <a:effectLst/>
      </p:bgPr>
    </p:bg>
    <p:spTree>
      <p:nvGrpSpPr>
        <p:cNvPr id="1" name=""/>
        <p:cNvGrpSpPr/>
        <p:nvPr/>
      </p:nvGrpSpPr>
      <p:grpSpPr>
        <a:xfrm>
          <a:off x="0" y="0"/>
          <a:ext cx="0" cy="0"/>
          <a:chOff x="0" y="0"/>
          <a:chExt cx="0" cy="0"/>
        </a:xfrm>
      </p:grpSpPr>
      <p:pic>
        <p:nvPicPr>
          <p:cNvPr id="21506" name="Picture 2"/>
          <p:cNvPicPr>
            <a:picLocks noChangeAspect="1" noChangeArrowheads="1"/>
          </p:cNvPicPr>
          <p:nvPr userDrawn="1"/>
        </p:nvPicPr>
        <p:blipFill>
          <a:blip r:embed="rId8">
            <a:extLst>
              <a:ext uri="{28A0092B-C50C-407E-A947-70E740481C1C}">
                <a14:useLocalDpi xmlns:a14="http://schemas.microsoft.com/office/drawing/2010/main" val="0"/>
              </a:ext>
            </a:extLst>
          </a:blip>
          <a:srcRect l="151" t="5911" r="-151" b="-105"/>
          <a:stretch>
            <a:fillRect/>
          </a:stretch>
        </p:blipFill>
        <p:spPr bwMode="auto">
          <a:xfrm>
            <a:off x="0" y="5410200"/>
            <a:ext cx="91440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21507"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extLst>
            <a:ext uri="{909E8E84-426E-40DD-AFC4-6F175D3DCCD1}">
              <a14:hiddenFill xmlns:a14="http://schemas.microsoft.com/office/drawing/2010/main">
                <a:solidFill>
                  <a:srgbClr val="FFFFFF"/>
                </a:solidFill>
              </a14:hiddenFill>
            </a:ext>
          </a:extLst>
        </p:spPr>
      </p:pic>
      <p:sp>
        <p:nvSpPr>
          <p:cNvPr id="21508" name="Rectangle 4"/>
          <p:cNvSpPr>
            <a:spLocks noGrp="1" noChangeArrowheads="1"/>
          </p:cNvSpPr>
          <p:nvPr>
            <p:ph type="title"/>
          </p:nvPr>
        </p:nvSpPr>
        <p:spPr bwMode="auto">
          <a:xfrm>
            <a:off x="1566429" y="633948"/>
            <a:ext cx="6324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1509" name="Rectangle 5"/>
          <p:cNvSpPr>
            <a:spLocks noGrp="1" noChangeArrowheads="1"/>
          </p:cNvSpPr>
          <p:nvPr>
            <p:ph type="body" idx="1"/>
          </p:nvPr>
        </p:nvSpPr>
        <p:spPr bwMode="auto">
          <a:xfrm>
            <a:off x="876300" y="2186233"/>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1"/>
            <a:ext cx="710152" cy="688156"/>
          </a:xfrm>
          <a:prstGeom prst="rect">
            <a:avLst/>
          </a:prstGeom>
        </p:spPr>
      </p:pic>
      <p:pic>
        <p:nvPicPr>
          <p:cNvPr id="11" name="Picture 10"/>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8433848" y="1"/>
            <a:ext cx="710152" cy="688156"/>
          </a:xfrm>
          <a:prstGeom prst="rect">
            <a:avLst/>
          </a:prstGeom>
        </p:spPr>
      </p:pic>
    </p:spTree>
    <p:extLst>
      <p:ext uri="{BB962C8B-B14F-4D97-AF65-F5344CB8AC3E}">
        <p14:creationId xmlns:p14="http://schemas.microsoft.com/office/powerpoint/2010/main" val="25043150"/>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Lst>
  <p:transition>
    <p:strips dir="rd"/>
  </p:transition>
  <p:hf sldNum="0" hdr="0" dt="0"/>
  <p:txStyles>
    <p:titleStyle>
      <a:lvl1pPr algn="ctr" rtl="0" eaLnBrk="1" fontAlgn="base" hangingPunct="1">
        <a:lnSpc>
          <a:spcPct val="70000"/>
        </a:lnSpc>
        <a:spcBef>
          <a:spcPct val="0"/>
        </a:spcBef>
        <a:spcAft>
          <a:spcPct val="0"/>
        </a:spcAft>
        <a:defRPr sz="3600">
          <a:solidFill>
            <a:srgbClr val="760002"/>
          </a:solidFill>
          <a:effectLst>
            <a:outerShdw blurRad="38100" dist="38100" dir="2700000" algn="tl">
              <a:srgbClr val="C0C0C0"/>
            </a:outerShdw>
          </a:effectLst>
          <a:latin typeface="+mj-lt"/>
          <a:ea typeface="+mj-ea"/>
          <a:cs typeface="+mj-cs"/>
        </a:defRPr>
      </a:lvl1pPr>
      <a:lvl2pPr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2pPr>
      <a:lvl3pPr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3pPr>
      <a:lvl4pPr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4pPr>
      <a:lvl5pPr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5pPr>
      <a:lvl6pPr marL="457200"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6pPr>
      <a:lvl7pPr marL="914400"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7pPr>
      <a:lvl8pPr marL="1371600"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8pPr>
      <a:lvl9pPr marL="1828800"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9pPr>
    </p:titleStyle>
    <p:bodyStyle>
      <a:lvl1pPr marL="342900" indent="-342900" algn="l" rtl="0" eaLnBrk="1" fontAlgn="base" hangingPunct="1">
        <a:lnSpc>
          <a:spcPct val="90000"/>
        </a:lnSpc>
        <a:spcBef>
          <a:spcPct val="20000"/>
        </a:spcBef>
        <a:spcAft>
          <a:spcPct val="0"/>
        </a:spcAft>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1" fontAlgn="base" hangingPunct="1">
        <a:lnSpc>
          <a:spcPct val="90000"/>
        </a:lnSpc>
        <a:spcBef>
          <a:spcPct val="20000"/>
        </a:spcBef>
        <a:spcAft>
          <a:spcPct val="0"/>
        </a:spcAft>
        <a:buChar char="–"/>
        <a:defRPr sz="2800">
          <a:solidFill>
            <a:schemeClr val="tx1"/>
          </a:solidFill>
          <a:effectLst>
            <a:outerShdw blurRad="38100" dist="38100" dir="2700000" algn="tl">
              <a:srgbClr val="C0C0C0"/>
            </a:outerShdw>
          </a:effectLst>
          <a:latin typeface="+mn-lt"/>
        </a:defRPr>
      </a:lvl2pPr>
      <a:lvl3pPr marL="1143000" indent="-228600" algn="l" rtl="0" eaLnBrk="1" fontAlgn="base" hangingPunct="1">
        <a:lnSpc>
          <a:spcPct val="90000"/>
        </a:lnSpc>
        <a:spcBef>
          <a:spcPct val="20000"/>
        </a:spcBef>
        <a:spcAft>
          <a:spcPct val="0"/>
        </a:spcAft>
        <a:buChar char="•"/>
        <a:defRPr sz="2400">
          <a:solidFill>
            <a:schemeClr val="tx1"/>
          </a:solidFill>
          <a:latin typeface="+mn-lt"/>
        </a:defRPr>
      </a:lvl3pPr>
      <a:lvl4pPr marL="1600200" indent="-228600" algn="l" rtl="0" eaLnBrk="1" fontAlgn="base" hangingPunct="1">
        <a:lnSpc>
          <a:spcPct val="110000"/>
        </a:lnSpc>
        <a:spcBef>
          <a:spcPct val="20000"/>
        </a:spcBef>
        <a:spcAft>
          <a:spcPct val="0"/>
        </a:spcAft>
        <a:buChar char="–"/>
        <a:defRPr sz="2000">
          <a:solidFill>
            <a:schemeClr val="tx1"/>
          </a:solidFill>
          <a:latin typeface="+mn-lt"/>
        </a:defRPr>
      </a:lvl4pPr>
      <a:lvl5pPr marL="2057400" indent="-228600" algn="l" rtl="0" eaLnBrk="1" fontAlgn="base" hangingPunct="1">
        <a:lnSpc>
          <a:spcPct val="110000"/>
        </a:lnSpc>
        <a:spcBef>
          <a:spcPct val="20000"/>
        </a:spcBef>
        <a:spcAft>
          <a:spcPct val="0"/>
        </a:spcAft>
        <a:buChar char="»"/>
        <a:defRPr sz="2000">
          <a:solidFill>
            <a:schemeClr val="tx1"/>
          </a:solidFill>
          <a:latin typeface="+mn-lt"/>
        </a:defRPr>
      </a:lvl5pPr>
      <a:lvl6pPr marL="2514600" indent="-228600" algn="l" rtl="0" eaLnBrk="1" fontAlgn="base" hangingPunct="1">
        <a:lnSpc>
          <a:spcPct val="110000"/>
        </a:lnSpc>
        <a:spcBef>
          <a:spcPct val="20000"/>
        </a:spcBef>
        <a:spcAft>
          <a:spcPct val="0"/>
        </a:spcAft>
        <a:buChar char="»"/>
        <a:defRPr sz="2000">
          <a:solidFill>
            <a:schemeClr val="tx1"/>
          </a:solidFill>
          <a:latin typeface="+mn-lt"/>
        </a:defRPr>
      </a:lvl6pPr>
      <a:lvl7pPr marL="2971800" indent="-228600" algn="l" rtl="0" eaLnBrk="1" fontAlgn="base" hangingPunct="1">
        <a:lnSpc>
          <a:spcPct val="110000"/>
        </a:lnSpc>
        <a:spcBef>
          <a:spcPct val="20000"/>
        </a:spcBef>
        <a:spcAft>
          <a:spcPct val="0"/>
        </a:spcAft>
        <a:buChar char="»"/>
        <a:defRPr sz="2000">
          <a:solidFill>
            <a:schemeClr val="tx1"/>
          </a:solidFill>
          <a:latin typeface="+mn-lt"/>
        </a:defRPr>
      </a:lvl7pPr>
      <a:lvl8pPr marL="3429000" indent="-228600" algn="l" rtl="0" eaLnBrk="1" fontAlgn="base" hangingPunct="1">
        <a:lnSpc>
          <a:spcPct val="110000"/>
        </a:lnSpc>
        <a:spcBef>
          <a:spcPct val="20000"/>
        </a:spcBef>
        <a:spcAft>
          <a:spcPct val="0"/>
        </a:spcAft>
        <a:buChar char="»"/>
        <a:defRPr sz="2000">
          <a:solidFill>
            <a:schemeClr val="tx1"/>
          </a:solidFill>
          <a:latin typeface="+mn-lt"/>
        </a:defRPr>
      </a:lvl8pPr>
      <a:lvl9pPr marL="3886200" indent="-228600" algn="l" rtl="0" eaLnBrk="1" fontAlgn="base" hangingPunct="1">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910" y="2577353"/>
            <a:ext cx="8336787" cy="4343400"/>
          </a:xfrm>
        </p:spPr>
        <p:txBody>
          <a:bodyPr/>
          <a:lstStyle/>
          <a:p>
            <a:pPr marL="0" indent="0">
              <a:buNone/>
            </a:pPr>
            <a:r>
              <a:rPr lang="en-US" b="1" dirty="0">
                <a:effectLst/>
                <a:latin typeface="Helvetica Neue (Body)"/>
              </a:rPr>
              <a:t>Within  13  months,  we  will  develop  </a:t>
            </a:r>
            <a:r>
              <a:rPr lang="en-US" b="1" dirty="0">
                <a:effectLst/>
              </a:rPr>
              <a:t>and  implement  a  W</a:t>
            </a:r>
            <a:r>
              <a:rPr lang="en-US" b="1" dirty="0">
                <a:effectLst/>
                <a:latin typeface="Helvetica Neue (Body)"/>
              </a:rPr>
              <a:t>elcoming  and  Newcomer  Ministry  that  ensures  </a:t>
            </a:r>
            <a:r>
              <a:rPr lang="en-US" b="1" dirty="0">
                <a:effectLst/>
              </a:rPr>
              <a:t>that  all, including visitors and newcomers, are  fully  welcomed  and  </a:t>
            </a:r>
            <a:r>
              <a:rPr lang="en-US" b="1" dirty="0">
                <a:effectLst/>
                <a:latin typeface="Helvetica Neue (Body)"/>
              </a:rPr>
              <a:t>engaged in the  life  and  ministries  of  the  Parish and the  Sunday experience.            								</a:t>
            </a:r>
            <a:endParaRPr lang="en-US" dirty="0">
              <a:effectLst/>
            </a:endParaRPr>
          </a:p>
        </p:txBody>
      </p:sp>
      <p:sp>
        <p:nvSpPr>
          <p:cNvPr id="6" name="Title 1">
            <a:extLst>
              <a:ext uri="{FF2B5EF4-FFF2-40B4-BE49-F238E27FC236}">
                <a16:creationId xmlns:a16="http://schemas.microsoft.com/office/drawing/2014/main" id="{EA39504E-67ED-4B92-9AC9-3CDF01C93B50}"/>
              </a:ext>
            </a:extLst>
          </p:cNvPr>
          <p:cNvSpPr>
            <a:spLocks noGrp="1"/>
          </p:cNvSpPr>
          <p:nvPr>
            <p:ph type="title"/>
          </p:nvPr>
        </p:nvSpPr>
        <p:spPr>
          <a:xfrm>
            <a:off x="652346" y="704477"/>
            <a:ext cx="7764019" cy="1143000"/>
          </a:xfrm>
        </p:spPr>
        <p:txBody>
          <a:bodyPr/>
          <a:lstStyle/>
          <a:p>
            <a:pPr>
              <a:defRPr/>
            </a:pPr>
            <a:r>
              <a:rPr lang="en-US" b="1" dirty="0">
                <a:effectLst/>
                <a:latin typeface="+mn-lt"/>
                <a:cs typeface="Arial" panose="020B0604020202020204" pitchFamily="34" charset="0"/>
              </a:rPr>
              <a:t>Church Life Experience, </a:t>
            </a:r>
            <a:br>
              <a:rPr lang="en-US" b="1" dirty="0">
                <a:effectLst/>
                <a:latin typeface="+mn-lt"/>
                <a:cs typeface="Arial" panose="020B0604020202020204" pitchFamily="34" charset="0"/>
              </a:rPr>
            </a:br>
            <a:r>
              <a:rPr lang="en-US" b="1" u="sng" dirty="0">
                <a:effectLst/>
                <a:latin typeface="+mn-lt"/>
                <a:cs typeface="Arial" panose="020B0604020202020204" pitchFamily="34" charset="0"/>
              </a:rPr>
              <a:t>Worship &amp;  Hospitality</a:t>
            </a:r>
            <a:br>
              <a:rPr lang="en-US" b="1" u="sng" dirty="0">
                <a:effectLst/>
                <a:latin typeface="+mn-lt"/>
                <a:cs typeface="Arial" panose="020B0604020202020204" pitchFamily="34" charset="0"/>
              </a:rPr>
            </a:br>
            <a:br>
              <a:rPr lang="en-US" b="1" u="sng" dirty="0">
                <a:effectLst/>
                <a:latin typeface="+mn-lt"/>
                <a:cs typeface="Arial" panose="020B0604020202020204" pitchFamily="34" charset="0"/>
              </a:rPr>
            </a:br>
            <a:r>
              <a:rPr lang="en-US" b="1" dirty="0">
                <a:effectLst/>
                <a:latin typeface="Helvetica Neue"/>
                <a:cs typeface="Arial" panose="020B0604020202020204" pitchFamily="34" charset="0"/>
              </a:rPr>
              <a:t>Goal  2.1 </a:t>
            </a:r>
            <a:r>
              <a:rPr lang="en-US" b="1" dirty="0">
                <a:effectLst/>
                <a:latin typeface="+mn-lt"/>
                <a:cs typeface="Arial" panose="020B0604020202020204" pitchFamily="34" charset="0"/>
              </a:rPr>
              <a:t>Welcoming  and  </a:t>
            </a:r>
            <a:r>
              <a:rPr lang="en-US" b="1" u="sng" dirty="0">
                <a:effectLst/>
                <a:latin typeface="+mn-lt"/>
                <a:cs typeface="Arial" panose="020B0604020202020204" pitchFamily="34" charset="0"/>
              </a:rPr>
              <a:t>Newcomer  Ministries</a:t>
            </a:r>
            <a:br>
              <a:rPr lang="en-US" b="1" u="sng" dirty="0">
                <a:effectLst/>
                <a:latin typeface="+mn-lt"/>
                <a:cs typeface="Arial" panose="020B0604020202020204" pitchFamily="34" charset="0"/>
              </a:rPr>
            </a:br>
            <a:endParaRPr lang="en-US" b="1" u="sng" dirty="0">
              <a:effectLst/>
              <a:latin typeface="+mn-lt"/>
              <a:cs typeface="Arial" panose="020B0604020202020204" pitchFamily="34" charset="0"/>
            </a:endParaRPr>
          </a:p>
        </p:txBody>
      </p:sp>
    </p:spTree>
    <p:extLst>
      <p:ext uri="{BB962C8B-B14F-4D97-AF65-F5344CB8AC3E}">
        <p14:creationId xmlns:p14="http://schemas.microsoft.com/office/powerpoint/2010/main" val="3784238313"/>
      </p:ext>
    </p:extLst>
  </p:cSld>
  <p:clrMapOvr>
    <a:masterClrMapping/>
  </p:clrMapOvr>
  <p:transition>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1723994"/>
              </p:ext>
            </p:extLst>
          </p:nvPr>
        </p:nvGraphicFramePr>
        <p:xfrm>
          <a:off x="55754" y="778478"/>
          <a:ext cx="9032488" cy="5846149"/>
        </p:xfrm>
        <a:graphic>
          <a:graphicData uri="http://schemas.openxmlformats.org/drawingml/2006/table">
            <a:tbl>
              <a:tblPr firstRow="1" bandRow="1">
                <a:tableStyleId>{7DF18680-E054-41AD-8BC1-D1AEF772440D}</a:tableStyleId>
              </a:tblPr>
              <a:tblGrid>
                <a:gridCol w="3771525">
                  <a:extLst>
                    <a:ext uri="{9D8B030D-6E8A-4147-A177-3AD203B41FA5}">
                      <a16:colId xmlns:a16="http://schemas.microsoft.com/office/drawing/2014/main" val="20000"/>
                    </a:ext>
                  </a:extLst>
                </a:gridCol>
                <a:gridCol w="1612790">
                  <a:extLst>
                    <a:ext uri="{9D8B030D-6E8A-4147-A177-3AD203B41FA5}">
                      <a16:colId xmlns:a16="http://schemas.microsoft.com/office/drawing/2014/main" val="20001"/>
                    </a:ext>
                  </a:extLst>
                </a:gridCol>
                <a:gridCol w="1658312">
                  <a:extLst>
                    <a:ext uri="{9D8B030D-6E8A-4147-A177-3AD203B41FA5}">
                      <a16:colId xmlns:a16="http://schemas.microsoft.com/office/drawing/2014/main" val="20002"/>
                    </a:ext>
                  </a:extLst>
                </a:gridCol>
                <a:gridCol w="1989861">
                  <a:extLst>
                    <a:ext uri="{9D8B030D-6E8A-4147-A177-3AD203B41FA5}">
                      <a16:colId xmlns:a16="http://schemas.microsoft.com/office/drawing/2014/main" val="20003"/>
                    </a:ext>
                  </a:extLst>
                </a:gridCol>
              </a:tblGrid>
              <a:tr h="1182709">
                <a:tc>
                  <a:txBody>
                    <a:bodyPr/>
                    <a:lstStyle/>
                    <a:p>
                      <a:endParaRPr lang="en-US" sz="1400" b="1" kern="1200" dirty="0">
                        <a:solidFill>
                          <a:schemeClr val="tx1"/>
                        </a:solidFill>
                        <a:effectLst/>
                        <a:latin typeface="+mn-lt"/>
                        <a:ea typeface="+mn-ea"/>
                        <a:cs typeface="+mn-cs"/>
                      </a:endParaRPr>
                    </a:p>
                    <a:p>
                      <a:endParaRPr lang="en-US" sz="1400" b="1" kern="1200" dirty="0">
                        <a:solidFill>
                          <a:schemeClr val="tx1"/>
                        </a:solidFill>
                        <a:effectLst/>
                        <a:latin typeface="+mn-lt"/>
                        <a:ea typeface="+mn-ea"/>
                        <a:cs typeface="+mn-cs"/>
                      </a:endParaRPr>
                    </a:p>
                    <a:p>
                      <a:r>
                        <a:rPr lang="en-US" sz="1400" b="1" kern="1200" dirty="0">
                          <a:solidFill>
                            <a:schemeClr val="tx1"/>
                          </a:solidFill>
                          <a:effectLst/>
                          <a:latin typeface="+mn-lt"/>
                          <a:ea typeface="+mn-ea"/>
                          <a:cs typeface="+mn-cs"/>
                        </a:rPr>
                        <a:t>Specific  Key  Actions  Necessary  </a:t>
                      </a:r>
                      <a:r>
                        <a:rPr lang="en-US" sz="1400" b="1" u="none" kern="1200" dirty="0">
                          <a:solidFill>
                            <a:schemeClr val="tx1"/>
                          </a:solidFill>
                          <a:effectLst/>
                          <a:latin typeface="+mn-lt"/>
                          <a:ea typeface="+mn-ea"/>
                          <a:cs typeface="+mn-cs"/>
                        </a:rPr>
                        <a:t>To </a:t>
                      </a:r>
                      <a:r>
                        <a:rPr lang="en-US" sz="1400" b="1" u="sng" kern="1200" dirty="0">
                          <a:solidFill>
                            <a:schemeClr val="tx1"/>
                          </a:solidFill>
                          <a:effectLst/>
                          <a:latin typeface="+mn-lt"/>
                          <a:ea typeface="+mn-ea"/>
                          <a:cs typeface="+mn-cs"/>
                        </a:rPr>
                        <a:t>Achieve    Goal  2.1</a:t>
                      </a:r>
                      <a:endParaRPr lang="en-US" sz="1400" b="1" dirty="0">
                        <a:solidFill>
                          <a:schemeClr val="tx1"/>
                        </a:solidFill>
                      </a:endParaRPr>
                    </a:p>
                  </a:txBody>
                  <a:tcPr/>
                </a:tc>
                <a:tc>
                  <a:txBody>
                    <a:bodyPr/>
                    <a:lstStyle/>
                    <a:p>
                      <a:endParaRPr lang="en-US" sz="1400" b="1" dirty="0">
                        <a:solidFill>
                          <a:schemeClr val="tx1"/>
                        </a:solidFill>
                      </a:endParaRPr>
                    </a:p>
                    <a:p>
                      <a:endParaRPr lang="en-US" sz="1400" b="1" u="sng" dirty="0">
                        <a:solidFill>
                          <a:schemeClr val="tx1"/>
                        </a:solidFill>
                      </a:endParaRPr>
                    </a:p>
                    <a:p>
                      <a:r>
                        <a:rPr lang="en-US" sz="1400" b="1" u="none" dirty="0">
                          <a:solidFill>
                            <a:schemeClr val="tx1"/>
                          </a:solidFill>
                        </a:rPr>
                        <a:t>Who  Must  Do </a:t>
                      </a:r>
                      <a:r>
                        <a:rPr lang="en-US" sz="1400" b="1" u="sng" dirty="0">
                          <a:solidFill>
                            <a:schemeClr val="tx1"/>
                          </a:solidFill>
                        </a:rPr>
                        <a:t>Each  Action</a:t>
                      </a:r>
                    </a:p>
                  </a:txBody>
                  <a:tcPr/>
                </a:tc>
                <a:tc>
                  <a:txBody>
                    <a:bodyPr/>
                    <a:lstStyle/>
                    <a:p>
                      <a:r>
                        <a:rPr lang="en-US" sz="1400" b="1" dirty="0">
                          <a:solidFill>
                            <a:schemeClr val="tx1"/>
                          </a:solidFill>
                        </a:rPr>
                        <a:t>Timetable:</a:t>
                      </a:r>
                      <a:r>
                        <a:rPr lang="en-US" sz="1400" b="1" baseline="0" dirty="0">
                          <a:solidFill>
                            <a:schemeClr val="tx1"/>
                          </a:solidFill>
                        </a:rPr>
                        <a:t>  </a:t>
                      </a:r>
                      <a:r>
                        <a:rPr lang="en-US" sz="1400" b="1" dirty="0">
                          <a:solidFill>
                            <a:schemeClr val="tx1"/>
                          </a:solidFill>
                        </a:rPr>
                        <a:t>How</a:t>
                      </a:r>
                      <a:r>
                        <a:rPr lang="en-US" sz="1400" b="1" baseline="0" dirty="0">
                          <a:solidFill>
                            <a:schemeClr val="tx1"/>
                          </a:solidFill>
                        </a:rPr>
                        <a:t> Many  Months  or Days  To   Finish  </a:t>
                      </a:r>
                      <a:r>
                        <a:rPr lang="en-US" sz="1400" b="1" u="none" dirty="0">
                          <a:solidFill>
                            <a:schemeClr val="tx1"/>
                          </a:solidFill>
                        </a:rPr>
                        <a:t>Action  From </a:t>
                      </a:r>
                      <a:r>
                        <a:rPr lang="en-US" sz="1400" b="1" u="sng" dirty="0">
                          <a:solidFill>
                            <a:schemeClr val="tx1"/>
                          </a:solidFill>
                        </a:rPr>
                        <a:t>Previous   Action</a:t>
                      </a:r>
                    </a:p>
                  </a:txBody>
                  <a:tcPr/>
                </a:tc>
                <a:tc>
                  <a:txBody>
                    <a:bodyPr/>
                    <a:lstStyle/>
                    <a:p>
                      <a:endParaRPr lang="en-US" sz="1400" b="1" u="none" dirty="0">
                        <a:solidFill>
                          <a:schemeClr val="tx1"/>
                        </a:solidFill>
                      </a:endParaRPr>
                    </a:p>
                    <a:p>
                      <a:r>
                        <a:rPr lang="en-US" sz="1400" b="1" u="none" dirty="0">
                          <a:solidFill>
                            <a:schemeClr val="tx1"/>
                          </a:solidFill>
                        </a:rPr>
                        <a:t>How  Will  We  Know  When</a:t>
                      </a:r>
                      <a:r>
                        <a:rPr lang="en-US" sz="1400" b="1" u="none" baseline="0" dirty="0">
                          <a:solidFill>
                            <a:schemeClr val="tx1"/>
                          </a:solidFill>
                        </a:rPr>
                        <a:t>  This  Action Has</a:t>
                      </a:r>
                      <a:r>
                        <a:rPr lang="en-US" sz="1400" b="1" u="none" dirty="0">
                          <a:solidFill>
                            <a:schemeClr val="tx1"/>
                          </a:solidFill>
                        </a:rPr>
                        <a:t>  Been </a:t>
                      </a:r>
                      <a:r>
                        <a:rPr lang="en-US" sz="1400" b="1" u="sng" dirty="0">
                          <a:solidFill>
                            <a:schemeClr val="tx1"/>
                          </a:solidFill>
                        </a:rPr>
                        <a:t>Completed</a:t>
                      </a:r>
                    </a:p>
                  </a:txBody>
                  <a:tcPr/>
                </a:tc>
                <a:extLst>
                  <a:ext uri="{0D108BD9-81ED-4DB2-BD59-A6C34878D82A}">
                    <a16:rowId xmlns:a16="http://schemas.microsoft.com/office/drawing/2014/main" val="10000"/>
                  </a:ext>
                </a:extLst>
              </a:tr>
              <a:tr h="5239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1. </a:t>
                      </a:r>
                      <a:r>
                        <a:rPr lang="en-US" sz="1200" b="1" kern="1200" dirty="0">
                          <a:solidFill>
                            <a:schemeClr val="tx1"/>
                          </a:solidFill>
                          <a:effectLst/>
                          <a:latin typeface="+mn-lt"/>
                          <a:ea typeface="+mn-ea"/>
                          <a:cs typeface="+mn-cs"/>
                        </a:rPr>
                        <a:t>Form Church Life Experience, Worship &amp; Hospitality Goal 2.1 Task Force (CLEWH2.1TF).</a:t>
                      </a:r>
                    </a:p>
                  </a:txBody>
                  <a:tcPr/>
                </a:tc>
                <a:tc>
                  <a:txBody>
                    <a:bodyPr/>
                    <a:lstStyle/>
                    <a:p>
                      <a:r>
                        <a:rPr lang="en-US" sz="1200" b="1" dirty="0">
                          <a:solidFill>
                            <a:schemeClr val="tx1"/>
                          </a:solidFill>
                        </a:rPr>
                        <a:t>Strategic Planning Team</a:t>
                      </a:r>
                      <a:r>
                        <a:rPr lang="en-US" sz="1200" b="1" baseline="0" dirty="0">
                          <a:solidFill>
                            <a:schemeClr val="tx1"/>
                          </a:solidFill>
                        </a:rPr>
                        <a:t> and Goal Captain </a:t>
                      </a:r>
                      <a:endParaRPr lang="en-US" sz="1200" b="1" dirty="0">
                        <a:solidFill>
                          <a:schemeClr val="tx1"/>
                        </a:solidFill>
                      </a:endParaRPr>
                    </a:p>
                  </a:txBody>
                  <a:tcPr/>
                </a:tc>
                <a:tc>
                  <a:txBody>
                    <a:bodyPr/>
                    <a:lstStyle/>
                    <a:p>
                      <a:r>
                        <a:rPr lang="en-US" sz="1200" b="1" dirty="0">
                          <a:solidFill>
                            <a:schemeClr val="tx1"/>
                          </a:solidFill>
                        </a:rPr>
                        <a:t>1 month from Start Date</a:t>
                      </a:r>
                    </a:p>
                  </a:txBody>
                  <a:tcPr/>
                </a:tc>
                <a:tc>
                  <a:txBody>
                    <a:bodyPr/>
                    <a:lstStyle/>
                    <a:p>
                      <a:r>
                        <a:rPr lang="en-US" sz="1200" b="1" dirty="0">
                          <a:solidFill>
                            <a:schemeClr val="tx1"/>
                          </a:solidFill>
                        </a:rPr>
                        <a:t>CLEWH2.1TF </a:t>
                      </a:r>
                      <a:r>
                        <a:rPr lang="en-US" sz="1200" b="1" baseline="0" dirty="0">
                          <a:solidFill>
                            <a:schemeClr val="tx1"/>
                          </a:solidFill>
                        </a:rPr>
                        <a:t>team members agree to serve</a:t>
                      </a:r>
                      <a:endParaRPr lang="en-US" sz="1200" b="1" dirty="0">
                        <a:solidFill>
                          <a:schemeClr val="tx1"/>
                        </a:solidFill>
                      </a:endParaRPr>
                    </a:p>
                  </a:txBody>
                  <a:tcPr/>
                </a:tc>
                <a:extLst>
                  <a:ext uri="{0D108BD9-81ED-4DB2-BD59-A6C34878D82A}">
                    <a16:rowId xmlns:a16="http://schemas.microsoft.com/office/drawing/2014/main" val="10001"/>
                  </a:ext>
                </a:extLst>
              </a:tr>
              <a:tr h="523991">
                <a:tc>
                  <a:txBody>
                    <a:bodyPr/>
                    <a:lstStyle/>
                    <a:p>
                      <a:r>
                        <a:rPr lang="en-US" sz="1200" b="1" dirty="0">
                          <a:solidFill>
                            <a:schemeClr val="tx1"/>
                          </a:solidFill>
                        </a:rPr>
                        <a:t>2.</a:t>
                      </a:r>
                      <a:r>
                        <a:rPr lang="en-US" sz="1200" b="1" kern="1200" dirty="0">
                          <a:solidFill>
                            <a:schemeClr val="tx1"/>
                          </a:solidFill>
                          <a:effectLst/>
                          <a:latin typeface="+mn-lt"/>
                          <a:ea typeface="+mn-ea"/>
                          <a:cs typeface="+mn-cs"/>
                        </a:rPr>
                        <a:t> Research most effective best practices regarding church welcoming, hospitality and newcomer ministries from both non-Orthodox and Orthodox churches (including visiting other successful churches)  and determine appropriate welcoming best practices, and most effective hospitality metrics to collect and analyze.</a:t>
                      </a:r>
                      <a:endParaRPr lang="en-US" sz="12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CLEWH2.1TF</a:t>
                      </a:r>
                      <a:endParaRPr lang="en-US" sz="1200" b="1" dirty="0">
                        <a:solidFill>
                          <a:schemeClr val="tx1"/>
                        </a:solidFill>
                      </a:endParaRPr>
                    </a:p>
                    <a:p>
                      <a:endParaRPr lang="en-US" sz="12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3 months after step 1</a:t>
                      </a:r>
                    </a:p>
                    <a:p>
                      <a:endParaRPr lang="en-US" sz="1200" b="1" dirty="0">
                        <a:solidFill>
                          <a:schemeClr val="tx1"/>
                        </a:solidFill>
                      </a:endParaRPr>
                    </a:p>
                  </a:txBody>
                  <a:tcPr/>
                </a:tc>
                <a:tc>
                  <a:txBody>
                    <a:bodyPr/>
                    <a:lstStyle/>
                    <a:p>
                      <a:r>
                        <a:rPr lang="en-US" sz="1200" b="1" dirty="0">
                          <a:solidFill>
                            <a:schemeClr val="tx1"/>
                          </a:solidFill>
                        </a:rPr>
                        <a:t>Research analysis report of welcoming, hospitality and newcomer processes and other best practices is completed</a:t>
                      </a:r>
                    </a:p>
                  </a:txBody>
                  <a:tcPr/>
                </a:tc>
                <a:extLst>
                  <a:ext uri="{0D108BD9-81ED-4DB2-BD59-A6C34878D82A}">
                    <a16:rowId xmlns:a16="http://schemas.microsoft.com/office/drawing/2014/main" val="10002"/>
                  </a:ext>
                </a:extLst>
              </a:tr>
              <a:tr h="5239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3. </a:t>
                      </a:r>
                      <a:r>
                        <a:rPr lang="en-US" sz="1200" b="1" kern="1200" dirty="0">
                          <a:solidFill>
                            <a:schemeClr val="tx1"/>
                          </a:solidFill>
                          <a:effectLst/>
                          <a:latin typeface="+mn-lt"/>
                          <a:ea typeface="+mn-ea"/>
                          <a:cs typeface="+mn-cs"/>
                        </a:rPr>
                        <a:t>Develop new data collection tools (e.g., surveys, personal interviews, web solicitations, and original research from other Orthodox and non-Orthodox sources) that will effectively capture church welcoming, hospitality and engagement barriers data and input with a consistent methodology from the widest possible spectrum of our church body and beyond (including people who do not currently attend, those that have only visited once, and those that have never visited before, youth, seniors, converts, young families, newlyweds, college students, Orthodox, non-Orthodox, friends that have never attended, etc.).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CLEWH2.1TF</a:t>
                      </a:r>
                      <a:endParaRPr lang="en-US" sz="1200" b="1" dirty="0">
                        <a:solidFill>
                          <a:schemeClr val="tx1"/>
                        </a:solidFill>
                      </a:endParaRPr>
                    </a:p>
                    <a:p>
                      <a:endParaRPr lang="en-US" sz="12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Simultaneous with step 2</a:t>
                      </a:r>
                    </a:p>
                  </a:txBody>
                  <a:tcPr/>
                </a:tc>
                <a:tc>
                  <a:txBody>
                    <a:bodyPr/>
                    <a:lstStyle/>
                    <a:p>
                      <a:r>
                        <a:rPr lang="en-US" sz="1200" b="1" dirty="0">
                          <a:solidFill>
                            <a:schemeClr val="tx1"/>
                          </a:solidFill>
                        </a:rPr>
                        <a:t>Comprehensive data collection plans, methodologies and tools created</a:t>
                      </a:r>
                    </a:p>
                    <a:p>
                      <a:endParaRPr lang="en-US" sz="1200" b="1"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7" name="Title 1">
            <a:extLst>
              <a:ext uri="{FF2B5EF4-FFF2-40B4-BE49-F238E27FC236}">
                <a16:creationId xmlns:a16="http://schemas.microsoft.com/office/drawing/2014/main" id="{8A50927C-781F-4C37-B5B0-BC18E3EA30E2}"/>
              </a:ext>
            </a:extLst>
          </p:cNvPr>
          <p:cNvSpPr>
            <a:spLocks noGrp="1"/>
          </p:cNvSpPr>
          <p:nvPr>
            <p:ph type="title"/>
          </p:nvPr>
        </p:nvSpPr>
        <p:spPr>
          <a:xfrm>
            <a:off x="601661" y="-220304"/>
            <a:ext cx="7940675" cy="1143000"/>
          </a:xfrm>
        </p:spPr>
        <p:txBody>
          <a:bodyPr/>
          <a:lstStyle/>
          <a:p>
            <a:pPr>
              <a:defRPr/>
            </a:pPr>
            <a:r>
              <a:rPr lang="en-US" sz="2400" b="1" dirty="0">
                <a:solidFill>
                  <a:schemeClr val="tx1"/>
                </a:solidFill>
                <a:effectLst/>
                <a:latin typeface="Helvetica Neue"/>
                <a:cs typeface="Arial" panose="020B0604020202020204" pitchFamily="34" charset="0"/>
              </a:rPr>
              <a:t>Church Life Experience, Worship &amp; Hospitality</a:t>
            </a:r>
            <a:br>
              <a:rPr lang="en-US" sz="2400" b="1" u="sng" dirty="0">
                <a:solidFill>
                  <a:schemeClr val="tx1"/>
                </a:solidFill>
                <a:effectLst/>
                <a:latin typeface="Helvetica Neue"/>
                <a:cs typeface="Arial" panose="020B0604020202020204" pitchFamily="34" charset="0"/>
              </a:rPr>
            </a:br>
            <a:r>
              <a:rPr lang="en-US" sz="2400" b="1" u="sng" dirty="0">
                <a:solidFill>
                  <a:schemeClr val="tx1"/>
                </a:solidFill>
                <a:effectLst/>
                <a:latin typeface="Helvetica Neue"/>
              </a:rPr>
              <a:t>Goal 2.1 Action Plan</a:t>
            </a:r>
          </a:p>
        </p:txBody>
      </p:sp>
    </p:spTree>
    <p:extLst>
      <p:ext uri="{BB962C8B-B14F-4D97-AF65-F5344CB8AC3E}">
        <p14:creationId xmlns:p14="http://schemas.microsoft.com/office/powerpoint/2010/main" val="1371623144"/>
      </p:ext>
    </p:extLst>
  </p:cSld>
  <p:clrMapOvr>
    <a:masterClrMapping/>
  </p:clrMapOvr>
  <p:transition>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22465040"/>
              </p:ext>
            </p:extLst>
          </p:nvPr>
        </p:nvGraphicFramePr>
        <p:xfrm>
          <a:off x="0" y="737531"/>
          <a:ext cx="9032488" cy="6143878"/>
        </p:xfrm>
        <a:graphic>
          <a:graphicData uri="http://schemas.openxmlformats.org/drawingml/2006/table">
            <a:tbl>
              <a:tblPr firstRow="1" bandRow="1">
                <a:tableStyleId>{7DF18680-E054-41AD-8BC1-D1AEF772440D}</a:tableStyleId>
              </a:tblPr>
              <a:tblGrid>
                <a:gridCol w="3771525">
                  <a:extLst>
                    <a:ext uri="{9D8B030D-6E8A-4147-A177-3AD203B41FA5}">
                      <a16:colId xmlns:a16="http://schemas.microsoft.com/office/drawing/2014/main" val="20000"/>
                    </a:ext>
                  </a:extLst>
                </a:gridCol>
                <a:gridCol w="1612790">
                  <a:extLst>
                    <a:ext uri="{9D8B030D-6E8A-4147-A177-3AD203B41FA5}">
                      <a16:colId xmlns:a16="http://schemas.microsoft.com/office/drawing/2014/main" val="20001"/>
                    </a:ext>
                  </a:extLst>
                </a:gridCol>
                <a:gridCol w="1658312">
                  <a:extLst>
                    <a:ext uri="{9D8B030D-6E8A-4147-A177-3AD203B41FA5}">
                      <a16:colId xmlns:a16="http://schemas.microsoft.com/office/drawing/2014/main" val="20002"/>
                    </a:ext>
                  </a:extLst>
                </a:gridCol>
                <a:gridCol w="1989861">
                  <a:extLst>
                    <a:ext uri="{9D8B030D-6E8A-4147-A177-3AD203B41FA5}">
                      <a16:colId xmlns:a16="http://schemas.microsoft.com/office/drawing/2014/main" val="20003"/>
                    </a:ext>
                  </a:extLst>
                </a:gridCol>
              </a:tblGrid>
              <a:tr h="767419">
                <a:tc>
                  <a:txBody>
                    <a:bodyPr/>
                    <a:lstStyle/>
                    <a:p>
                      <a:endParaRPr lang="en-US" sz="1050" b="1" kern="1200" dirty="0">
                        <a:solidFill>
                          <a:schemeClr val="tx1"/>
                        </a:solidFill>
                        <a:effectLst/>
                        <a:latin typeface="+mn-lt"/>
                        <a:ea typeface="+mn-ea"/>
                        <a:cs typeface="+mn-cs"/>
                      </a:endParaRPr>
                    </a:p>
                    <a:p>
                      <a:endParaRPr lang="en-US" sz="1050" b="1" kern="1200" dirty="0">
                        <a:solidFill>
                          <a:schemeClr val="tx1"/>
                        </a:solidFill>
                        <a:effectLst/>
                        <a:latin typeface="+mn-lt"/>
                        <a:ea typeface="+mn-ea"/>
                        <a:cs typeface="+mn-cs"/>
                      </a:endParaRPr>
                    </a:p>
                    <a:p>
                      <a:r>
                        <a:rPr lang="en-US" sz="1050" b="1" kern="1200" dirty="0">
                          <a:solidFill>
                            <a:schemeClr val="tx1"/>
                          </a:solidFill>
                          <a:effectLst/>
                          <a:latin typeface="+mn-lt"/>
                          <a:ea typeface="+mn-ea"/>
                          <a:cs typeface="+mn-cs"/>
                        </a:rPr>
                        <a:t>Specific  Key  Actions  Necessary  </a:t>
                      </a:r>
                      <a:r>
                        <a:rPr lang="en-US" sz="1050" b="1" u="none" kern="1200" dirty="0">
                          <a:solidFill>
                            <a:schemeClr val="tx1"/>
                          </a:solidFill>
                          <a:effectLst/>
                          <a:latin typeface="+mn-lt"/>
                          <a:ea typeface="+mn-ea"/>
                          <a:cs typeface="+mn-cs"/>
                        </a:rPr>
                        <a:t>To </a:t>
                      </a:r>
                      <a:r>
                        <a:rPr lang="en-US" sz="1050" b="1" u="sng" kern="1200" dirty="0">
                          <a:solidFill>
                            <a:schemeClr val="tx1"/>
                          </a:solidFill>
                          <a:effectLst/>
                          <a:latin typeface="+mn-lt"/>
                          <a:ea typeface="+mn-ea"/>
                          <a:cs typeface="+mn-cs"/>
                        </a:rPr>
                        <a:t>Achieve    Goal  2.1</a:t>
                      </a:r>
                      <a:endParaRPr lang="en-US" sz="1050" b="1" dirty="0">
                        <a:solidFill>
                          <a:schemeClr val="tx1"/>
                        </a:solidFill>
                      </a:endParaRPr>
                    </a:p>
                  </a:txBody>
                  <a:tcPr/>
                </a:tc>
                <a:tc>
                  <a:txBody>
                    <a:bodyPr/>
                    <a:lstStyle/>
                    <a:p>
                      <a:endParaRPr lang="en-US" sz="1050" b="1" dirty="0">
                        <a:solidFill>
                          <a:schemeClr val="tx1"/>
                        </a:solidFill>
                      </a:endParaRPr>
                    </a:p>
                    <a:p>
                      <a:endParaRPr lang="en-US" sz="1050" b="1" u="sng" dirty="0">
                        <a:solidFill>
                          <a:schemeClr val="tx1"/>
                        </a:solidFill>
                      </a:endParaRPr>
                    </a:p>
                    <a:p>
                      <a:r>
                        <a:rPr lang="en-US" sz="1050" b="1" u="none" dirty="0">
                          <a:solidFill>
                            <a:schemeClr val="tx1"/>
                          </a:solidFill>
                        </a:rPr>
                        <a:t>Who  Must  Do </a:t>
                      </a:r>
                      <a:r>
                        <a:rPr lang="en-US" sz="1050" b="1" u="sng" dirty="0">
                          <a:solidFill>
                            <a:schemeClr val="tx1"/>
                          </a:solidFill>
                        </a:rPr>
                        <a:t>Each  Action</a:t>
                      </a:r>
                    </a:p>
                  </a:txBody>
                  <a:tcPr/>
                </a:tc>
                <a:tc>
                  <a:txBody>
                    <a:bodyPr/>
                    <a:lstStyle/>
                    <a:p>
                      <a:r>
                        <a:rPr lang="en-US" sz="1050" b="1" dirty="0">
                          <a:solidFill>
                            <a:schemeClr val="tx1"/>
                          </a:solidFill>
                        </a:rPr>
                        <a:t>Timetable:</a:t>
                      </a:r>
                      <a:r>
                        <a:rPr lang="en-US" sz="1050" b="1" baseline="0" dirty="0">
                          <a:solidFill>
                            <a:schemeClr val="tx1"/>
                          </a:solidFill>
                        </a:rPr>
                        <a:t>  </a:t>
                      </a:r>
                      <a:r>
                        <a:rPr lang="en-US" sz="1050" b="1" dirty="0">
                          <a:solidFill>
                            <a:schemeClr val="tx1"/>
                          </a:solidFill>
                        </a:rPr>
                        <a:t>How</a:t>
                      </a:r>
                      <a:r>
                        <a:rPr lang="en-US" sz="1050" b="1" baseline="0" dirty="0">
                          <a:solidFill>
                            <a:schemeClr val="tx1"/>
                          </a:solidFill>
                        </a:rPr>
                        <a:t> Many  Months  or Days  To   Finish  </a:t>
                      </a:r>
                      <a:r>
                        <a:rPr lang="en-US" sz="1050" b="1" u="none" dirty="0">
                          <a:solidFill>
                            <a:schemeClr val="tx1"/>
                          </a:solidFill>
                        </a:rPr>
                        <a:t>Action  From </a:t>
                      </a:r>
                      <a:r>
                        <a:rPr lang="en-US" sz="1050" b="1" u="sng" dirty="0">
                          <a:solidFill>
                            <a:schemeClr val="tx1"/>
                          </a:solidFill>
                        </a:rPr>
                        <a:t>Previous   Action</a:t>
                      </a:r>
                    </a:p>
                  </a:txBody>
                  <a:tcPr/>
                </a:tc>
                <a:tc>
                  <a:txBody>
                    <a:bodyPr/>
                    <a:lstStyle/>
                    <a:p>
                      <a:endParaRPr lang="en-US" sz="1050" b="1" u="none" dirty="0">
                        <a:solidFill>
                          <a:schemeClr val="tx1"/>
                        </a:solidFill>
                      </a:endParaRPr>
                    </a:p>
                    <a:p>
                      <a:r>
                        <a:rPr lang="en-US" sz="1050" b="1" u="none" dirty="0">
                          <a:solidFill>
                            <a:schemeClr val="tx1"/>
                          </a:solidFill>
                        </a:rPr>
                        <a:t>How  Will  We  Know  When</a:t>
                      </a:r>
                      <a:r>
                        <a:rPr lang="en-US" sz="1050" b="1" u="none" baseline="0" dirty="0">
                          <a:solidFill>
                            <a:schemeClr val="tx1"/>
                          </a:solidFill>
                        </a:rPr>
                        <a:t>  This  Action Has</a:t>
                      </a:r>
                      <a:r>
                        <a:rPr lang="en-US" sz="1050" b="1" u="none" dirty="0">
                          <a:solidFill>
                            <a:schemeClr val="tx1"/>
                          </a:solidFill>
                        </a:rPr>
                        <a:t>  </a:t>
                      </a:r>
                      <a:r>
                        <a:rPr lang="en-US" sz="1050" b="1" u="sng" dirty="0">
                          <a:solidFill>
                            <a:schemeClr val="tx1"/>
                          </a:solidFill>
                        </a:rPr>
                        <a:t>Been Completed</a:t>
                      </a:r>
                    </a:p>
                  </a:txBody>
                  <a:tcPr/>
                </a:tc>
                <a:extLst>
                  <a:ext uri="{0D108BD9-81ED-4DB2-BD59-A6C34878D82A}">
                    <a16:rowId xmlns:a16="http://schemas.microsoft.com/office/drawing/2014/main" val="10000"/>
                  </a:ext>
                </a:extLst>
              </a:tr>
              <a:tr h="5239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4.</a:t>
                      </a:r>
                      <a:r>
                        <a:rPr lang="en-US" sz="1800" b="1"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Execute the data collection methods chosen from step 3 above, utilizing best practices in methods and tools to identify church welcoming and hospitality barriers and areas of improvement.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CLEWH2.1TF</a:t>
                      </a:r>
                      <a:endParaRPr lang="en-US" sz="12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rPr>
                        <a:t>2 </a:t>
                      </a:r>
                      <a:r>
                        <a:rPr lang="en-US" sz="1200" b="1" dirty="0">
                          <a:solidFill>
                            <a:schemeClr val="tx1"/>
                          </a:solidFill>
                        </a:rPr>
                        <a:t>months after step 3</a:t>
                      </a:r>
                    </a:p>
                  </a:txBody>
                  <a:tcPr/>
                </a:tc>
                <a:tc>
                  <a:txBody>
                    <a:bodyPr/>
                    <a:lstStyle/>
                    <a:p>
                      <a:r>
                        <a:rPr lang="en-US" sz="1200" b="1" dirty="0">
                          <a:solidFill>
                            <a:schemeClr val="tx1"/>
                          </a:solidFill>
                        </a:rPr>
                        <a:t>Minimum acceptable level of data collected from each of the identified</a:t>
                      </a:r>
                      <a:r>
                        <a:rPr lang="en-US" sz="1200" b="1" baseline="0" dirty="0">
                          <a:solidFill>
                            <a:schemeClr val="tx1"/>
                          </a:solidFill>
                        </a:rPr>
                        <a:t> </a:t>
                      </a:r>
                      <a:r>
                        <a:rPr lang="en-US" sz="1200" b="1" dirty="0">
                          <a:solidFill>
                            <a:schemeClr val="tx1"/>
                          </a:solidFill>
                        </a:rPr>
                        <a:t>constituent groups</a:t>
                      </a:r>
                    </a:p>
                  </a:txBody>
                  <a:tcPr/>
                </a:tc>
                <a:extLst>
                  <a:ext uri="{0D108BD9-81ED-4DB2-BD59-A6C34878D82A}">
                    <a16:rowId xmlns:a16="http://schemas.microsoft.com/office/drawing/2014/main" val="1789055113"/>
                  </a:ext>
                </a:extLst>
              </a:tr>
              <a:tr h="16274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5. </a:t>
                      </a:r>
                      <a:r>
                        <a:rPr lang="en-US" sz="1200" b="1" kern="1200" dirty="0">
                          <a:solidFill>
                            <a:schemeClr val="tx1"/>
                          </a:solidFill>
                          <a:effectLst/>
                          <a:latin typeface="+mn-lt"/>
                          <a:ea typeface="+mn-ea"/>
                          <a:cs typeface="+mn-cs"/>
                        </a:rPr>
                        <a:t>Compile research and data from steps 2 through 4, existing processes, best practices research and visitor’s experiences and review and analyze results and data and identify the elements of a best practices welcoming, hospitality and engagement ministry program (the “Welcoming </a:t>
                      </a:r>
                      <a:r>
                        <a:rPr lang="en-US" sz="1200" b="1" dirty="0">
                          <a:solidFill>
                            <a:schemeClr val="tx1"/>
                          </a:solidFill>
                        </a:rPr>
                        <a:t>and Newcomer Ministry </a:t>
                      </a:r>
                      <a:r>
                        <a:rPr lang="en-US" sz="1200" b="1" kern="1200" dirty="0">
                          <a:solidFill>
                            <a:schemeClr val="tx1"/>
                          </a:solidFill>
                          <a:effectLst/>
                          <a:latin typeface="+mn-lt"/>
                          <a:ea typeface="+mn-ea"/>
                          <a:cs typeface="+mn-cs"/>
                        </a:rPr>
                        <a:t>Plan”) to be implemented.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CLEWH2.1TF</a:t>
                      </a:r>
                      <a:endParaRPr lang="en-US"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rPr>
                        <a:t>3 </a:t>
                      </a:r>
                      <a:r>
                        <a:rPr lang="en-US" sz="1200" b="1" dirty="0">
                          <a:solidFill>
                            <a:schemeClr val="tx1"/>
                          </a:solidFill>
                        </a:rPr>
                        <a:t>months after step 4</a:t>
                      </a:r>
                    </a:p>
                  </a:txBody>
                  <a:tcPr/>
                </a:tc>
                <a:tc>
                  <a:txBody>
                    <a:bodyPr/>
                    <a:lstStyle/>
                    <a:p>
                      <a:r>
                        <a:rPr lang="en-US" sz="1200" b="1" dirty="0">
                          <a:solidFill>
                            <a:schemeClr val="tx1"/>
                          </a:solidFill>
                        </a:rPr>
                        <a:t>Data analysis is complete and </a:t>
                      </a:r>
                      <a:r>
                        <a:rPr lang="en-US" sz="1200" b="1" kern="1200" dirty="0">
                          <a:solidFill>
                            <a:schemeClr val="tx1"/>
                          </a:solidFill>
                          <a:effectLst/>
                          <a:latin typeface="+mn-lt"/>
                          <a:ea typeface="+mn-ea"/>
                          <a:cs typeface="+mn-cs"/>
                        </a:rPr>
                        <a:t>Welcoming </a:t>
                      </a:r>
                      <a:r>
                        <a:rPr lang="en-US" sz="1200" b="1" dirty="0">
                          <a:solidFill>
                            <a:schemeClr val="tx1"/>
                          </a:solidFill>
                        </a:rPr>
                        <a:t>and Newcomer Ministry </a:t>
                      </a:r>
                      <a:r>
                        <a:rPr lang="en-US" sz="1200" b="1" kern="1200" dirty="0">
                          <a:solidFill>
                            <a:schemeClr val="tx1"/>
                          </a:solidFill>
                          <a:effectLst/>
                          <a:latin typeface="+mn-lt"/>
                          <a:ea typeface="+mn-ea"/>
                          <a:cs typeface="+mn-cs"/>
                        </a:rPr>
                        <a:t>Plan is</a:t>
                      </a:r>
                      <a:r>
                        <a:rPr lang="en-US" sz="1200" b="1" dirty="0">
                          <a:solidFill>
                            <a:schemeClr val="tx1"/>
                          </a:solidFill>
                        </a:rPr>
                        <a:t> completed</a:t>
                      </a:r>
                    </a:p>
                    <a:p>
                      <a:endParaRPr lang="en-US" sz="1200" b="1" dirty="0">
                        <a:solidFill>
                          <a:schemeClr val="tx1"/>
                        </a:solidFill>
                      </a:endParaRPr>
                    </a:p>
                  </a:txBody>
                  <a:tcPr/>
                </a:tc>
                <a:extLst>
                  <a:ext uri="{0D108BD9-81ED-4DB2-BD59-A6C34878D82A}">
                    <a16:rowId xmlns:a16="http://schemas.microsoft.com/office/drawing/2014/main" val="2309096796"/>
                  </a:ext>
                </a:extLst>
              </a:tr>
              <a:tr h="358032">
                <a:tc>
                  <a:txBody>
                    <a:bodyPr/>
                    <a:lstStyle/>
                    <a:p>
                      <a:r>
                        <a:rPr lang="en-US" sz="1200" b="1" dirty="0">
                          <a:solidFill>
                            <a:schemeClr val="tx1"/>
                          </a:solidFill>
                        </a:rPr>
                        <a:t>6. Recruit and train Welcoming and Newcomer Ministry team members using the </a:t>
                      </a:r>
                      <a:r>
                        <a:rPr lang="en-US" sz="1200" b="1" kern="1200" dirty="0">
                          <a:solidFill>
                            <a:schemeClr val="tx1"/>
                          </a:solidFill>
                          <a:effectLst/>
                          <a:latin typeface="+mn-lt"/>
                          <a:ea typeface="+mn-ea"/>
                          <a:cs typeface="+mn-cs"/>
                        </a:rPr>
                        <a:t>Welcoming </a:t>
                      </a:r>
                      <a:r>
                        <a:rPr lang="en-US" sz="1200" b="1" dirty="0">
                          <a:solidFill>
                            <a:schemeClr val="tx1"/>
                          </a:solidFill>
                        </a:rPr>
                        <a:t>and Newcomer Ministry </a:t>
                      </a:r>
                      <a:r>
                        <a:rPr lang="en-US" sz="1200" b="1" kern="1200" dirty="0">
                          <a:solidFill>
                            <a:schemeClr val="tx1"/>
                          </a:solidFill>
                          <a:effectLst/>
                          <a:latin typeface="+mn-lt"/>
                          <a:ea typeface="+mn-ea"/>
                          <a:cs typeface="+mn-cs"/>
                        </a:rPr>
                        <a:t>Plan.</a:t>
                      </a:r>
                      <a:endParaRPr lang="en-US" sz="12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CLEWH2.1TF</a:t>
                      </a:r>
                      <a:endParaRPr lang="en-US" sz="1200" b="1" dirty="0">
                        <a:solidFill>
                          <a:schemeClr val="tx1"/>
                        </a:solidFill>
                      </a:endParaRPr>
                    </a:p>
                    <a:p>
                      <a:endParaRPr lang="en-US" sz="12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3 months after step 5 </a:t>
                      </a:r>
                    </a:p>
                    <a:p>
                      <a:endParaRPr lang="en-US" sz="1200" b="1" dirty="0">
                        <a:solidFill>
                          <a:schemeClr val="tx1"/>
                        </a:solidFill>
                      </a:endParaRPr>
                    </a:p>
                  </a:txBody>
                  <a:tcPr/>
                </a:tc>
                <a:tc>
                  <a:txBody>
                    <a:bodyPr/>
                    <a:lstStyle/>
                    <a:p>
                      <a:r>
                        <a:rPr lang="en-US" sz="1200" b="1" dirty="0">
                          <a:solidFill>
                            <a:schemeClr val="tx1"/>
                          </a:solidFill>
                        </a:rPr>
                        <a:t>Welcoming and Newcomer Ministry team recruited and trained</a:t>
                      </a:r>
                    </a:p>
                  </a:txBody>
                  <a:tcPr/>
                </a:tc>
                <a:extLst>
                  <a:ext uri="{0D108BD9-81ED-4DB2-BD59-A6C34878D82A}">
                    <a16:rowId xmlns:a16="http://schemas.microsoft.com/office/drawing/2014/main" val="10001"/>
                  </a:ext>
                </a:extLst>
              </a:tr>
              <a:tr h="4283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7. </a:t>
                      </a:r>
                      <a:r>
                        <a:rPr lang="en-US" sz="1200" b="1" kern="1200" dirty="0">
                          <a:solidFill>
                            <a:schemeClr val="tx1"/>
                          </a:solidFill>
                          <a:effectLst/>
                          <a:latin typeface="+mn-lt"/>
                          <a:ea typeface="+mn-ea"/>
                          <a:cs typeface="+mn-cs"/>
                        </a:rPr>
                        <a:t>Implement Welcoming </a:t>
                      </a:r>
                      <a:r>
                        <a:rPr lang="en-US" sz="1200" b="1" dirty="0">
                          <a:solidFill>
                            <a:schemeClr val="tx1"/>
                          </a:solidFill>
                        </a:rPr>
                        <a:t>and Newcomer Ministry </a:t>
                      </a:r>
                      <a:r>
                        <a:rPr lang="en-US" sz="1200" b="1" kern="1200" dirty="0">
                          <a:solidFill>
                            <a:schemeClr val="tx1"/>
                          </a:solidFill>
                          <a:effectLst/>
                          <a:latin typeface="+mn-lt"/>
                          <a:ea typeface="+mn-ea"/>
                          <a:cs typeface="+mn-cs"/>
                        </a:rPr>
                        <a:t>Plan.</a:t>
                      </a:r>
                      <a:endParaRPr lang="en-US" sz="12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CLEWH2.1TF</a:t>
                      </a:r>
                      <a:endParaRPr lang="en-US" sz="1200" b="1" dirty="0">
                        <a:solidFill>
                          <a:schemeClr val="tx1"/>
                        </a:solidFill>
                      </a:endParaRPr>
                    </a:p>
                    <a:p>
                      <a:endParaRPr lang="en-US" sz="1200" b="1" dirty="0">
                        <a:solidFill>
                          <a:schemeClr val="tx1"/>
                        </a:solidFill>
                      </a:endParaRPr>
                    </a:p>
                  </a:txBody>
                  <a:tcPr/>
                </a:tc>
                <a:tc>
                  <a:txBody>
                    <a:bodyPr/>
                    <a:lstStyle/>
                    <a:p>
                      <a:r>
                        <a:rPr lang="en-US" sz="1200" b="1" dirty="0">
                          <a:solidFill>
                            <a:schemeClr val="tx1"/>
                          </a:solidFill>
                        </a:rPr>
                        <a:t>1 month after step 6</a:t>
                      </a:r>
                    </a:p>
                  </a:txBody>
                  <a:tcPr/>
                </a:tc>
                <a:tc>
                  <a:txBody>
                    <a:bodyPr/>
                    <a:lstStyle/>
                    <a:p>
                      <a:r>
                        <a:rPr lang="en-US" sz="1200" b="1" dirty="0">
                          <a:solidFill>
                            <a:schemeClr val="tx1"/>
                          </a:solidFill>
                        </a:rPr>
                        <a:t>Schedule is maintained</a:t>
                      </a:r>
                    </a:p>
                    <a:p>
                      <a:endParaRPr lang="en-US" sz="1200" b="1" dirty="0">
                        <a:solidFill>
                          <a:schemeClr val="tx1"/>
                        </a:solidFill>
                      </a:endParaRPr>
                    </a:p>
                  </a:txBody>
                  <a:tcPr/>
                </a:tc>
                <a:extLst>
                  <a:ext uri="{0D108BD9-81ED-4DB2-BD59-A6C34878D82A}">
                    <a16:rowId xmlns:a16="http://schemas.microsoft.com/office/drawing/2014/main" val="10002"/>
                  </a:ext>
                </a:extLst>
              </a:tr>
              <a:tr h="5239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8.</a:t>
                      </a:r>
                      <a:r>
                        <a:rPr lang="en-US" sz="1200" b="1" dirty="0">
                          <a:solidFill>
                            <a:schemeClr val="tx1"/>
                          </a:solidFill>
                          <a:latin typeface="Arial"/>
                          <a:ea typeface="Arial"/>
                          <a:cs typeface="Arial"/>
                        </a:rPr>
                        <a:t> At least every 6 months thereafter review and assess success against </a:t>
                      </a:r>
                      <a:r>
                        <a:rPr lang="en-US" sz="1200" b="1" kern="1200" dirty="0">
                          <a:solidFill>
                            <a:schemeClr val="tx1"/>
                          </a:solidFill>
                          <a:effectLst/>
                          <a:latin typeface="+mn-lt"/>
                          <a:ea typeface="+mn-ea"/>
                          <a:cs typeface="+mn-cs"/>
                        </a:rPr>
                        <a:t>appropriate welcoming and hospitality best practices, continuous data collection and metrics identified in step 2 and</a:t>
                      </a:r>
                      <a:r>
                        <a:rPr lang="en-US" sz="1200" b="1" dirty="0">
                          <a:solidFill>
                            <a:schemeClr val="tx1"/>
                          </a:solidFill>
                          <a:latin typeface="Arial"/>
                          <a:ea typeface="Arial"/>
                          <a:cs typeface="Arial"/>
                        </a:rPr>
                        <a:t> refine the </a:t>
                      </a:r>
                      <a:r>
                        <a:rPr lang="en-US" sz="1200" b="1" kern="1200" dirty="0">
                          <a:solidFill>
                            <a:schemeClr val="tx1"/>
                          </a:solidFill>
                          <a:effectLst/>
                          <a:latin typeface="+mn-lt"/>
                          <a:ea typeface="+mn-ea"/>
                          <a:cs typeface="+mn-cs"/>
                        </a:rPr>
                        <a:t>Welcoming </a:t>
                      </a:r>
                      <a:r>
                        <a:rPr lang="en-US" sz="1200" b="1" dirty="0">
                          <a:solidFill>
                            <a:schemeClr val="tx1"/>
                          </a:solidFill>
                        </a:rPr>
                        <a:t>and Newcomer Ministry </a:t>
                      </a:r>
                      <a:r>
                        <a:rPr lang="en-US" sz="1200" b="1" kern="1200" dirty="0">
                          <a:solidFill>
                            <a:schemeClr val="tx1"/>
                          </a:solidFill>
                          <a:effectLst/>
                          <a:latin typeface="+mn-lt"/>
                          <a:ea typeface="+mn-ea"/>
                          <a:cs typeface="+mn-cs"/>
                        </a:rPr>
                        <a:t>Plan </a:t>
                      </a:r>
                      <a:r>
                        <a:rPr lang="en-US" sz="1200" b="1" dirty="0">
                          <a:solidFill>
                            <a:schemeClr val="tx1"/>
                          </a:solidFill>
                          <a:latin typeface="Arial"/>
                          <a:ea typeface="Arial"/>
                          <a:cs typeface="Arial"/>
                        </a:rPr>
                        <a:t>accordingly. </a:t>
                      </a:r>
                      <a:endParaRPr lang="en-US" sz="1200" b="1" dirty="0">
                        <a:solidFill>
                          <a:schemeClr val="tx1"/>
                        </a:solidFill>
                      </a:endParaRPr>
                    </a:p>
                    <a:p>
                      <a:endParaRPr lang="en-US" sz="12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CLEWH2.1TF</a:t>
                      </a:r>
                      <a:endParaRPr lang="en-US" sz="1200" b="1" dirty="0">
                        <a:solidFill>
                          <a:schemeClr val="tx1"/>
                        </a:solidFill>
                      </a:endParaRPr>
                    </a:p>
                    <a:p>
                      <a:endParaRPr lang="en-US" sz="12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At 6 month intervals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Arial"/>
                          <a:ea typeface="Arial"/>
                          <a:cs typeface="Arial"/>
                        </a:rPr>
                        <a:t>Semi-annual assessment and remediation of </a:t>
                      </a:r>
                      <a:r>
                        <a:rPr lang="en-US" sz="1200" b="1" kern="1200" dirty="0">
                          <a:solidFill>
                            <a:schemeClr val="tx1"/>
                          </a:solidFill>
                          <a:effectLst/>
                          <a:latin typeface="+mn-lt"/>
                          <a:ea typeface="+mn-ea"/>
                          <a:cs typeface="+mn-cs"/>
                        </a:rPr>
                        <a:t>Welcoming </a:t>
                      </a:r>
                      <a:r>
                        <a:rPr lang="en-US" sz="1200" b="1" dirty="0">
                          <a:solidFill>
                            <a:schemeClr val="tx1"/>
                          </a:solidFill>
                        </a:rPr>
                        <a:t>and Newcomer Ministry </a:t>
                      </a:r>
                      <a:r>
                        <a:rPr lang="en-US" sz="1200" b="1" kern="1200" dirty="0">
                          <a:solidFill>
                            <a:schemeClr val="tx1"/>
                          </a:solidFill>
                          <a:effectLst/>
                          <a:latin typeface="+mn-lt"/>
                          <a:ea typeface="+mn-ea"/>
                          <a:cs typeface="+mn-cs"/>
                        </a:rPr>
                        <a:t>Plan </a:t>
                      </a:r>
                      <a:r>
                        <a:rPr lang="en-US" sz="1200" b="1" dirty="0">
                          <a:solidFill>
                            <a:schemeClr val="tx1"/>
                          </a:solidFill>
                          <a:latin typeface="Arial"/>
                          <a:ea typeface="Arial"/>
                          <a:cs typeface="Arial"/>
                        </a:rPr>
                        <a:t>occurs,</a:t>
                      </a:r>
                      <a:r>
                        <a:rPr lang="en-US" sz="1200" b="1" baseline="0" dirty="0">
                          <a:solidFill>
                            <a:schemeClr val="tx1"/>
                          </a:solidFill>
                          <a:latin typeface="Arial"/>
                          <a:ea typeface="Arial"/>
                          <a:cs typeface="Arial"/>
                        </a:rPr>
                        <a:t> including public reporting of results from evaluation assessments.</a:t>
                      </a:r>
                      <a:endParaRPr lang="en-US" sz="1200" b="1" dirty="0">
                        <a:solidFill>
                          <a:schemeClr val="tx1"/>
                        </a:solidFill>
                      </a:endParaRPr>
                    </a:p>
                  </a:txBody>
                  <a:tcPr/>
                </a:tc>
                <a:extLst>
                  <a:ext uri="{0D108BD9-81ED-4DB2-BD59-A6C34878D82A}">
                    <a16:rowId xmlns:a16="http://schemas.microsoft.com/office/drawing/2014/main" val="652106044"/>
                  </a:ext>
                </a:extLst>
              </a:tr>
            </a:tbl>
          </a:graphicData>
        </a:graphic>
      </p:graphicFrame>
      <p:sp>
        <p:nvSpPr>
          <p:cNvPr id="7" name="Title 1">
            <a:extLst>
              <a:ext uri="{FF2B5EF4-FFF2-40B4-BE49-F238E27FC236}">
                <a16:creationId xmlns:a16="http://schemas.microsoft.com/office/drawing/2014/main" id="{43F76932-7ADC-47E0-A2F5-AD7B51ECEECB}"/>
              </a:ext>
            </a:extLst>
          </p:cNvPr>
          <p:cNvSpPr>
            <a:spLocks noGrp="1"/>
          </p:cNvSpPr>
          <p:nvPr>
            <p:ph type="title"/>
          </p:nvPr>
        </p:nvSpPr>
        <p:spPr>
          <a:xfrm>
            <a:off x="601661" y="-220304"/>
            <a:ext cx="7940675" cy="1143000"/>
          </a:xfrm>
        </p:spPr>
        <p:txBody>
          <a:bodyPr/>
          <a:lstStyle/>
          <a:p>
            <a:pPr>
              <a:defRPr/>
            </a:pPr>
            <a:r>
              <a:rPr lang="en-US" sz="2400" b="1" dirty="0">
                <a:solidFill>
                  <a:schemeClr val="tx1"/>
                </a:solidFill>
                <a:effectLst/>
                <a:latin typeface="Helvetica Neue"/>
                <a:cs typeface="Arial" panose="020B0604020202020204" pitchFamily="34" charset="0"/>
              </a:rPr>
              <a:t>Church Life Experience, Worship &amp; Hospitality</a:t>
            </a:r>
            <a:br>
              <a:rPr lang="en-US" sz="2400" b="1" u="sng" dirty="0">
                <a:solidFill>
                  <a:schemeClr val="tx1"/>
                </a:solidFill>
                <a:effectLst/>
                <a:latin typeface="Helvetica Neue"/>
                <a:cs typeface="Arial" panose="020B0604020202020204" pitchFamily="34" charset="0"/>
              </a:rPr>
            </a:br>
            <a:r>
              <a:rPr lang="en-US" sz="2400" b="1" u="sng" dirty="0">
                <a:solidFill>
                  <a:schemeClr val="tx1"/>
                </a:solidFill>
                <a:effectLst/>
                <a:latin typeface="Helvetica Neue"/>
              </a:rPr>
              <a:t>Goal 2.1 Action Plan</a:t>
            </a:r>
          </a:p>
        </p:txBody>
      </p:sp>
    </p:spTree>
    <p:extLst>
      <p:ext uri="{BB962C8B-B14F-4D97-AF65-F5344CB8AC3E}">
        <p14:creationId xmlns:p14="http://schemas.microsoft.com/office/powerpoint/2010/main" val="1844366921"/>
      </p:ext>
    </p:extLst>
  </p:cSld>
  <p:clrMapOvr>
    <a:masterClrMapping/>
  </p:clrMapOvr>
  <p:transition>
    <p:strips dir="rd"/>
  </p:transition>
</p:sld>
</file>

<file path=ppt/theme/theme1.xml><?xml version="1.0" encoding="utf-8"?>
<a:theme xmlns:a="http://schemas.openxmlformats.org/drawingml/2006/main" name="1_Archdiocese Design Template">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RequiemDisplay-HTF-SmallCaps"/>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rchdiocese Design Template">
  <a:themeElements>
    <a:clrScheme name="Archdiocese Design Template">
      <a:dk1>
        <a:srgbClr val="000000"/>
      </a:dk1>
      <a:lt1>
        <a:srgbClr val="FFFFFF"/>
      </a:lt1>
      <a:dk2>
        <a:srgbClr val="A7A7A7"/>
      </a:dk2>
      <a:lt2>
        <a:srgbClr val="535353"/>
      </a:lt2>
      <a:accent1>
        <a:srgbClr val="FFF4A0"/>
      </a:accent1>
      <a:accent2>
        <a:srgbClr val="B60E1E"/>
      </a:accent2>
      <a:accent3>
        <a:srgbClr val="C0AAAA"/>
      </a:accent3>
      <a:accent4>
        <a:srgbClr val="4E0100"/>
      </a:accent4>
      <a:accent5>
        <a:srgbClr val="FFF8CD"/>
      </a:accent5>
      <a:accent6>
        <a:srgbClr val="A50C1A"/>
      </a:accent6>
      <a:hlink>
        <a:srgbClr val="0000FF"/>
      </a:hlink>
      <a:folHlink>
        <a:srgbClr val="FF00FF"/>
      </a:folHlink>
    </a:clrScheme>
    <a:fontScheme name="Archdiocese Design Template">
      <a:majorFont>
        <a:latin typeface="Times"/>
        <a:ea typeface="Times"/>
        <a:cs typeface="Times"/>
      </a:majorFont>
      <a:minorFont>
        <a:latin typeface="Helvetica"/>
        <a:ea typeface="Helvetica"/>
        <a:cs typeface="Helvetica"/>
      </a:minorFont>
    </a:fontScheme>
    <a:fmtScheme name="Archdiocese Design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EFFF3"/>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4885</TotalTime>
  <Words>628</Words>
  <Application>Microsoft Office PowerPoint</Application>
  <PresentationFormat>On-screen Show (4:3)</PresentationFormat>
  <Paragraphs>54</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Helvetica Neue</vt:lpstr>
      <vt:lpstr>Helvetica Neue (Body)</vt:lpstr>
      <vt:lpstr>RequiemDisplay-HTF-SmallCaps</vt:lpstr>
      <vt:lpstr>Times</vt:lpstr>
      <vt:lpstr>1_Archdiocese Design Template</vt:lpstr>
      <vt:lpstr>Church Life Experience,  Worship &amp;  Hospitality  Goal  2.1 Welcoming  and  Newcomer  Ministries </vt:lpstr>
      <vt:lpstr>Church Life Experience, Worship &amp; Hospitality Goal 2.1 Action Plan</vt:lpstr>
      <vt:lpstr>Church Life Experience, Worship &amp; Hospitality Goal 2.1 Action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Goal   Improve Facilities on Campus</dc:title>
  <dc:creator>wbmarian</dc:creator>
  <cp:lastModifiedBy>wbmarian</cp:lastModifiedBy>
  <cp:revision>88</cp:revision>
  <dcterms:modified xsi:type="dcterms:W3CDTF">2019-12-07T01:19:33Z</dcterms:modified>
</cp:coreProperties>
</file>