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 id="2147483704" r:id="rId2"/>
    <p:sldMasterId id="2147483719" r:id="rId3"/>
    <p:sldMasterId id="2147483880" r:id="rId4"/>
    <p:sldMasterId id="2147483981" r:id="rId5"/>
    <p:sldMasterId id="2147484031" r:id="rId6"/>
  </p:sldMasterIdLst>
  <p:notesMasterIdLst>
    <p:notesMasterId r:id="rId34"/>
  </p:notesMasterIdLst>
  <p:handoutMasterIdLst>
    <p:handoutMasterId r:id="rId35"/>
  </p:handoutMasterIdLst>
  <p:sldIdLst>
    <p:sldId id="448" r:id="rId7"/>
    <p:sldId id="4492" r:id="rId8"/>
    <p:sldId id="4369" r:id="rId9"/>
    <p:sldId id="4370" r:id="rId10"/>
    <p:sldId id="4491" r:id="rId11"/>
    <p:sldId id="4371" r:id="rId12"/>
    <p:sldId id="4372" r:id="rId13"/>
    <p:sldId id="4373" r:id="rId14"/>
    <p:sldId id="4374" r:id="rId15"/>
    <p:sldId id="4493" r:id="rId16"/>
    <p:sldId id="4502" r:id="rId17"/>
    <p:sldId id="6060" r:id="rId18"/>
    <p:sldId id="6061" r:id="rId19"/>
    <p:sldId id="6062" r:id="rId20"/>
    <p:sldId id="6063" r:id="rId21"/>
    <p:sldId id="6064" r:id="rId22"/>
    <p:sldId id="6065" r:id="rId23"/>
    <p:sldId id="6066" r:id="rId24"/>
    <p:sldId id="4501" r:id="rId25"/>
    <p:sldId id="4368" r:id="rId26"/>
    <p:sldId id="4494" r:id="rId27"/>
    <p:sldId id="4495" r:id="rId28"/>
    <p:sldId id="4496" r:id="rId29"/>
    <p:sldId id="4497" r:id="rId30"/>
    <p:sldId id="4498" r:id="rId31"/>
    <p:sldId id="4499" r:id="rId32"/>
    <p:sldId id="4500" r:id="rId33"/>
  </p:sldIdLst>
  <p:sldSz cx="9144000" cy="6858000" type="screen4x3"/>
  <p:notesSz cx="7010400" cy="9296400"/>
  <p:defaultTextStyle>
    <a:defPPr>
      <a:defRPr lang="en-US"/>
    </a:defPPr>
    <a:lvl1pPr algn="l" rtl="0" eaLnBrk="0" fontAlgn="base" hangingPunct="0">
      <a:spcBef>
        <a:spcPct val="0"/>
      </a:spcBef>
      <a:spcAft>
        <a:spcPct val="0"/>
      </a:spcAft>
      <a:defRPr sz="4200" kern="1200">
        <a:solidFill>
          <a:schemeClr val="tx1"/>
        </a:solidFill>
        <a:latin typeface="Times"/>
        <a:ea typeface="+mn-ea"/>
        <a:cs typeface="+mn-cs"/>
      </a:defRPr>
    </a:lvl1pPr>
    <a:lvl2pPr marL="457200" algn="l" rtl="0" eaLnBrk="0" fontAlgn="base" hangingPunct="0">
      <a:spcBef>
        <a:spcPct val="0"/>
      </a:spcBef>
      <a:spcAft>
        <a:spcPct val="0"/>
      </a:spcAft>
      <a:defRPr sz="4200" kern="1200">
        <a:solidFill>
          <a:schemeClr val="tx1"/>
        </a:solidFill>
        <a:latin typeface="Times"/>
        <a:ea typeface="+mn-ea"/>
        <a:cs typeface="+mn-cs"/>
      </a:defRPr>
    </a:lvl2pPr>
    <a:lvl3pPr marL="914400" algn="l" rtl="0" eaLnBrk="0" fontAlgn="base" hangingPunct="0">
      <a:spcBef>
        <a:spcPct val="0"/>
      </a:spcBef>
      <a:spcAft>
        <a:spcPct val="0"/>
      </a:spcAft>
      <a:defRPr sz="4200" kern="1200">
        <a:solidFill>
          <a:schemeClr val="tx1"/>
        </a:solidFill>
        <a:latin typeface="Times"/>
        <a:ea typeface="+mn-ea"/>
        <a:cs typeface="+mn-cs"/>
      </a:defRPr>
    </a:lvl3pPr>
    <a:lvl4pPr marL="1371600" algn="l" rtl="0" eaLnBrk="0" fontAlgn="base" hangingPunct="0">
      <a:spcBef>
        <a:spcPct val="0"/>
      </a:spcBef>
      <a:spcAft>
        <a:spcPct val="0"/>
      </a:spcAft>
      <a:defRPr sz="4200" kern="1200">
        <a:solidFill>
          <a:schemeClr val="tx1"/>
        </a:solidFill>
        <a:latin typeface="Times"/>
        <a:ea typeface="+mn-ea"/>
        <a:cs typeface="+mn-cs"/>
      </a:defRPr>
    </a:lvl4pPr>
    <a:lvl5pPr marL="1828800" algn="l" rtl="0" eaLnBrk="0" fontAlgn="base" hangingPunct="0">
      <a:spcBef>
        <a:spcPct val="0"/>
      </a:spcBef>
      <a:spcAft>
        <a:spcPct val="0"/>
      </a:spcAft>
      <a:defRPr sz="4200" kern="1200">
        <a:solidFill>
          <a:schemeClr val="tx1"/>
        </a:solidFill>
        <a:latin typeface="Times"/>
        <a:ea typeface="+mn-ea"/>
        <a:cs typeface="+mn-cs"/>
      </a:defRPr>
    </a:lvl5pPr>
    <a:lvl6pPr marL="2286000" algn="l" defTabSz="914400" rtl="0" eaLnBrk="1" latinLnBrk="0" hangingPunct="1">
      <a:defRPr sz="4200" kern="1200">
        <a:solidFill>
          <a:schemeClr val="tx1"/>
        </a:solidFill>
        <a:latin typeface="Times"/>
        <a:ea typeface="+mn-ea"/>
        <a:cs typeface="+mn-cs"/>
      </a:defRPr>
    </a:lvl6pPr>
    <a:lvl7pPr marL="2743200" algn="l" defTabSz="914400" rtl="0" eaLnBrk="1" latinLnBrk="0" hangingPunct="1">
      <a:defRPr sz="4200" kern="1200">
        <a:solidFill>
          <a:schemeClr val="tx1"/>
        </a:solidFill>
        <a:latin typeface="Times"/>
        <a:ea typeface="+mn-ea"/>
        <a:cs typeface="+mn-cs"/>
      </a:defRPr>
    </a:lvl7pPr>
    <a:lvl8pPr marL="3200400" algn="l" defTabSz="914400" rtl="0" eaLnBrk="1" latinLnBrk="0" hangingPunct="1">
      <a:defRPr sz="4200" kern="1200">
        <a:solidFill>
          <a:schemeClr val="tx1"/>
        </a:solidFill>
        <a:latin typeface="Times"/>
        <a:ea typeface="+mn-ea"/>
        <a:cs typeface="+mn-cs"/>
      </a:defRPr>
    </a:lvl8pPr>
    <a:lvl9pPr marL="3657600" algn="l" defTabSz="914400" rtl="0" eaLnBrk="1" latinLnBrk="0" hangingPunct="1">
      <a:defRPr sz="4200" kern="1200">
        <a:solidFill>
          <a:schemeClr val="tx1"/>
        </a:solidFill>
        <a:latin typeface="Times"/>
        <a:ea typeface="+mn-ea"/>
        <a:cs typeface="+mn-cs"/>
      </a:defRPr>
    </a:lvl9pPr>
  </p:defaultTextStyle>
  <p:extLst>
    <p:ext uri="{521415D9-36F7-43E2-AB2F-B90AF26B5E84}">
      <p14:sectionLst xmlns:p14="http://schemas.microsoft.com/office/powerpoint/2010/main">
        <p14:section name="Default Section" id="{F006D2DD-AE03-43FB-BE6C-939A6DC9541F}">
          <p14:sldIdLst/>
        </p14:section>
        <p14:section name="Default Section" id="{DF557054-78CE-4E60-87DF-63513C7FF87A}">
          <p14:sldIdLst>
            <p14:sldId id="448"/>
            <p14:sldId id="4492"/>
            <p14:sldId id="4369"/>
            <p14:sldId id="4370"/>
            <p14:sldId id="4491"/>
            <p14:sldId id="4371"/>
            <p14:sldId id="4372"/>
            <p14:sldId id="4373"/>
            <p14:sldId id="4374"/>
            <p14:sldId id="4493"/>
            <p14:sldId id="4502"/>
            <p14:sldId id="6060"/>
            <p14:sldId id="6061"/>
            <p14:sldId id="6062"/>
            <p14:sldId id="6063"/>
            <p14:sldId id="6064"/>
            <p14:sldId id="6065"/>
            <p14:sldId id="6066"/>
            <p14:sldId id="4501"/>
            <p14:sldId id="4368"/>
            <p14:sldId id="4494"/>
            <p14:sldId id="4495"/>
            <p14:sldId id="4496"/>
            <p14:sldId id="4497"/>
            <p14:sldId id="4498"/>
            <p14:sldId id="4499"/>
            <p14:sldId id="4500"/>
          </p14:sldIdLst>
        </p14:section>
      </p14:sectionLst>
    </p:ext>
    <p:ext uri="{EFAFB233-063F-42B5-8137-9DF3F51BA10A}">
      <p15:sldGuideLst xmlns:p15="http://schemas.microsoft.com/office/powerpoint/2012/main">
        <p15:guide id="1" orient="horz" pos="44">
          <p15:clr>
            <a:srgbClr val="A4A3A4"/>
          </p15:clr>
        </p15:guide>
        <p15:guide id="2" orient="horz" pos="1121">
          <p15:clr>
            <a:srgbClr val="A4A3A4"/>
          </p15:clr>
        </p15:guide>
        <p15:guide id="3" pos="206">
          <p15:clr>
            <a:srgbClr val="A4A3A4"/>
          </p15:clr>
        </p15:guide>
        <p15:guide id="4" pos="419">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ll Marianes" initials="BM" lastIdx="0" clrIdx="0">
    <p:extLst>
      <p:ext uri="{19B8F6BF-5375-455C-9EA6-DF929625EA0E}">
        <p15:presenceInfo xmlns:p15="http://schemas.microsoft.com/office/powerpoint/2012/main" userId="c29863bce40e9af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0000"/>
    <a:srgbClr val="CC00CC"/>
    <a:srgbClr val="0C0000"/>
    <a:srgbClr val="66FFFF"/>
    <a:srgbClr val="009999"/>
    <a:srgbClr val="FFFFFF"/>
    <a:srgbClr val="CC99FF"/>
    <a:srgbClr val="CCFF99"/>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80" autoAdjust="0"/>
    <p:restoredTop sz="52949" autoAdjust="0"/>
  </p:normalViewPr>
  <p:slideViewPr>
    <p:cSldViewPr snapToGrid="0">
      <p:cViewPr varScale="1">
        <p:scale>
          <a:sx n="108" d="100"/>
          <a:sy n="108" d="100"/>
        </p:scale>
        <p:origin x="2082" y="240"/>
      </p:cViewPr>
      <p:guideLst>
        <p:guide orient="horz" pos="44"/>
        <p:guide orient="horz" pos="1121"/>
        <p:guide pos="206"/>
        <p:guide pos="419"/>
      </p:guideLst>
    </p:cSldViewPr>
  </p:slideViewPr>
  <p:outlineViewPr>
    <p:cViewPr>
      <p:scale>
        <a:sx n="33" d="100"/>
        <a:sy n="33" d="100"/>
      </p:scale>
      <p:origin x="0" y="29076"/>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83" d="100"/>
          <a:sy n="83" d="100"/>
        </p:scale>
        <p:origin x="381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heme" Target="theme/theme1.xml"/><Relationship Id="rId21" Type="http://schemas.openxmlformats.org/officeDocument/2006/relationships/slide" Target="slides/slide15.xml"/><Relationship Id="rId34"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handoutMaster" Target="handoutMasters/handoutMaster1.xml"/><Relationship Id="rId8" Type="http://schemas.openxmlformats.org/officeDocument/2006/relationships/slide" Target="slides/slide2.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4197" name="Rectangle 5"/>
          <p:cNvSpPr>
            <a:spLocks noGrp="1" noChangeArrowheads="1"/>
          </p:cNvSpPr>
          <p:nvPr>
            <p:ph type="sldNum" sz="quarter" idx="3"/>
          </p:nvPr>
        </p:nvSpPr>
        <p:spPr bwMode="auto">
          <a:xfrm>
            <a:off x="3973513" y="8831263"/>
            <a:ext cx="3036887"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1" tIns="46575" rIns="93151" bIns="46575" numCol="1" anchor="b" anchorCtr="0" compatLnSpc="1">
            <a:prstTxWarp prst="textNoShape">
              <a:avLst/>
            </a:prstTxWarp>
          </a:bodyPr>
          <a:lstStyle>
            <a:lvl1pPr algn="r" defTabSz="930275">
              <a:defRPr sz="1200"/>
            </a:lvl1pPr>
          </a:lstStyle>
          <a:p>
            <a:fld id="{FFB0F44B-188E-419C-9FCB-BB292F2E5CC2}" type="slidenum">
              <a:rPr lang="en-US"/>
              <a:pPr/>
              <a:t>‹#›</a:t>
            </a:fld>
            <a:endParaRPr lang="en-US" dirty="0"/>
          </a:p>
        </p:txBody>
      </p:sp>
    </p:spTree>
    <p:extLst>
      <p:ext uri="{BB962C8B-B14F-4D97-AF65-F5344CB8AC3E}">
        <p14:creationId xmlns:p14="http://schemas.microsoft.com/office/powerpoint/2010/main" val="1673428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80" name="Rectangle 4"/>
          <p:cNvSpPr>
            <a:spLocks noGrp="1" noRot="1" noChangeAspect="1" noChangeArrowheads="1" noTextEdit="1"/>
          </p:cNvSpPr>
          <p:nvPr>
            <p:ph type="sldImg" idx="2"/>
          </p:nvPr>
        </p:nvSpPr>
        <p:spPr bwMode="auto">
          <a:xfrm>
            <a:off x="1179513" y="698500"/>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581" name="Rectangle 5"/>
          <p:cNvSpPr>
            <a:spLocks noGrp="1" noChangeArrowheads="1"/>
          </p:cNvSpPr>
          <p:nvPr>
            <p:ph type="body" sz="quarter" idx="3"/>
          </p:nvPr>
        </p:nvSpPr>
        <p:spPr bwMode="auto">
          <a:xfrm>
            <a:off x="933450" y="4416425"/>
            <a:ext cx="514350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1" tIns="46575" rIns="93151" bIns="4657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5359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a:ea typeface="+mn-ea"/>
        <a:cs typeface="+mn-cs"/>
      </a:defRPr>
    </a:lvl1pPr>
    <a:lvl2pPr marL="457200" algn="l" rtl="0" fontAlgn="base">
      <a:spcBef>
        <a:spcPct val="30000"/>
      </a:spcBef>
      <a:spcAft>
        <a:spcPct val="0"/>
      </a:spcAft>
      <a:defRPr sz="1200" kern="1200">
        <a:solidFill>
          <a:schemeClr val="tx1"/>
        </a:solidFill>
        <a:latin typeface="Times"/>
        <a:ea typeface="+mn-ea"/>
        <a:cs typeface="+mn-cs"/>
      </a:defRPr>
    </a:lvl2pPr>
    <a:lvl3pPr marL="914400" algn="l" rtl="0" fontAlgn="base">
      <a:spcBef>
        <a:spcPct val="30000"/>
      </a:spcBef>
      <a:spcAft>
        <a:spcPct val="0"/>
      </a:spcAft>
      <a:defRPr sz="1200" kern="1200">
        <a:solidFill>
          <a:schemeClr val="tx1"/>
        </a:solidFill>
        <a:latin typeface="Times"/>
        <a:ea typeface="+mn-ea"/>
        <a:cs typeface="+mn-cs"/>
      </a:defRPr>
    </a:lvl3pPr>
    <a:lvl4pPr marL="1371600" algn="l" rtl="0" fontAlgn="base">
      <a:spcBef>
        <a:spcPct val="30000"/>
      </a:spcBef>
      <a:spcAft>
        <a:spcPct val="0"/>
      </a:spcAft>
      <a:defRPr sz="1200" kern="1200">
        <a:solidFill>
          <a:schemeClr val="tx1"/>
        </a:solidFill>
        <a:latin typeface="Times"/>
        <a:ea typeface="+mn-ea"/>
        <a:cs typeface="+mn-cs"/>
      </a:defRPr>
    </a:lvl4pPr>
    <a:lvl5pPr marL="1828800" algn="l" rtl="0" fontAlgn="base">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19646644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477743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576746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40413313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19358478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448673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5290578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6193874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5767469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4041331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44867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529057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619387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576746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40413313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1935847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44867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6193874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21300"/>
            <a:ext cx="9144000" cy="1536700"/>
          </a:xfrm>
          <a:prstGeom prst="rect">
            <a:avLst/>
          </a:prstGeom>
          <a:noFill/>
          <a:extLst>
            <a:ext uri="{909E8E84-426E-40DD-AFC4-6F175D3DCCD1}">
              <a14:hiddenFill xmlns:a14="http://schemas.microsoft.com/office/drawing/2010/main">
                <a:solidFill>
                  <a:srgbClr val="FFFFFF"/>
                </a:solidFill>
              </a14:hiddenFill>
            </a:ext>
          </a:extLst>
        </p:spPr>
      </p:pic>
      <p:pic>
        <p:nvPicPr>
          <p:cNvPr id="2253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536700"/>
          </a:xfrm>
          <a:prstGeom prst="rect">
            <a:avLst/>
          </a:prstGeom>
          <a:noFill/>
          <a:extLst>
            <a:ext uri="{909E8E84-426E-40DD-AFC4-6F175D3DCCD1}">
              <a14:hiddenFill xmlns:a14="http://schemas.microsoft.com/office/drawing/2010/main">
                <a:solidFill>
                  <a:srgbClr val="FFFFFF"/>
                </a:solidFill>
              </a14:hiddenFill>
            </a:ext>
          </a:extLst>
        </p:spPr>
      </p:pic>
      <p:sp>
        <p:nvSpPr>
          <p:cNvPr id="22532" name="Rectangle 4"/>
          <p:cNvSpPr>
            <a:spLocks noGrp="1" noChangeArrowheads="1"/>
          </p:cNvSpPr>
          <p:nvPr>
            <p:ph type="ctrTitle"/>
          </p:nvPr>
        </p:nvSpPr>
        <p:spPr>
          <a:xfrm>
            <a:off x="914400" y="2041525"/>
            <a:ext cx="7315200" cy="579438"/>
          </a:xfrm>
        </p:spPr>
        <p:txBody>
          <a:bodyPr>
            <a:spAutoFit/>
          </a:bodyPr>
          <a:lstStyle>
            <a:lvl1pPr>
              <a:lnSpc>
                <a:spcPct val="100000"/>
              </a:lnSpc>
              <a:defRPr sz="3200">
                <a:latin typeface="Arial" panose="020B0604020202020204" pitchFamily="34" charset="0"/>
                <a:cs typeface="Arial" panose="020B0604020202020204" pitchFamily="34" charset="0"/>
              </a:defRPr>
            </a:lvl1pPr>
          </a:lstStyle>
          <a:p>
            <a:pPr lvl="0"/>
            <a:r>
              <a:rPr lang="en-US" noProof="0"/>
              <a:t>Click to edit Master title style</a:t>
            </a:r>
          </a:p>
        </p:txBody>
      </p:sp>
      <p:sp>
        <p:nvSpPr>
          <p:cNvPr id="22533" name="Rectangle 5"/>
          <p:cNvSpPr>
            <a:spLocks noGrp="1" noChangeArrowheads="1"/>
          </p:cNvSpPr>
          <p:nvPr>
            <p:ph type="ftr" sz="quarter" idx="3"/>
          </p:nvPr>
        </p:nvSpPr>
        <p:spPr>
          <a:xfrm>
            <a:off x="76200" y="6324600"/>
            <a:ext cx="5638800" cy="457200"/>
          </a:xfrm>
        </p:spPr>
        <p:txBody>
          <a:bodyPr/>
          <a:lstStyle>
            <a:lvl1pPr>
              <a:defRPr/>
            </a:lvl1pPr>
          </a:lstStyle>
          <a:p>
            <a:endParaRPr lang="en-US" dirty="0"/>
          </a:p>
        </p:txBody>
      </p:sp>
      <p:sp>
        <p:nvSpPr>
          <p:cNvPr id="22534" name="Rectangle 6"/>
          <p:cNvSpPr>
            <a:spLocks noGrp="1" noChangeArrowheads="1"/>
          </p:cNvSpPr>
          <p:nvPr>
            <p:ph type="sldNum" sz="quarter" idx="4"/>
          </p:nvPr>
        </p:nvSpPr>
        <p:spPr bwMode="auto">
          <a:xfrm>
            <a:off x="7162800" y="6324600"/>
            <a:ext cx="19050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bg2"/>
                </a:solidFill>
                <a:latin typeface="RequiemDisplay-HTF-SmallCaps" pitchFamily="18" charset="0"/>
              </a:defRPr>
            </a:lvl1pPr>
          </a:lstStyle>
          <a:p>
            <a:fld id="{275E9D09-6B38-451A-A692-C9902794228F}" type="slidenum">
              <a:rPr lang="en-US"/>
              <a:pPr/>
              <a:t>‹#›</a:t>
            </a:fld>
            <a:endParaRPr lang="en-US" dirty="0">
              <a:solidFill>
                <a:schemeClr val="tx1"/>
              </a:solidFill>
              <a:latin typeface="Times"/>
            </a:endParaRPr>
          </a:p>
        </p:txBody>
      </p:sp>
      <p:sp>
        <p:nvSpPr>
          <p:cNvPr id="22536" name="Rectangle 8"/>
          <p:cNvSpPr>
            <a:spLocks noGrp="1" noChangeArrowheads="1"/>
          </p:cNvSpPr>
          <p:nvPr>
            <p:ph type="subTitle" sz="quarter" idx="1"/>
          </p:nvPr>
        </p:nvSpPr>
        <p:spPr>
          <a:xfrm>
            <a:off x="1371600" y="3505200"/>
            <a:ext cx="6400800" cy="1752600"/>
          </a:xfrm>
        </p:spPr>
        <p:txBody>
          <a:bodyPr/>
          <a:lstStyle>
            <a:lvl1pPr marL="0" indent="0" algn="ctr">
              <a:buFontTx/>
              <a:buNone/>
              <a:defRPr sz="2800">
                <a:latin typeface="Arial" panose="020B0604020202020204" pitchFamily="34" charset="0"/>
                <a:cs typeface="Arial" panose="020B0604020202020204" pitchFamily="34" charset="0"/>
              </a:defRPr>
            </a:lvl1pPr>
          </a:lstStyle>
          <a:p>
            <a:pPr lvl="0"/>
            <a:r>
              <a:rPr lang="en-US" noProof="0"/>
              <a:t>Click to edit Master subtitle style</a:t>
            </a:r>
          </a:p>
        </p:txBody>
      </p:sp>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325" y="1"/>
            <a:ext cx="997135" cy="966250"/>
          </a:xfrm>
          <a:prstGeom prst="rect">
            <a:avLst/>
          </a:prstGeom>
        </p:spPr>
      </p:pic>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46865" y="0"/>
            <a:ext cx="997135" cy="966250"/>
          </a:xfrm>
          <a:prstGeom prst="rect">
            <a:avLst/>
          </a:prstGeom>
        </p:spPr>
      </p:pic>
    </p:spTree>
  </p:cSld>
  <p:clrMapOvr>
    <a:masterClrMapping/>
  </p:clrMapOvr>
  <p:transition>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3815154304"/>
      </p:ext>
    </p:extLst>
  </p:cSld>
  <p:clrMapOvr>
    <a:masterClrMapping/>
  </p:clrMapOvr>
  <p:transition>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228600"/>
            <a:ext cx="184785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228600"/>
            <a:ext cx="539115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1972032326"/>
      </p:ext>
    </p:extLst>
  </p:cSld>
  <p:clrMapOvr>
    <a:masterClrMapping/>
  </p:clrMapOvr>
  <p:transition>
    <p:strips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6324600" cy="1143000"/>
          </a:xfrm>
        </p:spPr>
        <p:txBody>
          <a:bodyPr/>
          <a:lstStyle/>
          <a:p>
            <a:r>
              <a:rPr lang="en-US"/>
              <a:t>Click to edit Master title style</a:t>
            </a:r>
          </a:p>
        </p:txBody>
      </p:sp>
      <p:sp>
        <p:nvSpPr>
          <p:cNvPr id="3" name="Text Placeholder 2"/>
          <p:cNvSpPr>
            <a:spLocks noGrp="1"/>
          </p:cNvSpPr>
          <p:nvPr>
            <p:ph type="body" sz="half" idx="1"/>
          </p:nvPr>
        </p:nvSpPr>
        <p:spPr>
          <a:xfrm>
            <a:off x="1066800" y="1752600"/>
            <a:ext cx="36195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8700" y="1752600"/>
            <a:ext cx="36195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0" y="6629400"/>
            <a:ext cx="4724400" cy="228600"/>
          </a:xfrm>
        </p:spPr>
        <p:txBody>
          <a:bodyPr/>
          <a:lstStyle>
            <a:lvl1pPr>
              <a:defRPr/>
            </a:lvl1pPr>
          </a:lstStyle>
          <a:p>
            <a:endParaRPr lang="en-US" dirty="0"/>
          </a:p>
        </p:txBody>
      </p:sp>
    </p:spTree>
    <p:extLst>
      <p:ext uri="{BB962C8B-B14F-4D97-AF65-F5344CB8AC3E}">
        <p14:creationId xmlns:p14="http://schemas.microsoft.com/office/powerpoint/2010/main" val="3361966880"/>
      </p:ext>
    </p:extLst>
  </p:cSld>
  <p:clrMapOvr>
    <a:masterClrMapping/>
  </p:clrMapOvr>
  <p:transition>
    <p:strips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6324600" cy="1143000"/>
          </a:xfrm>
        </p:spPr>
        <p:txBody>
          <a:bodyPr/>
          <a:lstStyle/>
          <a:p>
            <a:r>
              <a:rPr lang="en-US"/>
              <a:t>Click to edit Master title style</a:t>
            </a:r>
          </a:p>
        </p:txBody>
      </p:sp>
      <p:sp>
        <p:nvSpPr>
          <p:cNvPr id="3" name="SmartArt Placeholder 2"/>
          <p:cNvSpPr>
            <a:spLocks noGrp="1"/>
          </p:cNvSpPr>
          <p:nvPr>
            <p:ph type="dgm" idx="1"/>
          </p:nvPr>
        </p:nvSpPr>
        <p:spPr>
          <a:xfrm>
            <a:off x="1066800" y="1752600"/>
            <a:ext cx="7391400" cy="4343400"/>
          </a:xfrm>
        </p:spPr>
        <p:txBody>
          <a:bodyPr/>
          <a:lstStyle/>
          <a:p>
            <a:endParaRPr lang="en-US" dirty="0"/>
          </a:p>
        </p:txBody>
      </p:sp>
      <p:sp>
        <p:nvSpPr>
          <p:cNvPr id="4" name="Footer Placeholder 3"/>
          <p:cNvSpPr>
            <a:spLocks noGrp="1"/>
          </p:cNvSpPr>
          <p:nvPr>
            <p:ph type="ftr" sz="quarter" idx="10"/>
          </p:nvPr>
        </p:nvSpPr>
        <p:spPr>
          <a:xfrm>
            <a:off x="0" y="6629400"/>
            <a:ext cx="4724400" cy="228600"/>
          </a:xfrm>
        </p:spPr>
        <p:txBody>
          <a:bodyPr/>
          <a:lstStyle>
            <a:lvl1pPr>
              <a:defRPr/>
            </a:lvl1pPr>
          </a:lstStyle>
          <a:p>
            <a:endParaRPr lang="en-US" dirty="0"/>
          </a:p>
        </p:txBody>
      </p:sp>
    </p:spTree>
    <p:extLst>
      <p:ext uri="{BB962C8B-B14F-4D97-AF65-F5344CB8AC3E}">
        <p14:creationId xmlns:p14="http://schemas.microsoft.com/office/powerpoint/2010/main" val="951269999"/>
      </p:ext>
    </p:extLst>
  </p:cSld>
  <p:clrMapOvr>
    <a:masterClrMapping/>
  </p:clrMapOvr>
  <p:transition>
    <p:strips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6324600" cy="1143000"/>
          </a:xfrm>
        </p:spPr>
        <p:txBody>
          <a:bodyPr/>
          <a:lstStyle/>
          <a:p>
            <a:r>
              <a:rPr lang="en-US"/>
              <a:t>Click to edit Master title style</a:t>
            </a:r>
          </a:p>
        </p:txBody>
      </p:sp>
      <p:sp>
        <p:nvSpPr>
          <p:cNvPr id="3" name="Table Placeholder 2"/>
          <p:cNvSpPr>
            <a:spLocks noGrp="1"/>
          </p:cNvSpPr>
          <p:nvPr>
            <p:ph type="tbl" idx="1"/>
          </p:nvPr>
        </p:nvSpPr>
        <p:spPr>
          <a:xfrm>
            <a:off x="1066800" y="1752600"/>
            <a:ext cx="7391400" cy="4343400"/>
          </a:xfrm>
        </p:spPr>
        <p:txBody>
          <a:bodyPr/>
          <a:lstStyle/>
          <a:p>
            <a:endParaRPr lang="en-US" dirty="0"/>
          </a:p>
        </p:txBody>
      </p:sp>
      <p:sp>
        <p:nvSpPr>
          <p:cNvPr id="4" name="Footer Placeholder 3"/>
          <p:cNvSpPr>
            <a:spLocks noGrp="1"/>
          </p:cNvSpPr>
          <p:nvPr>
            <p:ph type="ftr" sz="quarter" idx="10"/>
          </p:nvPr>
        </p:nvSpPr>
        <p:spPr>
          <a:xfrm>
            <a:off x="0" y="6629400"/>
            <a:ext cx="4724400" cy="228600"/>
          </a:xfrm>
        </p:spPr>
        <p:txBody>
          <a:bodyPr/>
          <a:lstStyle>
            <a:lvl1pPr>
              <a:defRPr/>
            </a:lvl1pPr>
          </a:lstStyle>
          <a:p>
            <a:endParaRPr lang="en-US" dirty="0"/>
          </a:p>
        </p:txBody>
      </p:sp>
    </p:spTree>
    <p:extLst>
      <p:ext uri="{BB962C8B-B14F-4D97-AF65-F5344CB8AC3E}">
        <p14:creationId xmlns:p14="http://schemas.microsoft.com/office/powerpoint/2010/main" val="172640829"/>
      </p:ext>
    </p:extLst>
  </p:cSld>
  <p:clrMapOvr>
    <a:masterClrMapping/>
  </p:clrMapOvr>
  <p:transition>
    <p:strips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1353416648"/>
      </p:ext>
    </p:extLst>
  </p:cSld>
  <p:clrMapOvr>
    <a:masterClrMapping/>
  </p:clrMapOvr>
  <p:transition>
    <p:strips dir="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3620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10190491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19012638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715646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2453554601"/>
      </p:ext>
    </p:extLst>
  </p:cSld>
  <p:clrMapOvr>
    <a:masterClrMapping/>
  </p:clrMapOvr>
  <p:transition>
    <p:strips dir="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22632973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32338900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32317560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16296938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12990435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6916251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30869348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38D10-36C6-42D9-BF77-8B49C1020070}" type="datetimeFigureOut">
              <a:rPr lang="en-US" smtClean="0"/>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D85CFB-7379-4234-A46C-02FDA8D3913D}" type="slidenum">
              <a:rPr lang="en-US" smtClean="0"/>
              <a:t>‹#›</a:t>
            </a:fld>
            <a:endParaRPr lang="en-US" dirty="0"/>
          </a:p>
        </p:txBody>
      </p:sp>
    </p:spTree>
    <p:extLst>
      <p:ext uri="{BB962C8B-B14F-4D97-AF65-F5344CB8AC3E}">
        <p14:creationId xmlns:p14="http://schemas.microsoft.com/office/powerpoint/2010/main" val="13643118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8658865"/>
      </p:ext>
    </p:extLst>
  </p:cSld>
  <p:clrMapOvr>
    <a:masterClrMapping/>
  </p:clrMapOvr>
  <p:transition>
    <p:strips dir="rd"/>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2615428958"/>
      </p:ext>
    </p:extLst>
  </p:cSld>
  <p:clrMapOvr>
    <a:masterClrMapping/>
  </p:clrMapOvr>
  <p:transition>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631057"/>
      </p:ext>
    </p:extLst>
  </p:cSld>
  <p:clrMapOvr>
    <a:masterClrMapping/>
  </p:clrMapOvr>
  <p:transition>
    <p:strips dir="rd"/>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854888"/>
      </p:ext>
    </p:extLst>
  </p:cSld>
  <p:clrMapOvr>
    <a:masterClrMapping/>
  </p:clrMapOvr>
  <p:transition>
    <p:strips dir="rd"/>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9447511"/>
      </p:ext>
    </p:extLst>
  </p:cSld>
  <p:clrMapOvr>
    <a:masterClrMapping/>
  </p:clrMapOvr>
  <p:transition>
    <p:strips dir="rd"/>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7042834"/>
      </p:ext>
    </p:extLst>
  </p:cSld>
  <p:clrMapOvr>
    <a:masterClrMapping/>
  </p:clrMapOvr>
  <mc:AlternateContent xmlns:mc="http://schemas.openxmlformats.org/markup-compatibility/2006" xmlns:p14="http://schemas.microsoft.com/office/powerpoint/2010/main">
    <mc:Choice Requires="p14">
      <p:transition p14:dur="10" advClick="0" advTm="2000">
        <p:fade/>
      </p:transition>
    </mc:Choice>
    <mc:Fallback xmlns="">
      <p:transition advClick="0" advTm="2000">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21300"/>
            <a:ext cx="9144000"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Rectangle 4"/>
          <p:cNvSpPr>
            <a:spLocks noGrp="1" noChangeArrowheads="1"/>
          </p:cNvSpPr>
          <p:nvPr>
            <p:ph type="ctrTitle"/>
          </p:nvPr>
        </p:nvSpPr>
        <p:spPr>
          <a:xfrm>
            <a:off x="914400" y="1981200"/>
            <a:ext cx="7315200" cy="701675"/>
          </a:xfrm>
        </p:spPr>
        <p:txBody>
          <a:bodyPr>
            <a:spAutoFit/>
          </a:bodyPr>
          <a:lstStyle>
            <a:lvl1pPr>
              <a:lnSpc>
                <a:spcPct val="100000"/>
              </a:lnSpc>
              <a:defRPr sz="4000"/>
            </a:lvl1pPr>
          </a:lstStyle>
          <a:p>
            <a:pPr lvl="0"/>
            <a:r>
              <a:rPr lang="en-US" noProof="0"/>
              <a:t>Click to edit Master title style</a:t>
            </a:r>
          </a:p>
        </p:txBody>
      </p:sp>
      <p:sp>
        <p:nvSpPr>
          <p:cNvPr id="22536" name="Rectangle 8"/>
          <p:cNvSpPr>
            <a:spLocks noGrp="1" noChangeArrowheads="1"/>
          </p:cNvSpPr>
          <p:nvPr>
            <p:ph type="subTitle" sz="quarter" idx="1"/>
          </p:nvPr>
        </p:nvSpPr>
        <p:spPr>
          <a:xfrm>
            <a:off x="1371600" y="3505200"/>
            <a:ext cx="6400800" cy="1752600"/>
          </a:xfrm>
        </p:spPr>
        <p:txBody>
          <a:bodyPr/>
          <a:lstStyle>
            <a:lvl1pPr marL="0" indent="0" algn="ctr">
              <a:buFontTx/>
              <a:buNone/>
              <a:defRPr sz="2800"/>
            </a:lvl1pPr>
          </a:lstStyle>
          <a:p>
            <a:pPr lvl="0"/>
            <a:r>
              <a:rPr lang="en-US" noProof="0"/>
              <a:t>Click to edit Master subtitle style</a:t>
            </a:r>
          </a:p>
        </p:txBody>
      </p:sp>
      <p:sp>
        <p:nvSpPr>
          <p:cNvPr id="6" name="Footer Placeholder 5"/>
          <p:cNvSpPr>
            <a:spLocks noGrp="1" noChangeArrowheads="1"/>
          </p:cNvSpPr>
          <p:nvPr>
            <p:ph type="ftr" sz="quarter" idx="10"/>
          </p:nvPr>
        </p:nvSpPr>
        <p:spPr bwMode="auto">
          <a:xfrm>
            <a:off x="76200" y="6324600"/>
            <a:ext cx="56388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rgbClr val="5D0100"/>
                </a:solidFill>
                <a:latin typeface="RequiemDisplay-HTF-Roman" charset="0"/>
              </a:defRPr>
            </a:lvl1pPr>
          </a:lstStyle>
          <a:p>
            <a:pPr>
              <a:defRPr/>
            </a:pPr>
            <a:endParaRPr lang="en-US" dirty="0"/>
          </a:p>
        </p:txBody>
      </p:sp>
    </p:spTree>
    <p:extLst>
      <p:ext uri="{BB962C8B-B14F-4D97-AF65-F5344CB8AC3E}">
        <p14:creationId xmlns:p14="http://schemas.microsoft.com/office/powerpoint/2010/main" val="556541995"/>
      </p:ext>
    </p:extLst>
  </p:cSld>
  <p:clrMapOvr>
    <a:masterClrMapping/>
  </p:clrMapOvr>
  <p:transition>
    <p:strips dir="rd"/>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38102" y="13209"/>
            <a:ext cx="7267795" cy="1143000"/>
          </a:xfrm>
        </p:spPr>
        <p:txBody>
          <a:bodyPr/>
          <a:lstStyle>
            <a:lvl1pPr>
              <a:defRPr sz="3600" b="1" u="sng" baseline="0">
                <a:effectLst/>
                <a:latin typeface="Georgia" panose="02040502050405020303" pitchFamily="18" charset="0"/>
              </a:defRPr>
            </a:lvl1pPr>
          </a:lstStyle>
          <a:p>
            <a:r>
              <a:rPr lang="en-US" dirty="0"/>
              <a:t>Click to edit Master title style</a:t>
            </a:r>
          </a:p>
        </p:txBody>
      </p:sp>
      <p:sp>
        <p:nvSpPr>
          <p:cNvPr id="3" name="Content Placeholder 2"/>
          <p:cNvSpPr>
            <a:spLocks noGrp="1"/>
          </p:cNvSpPr>
          <p:nvPr>
            <p:ph idx="1"/>
          </p:nvPr>
        </p:nvSpPr>
        <p:spPr>
          <a:xfrm>
            <a:off x="609600" y="1576019"/>
            <a:ext cx="7391400" cy="4343400"/>
          </a:xfrm>
        </p:spPr>
        <p:txBody>
          <a:bodyPr/>
          <a:lstStyle>
            <a:lvl1pPr>
              <a:defRPr sz="3000" baseline="0">
                <a:latin typeface="Georgia" panose="02040502050405020303" pitchFamily="18" charset="0"/>
              </a:defRPr>
            </a:lvl1pPr>
            <a:lvl2pPr>
              <a:defRPr baseline="0">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a:extLst>
              <a:ext uri="{FF2B5EF4-FFF2-40B4-BE49-F238E27FC236}">
                <a16:creationId xmlns:a16="http://schemas.microsoft.com/office/drawing/2014/main" id="{AAD7FE74-8A59-4D20-9B3B-1EE6ABAD0EC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
            <a:ext cx="710152" cy="688156"/>
          </a:xfrm>
          <a:prstGeom prst="rect">
            <a:avLst/>
          </a:prstGeom>
        </p:spPr>
      </p:pic>
      <p:pic>
        <p:nvPicPr>
          <p:cNvPr id="7" name="Picture 6">
            <a:extLst>
              <a:ext uri="{FF2B5EF4-FFF2-40B4-BE49-F238E27FC236}">
                <a16:creationId xmlns:a16="http://schemas.microsoft.com/office/drawing/2014/main" id="{0EDC20AB-BFC6-417B-94E9-2FE4BB23182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33848" y="1"/>
            <a:ext cx="710152" cy="688156"/>
          </a:xfrm>
          <a:prstGeom prst="rect">
            <a:avLst/>
          </a:prstGeom>
        </p:spPr>
      </p:pic>
    </p:spTree>
    <p:extLst>
      <p:ext uri="{BB962C8B-B14F-4D97-AF65-F5344CB8AC3E}">
        <p14:creationId xmlns:p14="http://schemas.microsoft.com/office/powerpoint/2010/main" val="3961465468"/>
      </p:ext>
    </p:extLst>
  </p:cSld>
  <p:clrMapOvr>
    <a:masterClrMapping/>
  </p:clrMapOvr>
  <p:transition>
    <p:strips dir="rd"/>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B0C49-BFE7-4688-8629-B053E9748BC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
            <a:ext cx="710152" cy="688156"/>
          </a:xfrm>
          <a:prstGeom prst="rect">
            <a:avLst/>
          </a:prstGeom>
        </p:spPr>
      </p:pic>
      <p:pic>
        <p:nvPicPr>
          <p:cNvPr id="5" name="Picture 4">
            <a:extLst>
              <a:ext uri="{FF2B5EF4-FFF2-40B4-BE49-F238E27FC236}">
                <a16:creationId xmlns:a16="http://schemas.microsoft.com/office/drawing/2014/main" id="{75295081-B7E3-4E65-BA8F-27CFE1A907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33848" y="1"/>
            <a:ext cx="710152" cy="688156"/>
          </a:xfrm>
          <a:prstGeom prst="rect">
            <a:avLst/>
          </a:prstGeom>
        </p:spPr>
      </p:pic>
    </p:spTree>
    <p:extLst>
      <p:ext uri="{BB962C8B-B14F-4D97-AF65-F5344CB8AC3E}">
        <p14:creationId xmlns:p14="http://schemas.microsoft.com/office/powerpoint/2010/main" val="4119315931"/>
      </p:ext>
    </p:extLst>
  </p:cSld>
  <p:clrMapOvr>
    <a:masterClrMapping/>
  </p:clrMapOvr>
  <p:transition>
    <p:strips dir="rd"/>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28978"/>
      </p:ext>
    </p:extLst>
  </p:cSld>
  <p:clrMapOvr>
    <a:masterClrMapping/>
  </p:clrMapOvr>
  <p:transition>
    <p:strips dir="rd"/>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2341563"/>
            <a:ext cx="3619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8700" y="2341563"/>
            <a:ext cx="3619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2768286"/>
      </p:ext>
    </p:extLst>
  </p:cSld>
  <p:clrMapOvr>
    <a:masterClrMapping/>
  </p:clrMapOvr>
  <p:transition>
    <p:strips dir="rd"/>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24785812"/>
      </p:ext>
    </p:extLst>
  </p:cSld>
  <p:clrMapOvr>
    <a:masterClrMapping/>
  </p:clrMapOvr>
  <p:transition>
    <p:strips dir="rd"/>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3773941"/>
      </p:ext>
    </p:extLst>
  </p:cSld>
  <p:clrMapOvr>
    <a:masterClrMapping/>
  </p:clrMapOvr>
  <p:transition>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96791" y="0"/>
            <a:ext cx="6324600" cy="1143000"/>
          </a:xfrm>
        </p:spPr>
        <p:txBody>
          <a:bodyPr/>
          <a:lstStyle/>
          <a:p>
            <a:r>
              <a:rPr lang="en-US"/>
              <a:t>Click to edit Master title style</a:t>
            </a:r>
          </a:p>
        </p:txBody>
      </p:sp>
      <p:sp>
        <p:nvSpPr>
          <p:cNvPr id="3" name="Content Placeholder 2"/>
          <p:cNvSpPr>
            <a:spLocks noGrp="1"/>
          </p:cNvSpPr>
          <p:nvPr>
            <p:ph sz="half" idx="1"/>
          </p:nvPr>
        </p:nvSpPr>
        <p:spPr>
          <a:xfrm>
            <a:off x="1066800" y="1752600"/>
            <a:ext cx="3619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8700" y="1752600"/>
            <a:ext cx="3619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1276467450"/>
      </p:ext>
    </p:extLst>
  </p:cSld>
  <p:clrMapOvr>
    <a:masterClrMapping/>
  </p:clrMapOvr>
  <p:transition>
    <p:strips dir="rd"/>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0397083"/>
      </p:ext>
    </p:extLst>
  </p:cSld>
  <p:clrMapOvr>
    <a:masterClrMapping/>
  </p:clrMapOvr>
  <p:transition>
    <p:strips dir="rd"/>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66578247"/>
      </p:ext>
    </p:extLst>
  </p:cSld>
  <p:clrMapOvr>
    <a:masterClrMapping/>
  </p:clrMapOvr>
  <p:transition>
    <p:strips dir="rd"/>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98584348"/>
      </p:ext>
    </p:extLst>
  </p:cSld>
  <p:clrMapOvr>
    <a:masterClrMapping/>
  </p:clrMapOvr>
  <p:transition>
    <p:strips dir="rd"/>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04028533"/>
      </p:ext>
    </p:extLst>
  </p:cSld>
  <p:clrMapOvr>
    <a:masterClrMapping/>
  </p:clrMapOvr>
  <p:transition>
    <p:strips dir="rd"/>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1017588"/>
            <a:ext cx="1847850" cy="56673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1017588"/>
            <a:ext cx="5391150" cy="56673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1816360"/>
      </p:ext>
    </p:extLst>
  </p:cSld>
  <p:clrMapOvr>
    <a:masterClrMapping/>
  </p:clrMapOvr>
  <p:transition>
    <p:strips dir="rd"/>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66800" y="1017588"/>
            <a:ext cx="7391400" cy="566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25283016"/>
      </p:ext>
    </p:extLst>
  </p:cSld>
  <p:clrMapOvr>
    <a:masterClrMapping/>
  </p:clrMapOvr>
  <p:transition>
    <p:strips dir="rd"/>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277938" y="1017588"/>
            <a:ext cx="6324600" cy="1143000"/>
          </a:xfrm>
        </p:spPr>
        <p:txBody>
          <a:bodyPr/>
          <a:lstStyle/>
          <a:p>
            <a:r>
              <a:rPr lang="en-US"/>
              <a:t>Click to edit Master title style</a:t>
            </a:r>
          </a:p>
        </p:txBody>
      </p:sp>
      <p:sp>
        <p:nvSpPr>
          <p:cNvPr id="3" name="ClipArt Placeholder 2"/>
          <p:cNvSpPr>
            <a:spLocks noGrp="1"/>
          </p:cNvSpPr>
          <p:nvPr>
            <p:ph type="clipArt" sz="half" idx="1"/>
          </p:nvPr>
        </p:nvSpPr>
        <p:spPr>
          <a:xfrm>
            <a:off x="1066800" y="2341563"/>
            <a:ext cx="3619500" cy="4343400"/>
          </a:xfrm>
        </p:spPr>
        <p:txBody>
          <a:bodyPr/>
          <a:lstStyle/>
          <a:p>
            <a:pPr lvl="0"/>
            <a:endParaRPr lang="en-US" noProof="0" dirty="0"/>
          </a:p>
        </p:txBody>
      </p:sp>
      <p:sp>
        <p:nvSpPr>
          <p:cNvPr id="4" name="Text Placeholder 3"/>
          <p:cNvSpPr>
            <a:spLocks noGrp="1"/>
          </p:cNvSpPr>
          <p:nvPr>
            <p:ph type="body" sz="half" idx="2"/>
          </p:nvPr>
        </p:nvSpPr>
        <p:spPr>
          <a:xfrm>
            <a:off x="4838700" y="2341563"/>
            <a:ext cx="36195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15746168"/>
      </p:ext>
    </p:extLst>
  </p:cSld>
  <p:clrMapOvr>
    <a:masterClrMapping/>
  </p:clrMapOvr>
  <p:transition>
    <p:strips dir="rd"/>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08613664"/>
      </p:ext>
    </p:extLst>
  </p:cSld>
  <p:clrMapOvr>
    <a:masterClrMapping/>
  </p:clrMapOvr>
  <p:transition>
    <p:strips dir="rd"/>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C1EA4-D519-4DE3-8DCA-D7A3CF0CDE2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63275208"/>
      </p:ext>
    </p:extLst>
  </p:cSld>
  <p:clrMapOvr>
    <a:masterClrMapping/>
  </p:clrMapOvr>
  <p:transition>
    <p:strips dir="rd"/>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dirty="0">
              <a:ln>
                <a:noFill/>
              </a:ln>
              <a:solidFill>
                <a:srgbClr val="5D0100"/>
              </a:solidFill>
              <a:effectLst/>
              <a:uLnTx/>
              <a:uFillTx/>
              <a:latin typeface="RequiemDisplay-HTF-Roman" charset="0"/>
              <a:ea typeface="+mn-ea"/>
              <a:cs typeface="+mn-cs"/>
            </a:endParaRPr>
          </a:p>
        </p:txBody>
      </p:sp>
    </p:spTree>
    <p:extLst>
      <p:ext uri="{BB962C8B-B14F-4D97-AF65-F5344CB8AC3E}">
        <p14:creationId xmlns:p14="http://schemas.microsoft.com/office/powerpoint/2010/main" val="2171626020"/>
      </p:ext>
    </p:extLst>
  </p:cSld>
  <p:clrMapOvr>
    <a:masterClrMapping/>
  </p:clrMapOvr>
  <p:transition>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4186918091"/>
      </p:ext>
    </p:extLst>
  </p:cSld>
  <p:clrMapOvr>
    <a:masterClrMapping/>
  </p:clrMapOvr>
  <p:transition>
    <p:strips dir="rd"/>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62380478"/>
      </p:ext>
    </p:extLst>
  </p:cSld>
  <p:clrMapOvr>
    <a:masterClrMapping/>
  </p:clrMapOvr>
  <p:transition>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Footer Placeholder 2"/>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32563622"/>
      </p:ext>
    </p:extLst>
  </p:cSld>
  <p:clrMapOvr>
    <a:masterClrMapping/>
  </p:clrMapOvr>
  <p:transition>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0738323"/>
      </p:ext>
    </p:extLst>
  </p:cSld>
  <p:clrMapOvr>
    <a:masterClrMapping/>
  </p:clrMapOvr>
  <p:transition>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3107578118"/>
      </p:ext>
    </p:extLst>
  </p:cSld>
  <p:clrMapOvr>
    <a:masterClrMapping/>
  </p:clrMapOvr>
  <p:transition>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dirty="0"/>
          </a:p>
        </p:txBody>
      </p:sp>
    </p:spTree>
    <p:extLst>
      <p:ext uri="{BB962C8B-B14F-4D97-AF65-F5344CB8AC3E}">
        <p14:creationId xmlns:p14="http://schemas.microsoft.com/office/powerpoint/2010/main" val="1593109034"/>
      </p:ext>
    </p:extLst>
  </p:cSld>
  <p:clrMapOvr>
    <a:masterClrMapping/>
  </p:clrMapOvr>
  <p:transition>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slideLayout" Target="../slideLayouts/slideLayout31.xml"/><Relationship Id="rId1" Type="http://schemas.openxmlformats.org/officeDocument/2006/relationships/slideLayout" Target="../slideLayouts/slideLayout30.xml"/><Relationship Id="rId5" Type="http://schemas.openxmlformats.org/officeDocument/2006/relationships/image" Target="../media/image2.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image" Target="../media/image2.pn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5.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FF3"/>
        </a:solidFill>
        <a:effectLst/>
      </p:bgPr>
    </p:bg>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17">
            <a:extLst>
              <a:ext uri="{28A0092B-C50C-407E-A947-70E740481C1C}">
                <a14:useLocalDpi xmlns:a14="http://schemas.microsoft.com/office/drawing/2010/main" val="0"/>
              </a:ext>
            </a:extLst>
          </a:blip>
          <a:srcRect l="151" t="5911" r="-151" b="-105"/>
          <a:stretch>
            <a:fillRect/>
          </a:stretch>
        </p:blipFill>
        <p:spPr bwMode="auto">
          <a:xfrm>
            <a:off x="0" y="5410200"/>
            <a:ext cx="914400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21507" name="Picture 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0" cy="1536700"/>
          </a:xfrm>
          <a:prstGeom prst="rect">
            <a:avLst/>
          </a:prstGeom>
          <a:noFill/>
          <a:extLst>
            <a:ext uri="{909E8E84-426E-40DD-AFC4-6F175D3DCCD1}">
              <a14:hiddenFill xmlns:a14="http://schemas.microsoft.com/office/drawing/2010/main">
                <a:solidFill>
                  <a:srgbClr val="FFFFFF"/>
                </a:solidFill>
              </a14:hiddenFill>
            </a:ext>
          </a:extLst>
        </p:spPr>
      </p:pic>
      <p:sp>
        <p:nvSpPr>
          <p:cNvPr id="21508" name="Rectangle 4"/>
          <p:cNvSpPr>
            <a:spLocks noGrp="1" noChangeArrowheads="1"/>
          </p:cNvSpPr>
          <p:nvPr>
            <p:ph type="title"/>
          </p:nvPr>
        </p:nvSpPr>
        <p:spPr bwMode="auto">
          <a:xfrm>
            <a:off x="999459" y="-26592"/>
            <a:ext cx="714740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21509" name="Rectangle 5"/>
          <p:cNvSpPr>
            <a:spLocks noGrp="1" noChangeArrowheads="1"/>
          </p:cNvSpPr>
          <p:nvPr>
            <p:ph type="body" idx="1"/>
          </p:nvPr>
        </p:nvSpPr>
        <p:spPr bwMode="auto">
          <a:xfrm>
            <a:off x="1066800" y="1752600"/>
            <a:ext cx="73914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511" name="Rectangle 7"/>
          <p:cNvSpPr>
            <a:spLocks noGrp="1" noChangeArrowheads="1"/>
          </p:cNvSpPr>
          <p:nvPr>
            <p:ph type="ftr" sz="quarter" idx="3"/>
          </p:nvPr>
        </p:nvSpPr>
        <p:spPr bwMode="auto">
          <a:xfrm>
            <a:off x="0" y="6629400"/>
            <a:ext cx="47244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latin typeface="RequiemDisplay-HTF-Roman" charset="0"/>
              </a:defRPr>
            </a:lvl1pPr>
          </a:lstStyle>
          <a:p>
            <a:endParaRPr lang="en-US" dirty="0"/>
          </a:p>
        </p:txBody>
      </p:sp>
      <p:pic>
        <p:nvPicPr>
          <p:cNvPr id="12" name="Picture 11"/>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2325" y="1"/>
            <a:ext cx="997135" cy="966250"/>
          </a:xfrm>
          <a:prstGeom prst="rect">
            <a:avLst/>
          </a:prstGeom>
        </p:spPr>
      </p:pic>
      <p:pic>
        <p:nvPicPr>
          <p:cNvPr id="14" name="Picture 13"/>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8157498" y="3539"/>
            <a:ext cx="997135" cy="966250"/>
          </a:xfrm>
          <a:prstGeom prst="rect">
            <a:avLst/>
          </a:prstGeom>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703" r:id="rId15"/>
  </p:sldLayoutIdLst>
  <p:transition>
    <p:strips dir="rd"/>
  </p:transition>
  <p:txStyles>
    <p:titleStyle>
      <a:lvl1pPr algn="ctr" rtl="0" fontAlgn="base">
        <a:lnSpc>
          <a:spcPct val="70000"/>
        </a:lnSpc>
        <a:spcBef>
          <a:spcPct val="0"/>
        </a:spcBef>
        <a:spcAft>
          <a:spcPct val="0"/>
        </a:spcAft>
        <a:defRPr sz="3600" b="1" u="sng">
          <a:solidFill>
            <a:srgbClr val="760002"/>
          </a:solidFill>
          <a:effectLst/>
          <a:latin typeface="Georgia" panose="02040502050405020303" pitchFamily="18"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p:titleStyle>
    <p:bodyStyle>
      <a:lvl1pPr marL="342900" indent="-342900" algn="l" rtl="0" fontAlgn="base">
        <a:lnSpc>
          <a:spcPct val="90000"/>
        </a:lnSpc>
        <a:spcBef>
          <a:spcPct val="20000"/>
        </a:spcBef>
        <a:spcAft>
          <a:spcPct val="0"/>
        </a:spcAft>
        <a:buChar char="•"/>
        <a:defRPr sz="3200" b="1" baseline="0">
          <a:solidFill>
            <a:schemeClr val="tx1"/>
          </a:solidFill>
          <a:effectLst>
            <a:outerShdw blurRad="38100" dist="38100" dir="2700000" algn="tl">
              <a:srgbClr val="C0C0C0"/>
            </a:outerShdw>
          </a:effectLst>
          <a:latin typeface="Georgia" panose="02040502050405020303" pitchFamily="18" charset="0"/>
          <a:ea typeface="+mn-ea"/>
          <a:cs typeface="Arial" panose="020B0604020202020204" pitchFamily="34" charset="0"/>
        </a:defRPr>
      </a:lvl1pPr>
      <a:lvl2pPr marL="742950" indent="-285750" algn="l" rtl="0" fontAlgn="base">
        <a:lnSpc>
          <a:spcPct val="90000"/>
        </a:lnSpc>
        <a:spcBef>
          <a:spcPct val="20000"/>
        </a:spcBef>
        <a:spcAft>
          <a:spcPct val="0"/>
        </a:spcAft>
        <a:buChar char="–"/>
        <a:defRPr sz="2800" b="1">
          <a:solidFill>
            <a:schemeClr val="tx1"/>
          </a:solidFill>
          <a:effectLst>
            <a:outerShdw blurRad="38100" dist="38100" dir="2700000" algn="tl">
              <a:srgbClr val="C0C0C0"/>
            </a:outerShdw>
          </a:effectLst>
          <a:latin typeface="Georgia" panose="02040502050405020303" pitchFamily="18" charset="0"/>
          <a:cs typeface="Arial" panose="020B0604020202020204" pitchFamily="34" charset="0"/>
        </a:defRPr>
      </a:lvl2pPr>
      <a:lvl3pPr marL="1143000" indent="-228600" algn="l" rtl="0" fontAlgn="base">
        <a:lnSpc>
          <a:spcPct val="90000"/>
        </a:lnSpc>
        <a:spcBef>
          <a:spcPct val="20000"/>
        </a:spcBef>
        <a:spcAft>
          <a:spcPct val="0"/>
        </a:spcAft>
        <a:buChar char="•"/>
        <a:defRPr sz="2400" b="1">
          <a:solidFill>
            <a:schemeClr val="tx1"/>
          </a:solidFill>
          <a:latin typeface="Georgia" panose="02040502050405020303" pitchFamily="18" charset="0"/>
          <a:cs typeface="Arial" panose="020B0604020202020204" pitchFamily="34" charset="0"/>
        </a:defRPr>
      </a:lvl3pPr>
      <a:lvl4pPr marL="1600200" indent="-228600" algn="l" rtl="0" fontAlgn="base">
        <a:lnSpc>
          <a:spcPct val="110000"/>
        </a:lnSpc>
        <a:spcBef>
          <a:spcPct val="20000"/>
        </a:spcBef>
        <a:spcAft>
          <a:spcPct val="0"/>
        </a:spcAft>
        <a:buChar char="–"/>
        <a:defRPr sz="2000" b="1">
          <a:solidFill>
            <a:schemeClr val="tx1"/>
          </a:solidFill>
          <a:latin typeface="Georgia" panose="02040502050405020303" pitchFamily="18" charset="0"/>
          <a:cs typeface="Arial" panose="020B0604020202020204" pitchFamily="34" charset="0"/>
        </a:defRPr>
      </a:lvl4pPr>
      <a:lvl5pPr marL="2057400" indent="-228600" algn="l" rtl="0" fontAlgn="base">
        <a:lnSpc>
          <a:spcPct val="110000"/>
        </a:lnSpc>
        <a:spcBef>
          <a:spcPct val="20000"/>
        </a:spcBef>
        <a:spcAft>
          <a:spcPct val="0"/>
        </a:spcAft>
        <a:buChar char="»"/>
        <a:defRPr sz="2000" b="1">
          <a:solidFill>
            <a:schemeClr val="tx1"/>
          </a:solidFill>
          <a:latin typeface="Georgia" panose="02040502050405020303" pitchFamily="18" charset="0"/>
          <a:cs typeface="Arial" panose="020B0604020202020204" pitchFamily="34" charset="0"/>
        </a:defRPr>
      </a:lvl5pPr>
      <a:lvl6pPr marL="2514600" indent="-228600" algn="l" rtl="0" fontAlgn="base">
        <a:lnSpc>
          <a:spcPct val="110000"/>
        </a:lnSpc>
        <a:spcBef>
          <a:spcPct val="20000"/>
        </a:spcBef>
        <a:spcAft>
          <a:spcPct val="0"/>
        </a:spcAft>
        <a:buChar char="»"/>
        <a:defRPr sz="2000">
          <a:solidFill>
            <a:schemeClr val="tx1"/>
          </a:solidFill>
          <a:latin typeface="+mn-lt"/>
        </a:defRPr>
      </a:lvl6pPr>
      <a:lvl7pPr marL="2971800" indent="-228600" algn="l" rtl="0" fontAlgn="base">
        <a:lnSpc>
          <a:spcPct val="110000"/>
        </a:lnSpc>
        <a:spcBef>
          <a:spcPct val="20000"/>
        </a:spcBef>
        <a:spcAft>
          <a:spcPct val="0"/>
        </a:spcAft>
        <a:buChar char="»"/>
        <a:defRPr sz="2000">
          <a:solidFill>
            <a:schemeClr val="tx1"/>
          </a:solidFill>
          <a:latin typeface="+mn-lt"/>
        </a:defRPr>
      </a:lvl7pPr>
      <a:lvl8pPr marL="3429000" indent="-228600" algn="l" rtl="0" fontAlgn="base">
        <a:lnSpc>
          <a:spcPct val="110000"/>
        </a:lnSpc>
        <a:spcBef>
          <a:spcPct val="20000"/>
        </a:spcBef>
        <a:spcAft>
          <a:spcPct val="0"/>
        </a:spcAft>
        <a:buChar char="»"/>
        <a:defRPr sz="2000">
          <a:solidFill>
            <a:schemeClr val="tx1"/>
          </a:solidFill>
          <a:latin typeface="+mn-lt"/>
        </a:defRPr>
      </a:lvl8pPr>
      <a:lvl9pPr marL="3886200" indent="-228600" algn="l" rtl="0" fontAlgn="base">
        <a:lnSpc>
          <a:spcPct val="110000"/>
        </a:lnSpc>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38D10-36C6-42D9-BF77-8B49C1020070}" type="datetimeFigureOut">
              <a:rPr lang="en-US" smtClean="0"/>
              <a:t>5/16/2023</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D85CFB-7379-4234-A46C-02FDA8D3913D}" type="slidenum">
              <a:rPr lang="en-US" smtClean="0"/>
              <a:t>‹#›</a:t>
            </a:fld>
            <a:endParaRPr lang="en-US" dirty="0"/>
          </a:p>
        </p:txBody>
      </p:sp>
    </p:spTree>
    <p:extLst>
      <p:ext uri="{BB962C8B-B14F-4D97-AF65-F5344CB8AC3E}">
        <p14:creationId xmlns:p14="http://schemas.microsoft.com/office/powerpoint/2010/main" val="1524531223"/>
      </p:ext>
    </p:extLst>
  </p:cSld>
  <p:clrMap bg1="lt1" tx1="dk1" bg2="lt2" tx2="dk2" accent1="accent1" accent2="accent2" accent3="accent3" accent4="accent4" accent5="accent5" accent6="accent6" hlink="hlink" folHlink="folHlink"/>
  <p:sldLayoutIdLst>
    <p:sldLayoutId id="2147483716"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EFFF3"/>
        </a:solidFill>
        <a:effectLst/>
      </p:bgPr>
    </p:bg>
    <p:spTree>
      <p:nvGrpSpPr>
        <p:cNvPr id="1" name=""/>
        <p:cNvGrpSpPr/>
        <p:nvPr/>
      </p:nvGrpSpPr>
      <p:grpSpPr>
        <a:xfrm>
          <a:off x="0" y="0"/>
          <a:ext cx="0" cy="0"/>
          <a:chOff x="0" y="0"/>
          <a:chExt cx="0" cy="0"/>
        </a:xfrm>
      </p:grpSpPr>
      <p:pic>
        <p:nvPicPr>
          <p:cNvPr id="409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4"/>
          <p:cNvSpPr>
            <a:spLocks noGrp="1" noChangeArrowheads="1"/>
          </p:cNvSpPr>
          <p:nvPr>
            <p:ph type="title"/>
          </p:nvPr>
        </p:nvSpPr>
        <p:spPr bwMode="auto">
          <a:xfrm>
            <a:off x="1277938" y="1017588"/>
            <a:ext cx="6324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1509" name="Rectangle 5"/>
          <p:cNvSpPr>
            <a:spLocks noGrp="1" noChangeArrowheads="1"/>
          </p:cNvSpPr>
          <p:nvPr>
            <p:ph type="body" idx="1"/>
          </p:nvPr>
        </p:nvSpPr>
        <p:spPr bwMode="auto">
          <a:xfrm>
            <a:off x="1066800" y="2341563"/>
            <a:ext cx="73914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95055965"/>
      </p:ext>
    </p:extLst>
  </p:cSld>
  <p:clrMap bg1="lt1" tx1="dk1" bg2="lt2" tx2="dk2" accent1="accent1" accent2="accent2" accent3="accent3" accent4="accent4" accent5="accent5" accent6="accent6" hlink="hlink" folHlink="folHlink"/>
  <p:sldLayoutIdLst>
    <p:sldLayoutId id="2147483720" r:id="rId1"/>
    <p:sldLayoutId id="2147483860" r:id="rId2"/>
  </p:sldLayoutIdLst>
  <p:transition>
    <p:strips dir="rd"/>
  </p:transition>
  <p:hf hdr="0" ftr="0" dt="0"/>
  <p:txStyles>
    <p:titleStyle>
      <a:lvl1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mj-lt"/>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p:titleStyle>
    <p:bodyStyle>
      <a:lvl1pPr marL="342900" indent="-342900" algn="l" rtl="0" eaLnBrk="0" fontAlgn="base" hangingPunct="0">
        <a:lnSpc>
          <a:spcPct val="90000"/>
        </a:lnSpc>
        <a:spcBef>
          <a:spcPct val="20000"/>
        </a:spcBef>
        <a:spcAft>
          <a:spcPct val="0"/>
        </a:spcAft>
        <a:buChar char="•"/>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lnSpc>
          <a:spcPct val="90000"/>
        </a:lnSpc>
        <a:spcBef>
          <a:spcPct val="20000"/>
        </a:spcBef>
        <a:spcAft>
          <a:spcPct val="0"/>
        </a:spcAft>
        <a:buChar char="–"/>
        <a:defRPr sz="2800">
          <a:solidFill>
            <a:schemeClr val="tx1"/>
          </a:solidFill>
          <a:effectLst>
            <a:outerShdw blurRad="38100" dist="38100" dir="2700000" algn="tl">
              <a:srgbClr val="C0C0C0"/>
            </a:outerShdw>
          </a:effectLst>
          <a:latin typeface="+mn-lt"/>
        </a:defRPr>
      </a:lvl2pPr>
      <a:lvl3pPr marL="1143000" indent="-228600" algn="l" rtl="0" eaLnBrk="0" fontAlgn="base" hangingPunct="0">
        <a:lnSpc>
          <a:spcPct val="90000"/>
        </a:lnSpc>
        <a:spcBef>
          <a:spcPct val="20000"/>
        </a:spcBef>
        <a:spcAft>
          <a:spcPct val="0"/>
        </a:spcAft>
        <a:buChar char="•"/>
        <a:defRPr sz="2400">
          <a:solidFill>
            <a:schemeClr val="tx1"/>
          </a:solidFill>
          <a:latin typeface="+mn-lt"/>
        </a:defRPr>
      </a:lvl3pPr>
      <a:lvl4pPr marL="1600200" indent="-228600" algn="l" rtl="0" eaLnBrk="0" fontAlgn="base" hangingPunct="0">
        <a:lnSpc>
          <a:spcPct val="110000"/>
        </a:lnSpc>
        <a:spcBef>
          <a:spcPct val="20000"/>
        </a:spcBef>
        <a:spcAft>
          <a:spcPct val="0"/>
        </a:spcAft>
        <a:buChar char="–"/>
        <a:defRPr sz="2000">
          <a:solidFill>
            <a:schemeClr val="tx1"/>
          </a:solidFill>
          <a:latin typeface="+mn-lt"/>
        </a:defRPr>
      </a:lvl4pPr>
      <a:lvl5pPr marL="2057400" indent="-228600" algn="l" rtl="0" eaLnBrk="0" fontAlgn="base" hangingPunct="0">
        <a:lnSpc>
          <a:spcPct val="110000"/>
        </a:lnSpc>
        <a:spcBef>
          <a:spcPct val="20000"/>
        </a:spcBef>
        <a:spcAft>
          <a:spcPct val="0"/>
        </a:spcAft>
        <a:buChar char="»"/>
        <a:defRPr sz="2000">
          <a:solidFill>
            <a:schemeClr val="tx1"/>
          </a:solidFill>
          <a:latin typeface="+mn-lt"/>
        </a:defRPr>
      </a:lvl5pPr>
      <a:lvl6pPr marL="2514600" indent="-228600" algn="l" rtl="0" fontAlgn="base">
        <a:lnSpc>
          <a:spcPct val="110000"/>
        </a:lnSpc>
        <a:spcBef>
          <a:spcPct val="20000"/>
        </a:spcBef>
        <a:spcAft>
          <a:spcPct val="0"/>
        </a:spcAft>
        <a:buChar char="»"/>
        <a:defRPr sz="2000">
          <a:solidFill>
            <a:schemeClr val="tx1"/>
          </a:solidFill>
          <a:latin typeface="+mn-lt"/>
        </a:defRPr>
      </a:lvl6pPr>
      <a:lvl7pPr marL="2971800" indent="-228600" algn="l" rtl="0" fontAlgn="base">
        <a:lnSpc>
          <a:spcPct val="110000"/>
        </a:lnSpc>
        <a:spcBef>
          <a:spcPct val="20000"/>
        </a:spcBef>
        <a:spcAft>
          <a:spcPct val="0"/>
        </a:spcAft>
        <a:buChar char="»"/>
        <a:defRPr sz="2000">
          <a:solidFill>
            <a:schemeClr val="tx1"/>
          </a:solidFill>
          <a:latin typeface="+mn-lt"/>
        </a:defRPr>
      </a:lvl7pPr>
      <a:lvl8pPr marL="3429000" indent="-228600" algn="l" rtl="0" fontAlgn="base">
        <a:lnSpc>
          <a:spcPct val="110000"/>
        </a:lnSpc>
        <a:spcBef>
          <a:spcPct val="20000"/>
        </a:spcBef>
        <a:spcAft>
          <a:spcPct val="0"/>
        </a:spcAft>
        <a:buChar char="»"/>
        <a:defRPr sz="2000">
          <a:solidFill>
            <a:schemeClr val="tx1"/>
          </a:solidFill>
          <a:latin typeface="+mn-lt"/>
        </a:defRPr>
      </a:lvl8pPr>
      <a:lvl9pPr marL="3886200" indent="-228600" algn="l" rtl="0" fontAlgn="base">
        <a:lnSpc>
          <a:spcPct val="110000"/>
        </a:lnSpc>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EFFF3"/>
        </a:solidFill>
        <a:effectLst/>
      </p:bgPr>
    </p:bg>
    <p:spTree>
      <p:nvGrpSpPr>
        <p:cNvPr id="1" name=""/>
        <p:cNvGrpSpPr/>
        <p:nvPr/>
      </p:nvGrpSpPr>
      <p:grpSpPr>
        <a:xfrm>
          <a:off x="0" y="0"/>
          <a:ext cx="0" cy="0"/>
          <a:chOff x="0" y="0"/>
          <a:chExt cx="0" cy="0"/>
        </a:xfrm>
      </p:grpSpPr>
      <p:pic>
        <p:nvPicPr>
          <p:cNvPr id="4098" name="Picture 3"/>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0" y="0"/>
            <a:ext cx="9144000"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4"/>
          <p:cNvSpPr>
            <a:spLocks noGrp="1" noChangeArrowheads="1"/>
          </p:cNvSpPr>
          <p:nvPr>
            <p:ph type="title"/>
          </p:nvPr>
        </p:nvSpPr>
        <p:spPr bwMode="auto">
          <a:xfrm>
            <a:off x="1277938" y="1017588"/>
            <a:ext cx="6324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1509" name="Rectangle 5"/>
          <p:cNvSpPr>
            <a:spLocks noGrp="1" noChangeArrowheads="1"/>
          </p:cNvSpPr>
          <p:nvPr>
            <p:ph type="body" idx="1"/>
          </p:nvPr>
        </p:nvSpPr>
        <p:spPr bwMode="auto">
          <a:xfrm>
            <a:off x="1066800" y="2341563"/>
            <a:ext cx="73914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9040595"/>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Lst>
  <p:transition>
    <p:strips dir="rd"/>
  </p:transition>
  <p:hf hdr="0" ftr="0" dt="0"/>
  <p:txStyles>
    <p:titleStyle>
      <a:lvl1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mj-lt"/>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p:titleStyle>
    <p:bodyStyle>
      <a:lvl1pPr marL="342900" indent="-342900" algn="l" rtl="0" eaLnBrk="0" fontAlgn="base" hangingPunct="0">
        <a:lnSpc>
          <a:spcPct val="90000"/>
        </a:lnSpc>
        <a:spcBef>
          <a:spcPct val="20000"/>
        </a:spcBef>
        <a:spcAft>
          <a:spcPct val="0"/>
        </a:spcAft>
        <a:buChar char="•"/>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lnSpc>
          <a:spcPct val="90000"/>
        </a:lnSpc>
        <a:spcBef>
          <a:spcPct val="20000"/>
        </a:spcBef>
        <a:spcAft>
          <a:spcPct val="0"/>
        </a:spcAft>
        <a:buChar char="–"/>
        <a:defRPr sz="2800">
          <a:solidFill>
            <a:schemeClr val="tx1"/>
          </a:solidFill>
          <a:effectLst>
            <a:outerShdw blurRad="38100" dist="38100" dir="2700000" algn="tl">
              <a:srgbClr val="C0C0C0"/>
            </a:outerShdw>
          </a:effectLst>
          <a:latin typeface="+mn-lt"/>
        </a:defRPr>
      </a:lvl2pPr>
      <a:lvl3pPr marL="1143000" indent="-228600" algn="l" rtl="0" eaLnBrk="0" fontAlgn="base" hangingPunct="0">
        <a:lnSpc>
          <a:spcPct val="90000"/>
        </a:lnSpc>
        <a:spcBef>
          <a:spcPct val="20000"/>
        </a:spcBef>
        <a:spcAft>
          <a:spcPct val="0"/>
        </a:spcAft>
        <a:buChar char="•"/>
        <a:defRPr sz="2400">
          <a:solidFill>
            <a:schemeClr val="tx1"/>
          </a:solidFill>
          <a:latin typeface="+mn-lt"/>
        </a:defRPr>
      </a:lvl3pPr>
      <a:lvl4pPr marL="1600200" indent="-228600" algn="l" rtl="0" eaLnBrk="0" fontAlgn="base" hangingPunct="0">
        <a:lnSpc>
          <a:spcPct val="110000"/>
        </a:lnSpc>
        <a:spcBef>
          <a:spcPct val="20000"/>
        </a:spcBef>
        <a:spcAft>
          <a:spcPct val="0"/>
        </a:spcAft>
        <a:buChar char="–"/>
        <a:defRPr sz="2000">
          <a:solidFill>
            <a:schemeClr val="tx1"/>
          </a:solidFill>
          <a:latin typeface="+mn-lt"/>
        </a:defRPr>
      </a:lvl4pPr>
      <a:lvl5pPr marL="2057400" indent="-228600" algn="l" rtl="0" eaLnBrk="0" fontAlgn="base" hangingPunct="0">
        <a:lnSpc>
          <a:spcPct val="110000"/>
        </a:lnSpc>
        <a:spcBef>
          <a:spcPct val="20000"/>
        </a:spcBef>
        <a:spcAft>
          <a:spcPct val="0"/>
        </a:spcAft>
        <a:buChar char="»"/>
        <a:defRPr sz="2000">
          <a:solidFill>
            <a:schemeClr val="tx1"/>
          </a:solidFill>
          <a:latin typeface="+mn-lt"/>
        </a:defRPr>
      </a:lvl5pPr>
      <a:lvl6pPr marL="2514600" indent="-228600" algn="l" rtl="0" fontAlgn="base">
        <a:lnSpc>
          <a:spcPct val="110000"/>
        </a:lnSpc>
        <a:spcBef>
          <a:spcPct val="20000"/>
        </a:spcBef>
        <a:spcAft>
          <a:spcPct val="0"/>
        </a:spcAft>
        <a:buChar char="»"/>
        <a:defRPr sz="2000">
          <a:solidFill>
            <a:schemeClr val="tx1"/>
          </a:solidFill>
          <a:latin typeface="+mn-lt"/>
        </a:defRPr>
      </a:lvl6pPr>
      <a:lvl7pPr marL="2971800" indent="-228600" algn="l" rtl="0" fontAlgn="base">
        <a:lnSpc>
          <a:spcPct val="110000"/>
        </a:lnSpc>
        <a:spcBef>
          <a:spcPct val="20000"/>
        </a:spcBef>
        <a:spcAft>
          <a:spcPct val="0"/>
        </a:spcAft>
        <a:buChar char="»"/>
        <a:defRPr sz="2000">
          <a:solidFill>
            <a:schemeClr val="tx1"/>
          </a:solidFill>
          <a:latin typeface="+mn-lt"/>
        </a:defRPr>
      </a:lvl7pPr>
      <a:lvl8pPr marL="3429000" indent="-228600" algn="l" rtl="0" fontAlgn="base">
        <a:lnSpc>
          <a:spcPct val="110000"/>
        </a:lnSpc>
        <a:spcBef>
          <a:spcPct val="20000"/>
        </a:spcBef>
        <a:spcAft>
          <a:spcPct val="0"/>
        </a:spcAft>
        <a:buChar char="»"/>
        <a:defRPr sz="2000">
          <a:solidFill>
            <a:schemeClr val="tx1"/>
          </a:solidFill>
          <a:latin typeface="+mn-lt"/>
        </a:defRPr>
      </a:lvl8pPr>
      <a:lvl9pPr marL="3886200" indent="-228600" algn="l" rtl="0" fontAlgn="base">
        <a:lnSpc>
          <a:spcPct val="110000"/>
        </a:lnSpc>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EFFF3"/>
        </a:solidFill>
        <a:effectLst/>
      </p:bgPr>
    </p:bg>
    <p:spTree>
      <p:nvGrpSpPr>
        <p:cNvPr id="1" name=""/>
        <p:cNvGrpSpPr/>
        <p:nvPr/>
      </p:nvGrpSpPr>
      <p:grpSpPr>
        <a:xfrm>
          <a:off x="0" y="0"/>
          <a:ext cx="0" cy="0"/>
          <a:chOff x="0" y="0"/>
          <a:chExt cx="0" cy="0"/>
        </a:xfrm>
      </p:grpSpPr>
      <p:pic>
        <p:nvPicPr>
          <p:cNvPr id="3074" name="Picture 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0"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4"/>
          <p:cNvSpPr>
            <a:spLocks noGrp="1" noChangeArrowheads="1"/>
          </p:cNvSpPr>
          <p:nvPr>
            <p:ph type="title"/>
          </p:nvPr>
        </p:nvSpPr>
        <p:spPr bwMode="auto">
          <a:xfrm>
            <a:off x="1277938" y="1017588"/>
            <a:ext cx="6324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1509" name="Rectangle 5"/>
          <p:cNvSpPr>
            <a:spLocks noGrp="1" noChangeArrowheads="1"/>
          </p:cNvSpPr>
          <p:nvPr>
            <p:ph type="body" idx="1"/>
          </p:nvPr>
        </p:nvSpPr>
        <p:spPr bwMode="auto">
          <a:xfrm>
            <a:off x="1066800" y="2341563"/>
            <a:ext cx="73914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4847345"/>
      </p:ext>
    </p:extLst>
  </p:cSld>
  <p:clrMap bg1="lt1" tx1="dk1" bg2="lt2" tx2="dk2" accent1="accent1" accent2="accent2" accent3="accent3" accent4="accent4" accent5="accent5" accent6="accent6" hlink="hlink" folHlink="folHlink"/>
  <p:sldLayoutIdLst>
    <p:sldLayoutId id="2147483982" r:id="rId1"/>
    <p:sldLayoutId id="2147483983" r:id="rId2"/>
    <p:sldLayoutId id="2147483984" r:id="rId3"/>
    <p:sldLayoutId id="2147483985" r:id="rId4"/>
    <p:sldLayoutId id="2147483986" r:id="rId5"/>
    <p:sldLayoutId id="2147483987" r:id="rId6"/>
    <p:sldLayoutId id="2147483988" r:id="rId7"/>
    <p:sldLayoutId id="2147483989" r:id="rId8"/>
    <p:sldLayoutId id="2147483990" r:id="rId9"/>
    <p:sldLayoutId id="2147483991" r:id="rId10"/>
    <p:sldLayoutId id="2147483992" r:id="rId11"/>
    <p:sldLayoutId id="2147483993" r:id="rId12"/>
    <p:sldLayoutId id="2147483994" r:id="rId13"/>
    <p:sldLayoutId id="2147483995" r:id="rId14"/>
    <p:sldLayoutId id="2147483996" r:id="rId15"/>
    <p:sldLayoutId id="2147483998" r:id="rId16"/>
  </p:sldLayoutIdLst>
  <p:transition>
    <p:strips dir="rd"/>
  </p:transition>
  <p:hf hdr="0" ftr="0" dt="0"/>
  <p:txStyles>
    <p:titleStyle>
      <a:lvl1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mj-lt"/>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Arial" pitchFamily="34"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Arial" pitchFamily="34"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Arial" pitchFamily="34"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Arial" pitchFamily="34"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p:titleStyle>
    <p:bodyStyle>
      <a:lvl1pPr marL="342900" indent="-342900" algn="l" rtl="0" eaLnBrk="0" fontAlgn="base" hangingPunct="0">
        <a:lnSpc>
          <a:spcPct val="90000"/>
        </a:lnSpc>
        <a:spcBef>
          <a:spcPct val="20000"/>
        </a:spcBef>
        <a:spcAft>
          <a:spcPct val="0"/>
        </a:spcAft>
        <a:buChar char="•"/>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lnSpc>
          <a:spcPct val="90000"/>
        </a:lnSpc>
        <a:spcBef>
          <a:spcPct val="20000"/>
        </a:spcBef>
        <a:spcAft>
          <a:spcPct val="0"/>
        </a:spcAft>
        <a:buChar char="–"/>
        <a:defRPr sz="2800">
          <a:solidFill>
            <a:schemeClr val="tx1"/>
          </a:solidFill>
          <a:effectLst>
            <a:outerShdw blurRad="38100" dist="38100" dir="2700000" algn="tl">
              <a:srgbClr val="C0C0C0"/>
            </a:outerShdw>
          </a:effectLst>
          <a:latin typeface="+mn-lt"/>
        </a:defRPr>
      </a:lvl2pPr>
      <a:lvl3pPr marL="1143000" indent="-228600" algn="l" rtl="0" eaLnBrk="0" fontAlgn="base" hangingPunct="0">
        <a:lnSpc>
          <a:spcPct val="90000"/>
        </a:lnSpc>
        <a:spcBef>
          <a:spcPct val="20000"/>
        </a:spcBef>
        <a:spcAft>
          <a:spcPct val="0"/>
        </a:spcAft>
        <a:buChar char="•"/>
        <a:defRPr sz="2400">
          <a:solidFill>
            <a:schemeClr val="tx1"/>
          </a:solidFill>
          <a:latin typeface="+mn-lt"/>
        </a:defRPr>
      </a:lvl3pPr>
      <a:lvl4pPr marL="1600200" indent="-228600" algn="l" rtl="0" eaLnBrk="0" fontAlgn="base" hangingPunct="0">
        <a:lnSpc>
          <a:spcPct val="110000"/>
        </a:lnSpc>
        <a:spcBef>
          <a:spcPct val="20000"/>
        </a:spcBef>
        <a:spcAft>
          <a:spcPct val="0"/>
        </a:spcAft>
        <a:buChar char="–"/>
        <a:defRPr sz="2000">
          <a:solidFill>
            <a:schemeClr val="tx1"/>
          </a:solidFill>
          <a:latin typeface="+mn-lt"/>
        </a:defRPr>
      </a:lvl4pPr>
      <a:lvl5pPr marL="2057400" indent="-228600" algn="l" rtl="0" eaLnBrk="0" fontAlgn="base" hangingPunct="0">
        <a:lnSpc>
          <a:spcPct val="110000"/>
        </a:lnSpc>
        <a:spcBef>
          <a:spcPct val="20000"/>
        </a:spcBef>
        <a:spcAft>
          <a:spcPct val="0"/>
        </a:spcAft>
        <a:buChar char="»"/>
        <a:defRPr sz="2000">
          <a:solidFill>
            <a:schemeClr val="tx1"/>
          </a:solidFill>
          <a:latin typeface="+mn-lt"/>
        </a:defRPr>
      </a:lvl5pPr>
      <a:lvl6pPr marL="2514600" indent="-228600" algn="l" rtl="0" fontAlgn="base">
        <a:lnSpc>
          <a:spcPct val="110000"/>
        </a:lnSpc>
        <a:spcBef>
          <a:spcPct val="20000"/>
        </a:spcBef>
        <a:spcAft>
          <a:spcPct val="0"/>
        </a:spcAft>
        <a:buChar char="»"/>
        <a:defRPr sz="2000">
          <a:solidFill>
            <a:schemeClr val="tx1"/>
          </a:solidFill>
          <a:latin typeface="+mn-lt"/>
        </a:defRPr>
      </a:lvl6pPr>
      <a:lvl7pPr marL="2971800" indent="-228600" algn="l" rtl="0" fontAlgn="base">
        <a:lnSpc>
          <a:spcPct val="110000"/>
        </a:lnSpc>
        <a:spcBef>
          <a:spcPct val="20000"/>
        </a:spcBef>
        <a:spcAft>
          <a:spcPct val="0"/>
        </a:spcAft>
        <a:buChar char="»"/>
        <a:defRPr sz="2000">
          <a:solidFill>
            <a:schemeClr val="tx1"/>
          </a:solidFill>
          <a:latin typeface="+mn-lt"/>
        </a:defRPr>
      </a:lvl7pPr>
      <a:lvl8pPr marL="3429000" indent="-228600" algn="l" rtl="0" fontAlgn="base">
        <a:lnSpc>
          <a:spcPct val="110000"/>
        </a:lnSpc>
        <a:spcBef>
          <a:spcPct val="20000"/>
        </a:spcBef>
        <a:spcAft>
          <a:spcPct val="0"/>
        </a:spcAft>
        <a:buChar char="»"/>
        <a:defRPr sz="2000">
          <a:solidFill>
            <a:schemeClr val="tx1"/>
          </a:solidFill>
          <a:latin typeface="+mn-lt"/>
        </a:defRPr>
      </a:lvl8pPr>
      <a:lvl9pPr marL="3886200" indent="-228600" algn="l" rtl="0" fontAlgn="base">
        <a:lnSpc>
          <a:spcPct val="110000"/>
        </a:lnSpc>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FEFFF3"/>
        </a:solidFill>
        <a:effectLst/>
      </p:bgPr>
    </p:bg>
    <p:spTree>
      <p:nvGrpSpPr>
        <p:cNvPr id="1" name=""/>
        <p:cNvGrpSpPr/>
        <p:nvPr/>
      </p:nvGrpSpPr>
      <p:grpSpPr>
        <a:xfrm>
          <a:off x="0" y="0"/>
          <a:ext cx="0" cy="0"/>
          <a:chOff x="0" y="0"/>
          <a:chExt cx="0" cy="0"/>
        </a:xfrm>
      </p:grpSpPr>
      <p:pic>
        <p:nvPicPr>
          <p:cNvPr id="21506"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l="151" t="5911" r="-151" b="-105"/>
          <a:stretch>
            <a:fillRect/>
          </a:stretch>
        </p:blipFill>
        <p:spPr bwMode="auto">
          <a:xfrm>
            <a:off x="0" y="5410200"/>
            <a:ext cx="914400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2150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1536700"/>
          </a:xfrm>
          <a:prstGeom prst="rect">
            <a:avLst/>
          </a:prstGeom>
          <a:noFill/>
          <a:extLst>
            <a:ext uri="{909E8E84-426E-40DD-AFC4-6F175D3DCCD1}">
              <a14:hiddenFill xmlns:a14="http://schemas.microsoft.com/office/drawing/2010/main">
                <a:solidFill>
                  <a:srgbClr val="FFFFFF"/>
                </a:solidFill>
              </a14:hiddenFill>
            </a:ext>
          </a:extLst>
        </p:spPr>
      </p:pic>
      <p:sp>
        <p:nvSpPr>
          <p:cNvPr id="21508" name="Rectangle 4"/>
          <p:cNvSpPr>
            <a:spLocks noGrp="1" noChangeArrowheads="1"/>
          </p:cNvSpPr>
          <p:nvPr>
            <p:ph type="title"/>
          </p:nvPr>
        </p:nvSpPr>
        <p:spPr bwMode="auto">
          <a:xfrm>
            <a:off x="1428322" y="-26592"/>
            <a:ext cx="6324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1509" name="Rectangle 5"/>
          <p:cNvSpPr>
            <a:spLocks noGrp="1" noChangeArrowheads="1"/>
          </p:cNvSpPr>
          <p:nvPr>
            <p:ph type="body" idx="1"/>
          </p:nvPr>
        </p:nvSpPr>
        <p:spPr bwMode="auto">
          <a:xfrm>
            <a:off x="1066800" y="1752600"/>
            <a:ext cx="73914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511" name="Rectangle 7"/>
          <p:cNvSpPr>
            <a:spLocks noGrp="1" noChangeArrowheads="1"/>
          </p:cNvSpPr>
          <p:nvPr>
            <p:ph type="ftr" sz="quarter" idx="3"/>
          </p:nvPr>
        </p:nvSpPr>
        <p:spPr bwMode="auto">
          <a:xfrm>
            <a:off x="0" y="6629400"/>
            <a:ext cx="47244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latin typeface="RequiemDisplay-HTF-Roman"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00" b="0" i="0" u="none" strike="noStrike" kern="1200" cap="none" spc="0" normalizeH="0" baseline="0" noProof="0" dirty="0">
              <a:ln>
                <a:noFill/>
              </a:ln>
              <a:solidFill>
                <a:srgbClr val="5D0100"/>
              </a:solidFill>
              <a:effectLst/>
              <a:uLnTx/>
              <a:uFillTx/>
              <a:latin typeface="RequiemDisplay-HTF-Roman" charset="0"/>
              <a:ea typeface="+mn-ea"/>
              <a:cs typeface="+mn-cs"/>
            </a:endParaRPr>
          </a:p>
        </p:txBody>
      </p:sp>
      <p:pic>
        <p:nvPicPr>
          <p:cNvPr id="12" name="Picture 1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325" y="1"/>
            <a:ext cx="997135" cy="966250"/>
          </a:xfrm>
          <a:prstGeom prst="rect">
            <a:avLst/>
          </a:prstGeom>
        </p:spPr>
      </p:pic>
      <p:pic>
        <p:nvPicPr>
          <p:cNvPr id="14" name="Picture 1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157498" y="3539"/>
            <a:ext cx="997135" cy="966250"/>
          </a:xfrm>
          <a:prstGeom prst="rect">
            <a:avLst/>
          </a:prstGeom>
        </p:spPr>
      </p:pic>
    </p:spTree>
    <p:extLst>
      <p:ext uri="{BB962C8B-B14F-4D97-AF65-F5344CB8AC3E}">
        <p14:creationId xmlns:p14="http://schemas.microsoft.com/office/powerpoint/2010/main" val="2093258374"/>
      </p:ext>
    </p:extLst>
  </p:cSld>
  <p:clrMap bg1="lt1" tx1="dk1" bg2="lt2" tx2="dk2" accent1="accent1" accent2="accent2" accent3="accent3" accent4="accent4" accent5="accent5" accent6="accent6" hlink="hlink" folHlink="folHlink"/>
  <p:sldLayoutIdLst>
    <p:sldLayoutId id="2147484032" r:id="rId1"/>
    <p:sldLayoutId id="2147484034" r:id="rId2"/>
  </p:sldLayoutIdLst>
  <p:transition>
    <p:strips dir="rd"/>
  </p:transition>
  <p:txStyles>
    <p:titleStyle>
      <a:lvl1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Arial" panose="020B0604020202020204" pitchFamily="34" charset="0"/>
          <a:ea typeface="+mj-ea"/>
          <a:cs typeface="Arial" panose="020B0604020202020204" pitchFamily="34" charset="0"/>
        </a:defRPr>
      </a:lvl1pPr>
      <a:lvl2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2pPr>
      <a:lvl3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3pPr>
      <a:lvl4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4pPr>
      <a:lvl5pPr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5pPr>
      <a:lvl6pPr marL="4572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6pPr>
      <a:lvl7pPr marL="9144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7pPr>
      <a:lvl8pPr marL="13716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8pPr>
      <a:lvl9pPr marL="1828800" algn="ctr" rtl="0" fontAlgn="base">
        <a:lnSpc>
          <a:spcPct val="70000"/>
        </a:lnSpc>
        <a:spcBef>
          <a:spcPct val="0"/>
        </a:spcBef>
        <a:spcAft>
          <a:spcPct val="0"/>
        </a:spcAft>
        <a:defRPr sz="3600">
          <a:solidFill>
            <a:srgbClr val="760002"/>
          </a:solidFill>
          <a:effectLst>
            <a:outerShdw blurRad="38100" dist="38100" dir="2700000" algn="tl">
              <a:srgbClr val="C0C0C0"/>
            </a:outerShdw>
          </a:effectLst>
          <a:latin typeface="Times New Roman" pitchFamily="18" charset="0"/>
        </a:defRPr>
      </a:lvl9pPr>
    </p:titleStyle>
    <p:bodyStyle>
      <a:lvl1pPr marL="342900" indent="-342900" algn="l" rtl="0" fontAlgn="base">
        <a:lnSpc>
          <a:spcPct val="90000"/>
        </a:lnSpc>
        <a:spcBef>
          <a:spcPct val="20000"/>
        </a:spcBef>
        <a:spcAft>
          <a:spcPct val="0"/>
        </a:spcAft>
        <a:buChar char="•"/>
        <a:defRPr sz="3200">
          <a:solidFill>
            <a:schemeClr val="tx1"/>
          </a:solidFill>
          <a:effectLst>
            <a:outerShdw blurRad="38100" dist="38100" dir="2700000" algn="tl">
              <a:srgbClr val="C0C0C0"/>
            </a:outerShdw>
          </a:effectLst>
          <a:latin typeface="Arial" panose="020B0604020202020204" pitchFamily="34" charset="0"/>
          <a:ea typeface="+mn-ea"/>
          <a:cs typeface="Arial" panose="020B0604020202020204" pitchFamily="34" charset="0"/>
        </a:defRPr>
      </a:lvl1pPr>
      <a:lvl2pPr marL="742950" indent="-285750" algn="l" rtl="0" fontAlgn="base">
        <a:lnSpc>
          <a:spcPct val="90000"/>
        </a:lnSpc>
        <a:spcBef>
          <a:spcPct val="20000"/>
        </a:spcBef>
        <a:spcAft>
          <a:spcPct val="0"/>
        </a:spcAft>
        <a:buChar char="–"/>
        <a:defRPr sz="280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defRPr>
      </a:lvl2pPr>
      <a:lvl3pPr marL="1143000" indent="-228600" algn="l" rtl="0" fontAlgn="base">
        <a:lnSpc>
          <a:spcPct val="90000"/>
        </a:lnSpc>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3pPr>
      <a:lvl4pPr marL="1600200" indent="-228600" algn="l" rtl="0" fontAlgn="base">
        <a:lnSpc>
          <a:spcPct val="110000"/>
        </a:lnSpc>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4pPr>
      <a:lvl5pPr marL="2057400" indent="-228600" algn="l" rtl="0" fontAlgn="base">
        <a:lnSpc>
          <a:spcPct val="110000"/>
        </a:lnSpc>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5pPr>
      <a:lvl6pPr marL="2514600" indent="-228600" algn="l" rtl="0" fontAlgn="base">
        <a:lnSpc>
          <a:spcPct val="110000"/>
        </a:lnSpc>
        <a:spcBef>
          <a:spcPct val="20000"/>
        </a:spcBef>
        <a:spcAft>
          <a:spcPct val="0"/>
        </a:spcAft>
        <a:buChar char="»"/>
        <a:defRPr sz="2000">
          <a:solidFill>
            <a:schemeClr val="tx1"/>
          </a:solidFill>
          <a:latin typeface="+mn-lt"/>
        </a:defRPr>
      </a:lvl6pPr>
      <a:lvl7pPr marL="2971800" indent="-228600" algn="l" rtl="0" fontAlgn="base">
        <a:lnSpc>
          <a:spcPct val="110000"/>
        </a:lnSpc>
        <a:spcBef>
          <a:spcPct val="20000"/>
        </a:spcBef>
        <a:spcAft>
          <a:spcPct val="0"/>
        </a:spcAft>
        <a:buChar char="»"/>
        <a:defRPr sz="2000">
          <a:solidFill>
            <a:schemeClr val="tx1"/>
          </a:solidFill>
          <a:latin typeface="+mn-lt"/>
        </a:defRPr>
      </a:lvl7pPr>
      <a:lvl8pPr marL="3429000" indent="-228600" algn="l" rtl="0" fontAlgn="base">
        <a:lnSpc>
          <a:spcPct val="110000"/>
        </a:lnSpc>
        <a:spcBef>
          <a:spcPct val="20000"/>
        </a:spcBef>
        <a:spcAft>
          <a:spcPct val="0"/>
        </a:spcAft>
        <a:buChar char="»"/>
        <a:defRPr sz="2000">
          <a:solidFill>
            <a:schemeClr val="tx1"/>
          </a:solidFill>
          <a:latin typeface="+mn-lt"/>
        </a:defRPr>
      </a:lvl8pPr>
      <a:lvl9pPr marL="3886200" indent="-228600" algn="l" rtl="0" fontAlgn="base">
        <a:lnSpc>
          <a:spcPct val="110000"/>
        </a:lnSpc>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537854" y="2719923"/>
            <a:ext cx="6324600" cy="1143000"/>
          </a:xfrm>
        </p:spPr>
        <p:txBody>
          <a:bodyPr/>
          <a:lstStyle/>
          <a:p>
            <a:r>
              <a:rPr lang="en-US" u="none" dirty="0"/>
              <a:t>Sample 1 </a:t>
            </a:r>
            <a:br>
              <a:rPr lang="en-US" u="none" dirty="0"/>
            </a:br>
            <a:r>
              <a:rPr lang="en-US" u="none" dirty="0"/>
              <a:t>Worship/Liturgical Engagement</a:t>
            </a:r>
            <a:br>
              <a:rPr lang="en-US" u="none" dirty="0"/>
            </a:br>
            <a:r>
              <a:rPr lang="en-US" dirty="0"/>
              <a:t>(Religious Education)</a:t>
            </a:r>
          </a:p>
        </p:txBody>
      </p:sp>
    </p:spTree>
    <p:extLst>
      <p:ext uri="{BB962C8B-B14F-4D97-AF65-F5344CB8AC3E}">
        <p14:creationId xmlns:p14="http://schemas.microsoft.com/office/powerpoint/2010/main" val="2612620696"/>
      </p:ext>
    </p:extLst>
  </p:cSld>
  <p:clrMapOvr>
    <a:masterClrMapping/>
  </p:clrMapOvr>
  <p:transition>
    <p:strips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537854" y="2719923"/>
            <a:ext cx="6324600" cy="1143000"/>
          </a:xfrm>
        </p:spPr>
        <p:txBody>
          <a:bodyPr/>
          <a:lstStyle/>
          <a:p>
            <a:r>
              <a:rPr lang="en-US" u="none" dirty="0"/>
              <a:t>Sample 2 </a:t>
            </a:r>
            <a:br>
              <a:rPr lang="en-US" u="none" dirty="0"/>
            </a:br>
            <a:r>
              <a:rPr lang="en-US" u="none" dirty="0"/>
              <a:t>Worship/Liturgical Engagement</a:t>
            </a:r>
            <a:br>
              <a:rPr lang="en-US" u="none" dirty="0"/>
            </a:br>
            <a:r>
              <a:rPr lang="en-US" dirty="0"/>
              <a:t>(Religious Education)</a:t>
            </a:r>
          </a:p>
        </p:txBody>
      </p:sp>
    </p:spTree>
    <p:extLst>
      <p:ext uri="{BB962C8B-B14F-4D97-AF65-F5344CB8AC3E}">
        <p14:creationId xmlns:p14="http://schemas.microsoft.com/office/powerpoint/2010/main" val="200621831"/>
      </p:ext>
    </p:extLst>
  </p:cSld>
  <p:clrMapOvr>
    <a:masterClrMapping/>
  </p:clrMapOvr>
  <p:transition>
    <p:strips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984927"/>
            <a:ext cx="9055223" cy="2687278"/>
          </a:xfrm>
        </p:spPr>
        <p:txBody>
          <a:bodyPr/>
          <a:lstStyle/>
          <a:p>
            <a:pPr marL="0" indent="0">
              <a:buNone/>
            </a:pPr>
            <a:r>
              <a:rPr lang="en-US" sz="1800" b="1" dirty="0">
                <a:effectLst/>
                <a:ea typeface="Calibri" panose="020F0502020204030204" pitchFamily="34" charset="0"/>
              </a:rPr>
              <a:t>We will research, develop, and implement a best-practices, effective </a:t>
            </a:r>
            <a:r>
              <a:rPr lang="en-US" sz="1800" dirty="0">
                <a:effectLst/>
              </a:rPr>
              <a:t>Adult  and  Youth “Religious </a:t>
            </a:r>
            <a:r>
              <a:rPr lang="en-US" sz="1800" b="1" dirty="0">
                <a:effectLst/>
                <a:ea typeface="Calibri" panose="020F0502020204030204" pitchFamily="34" charset="0"/>
              </a:rPr>
              <a:t>Education, Prayer Life &amp; Church Services Engagement</a:t>
            </a:r>
            <a:r>
              <a:rPr lang="en-US" sz="1800" dirty="0">
                <a:effectLst/>
                <a:ea typeface="Calibri" panose="020F0502020204030204" pitchFamily="34" charset="0"/>
              </a:rPr>
              <a:t>” that </a:t>
            </a:r>
            <a:r>
              <a:rPr lang="en-US" sz="1800" b="1" dirty="0">
                <a:solidFill>
                  <a:srgbClr val="5D0100"/>
                </a:solidFill>
                <a:effectLst/>
              </a:rPr>
              <a:t>will achieve the following “Education &amp; Engagement Targets” within 24</a:t>
            </a:r>
            <a:r>
              <a:rPr lang="en-US" sz="1800" b="1" dirty="0">
                <a:solidFill>
                  <a:srgbClr val="FF0000"/>
                </a:solidFill>
                <a:effectLst/>
              </a:rPr>
              <a:t> </a:t>
            </a:r>
            <a:r>
              <a:rPr lang="en-US" sz="1800" b="1" dirty="0">
                <a:effectLst/>
              </a:rPr>
              <a:t>months:</a:t>
            </a:r>
          </a:p>
          <a:p>
            <a:pPr marL="0" indent="0">
              <a:buNone/>
            </a:pPr>
            <a:r>
              <a:rPr lang="en-US" sz="1800" dirty="0">
                <a:effectLst/>
              </a:rPr>
              <a:t>        (a) Education</a:t>
            </a:r>
          </a:p>
          <a:p>
            <a:pPr marL="1087438" indent="58738">
              <a:buAutoNum type="romanLcParenBoth"/>
              <a:tabLst>
                <a:tab pos="1141413" algn="l"/>
                <a:tab pos="1423988" algn="l"/>
              </a:tabLst>
            </a:pPr>
            <a:r>
              <a:rPr lang="en-US" sz="1800" dirty="0">
                <a:effectLst/>
              </a:rPr>
              <a:t>at least 25%  of adult parishioners complete a new four-part  series of Orthodoxy Education 6-8-week  programs; </a:t>
            </a:r>
          </a:p>
          <a:p>
            <a:pPr marL="1087438" indent="58738">
              <a:buAutoNum type="romanLcParenBoth"/>
              <a:tabLst>
                <a:tab pos="1141413" algn="l"/>
                <a:tab pos="1423988" algn="l"/>
              </a:tabLst>
            </a:pPr>
            <a:endParaRPr lang="en-US" sz="1800" dirty="0">
              <a:effectLst/>
            </a:endParaRPr>
          </a:p>
          <a:p>
            <a:pPr marL="1087438" indent="58738">
              <a:buAutoNum type="romanLcParenBoth"/>
              <a:tabLst>
                <a:tab pos="1141413" algn="l"/>
                <a:tab pos="1423988" algn="l"/>
              </a:tabLst>
            </a:pPr>
            <a:r>
              <a:rPr lang="en-US" sz="1800" dirty="0">
                <a:effectLst/>
              </a:rPr>
              <a:t>at least 25%  of young adult parishioners (aged 18-30) 	complete  new Orthodoxy Education programs; </a:t>
            </a:r>
          </a:p>
          <a:p>
            <a:pPr marL="1087438" indent="58738">
              <a:buAutoNum type="romanLcParenBoth"/>
              <a:tabLst>
                <a:tab pos="1141413" algn="l"/>
                <a:tab pos="1423988" algn="l"/>
              </a:tabLst>
            </a:pPr>
            <a:endParaRPr lang="en-US" sz="1800" dirty="0">
              <a:effectLst/>
            </a:endParaRPr>
          </a:p>
          <a:p>
            <a:pPr marL="1087438" indent="58738">
              <a:buNone/>
              <a:tabLst>
                <a:tab pos="1141413" algn="l"/>
                <a:tab pos="1423988" algn="l"/>
              </a:tabLst>
            </a:pPr>
            <a:r>
              <a:rPr lang="en-US" sz="1800" dirty="0">
                <a:effectLst/>
              </a:rPr>
              <a:t>(iii) at least 90% of </a:t>
            </a:r>
            <a:r>
              <a:rPr lang="en-US" sz="1800" b="1" dirty="0">
                <a:effectLst/>
              </a:rPr>
              <a:t>youth parishioners complete a revamped 	full academic year Sunday School program starting 	2023 	academic year;</a:t>
            </a:r>
          </a:p>
          <a:p>
            <a:pPr marL="457200" indent="0">
              <a:buNone/>
              <a:tabLst>
                <a:tab pos="1141413" algn="l"/>
              </a:tabLst>
            </a:pPr>
            <a:r>
              <a:rPr lang="en-US" sz="1800" dirty="0">
                <a:effectLst/>
              </a:rPr>
              <a:t>(b) Liturgical Engagement</a:t>
            </a:r>
          </a:p>
          <a:p>
            <a:pPr marL="457200" indent="0">
              <a:buNone/>
              <a:tabLst>
                <a:tab pos="1203325" algn="l"/>
              </a:tabLst>
            </a:pPr>
            <a:r>
              <a:rPr lang="en-US" sz="1800" dirty="0">
                <a:effectLst/>
              </a:rPr>
              <a:t>	(i)at least </a:t>
            </a:r>
            <a:r>
              <a:rPr lang="en-US" sz="1800" b="1" dirty="0">
                <a:effectLst/>
              </a:rPr>
              <a:t>50% of all parishioners will participate in an age-	appropriate “Prayer Life Initiative” and achieve</a:t>
            </a:r>
            <a:r>
              <a:rPr lang="en-US" sz="1800" dirty="0">
                <a:effectLst/>
              </a:rPr>
              <a:t> at least a 50% 	improvement in their prayer life </a:t>
            </a:r>
            <a:r>
              <a:rPr lang="en-US" sz="1800" dirty="0">
                <a:solidFill>
                  <a:schemeClr val="bg1"/>
                </a:solidFill>
                <a:effectLst/>
              </a:rPr>
              <a:t>practice</a:t>
            </a:r>
            <a:r>
              <a:rPr lang="en-US" sz="1800" b="1" dirty="0">
                <a:effectLst/>
              </a:rPr>
              <a:t>;</a:t>
            </a:r>
            <a:r>
              <a:rPr lang="en-US" sz="1800" dirty="0">
                <a:effectLst/>
              </a:rPr>
              <a:t> and </a:t>
            </a:r>
          </a:p>
          <a:p>
            <a:pPr marL="457200" indent="0">
              <a:buNone/>
              <a:tabLst>
                <a:tab pos="1203325" algn="l"/>
              </a:tabLst>
            </a:pPr>
            <a:endParaRPr lang="en-US" sz="1800" dirty="0">
              <a:effectLst/>
            </a:endParaRPr>
          </a:p>
          <a:p>
            <a:pPr marL="457200" indent="0">
              <a:buNone/>
              <a:tabLst>
                <a:tab pos="1141413" algn="l"/>
              </a:tabLst>
            </a:pPr>
            <a:r>
              <a:rPr lang="en-US" sz="1800" dirty="0">
                <a:effectLst/>
              </a:rPr>
              <a:t>            (ii) engagement </a:t>
            </a:r>
            <a:r>
              <a:rPr lang="en-US" sz="1800" dirty="0">
                <a:solidFill>
                  <a:schemeClr val="bg1"/>
                </a:solidFill>
                <a:effectLst/>
              </a:rPr>
              <a:t>of all parishioners</a:t>
            </a:r>
            <a:r>
              <a:rPr lang="en-US" sz="1800" dirty="0">
                <a:solidFill>
                  <a:srgbClr val="FF0000"/>
                </a:solidFill>
                <a:effectLst/>
              </a:rPr>
              <a:t> </a:t>
            </a:r>
            <a:r>
              <a:rPr lang="en-US" sz="1800" dirty="0">
                <a:effectLst/>
              </a:rPr>
              <a:t>in church services is 	increa</a:t>
            </a:r>
            <a:r>
              <a:rPr lang="en-US" sz="1800" dirty="0">
                <a:solidFill>
                  <a:srgbClr val="5D0100"/>
                </a:solidFill>
                <a:effectLst/>
              </a:rPr>
              <a:t>sed by at least </a:t>
            </a:r>
            <a:r>
              <a:rPr lang="en-US" sz="1800" dirty="0">
                <a:effectLst/>
              </a:rPr>
              <a:t>75%. </a:t>
            </a:r>
          </a:p>
          <a:p>
            <a:pPr marL="457200" indent="0">
              <a:buNone/>
              <a:tabLst>
                <a:tab pos="1314450" algn="l"/>
              </a:tabLst>
            </a:pPr>
            <a:endParaRPr lang="en-US" sz="1800" b="1" dirty="0">
              <a:effectLst/>
            </a:endParaRPr>
          </a:p>
        </p:txBody>
      </p:sp>
      <p:sp>
        <p:nvSpPr>
          <p:cNvPr id="6" name="Title 1">
            <a:extLst>
              <a:ext uri="{FF2B5EF4-FFF2-40B4-BE49-F238E27FC236}">
                <a16:creationId xmlns:a16="http://schemas.microsoft.com/office/drawing/2014/main" id="{C9C43534-E06B-49C7-96FD-1144F200DA5E}"/>
              </a:ext>
            </a:extLst>
          </p:cNvPr>
          <p:cNvSpPr>
            <a:spLocks noGrp="1"/>
          </p:cNvSpPr>
          <p:nvPr>
            <p:ph type="title"/>
          </p:nvPr>
        </p:nvSpPr>
        <p:spPr>
          <a:xfrm>
            <a:off x="1367245" y="-78171"/>
            <a:ext cx="6618515" cy="1143000"/>
          </a:xfrm>
        </p:spPr>
        <p:txBody>
          <a:bodyPr/>
          <a:lstStyle/>
          <a:p>
            <a:r>
              <a:rPr lang="en-US" sz="2400" b="1" u="none" dirty="0">
                <a:effectLst/>
                <a:latin typeface="Georgia" panose="02040502050405020303" pitchFamily="18" charset="0"/>
              </a:rPr>
              <a:t>Adult, Young Adult  &amp; Youth Religious Education &amp; Liturgical Engagement</a:t>
            </a:r>
            <a:br>
              <a:rPr lang="en-US" sz="2400" b="1" u="none" dirty="0">
                <a:effectLst/>
                <a:latin typeface="Georgia" panose="02040502050405020303" pitchFamily="18" charset="0"/>
              </a:rPr>
            </a:br>
            <a:r>
              <a:rPr lang="en-US" sz="2400" b="1" dirty="0">
                <a:effectLst/>
                <a:latin typeface="Georgia" panose="02040502050405020303" pitchFamily="18" charset="0"/>
              </a:rPr>
              <a:t>SMART </a:t>
            </a:r>
            <a:r>
              <a:rPr lang="en-US" sz="2400" b="1" u="sng" dirty="0">
                <a:effectLst/>
                <a:latin typeface="Georgia" panose="02040502050405020303" pitchFamily="18" charset="0"/>
              </a:rPr>
              <a:t>Goal 1</a:t>
            </a:r>
            <a:endParaRPr lang="en-US" sz="2400" b="1" u="sng" dirty="0">
              <a:latin typeface="Georgia" panose="02040502050405020303" pitchFamily="18" charset="0"/>
            </a:endParaRPr>
          </a:p>
        </p:txBody>
      </p:sp>
    </p:spTree>
    <p:extLst>
      <p:ext uri="{BB962C8B-B14F-4D97-AF65-F5344CB8AC3E}">
        <p14:creationId xmlns:p14="http://schemas.microsoft.com/office/powerpoint/2010/main" val="94362422"/>
      </p:ext>
    </p:extLst>
  </p:cSld>
  <p:clrMapOvr>
    <a:masterClrMapping/>
  </p:clrMapOvr>
  <p:transition>
    <p:strips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5BB26D2-3264-4731-B651-F1CCD5086303}"/>
              </a:ext>
            </a:extLst>
          </p:cNvPr>
          <p:cNvSpPr>
            <a:spLocks noGrp="1"/>
          </p:cNvSpPr>
          <p:nvPr>
            <p:ph sz="half" idx="1"/>
          </p:nvPr>
        </p:nvSpPr>
        <p:spPr>
          <a:xfrm>
            <a:off x="660" y="1030857"/>
            <a:ext cx="8994446" cy="5663242"/>
          </a:xfrm>
        </p:spPr>
        <p:txBody>
          <a:bodyPr/>
          <a:lstStyle/>
          <a:p>
            <a:pPr marL="284163" indent="-284163">
              <a:tabLst>
                <a:tab pos="690563" algn="l"/>
              </a:tabLst>
            </a:pPr>
            <a:r>
              <a:rPr lang="en-US" sz="2000" u="sng" dirty="0">
                <a:solidFill>
                  <a:schemeClr val="bg1"/>
                </a:solidFill>
                <a:effectLst/>
              </a:rPr>
              <a:t>LAG 1:</a:t>
            </a:r>
            <a:r>
              <a:rPr lang="en-US" sz="2000" dirty="0">
                <a:solidFill>
                  <a:schemeClr val="bg1"/>
                </a:solidFill>
                <a:effectLst/>
              </a:rPr>
              <a:t>  Research the most effective </a:t>
            </a:r>
            <a:r>
              <a:rPr lang="en-US" sz="2000" b="1" dirty="0">
                <a:solidFill>
                  <a:schemeClr val="bg1"/>
                </a:solidFill>
                <a:effectLst/>
              </a:rPr>
              <a:t>Adult, Young Adult &amp; Youth 	Religious Education, Prayer Life &amp; Church Services 	Engagement Programs </a:t>
            </a:r>
            <a:r>
              <a:rPr lang="en-US" sz="2000" dirty="0">
                <a:solidFill>
                  <a:schemeClr val="bg1"/>
                </a:solidFill>
                <a:effectLst/>
              </a:rPr>
              <a:t>within 4 months</a:t>
            </a:r>
          </a:p>
          <a:p>
            <a:pPr marL="284163" indent="-284163">
              <a:tabLst>
                <a:tab pos="690563" algn="l"/>
              </a:tabLst>
            </a:pPr>
            <a:endParaRPr lang="en-US" sz="2000" u="sng" dirty="0">
              <a:solidFill>
                <a:srgbClr val="FF0000"/>
              </a:solidFill>
              <a:effectLst/>
            </a:endParaRPr>
          </a:p>
          <a:p>
            <a:pPr marL="284163" indent="-284163">
              <a:tabLst>
                <a:tab pos="690563" algn="l"/>
              </a:tabLst>
            </a:pPr>
            <a:r>
              <a:rPr lang="en-US" sz="2000" u="sng" dirty="0">
                <a:solidFill>
                  <a:schemeClr val="bg1"/>
                </a:solidFill>
                <a:effectLst/>
              </a:rPr>
              <a:t>LAG 2:</a:t>
            </a:r>
            <a:r>
              <a:rPr lang="en-US" sz="2000" dirty="0">
                <a:solidFill>
                  <a:schemeClr val="bg1"/>
                </a:solidFill>
                <a:effectLst/>
              </a:rPr>
              <a:t> Develop the most effective “Education &amp; Engagement 	Program”  for adults, young adults, and youth within 4 	months</a:t>
            </a:r>
          </a:p>
          <a:p>
            <a:pPr marL="284163" indent="-284163">
              <a:tabLst>
                <a:tab pos="690563" algn="l"/>
              </a:tabLst>
            </a:pPr>
            <a:endParaRPr lang="en-US" sz="2000" u="sng" dirty="0">
              <a:solidFill>
                <a:srgbClr val="FF0000"/>
              </a:solidFill>
              <a:effectLst/>
            </a:endParaRPr>
          </a:p>
          <a:p>
            <a:pPr marL="233363" indent="-233363">
              <a:tabLst>
                <a:tab pos="690563" algn="l"/>
              </a:tabLst>
            </a:pPr>
            <a:r>
              <a:rPr lang="en-US" sz="2000" u="sng" dirty="0">
                <a:solidFill>
                  <a:schemeClr val="bg1"/>
                </a:solidFill>
                <a:effectLst/>
              </a:rPr>
              <a:t>LAG 3:</a:t>
            </a:r>
            <a:r>
              <a:rPr lang="en-US" sz="2000" dirty="0">
                <a:solidFill>
                  <a:schemeClr val="bg1"/>
                </a:solidFill>
                <a:effectLst/>
              </a:rPr>
              <a:t> Identify delivery modalities and 	recruit and train the  	Education &amp; Engagement Program “Educators” within 2 	months</a:t>
            </a:r>
          </a:p>
          <a:p>
            <a:pPr marL="233363" indent="-233363">
              <a:tabLst>
                <a:tab pos="690563" algn="l"/>
              </a:tabLst>
            </a:pPr>
            <a:endParaRPr lang="en-US" sz="2000" u="sng" dirty="0">
              <a:solidFill>
                <a:srgbClr val="FF0000"/>
              </a:solidFill>
              <a:effectLst/>
            </a:endParaRPr>
          </a:p>
          <a:p>
            <a:pPr marL="233363" indent="-233363">
              <a:tabLst>
                <a:tab pos="690563" algn="l"/>
              </a:tabLst>
            </a:pPr>
            <a:r>
              <a:rPr lang="en-US" sz="2000" u="sng" dirty="0">
                <a:solidFill>
                  <a:schemeClr val="bg1"/>
                </a:solidFill>
                <a:effectLst/>
              </a:rPr>
              <a:t>LAG 4:</a:t>
            </a:r>
            <a:r>
              <a:rPr lang="en-US" sz="2000" dirty="0">
                <a:solidFill>
                  <a:schemeClr val="bg1"/>
                </a:solidFill>
                <a:effectLst/>
              </a:rPr>
              <a:t> Deliver the Education &amp; Engagement Program to at least 	achieve the outlined Education &amp; Engagement Targets within 	12 months</a:t>
            </a:r>
          </a:p>
          <a:p>
            <a:pPr marL="233363" indent="-233363">
              <a:tabLst>
                <a:tab pos="690563" algn="l"/>
              </a:tabLst>
            </a:pPr>
            <a:endParaRPr lang="en-US" sz="2000" u="sng" dirty="0">
              <a:solidFill>
                <a:srgbClr val="FF0000"/>
              </a:solidFill>
              <a:effectLst/>
            </a:endParaRPr>
          </a:p>
          <a:p>
            <a:pPr marL="233363" indent="-233363">
              <a:tabLst>
                <a:tab pos="690563" algn="l"/>
              </a:tabLst>
            </a:pPr>
            <a:r>
              <a:rPr lang="en-US" sz="2000" b="1" u="sng" dirty="0">
                <a:solidFill>
                  <a:schemeClr val="bg1"/>
                </a:solidFill>
                <a:effectLst/>
              </a:rPr>
              <a:t>LAG 5</a:t>
            </a:r>
            <a:r>
              <a:rPr lang="en-US" sz="2000" b="1" dirty="0">
                <a:solidFill>
                  <a:schemeClr val="bg1"/>
                </a:solidFill>
                <a:effectLst/>
              </a:rPr>
              <a:t>:  Compile and assess the results of the </a:t>
            </a:r>
            <a:r>
              <a:rPr lang="en-US" sz="2000" dirty="0">
                <a:solidFill>
                  <a:schemeClr val="bg1"/>
                </a:solidFill>
                <a:effectLst/>
              </a:rPr>
              <a:t>Education &amp; 	Engagement Program  </a:t>
            </a:r>
            <a:r>
              <a:rPr lang="en-US" sz="2000" b="1" dirty="0">
                <a:solidFill>
                  <a:schemeClr val="bg1"/>
                </a:solidFill>
                <a:effectLst/>
              </a:rPr>
              <a:t>and make  necessary improvements 	within 2 months</a:t>
            </a:r>
          </a:p>
          <a:p>
            <a:endParaRPr lang="en-US" sz="1800" dirty="0">
              <a:solidFill>
                <a:schemeClr val="bg1"/>
              </a:solidFill>
              <a:effectLst/>
            </a:endParaRPr>
          </a:p>
          <a:p>
            <a:endParaRPr lang="en-US" sz="1800" dirty="0">
              <a:solidFill>
                <a:schemeClr val="bg1"/>
              </a:solidFill>
              <a:effectLst/>
            </a:endParaRPr>
          </a:p>
          <a:p>
            <a:endParaRPr lang="en-US" sz="1900" dirty="0">
              <a:solidFill>
                <a:schemeClr val="bg1"/>
              </a:solidFill>
              <a:effectLst/>
            </a:endParaRPr>
          </a:p>
        </p:txBody>
      </p:sp>
      <p:sp>
        <p:nvSpPr>
          <p:cNvPr id="3" name="Rectangle 2">
            <a:extLst>
              <a:ext uri="{FF2B5EF4-FFF2-40B4-BE49-F238E27FC236}">
                <a16:creationId xmlns:a16="http://schemas.microsoft.com/office/drawing/2014/main" id="{27EC269A-38F5-4836-90B2-E133FEC9E0CC}"/>
              </a:ext>
            </a:extLst>
          </p:cNvPr>
          <p:cNvSpPr/>
          <p:nvPr/>
        </p:nvSpPr>
        <p:spPr bwMode="auto">
          <a:xfrm>
            <a:off x="45049" y="1030857"/>
            <a:ext cx="8994447" cy="575813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8" name="Title 1">
            <a:extLst>
              <a:ext uri="{FF2B5EF4-FFF2-40B4-BE49-F238E27FC236}">
                <a16:creationId xmlns:a16="http://schemas.microsoft.com/office/drawing/2014/main" id="{41A3E2B5-20BB-4948-8581-7661941A6B33}"/>
              </a:ext>
            </a:extLst>
          </p:cNvPr>
          <p:cNvSpPr>
            <a:spLocks noGrp="1"/>
          </p:cNvSpPr>
          <p:nvPr>
            <p:ph type="title"/>
          </p:nvPr>
        </p:nvSpPr>
        <p:spPr>
          <a:xfrm>
            <a:off x="918713" y="-86264"/>
            <a:ext cx="7306574" cy="1143000"/>
          </a:xfrm>
        </p:spPr>
        <p:txBody>
          <a:bodyPr/>
          <a:lstStyle/>
          <a:p>
            <a:r>
              <a:rPr kumimoji="0" lang="en-US" sz="3600" b="1" i="0" u="sng" strike="noStrike" kern="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SMART Goal </a:t>
            </a:r>
            <a:r>
              <a:rPr lang="en-US" dirty="0"/>
              <a:t>Lags 1</a:t>
            </a:r>
          </a:p>
        </p:txBody>
      </p:sp>
    </p:spTree>
    <p:extLst>
      <p:ext uri="{BB962C8B-B14F-4D97-AF65-F5344CB8AC3E}">
        <p14:creationId xmlns:p14="http://schemas.microsoft.com/office/powerpoint/2010/main" val="2870468099"/>
      </p:ext>
    </p:extLst>
  </p:cSld>
  <p:clrMapOvr>
    <a:masterClrMapping/>
  </p:clrMapOvr>
  <p:transition>
    <p:strips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0681B-374B-47F4-97C9-6F2AEE6888FF}"/>
              </a:ext>
            </a:extLst>
          </p:cNvPr>
          <p:cNvSpPr>
            <a:spLocks noGrp="1"/>
          </p:cNvSpPr>
          <p:nvPr>
            <p:ph type="title"/>
          </p:nvPr>
        </p:nvSpPr>
        <p:spPr>
          <a:xfrm>
            <a:off x="918713" y="-86264"/>
            <a:ext cx="7306574" cy="1143000"/>
          </a:xfrm>
        </p:spPr>
        <p:txBody>
          <a:bodyPr/>
          <a:lstStyle/>
          <a:p>
            <a:r>
              <a:rPr kumimoji="0" lang="en-US" sz="2800" b="1" i="0" u="sng" strike="noStrike" kern="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SMART Goal </a:t>
            </a:r>
            <a:r>
              <a:rPr lang="en-US" sz="2800" dirty="0"/>
              <a:t>Leads 1</a:t>
            </a:r>
          </a:p>
        </p:txBody>
      </p:sp>
      <p:sp>
        <p:nvSpPr>
          <p:cNvPr id="3" name="Content Placeholder 2">
            <a:extLst>
              <a:ext uri="{FF2B5EF4-FFF2-40B4-BE49-F238E27FC236}">
                <a16:creationId xmlns:a16="http://schemas.microsoft.com/office/drawing/2014/main" id="{1D5BF839-4E6E-45E7-8006-B028F8613E12}"/>
              </a:ext>
            </a:extLst>
          </p:cNvPr>
          <p:cNvSpPr>
            <a:spLocks noGrp="1"/>
          </p:cNvSpPr>
          <p:nvPr>
            <p:ph sz="half" idx="1"/>
          </p:nvPr>
        </p:nvSpPr>
        <p:spPr>
          <a:xfrm>
            <a:off x="-1" y="949086"/>
            <a:ext cx="8969829" cy="5864524"/>
          </a:xfrm>
        </p:spPr>
        <p:txBody>
          <a:bodyPr/>
          <a:lstStyle/>
          <a:p>
            <a:pPr marL="233363" indent="-233363"/>
            <a:r>
              <a:rPr lang="en-US" sz="1300" u="sng" dirty="0">
                <a:solidFill>
                  <a:schemeClr val="bg1"/>
                </a:solidFill>
                <a:effectLst/>
              </a:rPr>
              <a:t>LEAD 1:  </a:t>
            </a:r>
          </a:p>
          <a:p>
            <a:pPr marL="457200" lvl="1" indent="0">
              <a:buNone/>
            </a:pPr>
            <a:r>
              <a:rPr lang="en-US" sz="1300" dirty="0">
                <a:solidFill>
                  <a:schemeClr val="bg1"/>
                </a:solidFill>
                <a:effectLst/>
              </a:rPr>
              <a:t>A: recruit team</a:t>
            </a:r>
          </a:p>
          <a:p>
            <a:pPr marL="457200" lvl="1" indent="0">
              <a:buNone/>
              <a:tabLst>
                <a:tab pos="746125" algn="l"/>
              </a:tabLst>
            </a:pPr>
            <a:r>
              <a:rPr lang="en-US" sz="1300" dirty="0">
                <a:solidFill>
                  <a:schemeClr val="bg1"/>
                </a:solidFill>
                <a:effectLst/>
              </a:rPr>
              <a:t>B: research, define and identify metrics to determine effectiveness, baselines, parishioner desires 	and what constitutes measurable improvement success</a:t>
            </a:r>
          </a:p>
          <a:p>
            <a:pPr marL="457200" lvl="1" indent="0">
              <a:buNone/>
              <a:tabLst>
                <a:tab pos="746125" algn="l"/>
              </a:tabLst>
            </a:pPr>
            <a:r>
              <a:rPr lang="en-US" sz="1300" dirty="0">
                <a:solidFill>
                  <a:schemeClr val="bg1"/>
                </a:solidFill>
                <a:effectLst/>
              </a:rPr>
              <a:t>C: identify at least 3 adult, young adult, and youth religious education, (including prayer life 	enhancement) &amp; church services engagement programs to consider</a:t>
            </a:r>
          </a:p>
          <a:p>
            <a:pPr marL="233363" indent="-233363"/>
            <a:r>
              <a:rPr lang="en-US" sz="1300" u="sng" dirty="0">
                <a:solidFill>
                  <a:schemeClr val="bg1"/>
                </a:solidFill>
                <a:effectLst/>
              </a:rPr>
              <a:t>LEAD 2: </a:t>
            </a:r>
          </a:p>
          <a:p>
            <a:pPr marL="457200" lvl="1" indent="0">
              <a:buNone/>
              <a:tabLst>
                <a:tab pos="746125" algn="l"/>
              </a:tabLst>
            </a:pPr>
            <a:r>
              <a:rPr lang="en-US" sz="1300" dirty="0">
                <a:solidFill>
                  <a:schemeClr val="bg1"/>
                </a:solidFill>
                <a:effectLst/>
              </a:rPr>
              <a:t>A: evaluate researched education &amp; engagement programs, and benchmark existing parish 	education &amp; engagement  programs,  for effectiveness against Lead 1B definitions and 	standards</a:t>
            </a:r>
          </a:p>
          <a:p>
            <a:pPr marL="457200" lvl="1" indent="0">
              <a:buNone/>
              <a:tabLst>
                <a:tab pos="746125" algn="l"/>
              </a:tabLst>
            </a:pPr>
            <a:r>
              <a:rPr lang="en-US" sz="1300" dirty="0">
                <a:solidFill>
                  <a:schemeClr val="bg1"/>
                </a:solidFill>
                <a:effectLst/>
              </a:rPr>
              <a:t>B: modify and/or develop new education &amp; engagement programs for utilization and create parish 	Education &amp; Engagement Program to achieve Education &amp; Engagement Targets</a:t>
            </a:r>
          </a:p>
          <a:p>
            <a:pPr marL="457200" lvl="1" indent="0">
              <a:buNone/>
              <a:tabLst>
                <a:tab pos="746125" algn="l"/>
              </a:tabLst>
            </a:pPr>
            <a:r>
              <a:rPr lang="en-US" sz="1300" dirty="0">
                <a:solidFill>
                  <a:schemeClr val="bg1"/>
                </a:solidFill>
                <a:effectLst/>
              </a:rPr>
              <a:t>C: finalize parish “Education &amp; Engagement Program” and effectiveness measurement metrics</a:t>
            </a:r>
          </a:p>
          <a:p>
            <a:pPr marL="233363" indent="-233363"/>
            <a:r>
              <a:rPr lang="en-US" sz="1300" u="sng" dirty="0">
                <a:solidFill>
                  <a:schemeClr val="bg1"/>
                </a:solidFill>
                <a:effectLst/>
              </a:rPr>
              <a:t>LEAD 3:  </a:t>
            </a:r>
          </a:p>
          <a:p>
            <a:pPr marL="457200" lvl="1" indent="0">
              <a:buNone/>
            </a:pPr>
            <a:r>
              <a:rPr lang="en-US" sz="1300" dirty="0">
                <a:solidFill>
                  <a:schemeClr val="bg1"/>
                </a:solidFill>
                <a:effectLst/>
              </a:rPr>
              <a:t>A: identify delivery modalities, technology, and “Educators”</a:t>
            </a:r>
          </a:p>
          <a:p>
            <a:pPr marL="457200" lvl="1" indent="0">
              <a:buNone/>
              <a:tabLst>
                <a:tab pos="746125" algn="l"/>
              </a:tabLst>
            </a:pPr>
            <a:r>
              <a:rPr lang="en-US" sz="1300" dirty="0">
                <a:solidFill>
                  <a:schemeClr val="bg1"/>
                </a:solidFill>
                <a:effectLst/>
              </a:rPr>
              <a:t>B: develop Educator training program, delivery modalities, and interim effectiveness assessment 	process</a:t>
            </a:r>
          </a:p>
          <a:p>
            <a:pPr marL="457200" lvl="1" indent="0">
              <a:buNone/>
            </a:pPr>
            <a:r>
              <a:rPr lang="en-US" sz="1300" dirty="0">
                <a:solidFill>
                  <a:schemeClr val="bg1"/>
                </a:solidFill>
                <a:effectLst/>
              </a:rPr>
              <a:t>C: recruit and train Educators </a:t>
            </a:r>
          </a:p>
          <a:p>
            <a:pPr marL="233363" indent="-233363"/>
            <a:r>
              <a:rPr lang="en-US" sz="1300" u="sng" dirty="0">
                <a:solidFill>
                  <a:schemeClr val="bg1"/>
                </a:solidFill>
                <a:effectLst/>
              </a:rPr>
              <a:t>LEAD 4:</a:t>
            </a:r>
          </a:p>
          <a:p>
            <a:pPr marL="457200" lvl="1" indent="0">
              <a:buNone/>
              <a:tabLst>
                <a:tab pos="746125" algn="l"/>
              </a:tabLst>
            </a:pPr>
            <a:r>
              <a:rPr lang="en-US" sz="1300" dirty="0">
                <a:solidFill>
                  <a:schemeClr val="bg1"/>
                </a:solidFill>
                <a:effectLst/>
              </a:rPr>
              <a:t>A: identify, recruit and educate Parish adults, young adults, and  youth into the Education &amp; 	Engagement	Program B: assign Educators to respective adults, young adults and youth, as 	necessary</a:t>
            </a:r>
          </a:p>
          <a:p>
            <a:pPr marL="457200" lvl="1" indent="0">
              <a:buNone/>
              <a:tabLst>
                <a:tab pos="746125" algn="l"/>
              </a:tabLst>
            </a:pPr>
            <a:r>
              <a:rPr lang="en-US" sz="1300" dirty="0">
                <a:solidFill>
                  <a:schemeClr val="bg1"/>
                </a:solidFill>
                <a:effectLst/>
              </a:rPr>
              <a:t>B:  schedule and complete a parish implementation of the Education &amp; Engagement Program to 	achieve the Education 	&amp; Engagement Targets</a:t>
            </a:r>
          </a:p>
          <a:p>
            <a:pPr marL="233363" indent="-233363">
              <a:tabLst>
                <a:tab pos="746125" algn="l"/>
              </a:tabLst>
            </a:pPr>
            <a:r>
              <a:rPr lang="en-US" sz="1300" u="sng" dirty="0">
                <a:solidFill>
                  <a:schemeClr val="bg1"/>
                </a:solidFill>
                <a:effectLst/>
              </a:rPr>
              <a:t>LEAD 5:  </a:t>
            </a:r>
          </a:p>
          <a:p>
            <a:pPr marL="457200" lvl="1" indent="0">
              <a:buNone/>
              <a:tabLst>
                <a:tab pos="746125" algn="l"/>
              </a:tabLst>
            </a:pPr>
            <a:r>
              <a:rPr lang="en-US" sz="1300" dirty="0">
                <a:solidFill>
                  <a:schemeClr val="bg1"/>
                </a:solidFill>
                <a:effectLst/>
              </a:rPr>
              <a:t>A: obtain qualitative and quantitative data from Education &amp; Engagement Program  effectiveness </a:t>
            </a:r>
          </a:p>
          <a:p>
            <a:pPr marL="457200" lvl="1" indent="0">
              <a:buNone/>
              <a:tabLst>
                <a:tab pos="746125" algn="l"/>
              </a:tabLst>
            </a:pPr>
            <a:r>
              <a:rPr lang="en-US" sz="1300" dirty="0">
                <a:solidFill>
                  <a:schemeClr val="bg1"/>
                </a:solidFill>
                <a:effectLst/>
              </a:rPr>
              <a:t>B: analyze all data and finalize and deliver Education &amp; Engagement Program assessment and 	make all necessary improvements to Education &amp; Engagement Program</a:t>
            </a:r>
          </a:p>
        </p:txBody>
      </p:sp>
      <p:sp>
        <p:nvSpPr>
          <p:cNvPr id="7" name="Rectangle 6">
            <a:extLst>
              <a:ext uri="{FF2B5EF4-FFF2-40B4-BE49-F238E27FC236}">
                <a16:creationId xmlns:a16="http://schemas.microsoft.com/office/drawing/2014/main" id="{45A197C0-DF5F-45F7-9981-657CBE859B87}"/>
              </a:ext>
            </a:extLst>
          </p:cNvPr>
          <p:cNvSpPr/>
          <p:nvPr/>
        </p:nvSpPr>
        <p:spPr bwMode="auto">
          <a:xfrm>
            <a:off x="0" y="986192"/>
            <a:ext cx="8900160" cy="582139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Tree>
    <p:extLst>
      <p:ext uri="{BB962C8B-B14F-4D97-AF65-F5344CB8AC3E}">
        <p14:creationId xmlns:p14="http://schemas.microsoft.com/office/powerpoint/2010/main" val="2520257220"/>
      </p:ext>
    </p:extLst>
  </p:cSld>
  <p:clrMapOvr>
    <a:masterClrMapping/>
  </p:clrMapOvr>
  <p:transition>
    <p:strips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76809" y="720619"/>
          <a:ext cx="8997519" cy="5397201"/>
        </p:xfrm>
        <a:graphic>
          <a:graphicData uri="http://schemas.openxmlformats.org/drawingml/2006/table">
            <a:tbl>
              <a:tblPr firstRow="1" bandRow="1">
                <a:tableStyleId>{7DF18680-E054-41AD-8BC1-D1AEF772440D}</a:tableStyleId>
              </a:tblPr>
              <a:tblGrid>
                <a:gridCol w="3663714">
                  <a:extLst>
                    <a:ext uri="{9D8B030D-6E8A-4147-A177-3AD203B41FA5}">
                      <a16:colId xmlns:a16="http://schemas.microsoft.com/office/drawing/2014/main" val="20000"/>
                    </a:ext>
                  </a:extLst>
                </a:gridCol>
                <a:gridCol w="1635121">
                  <a:extLst>
                    <a:ext uri="{9D8B030D-6E8A-4147-A177-3AD203B41FA5}">
                      <a16:colId xmlns:a16="http://schemas.microsoft.com/office/drawing/2014/main" val="20001"/>
                    </a:ext>
                  </a:extLst>
                </a:gridCol>
                <a:gridCol w="1828092">
                  <a:extLst>
                    <a:ext uri="{9D8B030D-6E8A-4147-A177-3AD203B41FA5}">
                      <a16:colId xmlns:a16="http://schemas.microsoft.com/office/drawing/2014/main" val="20002"/>
                    </a:ext>
                  </a:extLst>
                </a:gridCol>
                <a:gridCol w="1870592">
                  <a:extLst>
                    <a:ext uri="{9D8B030D-6E8A-4147-A177-3AD203B41FA5}">
                      <a16:colId xmlns:a16="http://schemas.microsoft.com/office/drawing/2014/main" val="20003"/>
                    </a:ext>
                  </a:extLst>
                </a:gridCol>
              </a:tblGrid>
              <a:tr h="437639">
                <a:tc>
                  <a:txBody>
                    <a:bodyPr/>
                    <a:lstStyle/>
                    <a:p>
                      <a:pPr algn="ctr"/>
                      <a:r>
                        <a:rPr lang="en-US" sz="1100" b="1" kern="1200" dirty="0">
                          <a:solidFill>
                            <a:schemeClr val="bg1"/>
                          </a:solidFill>
                          <a:effectLst/>
                          <a:latin typeface="Georgia" panose="02040502050405020303" pitchFamily="18" charset="0"/>
                          <a:ea typeface="+mn-ea"/>
                          <a:cs typeface="+mn-cs"/>
                        </a:rPr>
                        <a:t>Key  Actions  Necessary  </a:t>
                      </a:r>
                      <a:r>
                        <a:rPr lang="en-US" sz="1100" b="1" u="none" kern="1200" dirty="0">
                          <a:solidFill>
                            <a:schemeClr val="bg1"/>
                          </a:solidFill>
                          <a:effectLst/>
                          <a:latin typeface="Georgia" panose="02040502050405020303" pitchFamily="18" charset="0"/>
                          <a:ea typeface="+mn-ea"/>
                          <a:cs typeface="+mn-cs"/>
                        </a:rPr>
                        <a:t>To  Achieve  </a:t>
                      </a:r>
                    </a:p>
                    <a:p>
                      <a:pPr algn="ctr"/>
                      <a:r>
                        <a:rPr lang="en-US" sz="1100" b="1" u="sng" kern="1200" dirty="0">
                          <a:solidFill>
                            <a:schemeClr val="bg1"/>
                          </a:solidFill>
                          <a:effectLst/>
                          <a:latin typeface="Georgia" panose="02040502050405020303" pitchFamily="18" charset="0"/>
                          <a:ea typeface="+mn-ea"/>
                          <a:cs typeface="+mn-cs"/>
                        </a:rPr>
                        <a:t>SMART  Goal  1</a:t>
                      </a:r>
                      <a:endParaRPr lang="en-US" sz="1100" b="1" dirty="0">
                        <a:solidFill>
                          <a:schemeClr val="bg1"/>
                        </a:solidFill>
                        <a:latin typeface="Georgia" panose="02040502050405020303" pitchFamily="18" charset="0"/>
                      </a:endParaRPr>
                    </a:p>
                  </a:txBody>
                  <a:tcPr/>
                </a:tc>
                <a:tc>
                  <a:txBody>
                    <a:bodyPr/>
                    <a:lstStyle/>
                    <a:p>
                      <a:pPr algn="ctr"/>
                      <a:r>
                        <a:rPr lang="en-US" sz="1100" b="1" u="sng" dirty="0">
                          <a:solidFill>
                            <a:schemeClr val="bg1"/>
                          </a:solidFill>
                          <a:latin typeface="Georgia" panose="02040502050405020303" pitchFamily="18" charset="0"/>
                        </a:rPr>
                        <a:t>Responsible Party</a:t>
                      </a:r>
                    </a:p>
                  </a:txBody>
                  <a:tcPr/>
                </a:tc>
                <a:tc>
                  <a:txBody>
                    <a:bodyPr/>
                    <a:lstStyle/>
                    <a:p>
                      <a:pPr algn="ctr"/>
                      <a:r>
                        <a:rPr lang="en-US" sz="1100" b="1" u="sng" dirty="0">
                          <a:solidFill>
                            <a:schemeClr val="bg1"/>
                          </a:solidFill>
                          <a:latin typeface="Georgia" panose="02040502050405020303" pitchFamily="18" charset="0"/>
                        </a:rPr>
                        <a:t>Deadline Timetable</a:t>
                      </a:r>
                    </a:p>
                  </a:txBody>
                  <a:tcPr/>
                </a:tc>
                <a:tc>
                  <a:txBody>
                    <a:bodyPr/>
                    <a:lstStyle/>
                    <a:p>
                      <a:pPr algn="ctr"/>
                      <a:r>
                        <a:rPr lang="en-US" sz="1100" b="1" u="none" dirty="0">
                          <a:solidFill>
                            <a:schemeClr val="bg1"/>
                          </a:solidFill>
                          <a:latin typeface="Georgia" panose="02040502050405020303" pitchFamily="18" charset="0"/>
                        </a:rPr>
                        <a:t>Completion </a:t>
                      </a:r>
                    </a:p>
                    <a:p>
                      <a:pPr algn="ctr"/>
                      <a:r>
                        <a:rPr lang="en-US" sz="11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291105">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u="sng" dirty="0">
                          <a:solidFill>
                            <a:srgbClr val="FF0000"/>
                          </a:solidFill>
                          <a:effectLst/>
                          <a:latin typeface="Georgia" panose="02040502050405020303" pitchFamily="18" charset="0"/>
                        </a:rPr>
                        <a:t>LAG 1: Research the most effective Education &amp; Engagement Programs within 4 months</a:t>
                      </a:r>
                      <a:endParaRPr lang="en-US" sz="1200" b="1" u="sng"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944058"/>
                  </a:ext>
                </a:extLst>
              </a:tr>
              <a:tr h="471057">
                <a:tc>
                  <a:txBody>
                    <a:bodyPr/>
                    <a:lstStyle/>
                    <a:p>
                      <a:pPr marL="11113" marR="0" lvl="0" indent="0" algn="just">
                        <a:lnSpc>
                          <a:spcPct val="107000"/>
                        </a:lnSpc>
                        <a:spcBef>
                          <a:spcPts val="0"/>
                        </a:spcBef>
                        <a:spcAft>
                          <a:spcPts val="0"/>
                        </a:spcAft>
                        <a:buFont typeface="Arial" panose="020B0604020202020204" pitchFamily="34" charset="0"/>
                        <a:buNone/>
                        <a:tabLst/>
                      </a:pPr>
                      <a:r>
                        <a:rPr lang="en-US" sz="1400" b="1" dirty="0">
                          <a:effectLst/>
                          <a:latin typeface="Georgia" panose="02040502050405020303" pitchFamily="18" charset="0"/>
                          <a:ea typeface="Calibri" panose="020F0502020204030204" pitchFamily="34" charset="0"/>
                          <a:cs typeface="Times New Roman" panose="02020603050405020304" pitchFamily="18" charset="0"/>
                        </a:rPr>
                        <a:t>1. Form Parish SMART Goal Team 1 (“Education &amp; Engagement Ministry Team 1”).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Strategic Planning Team and Goal co-Captains</a:t>
                      </a:r>
                      <a:endParaRPr lang="en-US" sz="11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start date</a:t>
                      </a:r>
                    </a:p>
                    <a:p>
                      <a:pPr marL="0" marR="0">
                        <a:lnSpc>
                          <a:spcPct val="107000"/>
                        </a:lnSpc>
                        <a:spcBef>
                          <a:spcPts val="0"/>
                        </a:spcBef>
                        <a:spcAft>
                          <a:spcPts val="0"/>
                        </a:spcAft>
                      </a:pPr>
                      <a:endParaRPr lang="en-US" sz="11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nSpc>
                          <a:spcPct val="107000"/>
                        </a:lnSpc>
                        <a:spcBef>
                          <a:spcPts val="0"/>
                        </a:spcBef>
                        <a:spcAft>
                          <a:spcPts val="0"/>
                        </a:spcAft>
                        <a:buFont typeface="Symbol" pitchFamily="2" charset="2"/>
                        <a:buNone/>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&amp; Engagement Ministry Team 1 members agree to serve </a:t>
                      </a:r>
                      <a:r>
                        <a:rPr lang="en-US" sz="1200" dirty="0">
                          <a:effectLst/>
                          <a:latin typeface="Georgia" panose="02040502050405020303" pitchFamily="18" charset="0"/>
                          <a:ea typeface="Calibri" panose="020F0502020204030204" pitchFamily="34" charset="0"/>
                          <a:cs typeface="Times New Roman" panose="02020603050405020304" pitchFamily="18" charset="0"/>
                        </a:rPr>
                        <a:t> </a:t>
                      </a:r>
                      <a:endParaRPr lang="en-US" sz="11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0737851"/>
                  </a:ext>
                </a:extLst>
              </a:tr>
              <a:tr h="606954">
                <a:tc>
                  <a:txBody>
                    <a:bodyPr/>
                    <a:lstStyle/>
                    <a:p>
                      <a:pPr marL="0" lvl="1" indent="0">
                        <a:buNone/>
                      </a:pPr>
                      <a:r>
                        <a:rPr lang="en-US" sz="1400" b="1" dirty="0">
                          <a:effectLst/>
                          <a:latin typeface="Georgia" panose="02040502050405020303" pitchFamily="18" charset="0"/>
                        </a:rPr>
                        <a:t>2. Research, define and identify metrics to determine effectiveness and what constitutes “measurable improvement” success for each targeted demographic of youth and adults in each  “Education &amp; Engagement Programs.” Survey parishioners’ religious education, prayer life &amp; church services engagement needs and desires. Identify specific curriculum to help parishioners better make personal transitions through their lives.</a:t>
                      </a:r>
                      <a:endParaRPr lang="en-US" sz="1400" b="1"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&amp; Engagement </a:t>
                      </a: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Ministry Team 1</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3 months after </a:t>
                      </a: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step 1</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lvl="0" indent="0">
                        <a:lnSpc>
                          <a:spcPct val="107000"/>
                        </a:lnSpc>
                        <a:spcBef>
                          <a:spcPts val="0"/>
                        </a:spcBef>
                        <a:spcAft>
                          <a:spcPts val="0"/>
                        </a:spcAft>
                        <a:buFont typeface="Symbol" pitchFamily="2" charset="2"/>
                        <a:buNone/>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Success and effectiveness metrics are finalized</a:t>
                      </a:r>
                    </a:p>
                  </a:txBody>
                  <a:tcPr marL="68580" marR="68580" marT="0" marB="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r h="916489">
                <a:tc>
                  <a:txBody>
                    <a:bodyPr/>
                    <a:lstStyle/>
                    <a:p>
                      <a:pPr marL="0" marR="0" lvl="0" indent="0" algn="just">
                        <a:lnSpc>
                          <a:spcPct val="107000"/>
                        </a:lnSpc>
                        <a:spcBef>
                          <a:spcPts val="0"/>
                        </a:spcBef>
                        <a:spcAft>
                          <a:spcPts val="0"/>
                        </a:spcAft>
                        <a:buFontTx/>
                        <a:buNone/>
                      </a:pPr>
                      <a:r>
                        <a:rPr lang="en-US" sz="1400" b="1" dirty="0">
                          <a:effectLst/>
                          <a:latin typeface="Georgia" panose="02040502050405020303" pitchFamily="18" charset="0"/>
                          <a:ea typeface="Calibri" panose="020F0502020204030204" pitchFamily="34" charset="0"/>
                          <a:cs typeface="Times New Roman" panose="02020603050405020304" pitchFamily="18" charset="0"/>
                        </a:rPr>
                        <a:t>3. </a:t>
                      </a:r>
                      <a:r>
                        <a:rPr lang="en-US" sz="1400" b="1" dirty="0">
                          <a:effectLst/>
                          <a:latin typeface="Georgia" panose="02040502050405020303" pitchFamily="18" charset="0"/>
                        </a:rPr>
                        <a:t>Identify at least 3 Adult/Young Adult and 3 Youth Education &amp; Engagement </a:t>
                      </a:r>
                      <a:r>
                        <a:rPr lang="en-US" sz="1400" b="1" dirty="0">
                          <a:solidFill>
                            <a:srgbClr val="5D0100"/>
                          </a:solidFill>
                          <a:latin typeface="Georgia" panose="02040502050405020303" pitchFamily="18" charset="0"/>
                        </a:rPr>
                        <a:t>programs </a:t>
                      </a:r>
                      <a:r>
                        <a:rPr lang="en-US" sz="1400" b="1" dirty="0">
                          <a:effectLst/>
                          <a:latin typeface="Georgia" panose="02040502050405020303" pitchFamily="18" charset="0"/>
                        </a:rPr>
                        <a:t>to evaluate and consider from both inside and outside the Orthodox ecosystem.</a:t>
                      </a:r>
                      <a:endParaRPr lang="en-US" sz="14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&amp; Engagement Ministry Team 1</a:t>
                      </a: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Simultaneous with step 2</a:t>
                      </a:r>
                      <a:endParaRPr lang="en-US" sz="12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nSpc>
                          <a:spcPct val="107000"/>
                        </a:lnSpc>
                        <a:spcBef>
                          <a:spcPts val="0"/>
                        </a:spcBef>
                        <a:spcAft>
                          <a:spcPts val="0"/>
                        </a:spcAft>
                        <a:buFontTx/>
                        <a:buNone/>
                      </a:pPr>
                      <a:r>
                        <a:rPr lang="en-US" sz="1200" b="1" dirty="0">
                          <a:effectLst/>
                          <a:latin typeface="Georgia" panose="02040502050405020303" pitchFamily="18" charset="0"/>
                          <a:ea typeface="Calibri" panose="020F0502020204030204" pitchFamily="34" charset="0"/>
                          <a:cs typeface="Times New Roman" panose="02020603050405020304" pitchFamily="18" charset="0"/>
                        </a:rPr>
                        <a:t>At least 3 Education &amp; Engagement </a:t>
                      </a:r>
                      <a:r>
                        <a:rPr lang="en-US" sz="1200" b="1" dirty="0">
                          <a:effectLst/>
                          <a:latin typeface="Georgia" panose="02040502050405020303" pitchFamily="18" charset="0"/>
                        </a:rPr>
                        <a:t>training p</a:t>
                      </a:r>
                      <a:r>
                        <a:rPr lang="en-US" sz="1200" b="1" dirty="0">
                          <a:solidFill>
                            <a:srgbClr val="5D0100"/>
                          </a:solidFill>
                          <a:latin typeface="Georgia" panose="02040502050405020303" pitchFamily="18" charset="0"/>
                        </a:rPr>
                        <a:t>rograms</a:t>
                      </a:r>
                      <a:r>
                        <a:rPr lang="en-US" sz="1200" b="1" dirty="0">
                          <a:effectLst/>
                          <a:latin typeface="Georgia" panose="02040502050405020303" pitchFamily="18" charset="0"/>
                          <a:ea typeface="Calibri" panose="020F0502020204030204" pitchFamily="34" charset="0"/>
                          <a:cs typeface="Times New Roman" panose="02020603050405020304" pitchFamily="18" charset="0"/>
                        </a:rPr>
                        <a:t> are identified for study for each demographic</a:t>
                      </a:r>
                    </a:p>
                  </a:txBody>
                  <a:tcPr marL="68580" marR="68580" marT="0" marB="0"/>
                </a:tc>
                <a:extLst>
                  <a:ext uri="{0D108BD9-81ED-4DB2-BD59-A6C34878D82A}">
                    <a16:rowId xmlns:a16="http://schemas.microsoft.com/office/drawing/2014/main" val="1085481770"/>
                  </a:ext>
                </a:extLst>
              </a:tr>
            </a:tbl>
          </a:graphicData>
        </a:graphic>
      </p:graphicFrame>
      <p:sp>
        <p:nvSpPr>
          <p:cNvPr id="6" name="Title 1">
            <a:extLst>
              <a:ext uri="{FF2B5EF4-FFF2-40B4-BE49-F238E27FC236}">
                <a16:creationId xmlns:a16="http://schemas.microsoft.com/office/drawing/2014/main" id="{B1E44BC4-6B6A-FECB-3EC6-FA5FCCDB3EE4}"/>
              </a:ext>
            </a:extLst>
          </p:cNvPr>
          <p:cNvSpPr txBox="1">
            <a:spLocks/>
          </p:cNvSpPr>
          <p:nvPr/>
        </p:nvSpPr>
        <p:spPr bwMode="auto">
          <a:xfrm>
            <a:off x="221942" y="-250934"/>
            <a:ext cx="899308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mj-lt"/>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a:lstStyle>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t>Adult</a:t>
            </a:r>
            <a:r>
              <a:rPr kumimoji="0" lang="en-US" sz="2000" b="1" i="0" u="none" strike="noStrike" kern="1200" cap="none" spc="0" normalizeH="0" baseline="0" noProof="0" dirty="0">
                <a:ln>
                  <a:noFill/>
                </a:ln>
                <a:solidFill>
                  <a:srgbClr val="760002"/>
                </a:solidFill>
                <a:effectLst/>
                <a:uLnTx/>
                <a:uFillTx/>
                <a:latin typeface="Georgia" panose="02040502050405020303" pitchFamily="18" charset="0"/>
                <a:ea typeface="+mj-ea"/>
                <a:cs typeface="+mj-cs"/>
              </a:rPr>
              <a:t>, Young Adult</a:t>
            </a:r>
            <a: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t> &amp; </a:t>
            </a:r>
            <a:r>
              <a:rPr kumimoji="0" lang="en-US" sz="2200" b="1" i="0" u="none" strike="noStrike" kern="0" cap="none" spc="0" normalizeH="0" baseline="0" noProof="0" dirty="0">
                <a:ln>
                  <a:noFill/>
                </a:ln>
                <a:solidFill>
                  <a:srgbClr val="760002"/>
                </a:solidFill>
                <a:effectLst>
                  <a:outerShdw blurRad="38100" dist="38100" dir="2700000" algn="tl">
                    <a:srgbClr val="C0C0C0"/>
                  </a:outerShdw>
                </a:effectLst>
                <a:uLnTx/>
                <a:uFillTx/>
                <a:latin typeface="Georgia"/>
                <a:ea typeface="+mj-ea"/>
                <a:cs typeface="+mj-cs"/>
              </a:rPr>
              <a:t>Youth Education &amp; Engagement</a:t>
            </a:r>
            <a:b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br>
            <a:r>
              <a:rPr kumimoji="0" lang="en-US" sz="2400" b="1" i="0" u="sng" strike="noStrike" kern="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SMART Goal </a:t>
            </a:r>
            <a:r>
              <a:rPr kumimoji="0" lang="en-US" sz="2200" b="1" i="0" u="sng" strike="noStrike" kern="0" cap="none" spc="0" normalizeH="0" baseline="0" noProof="0" dirty="0">
                <a:ln>
                  <a:noFill/>
                </a:ln>
                <a:solidFill>
                  <a:srgbClr val="760002"/>
                </a:solidFill>
                <a:effectLst/>
                <a:uLnTx/>
                <a:uFillTx/>
                <a:latin typeface="Georgia" panose="02040502050405020303" pitchFamily="18" charset="0"/>
                <a:ea typeface="+mj-ea"/>
                <a:cs typeface="+mj-cs"/>
              </a:rPr>
              <a:t>1 Action Plan</a:t>
            </a:r>
            <a:endParaRPr kumimoji="0" lang="en-US" sz="2200" b="1" i="0" u="sng" strike="noStrike" kern="0" cap="none" spc="0" normalizeH="0" baseline="0" noProof="0" dirty="0">
              <a:ln>
                <a:noFill/>
              </a:ln>
              <a:solidFill>
                <a:srgbClr val="760002"/>
              </a:solidFill>
              <a:effectLst>
                <a:outerShdw blurRad="38100" dist="38100" dir="2700000" algn="tl">
                  <a:srgbClr val="C0C0C0"/>
                </a:outerShdw>
              </a:effectLst>
              <a:uLnTx/>
              <a:uFillTx/>
              <a:latin typeface="Georgia" panose="02040502050405020303" pitchFamily="18" charset="0"/>
              <a:ea typeface="+mj-ea"/>
              <a:cs typeface="+mj-cs"/>
            </a:endParaRPr>
          </a:p>
        </p:txBody>
      </p:sp>
    </p:spTree>
    <p:extLst>
      <p:ext uri="{BB962C8B-B14F-4D97-AF65-F5344CB8AC3E}">
        <p14:creationId xmlns:p14="http://schemas.microsoft.com/office/powerpoint/2010/main" val="1375132353"/>
      </p:ext>
    </p:extLst>
  </p:cSld>
  <p:clrMapOvr>
    <a:masterClrMapping/>
  </p:clrMapOvr>
  <p:transition>
    <p:strips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146481" y="1054429"/>
          <a:ext cx="8779805" cy="4939976"/>
        </p:xfrm>
        <a:graphic>
          <a:graphicData uri="http://schemas.openxmlformats.org/drawingml/2006/table">
            <a:tbl>
              <a:tblPr firstRow="1" bandRow="1">
                <a:tableStyleId>{7DF18680-E054-41AD-8BC1-D1AEF772440D}</a:tableStyleId>
              </a:tblPr>
              <a:tblGrid>
                <a:gridCol w="3575062">
                  <a:extLst>
                    <a:ext uri="{9D8B030D-6E8A-4147-A177-3AD203B41FA5}">
                      <a16:colId xmlns:a16="http://schemas.microsoft.com/office/drawing/2014/main" val="20000"/>
                    </a:ext>
                  </a:extLst>
                </a:gridCol>
                <a:gridCol w="1595556">
                  <a:extLst>
                    <a:ext uri="{9D8B030D-6E8A-4147-A177-3AD203B41FA5}">
                      <a16:colId xmlns:a16="http://schemas.microsoft.com/office/drawing/2014/main" val="20001"/>
                    </a:ext>
                  </a:extLst>
                </a:gridCol>
                <a:gridCol w="1783858">
                  <a:extLst>
                    <a:ext uri="{9D8B030D-6E8A-4147-A177-3AD203B41FA5}">
                      <a16:colId xmlns:a16="http://schemas.microsoft.com/office/drawing/2014/main" val="20002"/>
                    </a:ext>
                  </a:extLst>
                </a:gridCol>
                <a:gridCol w="1825329">
                  <a:extLst>
                    <a:ext uri="{9D8B030D-6E8A-4147-A177-3AD203B41FA5}">
                      <a16:colId xmlns:a16="http://schemas.microsoft.com/office/drawing/2014/main" val="20003"/>
                    </a:ext>
                  </a:extLst>
                </a:gridCol>
              </a:tblGrid>
              <a:tr h="437639">
                <a:tc>
                  <a:txBody>
                    <a:bodyPr/>
                    <a:lstStyle/>
                    <a:p>
                      <a:pPr algn="ctr"/>
                      <a:r>
                        <a:rPr lang="en-US" sz="1100" b="1" kern="1200" dirty="0">
                          <a:solidFill>
                            <a:schemeClr val="bg1"/>
                          </a:solidFill>
                          <a:effectLst/>
                          <a:latin typeface="Georgia" panose="02040502050405020303" pitchFamily="18" charset="0"/>
                          <a:ea typeface="+mn-ea"/>
                          <a:cs typeface="+mn-cs"/>
                        </a:rPr>
                        <a:t>Key  Actions  Necessary  </a:t>
                      </a:r>
                      <a:r>
                        <a:rPr lang="en-US" sz="1100" b="1" u="none" kern="1200" dirty="0">
                          <a:solidFill>
                            <a:schemeClr val="bg1"/>
                          </a:solidFill>
                          <a:effectLst/>
                          <a:latin typeface="Georgia" panose="02040502050405020303" pitchFamily="18" charset="0"/>
                          <a:ea typeface="+mn-ea"/>
                          <a:cs typeface="+mn-cs"/>
                        </a:rPr>
                        <a:t>To  Achieve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u="sng" kern="1200" dirty="0">
                          <a:solidFill>
                            <a:schemeClr val="bg1"/>
                          </a:solidFill>
                          <a:effectLst/>
                          <a:latin typeface="Georgia" panose="02040502050405020303" pitchFamily="18" charset="0"/>
                          <a:ea typeface="+mn-ea"/>
                          <a:cs typeface="+mn-cs"/>
                        </a:rPr>
                        <a:t>SMART  Goal  1</a:t>
                      </a:r>
                      <a:endParaRPr lang="en-US" sz="1100" b="1" dirty="0">
                        <a:solidFill>
                          <a:schemeClr val="bg1"/>
                        </a:solidFill>
                        <a:latin typeface="Georgia" panose="02040502050405020303" pitchFamily="18" charset="0"/>
                      </a:endParaRPr>
                    </a:p>
                  </a:txBody>
                  <a:tcPr/>
                </a:tc>
                <a:tc>
                  <a:txBody>
                    <a:bodyPr/>
                    <a:lstStyle/>
                    <a:p>
                      <a:pPr algn="ctr"/>
                      <a:r>
                        <a:rPr lang="en-US" sz="1100" b="1" u="sng" dirty="0">
                          <a:solidFill>
                            <a:schemeClr val="bg1"/>
                          </a:solidFill>
                          <a:latin typeface="Georgia" panose="02040502050405020303" pitchFamily="18" charset="0"/>
                        </a:rPr>
                        <a:t>Responsible Party</a:t>
                      </a:r>
                    </a:p>
                  </a:txBody>
                  <a:tcPr/>
                </a:tc>
                <a:tc>
                  <a:txBody>
                    <a:bodyPr/>
                    <a:lstStyle/>
                    <a:p>
                      <a:pPr algn="ctr"/>
                      <a:r>
                        <a:rPr lang="en-US" sz="1100" b="1" u="sng" dirty="0">
                          <a:solidFill>
                            <a:schemeClr val="bg1"/>
                          </a:solidFill>
                          <a:latin typeface="Georgia" panose="02040502050405020303" pitchFamily="18" charset="0"/>
                        </a:rPr>
                        <a:t>Deadline Timetable</a:t>
                      </a:r>
                    </a:p>
                  </a:txBody>
                  <a:tcPr/>
                </a:tc>
                <a:tc>
                  <a:txBody>
                    <a:bodyPr/>
                    <a:lstStyle/>
                    <a:p>
                      <a:pPr algn="ctr"/>
                      <a:r>
                        <a:rPr lang="en-US" sz="1100" b="1" u="none" dirty="0">
                          <a:solidFill>
                            <a:schemeClr val="bg1"/>
                          </a:solidFill>
                          <a:latin typeface="Georgia" panose="02040502050405020303" pitchFamily="18" charset="0"/>
                        </a:rPr>
                        <a:t>Completion </a:t>
                      </a:r>
                    </a:p>
                    <a:p>
                      <a:pPr algn="ctr"/>
                      <a:r>
                        <a:rPr lang="en-US" sz="11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235137">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2: Develop the most effective </a:t>
                      </a:r>
                      <a:r>
                        <a:rPr lang="en-US" sz="1200" b="1" u="sng" dirty="0">
                          <a:solidFill>
                            <a:srgbClr val="FF0000"/>
                          </a:solidFill>
                          <a:effectLst/>
                          <a:latin typeface="Georgia" panose="02040502050405020303" pitchFamily="18" charset="0"/>
                        </a:rPr>
                        <a:t>Education &amp; Engagement Program </a:t>
                      </a:r>
                      <a:r>
                        <a:rPr kumimoji="0" lang="en-US" sz="12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within 4 months</a:t>
                      </a:r>
                      <a:endParaRPr lang="en-US" sz="12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nSpc>
                          <a:spcPct val="107000"/>
                        </a:lnSpc>
                        <a:spcBef>
                          <a:spcPts val="0"/>
                        </a:spcBef>
                        <a:spcAft>
                          <a:spcPts val="0"/>
                        </a:spcAft>
                        <a:buFontTx/>
                        <a:buNone/>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2140628"/>
                  </a:ext>
                </a:extLst>
              </a:tr>
              <a:tr h="1038031">
                <a:tc>
                  <a:txBody>
                    <a:bodyPr/>
                    <a:lstStyle/>
                    <a:p>
                      <a:pPr marL="0" lvl="1" indent="0">
                        <a:buNone/>
                      </a:pPr>
                      <a:r>
                        <a:rPr lang="en-US" sz="1400" b="1" dirty="0">
                          <a:effectLst/>
                          <a:latin typeface="Georgia" panose="02040502050405020303" pitchFamily="18" charset="0"/>
                        </a:rPr>
                        <a:t>4. Using the step 2 criteria of effectiveness and measurable improvement success: (a) evaluate and study the education &amp; engagement programs identified in step 3: (b) baseline the effectiveness of the existing parish adult and youth education &amp; engagement programs; (c) assess parishioner program desires.</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  month after step 3</a:t>
                      </a: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Evaluation of alternative religious education &amp; liturgical engagement Program</a:t>
                      </a:r>
                      <a:r>
                        <a:rPr lang="en-US" sz="1200" b="1" dirty="0">
                          <a:effectLst/>
                          <a:latin typeface="Georgia" panose="02040502050405020303" pitchFamily="18" charset="0"/>
                        </a:rPr>
                        <a:t>s and parish existing programs is</a:t>
                      </a: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completed </a:t>
                      </a:r>
                    </a:p>
                  </a:txBody>
                  <a:tcPr marL="68580" marR="68580" marT="0" marB="0"/>
                </a:tc>
                <a:extLst>
                  <a:ext uri="{0D108BD9-81ED-4DB2-BD59-A6C34878D82A}">
                    <a16:rowId xmlns:a16="http://schemas.microsoft.com/office/drawing/2014/main" val="1314675711"/>
                  </a:ext>
                </a:extLst>
              </a:tr>
              <a:tr h="1038031">
                <a:tc>
                  <a:txBody>
                    <a:bodyPr/>
                    <a:lstStyle/>
                    <a:p>
                      <a:pPr marL="0" lvl="1" indent="0">
                        <a:buNone/>
                      </a:pPr>
                      <a:r>
                        <a:rPr lang="en-US" sz="1400" b="1" dirty="0">
                          <a:effectLst/>
                          <a:latin typeface="Georgia" panose="02040502050405020303" pitchFamily="18" charset="0"/>
                        </a:rPr>
                        <a:t>5. Modify researched or existing programs, or develop new curriculum, as necessary, to finalize the creation of official parish Adult and Youth “Education &amp; Engagement Program” for use.  Identify potential “Educators” who can teach the Education &amp; Engagement Program. And </a:t>
                      </a:r>
                      <a:r>
                        <a:rPr lang="en-US" sz="1400" b="1" dirty="0">
                          <a:latin typeface="+mj-lt"/>
                        </a:rPr>
                        <a:t>establish quarterly evaluation of success performance benchmarks. </a:t>
                      </a:r>
                      <a:endParaRPr lang="en-US" sz="1400" b="1" dirty="0">
                        <a:effectLst/>
                        <a:latin typeface="+mj-lt"/>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&amp; Engagement Ministry Team 1</a:t>
                      </a:r>
                      <a:endPar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3  months after step 4</a:t>
                      </a:r>
                    </a:p>
                  </a:txBody>
                  <a:tcPr marL="68580" marR="68580" marT="0" marB="0"/>
                </a:tc>
                <a:tc>
                  <a:txBody>
                    <a:bodyPr/>
                    <a:lstStyle/>
                    <a:p>
                      <a:pPr marL="0" marR="0">
                        <a:lnSpc>
                          <a:spcPct val="107000"/>
                        </a:lnSpc>
                        <a:spcBef>
                          <a:spcPts val="0"/>
                        </a:spcBef>
                        <a:spcAft>
                          <a:spcPts val="0"/>
                        </a:spcAft>
                      </a:pPr>
                      <a:r>
                        <a:rPr lang="en-US" sz="1200" b="1" dirty="0">
                          <a:effectLst/>
                          <a:latin typeface="Georgia" panose="02040502050405020303" pitchFamily="18" charset="0"/>
                        </a:rPr>
                        <a:t>Adult and Youth Education &amp; Engagement Program  is finalized, and Educators are identified</a:t>
                      </a:r>
                      <a:endPar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5743313"/>
                  </a:ext>
                </a:extLst>
              </a:tr>
            </a:tbl>
          </a:graphicData>
        </a:graphic>
      </p:graphicFrame>
      <p:sp>
        <p:nvSpPr>
          <p:cNvPr id="6" name="Title 1">
            <a:extLst>
              <a:ext uri="{FF2B5EF4-FFF2-40B4-BE49-F238E27FC236}">
                <a16:creationId xmlns:a16="http://schemas.microsoft.com/office/drawing/2014/main" id="{B1E44BC4-6B6A-FECB-3EC6-FA5FCCDB3EE4}"/>
              </a:ext>
            </a:extLst>
          </p:cNvPr>
          <p:cNvSpPr txBox="1">
            <a:spLocks/>
          </p:cNvSpPr>
          <p:nvPr/>
        </p:nvSpPr>
        <p:spPr bwMode="auto">
          <a:xfrm>
            <a:off x="221942" y="-250934"/>
            <a:ext cx="899308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mj-lt"/>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a:lstStyle>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t>Adult</a:t>
            </a:r>
            <a:r>
              <a:rPr kumimoji="0" lang="en-US" sz="2000" b="1" i="0" u="none" strike="noStrike" kern="1200" cap="none" spc="0" normalizeH="0" baseline="0" noProof="0" dirty="0">
                <a:ln>
                  <a:noFill/>
                </a:ln>
                <a:solidFill>
                  <a:srgbClr val="760002"/>
                </a:solidFill>
                <a:effectLst/>
                <a:uLnTx/>
                <a:uFillTx/>
                <a:latin typeface="Georgia" panose="02040502050405020303" pitchFamily="18" charset="0"/>
                <a:ea typeface="+mj-ea"/>
                <a:cs typeface="+mj-cs"/>
              </a:rPr>
              <a:t>, Young Adult</a:t>
            </a:r>
            <a: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t> &amp; </a:t>
            </a:r>
            <a:r>
              <a:rPr kumimoji="0" lang="en-US" sz="2200" b="1" i="0" u="none" strike="noStrike" kern="0" cap="none" spc="0" normalizeH="0" baseline="0" noProof="0" dirty="0">
                <a:ln>
                  <a:noFill/>
                </a:ln>
                <a:solidFill>
                  <a:srgbClr val="760002"/>
                </a:solidFill>
                <a:effectLst>
                  <a:outerShdw blurRad="38100" dist="38100" dir="2700000" algn="tl">
                    <a:srgbClr val="C0C0C0"/>
                  </a:outerShdw>
                </a:effectLst>
                <a:uLnTx/>
                <a:uFillTx/>
                <a:latin typeface="Georgia"/>
                <a:ea typeface="+mj-ea"/>
                <a:cs typeface="+mj-cs"/>
              </a:rPr>
              <a:t>Youth Education &amp; Engagement</a:t>
            </a:r>
            <a:b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br>
            <a:r>
              <a:rPr kumimoji="0" lang="en-US" sz="2000" b="1" i="0" u="sng" strike="noStrike" kern="1200" cap="none" spc="0" normalizeH="0" baseline="0" noProof="0" dirty="0">
                <a:ln>
                  <a:noFill/>
                </a:ln>
                <a:solidFill>
                  <a:srgbClr val="760002"/>
                </a:solidFill>
                <a:effectLst/>
                <a:uLnTx/>
                <a:uFillTx/>
                <a:latin typeface="Georgia" panose="02040502050405020303" pitchFamily="18" charset="0"/>
                <a:ea typeface="+mj-ea"/>
                <a:cs typeface="+mj-cs"/>
              </a:rPr>
              <a:t>SMART Goal </a:t>
            </a:r>
            <a:r>
              <a:rPr kumimoji="0" lang="en-US" sz="2200" b="1" i="0" u="sng" strike="noStrike" kern="0" cap="none" spc="0" normalizeH="0" baseline="0" noProof="0" dirty="0">
                <a:ln>
                  <a:noFill/>
                </a:ln>
                <a:solidFill>
                  <a:srgbClr val="760002"/>
                </a:solidFill>
                <a:effectLst/>
                <a:uLnTx/>
                <a:uFillTx/>
                <a:latin typeface="Georgia" panose="02040502050405020303" pitchFamily="18" charset="0"/>
                <a:ea typeface="+mj-ea"/>
                <a:cs typeface="+mj-cs"/>
              </a:rPr>
              <a:t>1 Action Plan</a:t>
            </a:r>
            <a:endParaRPr kumimoji="0" lang="en-US" sz="2200" b="1" i="0" u="sng" strike="noStrike" kern="0" cap="none" spc="0" normalizeH="0" baseline="0" noProof="0" dirty="0">
              <a:ln>
                <a:noFill/>
              </a:ln>
              <a:solidFill>
                <a:srgbClr val="760002"/>
              </a:solidFill>
              <a:effectLst>
                <a:outerShdw blurRad="38100" dist="38100" dir="2700000" algn="tl">
                  <a:srgbClr val="C0C0C0"/>
                </a:outerShdw>
              </a:effectLst>
              <a:uLnTx/>
              <a:uFillTx/>
              <a:latin typeface="Georgia" panose="02040502050405020303" pitchFamily="18" charset="0"/>
              <a:ea typeface="+mj-ea"/>
              <a:cs typeface="+mj-cs"/>
            </a:endParaRPr>
          </a:p>
        </p:txBody>
      </p:sp>
    </p:spTree>
    <p:extLst>
      <p:ext uri="{BB962C8B-B14F-4D97-AF65-F5344CB8AC3E}">
        <p14:creationId xmlns:p14="http://schemas.microsoft.com/office/powerpoint/2010/main" val="2712605816"/>
      </p:ext>
    </p:extLst>
  </p:cSld>
  <p:clrMapOvr>
    <a:masterClrMapping/>
  </p:clrMapOvr>
  <p:transition>
    <p:strips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77661" y="652802"/>
          <a:ext cx="8950255" cy="5940425"/>
        </p:xfrm>
        <a:graphic>
          <a:graphicData uri="http://schemas.openxmlformats.org/drawingml/2006/table">
            <a:tbl>
              <a:tblPr firstRow="1" bandRow="1">
                <a:tableStyleId>{7DF18680-E054-41AD-8BC1-D1AEF772440D}</a:tableStyleId>
              </a:tblPr>
              <a:tblGrid>
                <a:gridCol w="3862733">
                  <a:extLst>
                    <a:ext uri="{9D8B030D-6E8A-4147-A177-3AD203B41FA5}">
                      <a16:colId xmlns:a16="http://schemas.microsoft.com/office/drawing/2014/main" val="20000"/>
                    </a:ext>
                  </a:extLst>
                </a:gridCol>
                <a:gridCol w="1508169">
                  <a:extLst>
                    <a:ext uri="{9D8B030D-6E8A-4147-A177-3AD203B41FA5}">
                      <a16:colId xmlns:a16="http://schemas.microsoft.com/office/drawing/2014/main" val="20001"/>
                    </a:ext>
                  </a:extLst>
                </a:gridCol>
                <a:gridCol w="1627029">
                  <a:extLst>
                    <a:ext uri="{9D8B030D-6E8A-4147-A177-3AD203B41FA5}">
                      <a16:colId xmlns:a16="http://schemas.microsoft.com/office/drawing/2014/main" val="20002"/>
                    </a:ext>
                  </a:extLst>
                </a:gridCol>
                <a:gridCol w="1952324">
                  <a:extLst>
                    <a:ext uri="{9D8B030D-6E8A-4147-A177-3AD203B41FA5}">
                      <a16:colId xmlns:a16="http://schemas.microsoft.com/office/drawing/2014/main" val="20003"/>
                    </a:ext>
                  </a:extLst>
                </a:gridCol>
              </a:tblGrid>
              <a:tr h="343718">
                <a:tc>
                  <a:txBody>
                    <a:bodyPr/>
                    <a:lstStyle/>
                    <a:p>
                      <a:pPr algn="ctr"/>
                      <a:r>
                        <a:rPr lang="en-US" sz="1100" b="1" kern="1200" dirty="0">
                          <a:solidFill>
                            <a:schemeClr val="bg1"/>
                          </a:solidFill>
                          <a:effectLst/>
                          <a:latin typeface="Georgia" panose="02040502050405020303" pitchFamily="18" charset="0"/>
                          <a:ea typeface="+mn-ea"/>
                          <a:cs typeface="+mn-cs"/>
                        </a:rPr>
                        <a:t>Key  Actions  Necessary  </a:t>
                      </a:r>
                      <a:r>
                        <a:rPr lang="en-US" sz="1100" b="1" u="none" kern="1200" dirty="0">
                          <a:solidFill>
                            <a:schemeClr val="bg1"/>
                          </a:solidFill>
                          <a:effectLst/>
                          <a:latin typeface="Georgia" panose="02040502050405020303" pitchFamily="18" charset="0"/>
                          <a:ea typeface="+mn-ea"/>
                          <a:cs typeface="+mn-cs"/>
                        </a:rPr>
                        <a:t>To  Achieve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u="sng" kern="1200" dirty="0">
                          <a:solidFill>
                            <a:schemeClr val="bg1"/>
                          </a:solidFill>
                          <a:effectLst/>
                          <a:latin typeface="Georgia" panose="02040502050405020303" pitchFamily="18" charset="0"/>
                          <a:ea typeface="+mn-ea"/>
                          <a:cs typeface="+mn-cs"/>
                        </a:rPr>
                        <a:t>SMART  Goal  1</a:t>
                      </a:r>
                      <a:endParaRPr lang="en-US" sz="1100" b="1" dirty="0">
                        <a:solidFill>
                          <a:schemeClr val="bg1"/>
                        </a:solidFill>
                        <a:latin typeface="Georgia" panose="02040502050405020303" pitchFamily="18" charset="0"/>
                      </a:endParaRPr>
                    </a:p>
                  </a:txBody>
                  <a:tcPr/>
                </a:tc>
                <a:tc>
                  <a:txBody>
                    <a:bodyPr/>
                    <a:lstStyle/>
                    <a:p>
                      <a:pPr algn="ctr"/>
                      <a:r>
                        <a:rPr lang="en-US" sz="1100" b="1" u="sng" dirty="0">
                          <a:solidFill>
                            <a:schemeClr val="bg1"/>
                          </a:solidFill>
                          <a:latin typeface="Georgia" panose="02040502050405020303" pitchFamily="18" charset="0"/>
                        </a:rPr>
                        <a:t>Responsible Party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u="sng" dirty="0">
                          <a:solidFill>
                            <a:schemeClr val="bg1"/>
                          </a:solidFill>
                          <a:latin typeface="Georgia" panose="02040502050405020303" pitchFamily="18" charset="0"/>
                        </a:rPr>
                        <a:t>Deadline Timetable</a:t>
                      </a:r>
                    </a:p>
                  </a:txBody>
                  <a:tcPr/>
                </a:tc>
                <a:tc>
                  <a:txBody>
                    <a:bodyPr/>
                    <a:lstStyle/>
                    <a:p>
                      <a:pPr algn="ctr"/>
                      <a:r>
                        <a:rPr lang="en-US" sz="1100" b="1" u="none" dirty="0">
                          <a:solidFill>
                            <a:schemeClr val="bg1"/>
                          </a:solidFill>
                          <a:latin typeface="Georgia" panose="02040502050405020303" pitchFamily="18" charset="0"/>
                        </a:rPr>
                        <a:t>Completion </a:t>
                      </a:r>
                    </a:p>
                    <a:p>
                      <a:pPr algn="ctr"/>
                      <a:r>
                        <a:rPr lang="en-US" sz="11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191044">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3: Identify delivery modalities and recruit and train the  Education &amp; Engagement Program Educators  within 2 months</a:t>
                      </a:r>
                      <a:endParaRPr lang="en-US" sz="1200" b="1" u="sng"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14760">
                <a:tc>
                  <a:txBody>
                    <a:bodyPr/>
                    <a:lstStyle/>
                    <a:p>
                      <a:pPr marL="0" lvl="1" indent="0">
                        <a:buNone/>
                      </a:pPr>
                      <a:r>
                        <a:rPr lang="en-US" sz="1400" b="1" dirty="0">
                          <a:effectLst/>
                          <a:latin typeface="Georgia" panose="02040502050405020303" pitchFamily="18" charset="0"/>
                        </a:rPr>
                        <a:t>6. (a) identify the best ways to deliver the Adult Education &amp; Engagement Programs; (b) identify delivery modalities and materials (small groups, technology, live education, etc.); (c) recruit potential Educators; and (d) schedule training for Educators.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&amp; Engagement Ministry Team 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  month after step 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Education &amp; Engagement Program delivery modalities determined, and Educators  are recruited and  trained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574136"/>
                  </a:ext>
                </a:extLst>
              </a:tr>
              <a:tr h="625969">
                <a:tc>
                  <a:txBody>
                    <a:bodyPr/>
                    <a:lstStyle/>
                    <a:p>
                      <a:pPr marL="0" lvl="1" indent="0">
                        <a:buNone/>
                      </a:pPr>
                      <a:r>
                        <a:rPr lang="en-US" sz="1400" b="1" dirty="0">
                          <a:effectLst/>
                          <a:latin typeface="Georgia" panose="02040502050405020303" pitchFamily="18" charset="0"/>
                        </a:rPr>
                        <a:t>7. (a) Develop training program for Educators; (b) determine interim quarterly effectiveness assessment measurement process to ultimately achieve Education &amp; Engagement Targets; (c) train the Educators selected in step 6; and (d) implement and establish all delivery modalities and materials.</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&amp; Engagement Ministry Team 1</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2  months after step 5 (concurrent with step 6)</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Educators  are trained in training program, interim assessment process determined, and all delivery modalities are set up</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2611891"/>
                  </a:ext>
                </a:extLst>
              </a:tr>
              <a:tr h="200339">
                <a:tc gridSpan="4">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u="sng" dirty="0">
                          <a:solidFill>
                            <a:srgbClr val="FF0000"/>
                          </a:solidFill>
                          <a:effectLst/>
                          <a:latin typeface="Georgia" panose="02040502050405020303" pitchFamily="18" charset="0"/>
                        </a:rPr>
                        <a:t>LAG 4: Deliver the Education &amp; Engagement Program to at least Education &amp; Engagement Targets of adults and youth over 12 months</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9569203"/>
                  </a:ext>
                </a:extLst>
              </a:tr>
              <a:tr h="999156">
                <a:tc>
                  <a:txBody>
                    <a:bodyPr/>
                    <a:lstStyle/>
                    <a:p>
                      <a:pPr marL="0" lvl="1" indent="0">
                        <a:buNone/>
                      </a:pPr>
                      <a:r>
                        <a:rPr lang="en-US" sz="1400" b="1" dirty="0">
                          <a:effectLst/>
                          <a:latin typeface="Georgia" panose="02040502050405020303" pitchFamily="18" charset="0"/>
                        </a:rPr>
                        <a:t>8. Identify, recruit, and educate “Education &amp; Engagement Target” numbers of Parish adult and youth parishioners in each Education &amp; Engagement Program. </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Educators  and Education &amp; Engagement Ministry Team 1</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Concurrent with step 7</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At least the Education &amp; Engagement Target  numbers of Adult and Youth Parishioners  participate in the Education &amp; Engagement Program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4857395"/>
                  </a:ext>
                </a:extLst>
              </a:tr>
            </a:tbl>
          </a:graphicData>
        </a:graphic>
      </p:graphicFrame>
      <p:sp>
        <p:nvSpPr>
          <p:cNvPr id="9" name="Title 1">
            <a:extLst>
              <a:ext uri="{FF2B5EF4-FFF2-40B4-BE49-F238E27FC236}">
                <a16:creationId xmlns:a16="http://schemas.microsoft.com/office/drawing/2014/main" id="{6774B624-2B7F-4AF9-9543-672F2F42CA86}"/>
              </a:ext>
            </a:extLst>
          </p:cNvPr>
          <p:cNvSpPr>
            <a:spLocks noGrp="1"/>
          </p:cNvSpPr>
          <p:nvPr>
            <p:ph type="title" idx="4294967295"/>
          </p:nvPr>
        </p:nvSpPr>
        <p:spPr>
          <a:xfrm>
            <a:off x="150920" y="-286444"/>
            <a:ext cx="8993080" cy="1143001"/>
          </a:xfrm>
        </p:spPr>
        <p:txBody>
          <a:bodyPr/>
          <a:lstStyle/>
          <a:p>
            <a:r>
              <a:rPr lang="en-US" sz="2200" b="1" u="none" dirty="0">
                <a:effectLst/>
                <a:latin typeface="Georgia" panose="02040502050405020303" pitchFamily="18" charset="0"/>
              </a:rPr>
              <a:t>Adult</a:t>
            </a:r>
            <a:r>
              <a:rPr lang="en-US" sz="2000" b="1" u="none" dirty="0">
                <a:effectLst/>
                <a:latin typeface="Georgia" panose="02040502050405020303" pitchFamily="18" charset="0"/>
              </a:rPr>
              <a:t>, Young Adult</a:t>
            </a:r>
            <a:r>
              <a:rPr lang="en-US" sz="2200" b="1" u="none" dirty="0">
                <a:effectLst/>
                <a:latin typeface="Georgia" panose="02040502050405020303" pitchFamily="18" charset="0"/>
              </a:rPr>
              <a:t> &amp; </a:t>
            </a:r>
            <a:r>
              <a:rPr lang="en-US" sz="2200" b="1" u="none" dirty="0"/>
              <a:t>Youth Education &amp; Engagement</a:t>
            </a:r>
            <a:br>
              <a:rPr lang="en-US" sz="2200" b="1" u="none" dirty="0">
                <a:effectLst/>
                <a:latin typeface="Georgia" panose="02040502050405020303" pitchFamily="18" charset="0"/>
              </a:rPr>
            </a:br>
            <a:r>
              <a:rPr lang="en-US" sz="2000" b="1" u="sng" dirty="0">
                <a:effectLst/>
                <a:latin typeface="Georgia" panose="02040502050405020303" pitchFamily="18" charset="0"/>
              </a:rPr>
              <a:t>SMART Goal </a:t>
            </a:r>
            <a:r>
              <a:rPr lang="en-US" sz="2200" b="1" u="sng" dirty="0">
                <a:effectLst/>
                <a:latin typeface="Georgia" panose="02040502050405020303" pitchFamily="18" charset="0"/>
              </a:rPr>
              <a:t>1 Action Plan</a:t>
            </a:r>
            <a:endParaRPr lang="en-US" sz="2200" b="1" u="sng" dirty="0">
              <a:latin typeface="Georgia" panose="02040502050405020303" pitchFamily="18" charset="0"/>
            </a:endParaRPr>
          </a:p>
        </p:txBody>
      </p:sp>
    </p:spTree>
    <p:extLst>
      <p:ext uri="{BB962C8B-B14F-4D97-AF65-F5344CB8AC3E}">
        <p14:creationId xmlns:p14="http://schemas.microsoft.com/office/powerpoint/2010/main" val="2292293473"/>
      </p:ext>
    </p:extLst>
  </p:cSld>
  <p:clrMapOvr>
    <a:masterClrMapping/>
  </p:clrMapOvr>
  <p:transition>
    <p:strips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150920" y="519835"/>
          <a:ext cx="8842161" cy="6552940"/>
        </p:xfrm>
        <a:graphic>
          <a:graphicData uri="http://schemas.openxmlformats.org/drawingml/2006/table">
            <a:tbl>
              <a:tblPr firstRow="1" bandRow="1">
                <a:tableStyleId>{7DF18680-E054-41AD-8BC1-D1AEF772440D}</a:tableStyleId>
              </a:tblPr>
              <a:tblGrid>
                <a:gridCol w="3668356">
                  <a:extLst>
                    <a:ext uri="{9D8B030D-6E8A-4147-A177-3AD203B41FA5}">
                      <a16:colId xmlns:a16="http://schemas.microsoft.com/office/drawing/2014/main" val="20000"/>
                    </a:ext>
                  </a:extLst>
                </a:gridCol>
                <a:gridCol w="1533747">
                  <a:extLst>
                    <a:ext uri="{9D8B030D-6E8A-4147-A177-3AD203B41FA5}">
                      <a16:colId xmlns:a16="http://schemas.microsoft.com/office/drawing/2014/main" val="20001"/>
                    </a:ext>
                  </a:extLst>
                </a:gridCol>
                <a:gridCol w="1654623">
                  <a:extLst>
                    <a:ext uri="{9D8B030D-6E8A-4147-A177-3AD203B41FA5}">
                      <a16:colId xmlns:a16="http://schemas.microsoft.com/office/drawing/2014/main" val="20002"/>
                    </a:ext>
                  </a:extLst>
                </a:gridCol>
                <a:gridCol w="1985435">
                  <a:extLst>
                    <a:ext uri="{9D8B030D-6E8A-4147-A177-3AD203B41FA5}">
                      <a16:colId xmlns:a16="http://schemas.microsoft.com/office/drawing/2014/main" val="20003"/>
                    </a:ext>
                  </a:extLst>
                </a:gridCol>
              </a:tblGrid>
              <a:tr h="294689">
                <a:tc>
                  <a:txBody>
                    <a:bodyPr/>
                    <a:lstStyle/>
                    <a:p>
                      <a:pPr algn="ctr"/>
                      <a:r>
                        <a:rPr lang="en-US" sz="1100" b="1" kern="1200" dirty="0">
                          <a:solidFill>
                            <a:schemeClr val="bg1"/>
                          </a:solidFill>
                          <a:effectLst/>
                          <a:latin typeface="Georgia" panose="02040502050405020303" pitchFamily="18" charset="0"/>
                          <a:ea typeface="+mn-ea"/>
                          <a:cs typeface="+mn-cs"/>
                        </a:rPr>
                        <a:t>Key  Actions  Necessary  </a:t>
                      </a:r>
                      <a:r>
                        <a:rPr lang="en-US" sz="1100" b="1" u="none" kern="1200" dirty="0">
                          <a:solidFill>
                            <a:schemeClr val="bg1"/>
                          </a:solidFill>
                          <a:effectLst/>
                          <a:latin typeface="Georgia" panose="02040502050405020303" pitchFamily="18" charset="0"/>
                          <a:ea typeface="+mn-ea"/>
                          <a:cs typeface="+mn-cs"/>
                        </a:rPr>
                        <a:t>To  Achieve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u="sng" kern="1200" dirty="0">
                          <a:solidFill>
                            <a:schemeClr val="bg1"/>
                          </a:solidFill>
                          <a:effectLst/>
                          <a:latin typeface="Georgia" panose="02040502050405020303" pitchFamily="18" charset="0"/>
                          <a:ea typeface="+mn-ea"/>
                          <a:cs typeface="+mn-cs"/>
                        </a:rPr>
                        <a:t>SMART  Goal  1</a:t>
                      </a:r>
                      <a:endParaRPr lang="en-US" sz="1100" b="1" dirty="0">
                        <a:solidFill>
                          <a:schemeClr val="bg1"/>
                        </a:solidFill>
                        <a:latin typeface="Georgia" panose="02040502050405020303" pitchFamily="18" charset="0"/>
                      </a:endParaRPr>
                    </a:p>
                  </a:txBody>
                  <a:tcPr/>
                </a:tc>
                <a:tc>
                  <a:txBody>
                    <a:bodyPr/>
                    <a:lstStyle/>
                    <a:p>
                      <a:pPr algn="ctr"/>
                      <a:r>
                        <a:rPr lang="en-US" sz="1100" b="1" u="sng" dirty="0">
                          <a:solidFill>
                            <a:schemeClr val="bg1"/>
                          </a:solidFill>
                          <a:latin typeface="Georgia" panose="02040502050405020303" pitchFamily="18" charset="0"/>
                        </a:rPr>
                        <a:t>Responsible Party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u="sng" dirty="0">
                          <a:solidFill>
                            <a:schemeClr val="bg1"/>
                          </a:solidFill>
                          <a:latin typeface="Georgia" panose="02040502050405020303" pitchFamily="18" charset="0"/>
                        </a:rPr>
                        <a:t>Deadline Timetable</a:t>
                      </a:r>
                    </a:p>
                  </a:txBody>
                  <a:tcPr/>
                </a:tc>
                <a:tc>
                  <a:txBody>
                    <a:bodyPr/>
                    <a:lstStyle/>
                    <a:p>
                      <a:pPr algn="ctr"/>
                      <a:r>
                        <a:rPr lang="en-US" sz="1100" b="1" u="none" dirty="0">
                          <a:solidFill>
                            <a:schemeClr val="bg1"/>
                          </a:solidFill>
                          <a:latin typeface="Georgia" panose="02040502050405020303" pitchFamily="18" charset="0"/>
                        </a:rPr>
                        <a:t>Completion </a:t>
                      </a:r>
                    </a:p>
                    <a:p>
                      <a:pPr algn="ctr"/>
                      <a:r>
                        <a:rPr lang="en-US" sz="11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742639">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dirty="0">
                          <a:effectLst/>
                          <a:latin typeface="Georgia" panose="02040502050405020303" pitchFamily="18" charset="0"/>
                        </a:rPr>
                        <a:t>9. Over 1</a:t>
                      </a:r>
                      <a:r>
                        <a:rPr lang="en-US" sz="1400" b="1" dirty="0">
                          <a:solidFill>
                            <a:schemeClr val="bg1"/>
                          </a:solidFill>
                          <a:effectLst/>
                          <a:latin typeface="Georgia" panose="02040502050405020303" pitchFamily="18" charset="0"/>
                        </a:rPr>
                        <a:t>2 months</a:t>
                      </a:r>
                      <a:r>
                        <a:rPr lang="en-US" sz="1400" b="1" dirty="0">
                          <a:effectLst/>
                          <a:latin typeface="Georgia" panose="02040502050405020303" pitchFamily="18" charset="0"/>
                        </a:rPr>
                        <a:t>, at least the Education &amp; Engagement Target numbers of (a) Adult and Young Adult Parishioners complete the Orthodoxy Education Programs, Prayer Life Program; (b) report the liturgical engagement target and (c) youth complete the new Sunday School Program.</a:t>
                      </a:r>
                    </a:p>
                  </a:txBody>
                  <a:tcPr marL="68580" marR="68580"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Educators </a:t>
                      </a:r>
                    </a:p>
                  </a:txBody>
                  <a:tcPr marL="68580" marR="68580" marT="0" marB="0"/>
                </a:tc>
                <a:tc>
                  <a:txBody>
                    <a:bodyPr/>
                    <a:lstStyle/>
                    <a:p>
                      <a:pPr marL="0" marR="0">
                        <a:lnSpc>
                          <a:spcPct val="107000"/>
                        </a:lnSpc>
                        <a:spcBef>
                          <a:spcPts val="0"/>
                        </a:spcBef>
                        <a:spcAft>
                          <a:spcPts val="0"/>
                        </a:spcAft>
                      </a:pPr>
                      <a:r>
                        <a:rPr lang="en-US" sz="1050" b="1" u="none"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12  </a:t>
                      </a: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months after steps 7 &amp; 8 </a:t>
                      </a:r>
                    </a:p>
                  </a:txBody>
                  <a:tcPr marL="68580" marR="68580" marT="0" marB="0"/>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Education &amp; Engagement Program  is implemented to at least the Target number of Parishioners</a:t>
                      </a:r>
                    </a:p>
                  </a:txBody>
                  <a:tcPr marL="68580" marR="68580" marT="0" marB="0"/>
                </a:tc>
                <a:extLst>
                  <a:ext uri="{0D108BD9-81ED-4DB2-BD59-A6C34878D82A}">
                    <a16:rowId xmlns:a16="http://schemas.microsoft.com/office/drawing/2014/main" val="3623489839"/>
                  </a:ext>
                </a:extLst>
              </a:tr>
              <a:tr h="194265">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00" b="1" u="sng" dirty="0">
                          <a:solidFill>
                            <a:srgbClr val="FF0000"/>
                          </a:solidFill>
                          <a:effectLst/>
                          <a:latin typeface="Georgia" panose="02040502050405020303" pitchFamily="18" charset="0"/>
                        </a:rPr>
                        <a:t>LAG 5:  Compile and assess the results of the Parish Education &amp; Engagement Program  and make improvements within 2 months</a:t>
                      </a:r>
                      <a:endParaRPr lang="en-US" sz="1000" b="1" u="sng"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441875">
                <a:tc>
                  <a:txBody>
                    <a:bodyPr/>
                    <a:lstStyle/>
                    <a:p>
                      <a:pPr marL="0" lvl="1" indent="0">
                        <a:buNone/>
                      </a:pPr>
                      <a:r>
                        <a:rPr lang="en-US" sz="1400" b="1" dirty="0">
                          <a:effectLst/>
                          <a:latin typeface="Georgia" panose="02040502050405020303" pitchFamily="18" charset="0"/>
                        </a:rPr>
                        <a:t>10. Obtain and compile qualitative and quantitative data from Parish Education &amp; Engagement Program implementations as to the effectiveness and success of the Education &amp; Engagement Program (based on criteria established in step 2) and identify areas for improvement.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effectLst/>
                          <a:latin typeface="Georgia" panose="02040502050405020303" pitchFamily="18" charset="0"/>
                          <a:ea typeface="Calibri" panose="020F0502020204030204" pitchFamily="34" charset="0"/>
                          <a:cs typeface="Times New Roman" panose="02020603050405020304" pitchFamily="18" charset="0"/>
                        </a:rPr>
                        <a:t>Educators  and Education &amp; Engagement Ministry Team 1</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9</a:t>
                      </a:r>
                    </a:p>
                  </a:txBody>
                  <a:tcPr marL="68580" marR="68580" marT="0" marB="0"/>
                </a:tc>
                <a:tc>
                  <a:txBody>
                    <a:bodyPr/>
                    <a:lstStyle/>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Parish Education &amp; Engagement Program </a:t>
                      </a:r>
                    </a:p>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implementation  assessments are compiled</a:t>
                      </a:r>
                    </a:p>
                  </a:txBody>
                  <a:tcPr marL="68580" marR="68580" marT="0" marB="0"/>
                </a:tc>
                <a:extLst>
                  <a:ext uri="{0D108BD9-81ED-4DB2-BD59-A6C34878D82A}">
                    <a16:rowId xmlns:a16="http://schemas.microsoft.com/office/drawing/2014/main" val="2302424690"/>
                  </a:ext>
                </a:extLst>
              </a:tr>
              <a:tr h="209147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effectLst/>
                          <a:latin typeface="Georgia" panose="02040502050405020303" pitchFamily="18" charset="0"/>
                        </a:rPr>
                        <a:t>11. Finalize and deliver </a:t>
                      </a: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Education &amp; Engagement Program </a:t>
                      </a:r>
                      <a:r>
                        <a:rPr lang="en-US" sz="1400" b="1" dirty="0">
                          <a:effectLst/>
                          <a:latin typeface="Georgia" panose="02040502050405020303" pitchFamily="18" charset="0"/>
                        </a:rPr>
                        <a:t>effectiveness assessment analysis and make all refinements necessary to make the Education &amp; Engagement Program more effective based on information identified in step 10, and revise and improve the Education &amp; Engagement Program accordingly.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effectLst/>
                          <a:latin typeface="Georgia" panose="02040502050405020303" pitchFamily="18" charset="0"/>
                          <a:ea typeface="Calibri" panose="020F0502020204030204" pitchFamily="34" charset="0"/>
                          <a:cs typeface="Times New Roman" panose="02020603050405020304" pitchFamily="18" charset="0"/>
                        </a:rPr>
                        <a:t>Educators  and Education &amp; Engagement Ministry Team 1</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10</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Education &amp; Engagement Program </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implementation  assessment analysis are completed Programs are refined accordingly</a:t>
                      </a:r>
                    </a:p>
                  </a:txBody>
                  <a:tcPr marL="68580" marR="68580" marT="0" marB="0"/>
                </a:tc>
                <a:extLst>
                  <a:ext uri="{0D108BD9-81ED-4DB2-BD59-A6C34878D82A}">
                    <a16:rowId xmlns:a16="http://schemas.microsoft.com/office/drawing/2014/main" val="2887205641"/>
                  </a:ext>
                </a:extLst>
              </a:tr>
            </a:tbl>
          </a:graphicData>
        </a:graphic>
      </p:graphicFrame>
      <p:sp>
        <p:nvSpPr>
          <p:cNvPr id="6" name="Title 1">
            <a:extLst>
              <a:ext uri="{FF2B5EF4-FFF2-40B4-BE49-F238E27FC236}">
                <a16:creationId xmlns:a16="http://schemas.microsoft.com/office/drawing/2014/main" id="{A18AD381-F98F-EE7F-2C2D-654700F0FE9F}"/>
              </a:ext>
            </a:extLst>
          </p:cNvPr>
          <p:cNvSpPr txBox="1">
            <a:spLocks/>
          </p:cNvSpPr>
          <p:nvPr/>
        </p:nvSpPr>
        <p:spPr bwMode="auto">
          <a:xfrm>
            <a:off x="150920" y="-242056"/>
            <a:ext cx="8993080" cy="1051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mj-lt"/>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a:lstStyle>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t>Adult</a:t>
            </a:r>
            <a:r>
              <a:rPr kumimoji="0" lang="en-US" sz="2000" b="1" i="0" u="none" strike="noStrike" kern="1200" cap="none" spc="0" normalizeH="0" baseline="0" noProof="0" dirty="0">
                <a:ln>
                  <a:noFill/>
                </a:ln>
                <a:solidFill>
                  <a:srgbClr val="760002"/>
                </a:solidFill>
                <a:effectLst/>
                <a:uLnTx/>
                <a:uFillTx/>
                <a:latin typeface="Georgia" panose="02040502050405020303" pitchFamily="18" charset="0"/>
                <a:ea typeface="+mj-ea"/>
                <a:cs typeface="+mj-cs"/>
              </a:rPr>
              <a:t>, Young Adult </a:t>
            </a:r>
            <a: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t>&amp; </a:t>
            </a:r>
            <a:r>
              <a:rPr kumimoji="0" lang="en-US" sz="2200" b="1" i="0" u="none" strike="noStrike" kern="0" cap="none" spc="0" normalizeH="0" baseline="0" noProof="0" dirty="0">
                <a:ln>
                  <a:noFill/>
                </a:ln>
                <a:solidFill>
                  <a:srgbClr val="760002"/>
                </a:solidFill>
                <a:effectLst>
                  <a:outerShdw blurRad="38100" dist="38100" dir="2700000" algn="tl">
                    <a:srgbClr val="C0C0C0"/>
                  </a:outerShdw>
                </a:effectLst>
                <a:uLnTx/>
                <a:uFillTx/>
                <a:latin typeface="Georgia"/>
                <a:ea typeface="+mj-ea"/>
                <a:cs typeface="+mj-cs"/>
              </a:rPr>
              <a:t>Youth Education &amp; Engagement</a:t>
            </a:r>
            <a: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t> </a:t>
            </a:r>
            <a:b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br>
            <a:r>
              <a:rPr kumimoji="0" lang="en-US" sz="2000" b="1" i="0" u="sng" strike="noStrike" kern="1200" cap="none" spc="0" normalizeH="0" baseline="0" noProof="0" dirty="0">
                <a:ln>
                  <a:noFill/>
                </a:ln>
                <a:solidFill>
                  <a:srgbClr val="760002"/>
                </a:solidFill>
                <a:effectLst/>
                <a:uLnTx/>
                <a:uFillTx/>
                <a:latin typeface="Georgia" panose="02040502050405020303" pitchFamily="18" charset="0"/>
                <a:ea typeface="+mj-ea"/>
                <a:cs typeface="+mj-cs"/>
              </a:rPr>
              <a:t>SMART Goal </a:t>
            </a:r>
            <a:r>
              <a:rPr kumimoji="0" lang="en-US" sz="2200" b="1" i="0" u="sng" strike="noStrike" kern="0" cap="none" spc="0" normalizeH="0" baseline="0" noProof="0" dirty="0">
                <a:ln>
                  <a:noFill/>
                </a:ln>
                <a:solidFill>
                  <a:srgbClr val="760002"/>
                </a:solidFill>
                <a:effectLst/>
                <a:uLnTx/>
                <a:uFillTx/>
                <a:latin typeface="Georgia" panose="02040502050405020303" pitchFamily="18" charset="0"/>
                <a:ea typeface="+mj-ea"/>
                <a:cs typeface="+mj-cs"/>
              </a:rPr>
              <a:t>1 Action Plan</a:t>
            </a:r>
            <a:endParaRPr kumimoji="0" lang="en-US" sz="2200" b="1" i="0" u="sng" strike="noStrike" kern="0" cap="none" spc="0" normalizeH="0" baseline="0" noProof="0" dirty="0">
              <a:ln>
                <a:noFill/>
              </a:ln>
              <a:solidFill>
                <a:srgbClr val="760002"/>
              </a:solidFill>
              <a:effectLst>
                <a:outerShdw blurRad="38100" dist="38100" dir="2700000" algn="tl">
                  <a:srgbClr val="C0C0C0"/>
                </a:outerShdw>
              </a:effectLst>
              <a:uLnTx/>
              <a:uFillTx/>
              <a:latin typeface="Georgia" panose="02040502050405020303" pitchFamily="18" charset="0"/>
              <a:ea typeface="+mj-ea"/>
              <a:cs typeface="+mj-cs"/>
            </a:endParaRPr>
          </a:p>
        </p:txBody>
      </p:sp>
    </p:spTree>
    <p:extLst>
      <p:ext uri="{BB962C8B-B14F-4D97-AF65-F5344CB8AC3E}">
        <p14:creationId xmlns:p14="http://schemas.microsoft.com/office/powerpoint/2010/main" val="4093627286"/>
      </p:ext>
    </p:extLst>
  </p:cSld>
  <p:clrMapOvr>
    <a:masterClrMapping/>
  </p:clrMapOvr>
  <p:transition>
    <p:strips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E01F5-7AB6-4535-88E3-F3DD276372BC}"/>
              </a:ext>
            </a:extLst>
          </p:cNvPr>
          <p:cNvSpPr>
            <a:spLocks noGrp="1"/>
          </p:cNvSpPr>
          <p:nvPr>
            <p:ph type="title"/>
          </p:nvPr>
        </p:nvSpPr>
        <p:spPr>
          <a:xfrm>
            <a:off x="977630" y="-115567"/>
            <a:ext cx="7188740" cy="1143000"/>
          </a:xfrm>
        </p:spPr>
        <p:txBody>
          <a:bodyPr/>
          <a:lstStyle/>
          <a:p>
            <a:r>
              <a:rPr lang="en-US" sz="2400" b="1" u="none" dirty="0">
                <a:effectLst/>
                <a:latin typeface="Georgia" panose="02040502050405020303" pitchFamily="18" charset="0"/>
              </a:rPr>
              <a:t>Adult, Young Adult &amp; </a:t>
            </a:r>
            <a:r>
              <a:rPr lang="en-US" sz="2400" u="none" dirty="0"/>
              <a:t>Youth Education &amp; </a:t>
            </a:r>
            <a:r>
              <a:rPr lang="en-US" sz="2400" dirty="0"/>
              <a:t>Engagement  </a:t>
            </a:r>
            <a:r>
              <a:rPr lang="en-US" sz="2400" kern="0" dirty="0"/>
              <a:t>Goal 1 </a:t>
            </a:r>
            <a:r>
              <a:rPr lang="en-US" sz="2400" dirty="0"/>
              <a:t>Scoreboard</a:t>
            </a:r>
          </a:p>
        </p:txBody>
      </p:sp>
      <p:graphicFrame>
        <p:nvGraphicFramePr>
          <p:cNvPr id="5" name="Table 5">
            <a:extLst>
              <a:ext uri="{FF2B5EF4-FFF2-40B4-BE49-F238E27FC236}">
                <a16:creationId xmlns:a16="http://schemas.microsoft.com/office/drawing/2014/main" id="{55114BBB-C2EF-4F4E-B093-0F7C6D894018}"/>
              </a:ext>
            </a:extLst>
          </p:cNvPr>
          <p:cNvGraphicFramePr>
            <a:graphicFrameLocks noGrp="1"/>
          </p:cNvGraphicFramePr>
          <p:nvPr>
            <p:ph sz="half" idx="1"/>
          </p:nvPr>
        </p:nvGraphicFramePr>
        <p:xfrm>
          <a:off x="1" y="920901"/>
          <a:ext cx="9144000" cy="6522720"/>
        </p:xfrm>
        <a:graphic>
          <a:graphicData uri="http://schemas.openxmlformats.org/drawingml/2006/table">
            <a:tbl>
              <a:tblPr firstRow="1" bandRow="1">
                <a:tableStyleId>{5C22544A-7EE6-4342-B048-85BDC9FD1C3A}</a:tableStyleId>
              </a:tblPr>
              <a:tblGrid>
                <a:gridCol w="5197581">
                  <a:extLst>
                    <a:ext uri="{9D8B030D-6E8A-4147-A177-3AD203B41FA5}">
                      <a16:colId xmlns:a16="http://schemas.microsoft.com/office/drawing/2014/main" val="824145472"/>
                    </a:ext>
                  </a:extLst>
                </a:gridCol>
                <a:gridCol w="2049980">
                  <a:extLst>
                    <a:ext uri="{9D8B030D-6E8A-4147-A177-3AD203B41FA5}">
                      <a16:colId xmlns:a16="http://schemas.microsoft.com/office/drawing/2014/main" val="1324807933"/>
                    </a:ext>
                  </a:extLst>
                </a:gridCol>
                <a:gridCol w="1896439">
                  <a:extLst>
                    <a:ext uri="{9D8B030D-6E8A-4147-A177-3AD203B41FA5}">
                      <a16:colId xmlns:a16="http://schemas.microsoft.com/office/drawing/2014/main" val="818634956"/>
                    </a:ext>
                  </a:extLst>
                </a:gridCol>
              </a:tblGrid>
              <a:tr h="228139">
                <a:tc>
                  <a:txBody>
                    <a:bodyPr/>
                    <a:lstStyle/>
                    <a:p>
                      <a:r>
                        <a:rPr lang="en-US" sz="1100" dirty="0"/>
                        <a:t>Lead Measure Action</a:t>
                      </a:r>
                    </a:p>
                  </a:txBody>
                  <a:tcPr/>
                </a:tc>
                <a:tc>
                  <a:txBody>
                    <a:bodyPr/>
                    <a:lstStyle/>
                    <a:p>
                      <a:r>
                        <a:rPr lang="en-US" sz="1100" dirty="0"/>
                        <a:t>Deadline Date</a:t>
                      </a:r>
                    </a:p>
                  </a:txBody>
                  <a:tcPr/>
                </a:tc>
                <a:tc>
                  <a:txBody>
                    <a:bodyPr/>
                    <a:lstStyle/>
                    <a:p>
                      <a:r>
                        <a:rPr lang="en-US" sz="1100" dirty="0"/>
                        <a:t>Status: Percent Complete and Date</a:t>
                      </a:r>
                    </a:p>
                  </a:txBody>
                  <a:tcPr/>
                </a:tc>
                <a:extLst>
                  <a:ext uri="{0D108BD9-81ED-4DB2-BD59-A6C34878D82A}">
                    <a16:rowId xmlns:a16="http://schemas.microsoft.com/office/drawing/2014/main" val="2806969568"/>
                  </a:ext>
                </a:extLst>
              </a:tr>
              <a:tr h="370840">
                <a:tc>
                  <a:txBody>
                    <a:bodyPr/>
                    <a:lstStyle/>
                    <a:p>
                      <a:r>
                        <a:rPr lang="en-US" sz="1600" dirty="0"/>
                        <a:t>1. Form Education &amp; Engagement Ministry Team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endParaRPr lang="en-US" sz="1600" dirty="0"/>
                    </a:p>
                  </a:txBody>
                  <a:tcPr/>
                </a:tc>
                <a:extLst>
                  <a:ext uri="{0D108BD9-81ED-4DB2-BD59-A6C34878D82A}">
                    <a16:rowId xmlns:a16="http://schemas.microsoft.com/office/drawing/2014/main" val="571058741"/>
                  </a:ext>
                </a:extLst>
              </a:tr>
              <a:tr h="370840">
                <a:tc>
                  <a:txBody>
                    <a:bodyPr/>
                    <a:lstStyle/>
                    <a:p>
                      <a:pPr>
                        <a:tabLst>
                          <a:tab pos="461963" algn="l"/>
                        </a:tabLst>
                      </a:pPr>
                      <a:r>
                        <a:rPr lang="en-US" sz="1600" dirty="0"/>
                        <a:t>2. Research and Identify metrics to determine 	effectiveness and success</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230418515"/>
                  </a:ext>
                </a:extLst>
              </a:tr>
              <a:tr h="370840">
                <a:tc>
                  <a:txBody>
                    <a:bodyPr/>
                    <a:lstStyle/>
                    <a:p>
                      <a:r>
                        <a:rPr lang="en-US" sz="1600" dirty="0"/>
                        <a:t>3. Research Education &amp; Engagement Programs</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503741242"/>
                  </a:ext>
                </a:extLst>
              </a:tr>
              <a:tr h="370840">
                <a:tc>
                  <a:txBody>
                    <a:bodyPr/>
                    <a:lstStyle/>
                    <a:p>
                      <a:r>
                        <a:rPr lang="en-US" sz="1600" dirty="0"/>
                        <a:t>4. Evaluate Education &amp; Engagement Programs</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845713103"/>
                  </a:ext>
                </a:extLst>
              </a:tr>
              <a:tr h="370840">
                <a:tc>
                  <a:txBody>
                    <a:bodyPr/>
                    <a:lstStyle/>
                    <a:p>
                      <a:r>
                        <a:rPr lang="en-US" sz="1600" dirty="0"/>
                        <a:t>5. Finalize Parish Education &amp; Engagement Program </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4096844472"/>
                  </a:ext>
                </a:extLst>
              </a:tr>
              <a:tr h="370840">
                <a:tc>
                  <a:txBody>
                    <a:bodyPr/>
                    <a:lstStyle/>
                    <a:p>
                      <a:r>
                        <a:rPr lang="en-US" sz="1600" dirty="0"/>
                        <a:t>6. Identify delivery modalities and Educators </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906038764"/>
                  </a:ext>
                </a:extLst>
              </a:tr>
              <a:tr h="370840">
                <a:tc>
                  <a:txBody>
                    <a:bodyPr/>
                    <a:lstStyle/>
                    <a:p>
                      <a:r>
                        <a:rPr lang="en-US" sz="1600" dirty="0"/>
                        <a:t>7. Train Educators and implement delivery modalities</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59820400"/>
                  </a:ext>
                </a:extLst>
              </a:tr>
              <a:tr h="370840">
                <a:tc>
                  <a:txBody>
                    <a:bodyPr/>
                    <a:lstStyle/>
                    <a:p>
                      <a:pPr>
                        <a:tabLst>
                          <a:tab pos="461963" algn="l"/>
                        </a:tabLst>
                      </a:pPr>
                      <a:r>
                        <a:rPr lang="en-US" sz="1600" dirty="0"/>
                        <a:t>8. </a:t>
                      </a:r>
                      <a:r>
                        <a:rPr lang="en-US" sz="1600" b="0" dirty="0">
                          <a:latin typeface="+mn-lt"/>
                        </a:rPr>
                        <a:t>Recruit Adults,</a:t>
                      </a:r>
                      <a:r>
                        <a:rPr lang="en-US" sz="1600" b="0" u="none" dirty="0">
                          <a:effectLst/>
                          <a:latin typeface="+mn-lt"/>
                        </a:rPr>
                        <a:t> Young Adult </a:t>
                      </a:r>
                      <a:r>
                        <a:rPr lang="en-US" sz="1600" b="0" dirty="0">
                          <a:latin typeface="+mn-lt"/>
                        </a:rPr>
                        <a:t>and Youth to participate in 	Education &amp; Engagement Program</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847654782"/>
                  </a:ext>
                </a:extLst>
              </a:tr>
              <a:tr h="370840">
                <a:tc>
                  <a:txBody>
                    <a:bodyPr/>
                    <a:lstStyle/>
                    <a:p>
                      <a:pPr>
                        <a:tabLst>
                          <a:tab pos="461963" algn="l"/>
                        </a:tabLst>
                      </a:pPr>
                      <a:r>
                        <a:rPr lang="en-US" sz="1600" dirty="0"/>
                        <a:t>9. Implement Education &amp; Engagement Program to 	Education &amp; Engagement Target numbers or 	adults, young adults, and youth</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319602124"/>
                  </a:ext>
                </a:extLst>
              </a:tr>
              <a:tr h="370840">
                <a:tc>
                  <a:txBody>
                    <a:bodyPr/>
                    <a:lstStyle/>
                    <a:p>
                      <a:pPr>
                        <a:tabLst>
                          <a:tab pos="461963" algn="l"/>
                          <a:tab pos="630238" algn="l"/>
                        </a:tabLst>
                      </a:pPr>
                      <a:r>
                        <a:rPr lang="en-US" sz="1600" dirty="0"/>
                        <a:t>10. Obtain and compile effectiveness data from Education &amp; 	Engagement Program implementation</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712199347"/>
                  </a:ext>
                </a:extLst>
              </a:tr>
              <a:tr h="370840">
                <a:tc>
                  <a:txBody>
                    <a:bodyPr/>
                    <a:lstStyle/>
                    <a:p>
                      <a:pPr>
                        <a:tabLst>
                          <a:tab pos="461963" algn="l"/>
                          <a:tab pos="630238" algn="l"/>
                        </a:tabLst>
                      </a:pPr>
                      <a:r>
                        <a:rPr lang="en-US" sz="1600" dirty="0"/>
                        <a:t>11. </a:t>
                      </a:r>
                      <a:r>
                        <a:rPr lang="en-US" sz="1600" dirty="0">
                          <a:effectLst/>
                        </a:rPr>
                        <a:t>Compile the results of  the </a:t>
                      </a:r>
                      <a:r>
                        <a:rPr lang="en-US" sz="1600" dirty="0"/>
                        <a:t>Education &amp; Engagement 	Program effectiveness assessment and improve the 	Education &amp; Engagement Program accordingly</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217137386"/>
                  </a:ext>
                </a:extLst>
              </a:tr>
            </a:tbl>
          </a:graphicData>
        </a:graphic>
      </p:graphicFrame>
    </p:spTree>
    <p:extLst>
      <p:ext uri="{BB962C8B-B14F-4D97-AF65-F5344CB8AC3E}">
        <p14:creationId xmlns:p14="http://schemas.microsoft.com/office/powerpoint/2010/main" val="2308514394"/>
      </p:ext>
    </p:extLst>
  </p:cSld>
  <p:clrMapOvr>
    <a:masterClrMapping/>
  </p:clrMapOvr>
  <p:transition>
    <p:strips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537854" y="2719923"/>
            <a:ext cx="6324600" cy="1143000"/>
          </a:xfrm>
        </p:spPr>
        <p:txBody>
          <a:bodyPr/>
          <a:lstStyle/>
          <a:p>
            <a:r>
              <a:rPr lang="en-US" u="none" dirty="0"/>
              <a:t>Sample 3 </a:t>
            </a:r>
            <a:br>
              <a:rPr lang="en-US" u="none" dirty="0"/>
            </a:br>
            <a:r>
              <a:rPr lang="en-US" u="none" dirty="0"/>
              <a:t>Worship/Liturgical Engagement</a:t>
            </a:r>
            <a:br>
              <a:rPr lang="en-US" u="none" dirty="0"/>
            </a:br>
            <a:r>
              <a:rPr lang="en-US" dirty="0"/>
              <a:t>(Religious Education)</a:t>
            </a:r>
          </a:p>
        </p:txBody>
      </p:sp>
    </p:spTree>
    <p:extLst>
      <p:ext uri="{BB962C8B-B14F-4D97-AF65-F5344CB8AC3E}">
        <p14:creationId xmlns:p14="http://schemas.microsoft.com/office/powerpoint/2010/main" val="3606068631"/>
      </p:ext>
    </p:extLst>
  </p:cSld>
  <p:clrMapOvr>
    <a:masterClrMapping/>
  </p:clrMapOvr>
  <p:transition>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736" y="1845251"/>
            <a:ext cx="8954609" cy="4892899"/>
          </a:xfrm>
        </p:spPr>
        <p:txBody>
          <a:bodyPr/>
          <a:lstStyle/>
          <a:p>
            <a:pPr marL="0" indent="0">
              <a:buNone/>
            </a:pPr>
            <a:r>
              <a:rPr lang="en-US" sz="2400" b="1" dirty="0">
                <a:effectLst/>
              </a:rPr>
              <a:t>We will develop  and  implement  effective  </a:t>
            </a:r>
            <a:r>
              <a:rPr lang="en-US" sz="2400" dirty="0">
                <a:effectLst/>
              </a:rPr>
              <a:t>youth  and  adult  </a:t>
            </a:r>
            <a:r>
              <a:rPr lang="en-US" sz="2400" b="1" dirty="0">
                <a:effectLst/>
              </a:rPr>
              <a:t>Worship Engagement Programs</a:t>
            </a:r>
            <a:r>
              <a:rPr lang="en-US" sz="2400" b="1" u="none" dirty="0">
                <a:effectLst/>
              </a:rPr>
              <a:t> (“WE Programs”) </a:t>
            </a:r>
            <a:r>
              <a:rPr lang="en-US" sz="2400" b="1" dirty="0">
                <a:effectLst/>
              </a:rPr>
              <a:t>that  within 36 months will  achieve the following “WE Programs Targets”: </a:t>
            </a:r>
          </a:p>
          <a:p>
            <a:pPr marL="684213" indent="-338138">
              <a:buNone/>
            </a:pPr>
            <a:r>
              <a:rPr lang="en-US" sz="2400" dirty="0">
                <a:effectLst/>
              </a:rPr>
              <a:t>(a) increase parishioner active worship engagement in church services by at least 25</a:t>
            </a:r>
            <a:r>
              <a:rPr lang="en-US" sz="2400" b="1" dirty="0">
                <a:effectLst/>
              </a:rPr>
              <a:t>% per year; </a:t>
            </a:r>
          </a:p>
          <a:p>
            <a:pPr marL="684213" indent="-338138">
              <a:buNone/>
            </a:pPr>
            <a:r>
              <a:rPr lang="en-US" sz="2400" dirty="0">
                <a:effectLst/>
              </a:rPr>
              <a:t>(b) at least 50</a:t>
            </a:r>
            <a:r>
              <a:rPr lang="en-US" sz="2400" b="1" dirty="0">
                <a:effectLst/>
              </a:rPr>
              <a:t>% of all parishioners will participate in an age-appropriate “Prayer Life Program” and achieve</a:t>
            </a:r>
            <a:r>
              <a:rPr lang="en-US" sz="2400" dirty="0">
                <a:effectLst/>
              </a:rPr>
              <a:t> at least a 20% improvement in their prayer life</a:t>
            </a:r>
            <a:r>
              <a:rPr lang="en-US" sz="2400" b="1" dirty="0">
                <a:effectLst/>
              </a:rPr>
              <a:t>; and</a:t>
            </a:r>
            <a:endParaRPr lang="en-US" sz="2400" dirty="0">
              <a:effectLst/>
            </a:endParaRPr>
          </a:p>
          <a:p>
            <a:pPr marL="684213" indent="-338138">
              <a:buNone/>
            </a:pPr>
            <a:r>
              <a:rPr lang="en-US" sz="2400" dirty="0">
                <a:effectLst/>
              </a:rPr>
              <a:t>(c) at least 15 former parishioners each year will actively re-engage as full worshipping stewards as a result of our “In-Reach Program.”</a:t>
            </a:r>
            <a:endParaRPr lang="en-US" sz="2400" b="1" dirty="0">
              <a:effectLst/>
            </a:endParaRPr>
          </a:p>
        </p:txBody>
      </p:sp>
      <p:sp>
        <p:nvSpPr>
          <p:cNvPr id="6" name="Title 1">
            <a:extLst>
              <a:ext uri="{FF2B5EF4-FFF2-40B4-BE49-F238E27FC236}">
                <a16:creationId xmlns:a16="http://schemas.microsoft.com/office/drawing/2014/main" id="{C9C43534-E06B-49C7-96FD-1144F200DA5E}"/>
              </a:ext>
            </a:extLst>
          </p:cNvPr>
          <p:cNvSpPr>
            <a:spLocks noGrp="1"/>
          </p:cNvSpPr>
          <p:nvPr>
            <p:ph type="title"/>
          </p:nvPr>
        </p:nvSpPr>
        <p:spPr>
          <a:xfrm>
            <a:off x="956940" y="855569"/>
            <a:ext cx="7304012" cy="1143000"/>
          </a:xfrm>
        </p:spPr>
        <p:txBody>
          <a:bodyPr/>
          <a:lstStyle/>
          <a:p>
            <a:r>
              <a:rPr lang="en-US" sz="2800" b="1" u="none" dirty="0">
                <a:effectLst/>
                <a:latin typeface="Georgia" panose="02040502050405020303" pitchFamily="18" charset="0"/>
              </a:rPr>
              <a:t>Worship Engagement</a:t>
            </a:r>
            <a:br>
              <a:rPr lang="en-US" sz="2800" b="1" u="none" dirty="0">
                <a:effectLst/>
                <a:latin typeface="Georgia" panose="02040502050405020303" pitchFamily="18" charset="0"/>
              </a:rPr>
            </a:br>
            <a:r>
              <a:rPr lang="en-US" sz="2800" b="1" dirty="0">
                <a:effectLst/>
                <a:latin typeface="Georgia" panose="02040502050405020303" pitchFamily="18" charset="0"/>
              </a:rPr>
              <a:t>Wildly  </a:t>
            </a:r>
            <a:r>
              <a:rPr lang="en-US" sz="2800" b="1" u="sng" dirty="0">
                <a:effectLst/>
                <a:latin typeface="Georgia" panose="02040502050405020303" pitchFamily="18" charset="0"/>
              </a:rPr>
              <a:t>Important Goal 2</a:t>
            </a:r>
            <a:endParaRPr lang="en-US" sz="2800" b="1" u="sng" dirty="0">
              <a:latin typeface="Georgia" panose="02040502050405020303" pitchFamily="18" charset="0"/>
            </a:endParaRPr>
          </a:p>
        </p:txBody>
      </p:sp>
    </p:spTree>
    <p:extLst>
      <p:ext uri="{BB962C8B-B14F-4D97-AF65-F5344CB8AC3E}">
        <p14:creationId xmlns:p14="http://schemas.microsoft.com/office/powerpoint/2010/main" val="3788689716"/>
      </p:ext>
    </p:extLst>
  </p:cSld>
  <p:clrMapOvr>
    <a:masterClrMapping/>
  </p:clrMapOvr>
  <p:transition>
    <p:strips dir="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1" y="2289135"/>
            <a:ext cx="8608290" cy="2687278"/>
          </a:xfrm>
        </p:spPr>
        <p:txBody>
          <a:bodyPr/>
          <a:lstStyle/>
          <a:p>
            <a:pPr marL="0" indent="0">
              <a:buNone/>
            </a:pPr>
            <a:r>
              <a:rPr lang="en-US" sz="2800" b="1" dirty="0">
                <a:effectLst/>
              </a:rPr>
              <a:t>Develop  and  implement  an effective  </a:t>
            </a:r>
            <a:r>
              <a:rPr lang="en-US" sz="2800" b="1" u="none" dirty="0">
                <a:effectLst/>
              </a:rPr>
              <a:t>Religious Education and Liturgical Engagement (“RELE”) </a:t>
            </a:r>
            <a:r>
              <a:rPr lang="en-US" sz="2800" b="1" dirty="0">
                <a:effectLst/>
              </a:rPr>
              <a:t>Program  for  youth  and  adults  that  will  be  completed  </a:t>
            </a:r>
            <a:r>
              <a:rPr lang="en-US" sz="2800" dirty="0">
                <a:effectLst/>
              </a:rPr>
              <a:t>within  </a:t>
            </a:r>
            <a:r>
              <a:rPr lang="en-US" sz="2800" b="1" dirty="0">
                <a:effectLst/>
              </a:rPr>
              <a:t>20 months by  the following “Education Targets”: </a:t>
            </a:r>
          </a:p>
          <a:p>
            <a:pPr marL="914400" lvl="1" indent="-514350">
              <a:buAutoNum type="alphaLcParenBoth"/>
            </a:pPr>
            <a:r>
              <a:rPr lang="en-US" dirty="0">
                <a:effectLst/>
              </a:rPr>
              <a:t> 25</a:t>
            </a:r>
            <a:r>
              <a:rPr lang="en-US" b="1" dirty="0">
                <a:effectLst/>
              </a:rPr>
              <a:t>%  or  more of  parish adults; and  </a:t>
            </a:r>
            <a:endParaRPr lang="en-US" dirty="0">
              <a:effectLst/>
            </a:endParaRPr>
          </a:p>
          <a:p>
            <a:pPr marL="914400" lvl="1" indent="-514350">
              <a:buAutoNum type="alphaLcParenBoth"/>
            </a:pPr>
            <a:r>
              <a:rPr lang="en-US" dirty="0">
                <a:effectLst/>
              </a:rPr>
              <a:t> 75</a:t>
            </a:r>
            <a:r>
              <a:rPr lang="en-US" b="1" dirty="0">
                <a:effectLst/>
              </a:rPr>
              <a:t>%  or  more of  parish youth;</a:t>
            </a:r>
          </a:p>
          <a:p>
            <a:pPr marL="914400" lvl="1" indent="-514350">
              <a:buAutoNum type="alphaLcParenBoth"/>
            </a:pPr>
            <a:r>
              <a:rPr lang="en-US" dirty="0">
                <a:effectLst/>
              </a:rPr>
              <a:t> 50%  or  more  of  </a:t>
            </a:r>
            <a:r>
              <a:rPr lang="en-US" sz="2800" dirty="0">
                <a:effectLst/>
              </a:rPr>
              <a:t>unaffiliated  Orthodox  or  non-Orthodox  are  fully  welcomed  by  the </a:t>
            </a:r>
            <a:r>
              <a:rPr lang="en-US" dirty="0">
                <a:effectLst/>
              </a:rPr>
              <a:t>parish.</a:t>
            </a:r>
            <a:endParaRPr lang="en-US" b="1" dirty="0">
              <a:effectLst/>
            </a:endParaRPr>
          </a:p>
        </p:txBody>
      </p:sp>
      <p:sp>
        <p:nvSpPr>
          <p:cNvPr id="6" name="Title 1">
            <a:extLst>
              <a:ext uri="{FF2B5EF4-FFF2-40B4-BE49-F238E27FC236}">
                <a16:creationId xmlns:a16="http://schemas.microsoft.com/office/drawing/2014/main" id="{C9C43534-E06B-49C7-96FD-1144F200DA5E}"/>
              </a:ext>
            </a:extLst>
          </p:cNvPr>
          <p:cNvSpPr>
            <a:spLocks noGrp="1"/>
          </p:cNvSpPr>
          <p:nvPr>
            <p:ph type="title"/>
          </p:nvPr>
        </p:nvSpPr>
        <p:spPr>
          <a:xfrm>
            <a:off x="956940" y="1121899"/>
            <a:ext cx="7304012" cy="1143000"/>
          </a:xfrm>
        </p:spPr>
        <p:txBody>
          <a:bodyPr/>
          <a:lstStyle/>
          <a:p>
            <a:r>
              <a:rPr lang="en-US" sz="2800" b="1" u="none" dirty="0">
                <a:effectLst/>
                <a:latin typeface="Georgia" panose="02040502050405020303" pitchFamily="18" charset="0"/>
              </a:rPr>
              <a:t>Adult &amp; Youth Religious Education and Liturgical Engagement </a:t>
            </a:r>
            <a:br>
              <a:rPr lang="en-US" sz="2800" b="1" u="none" dirty="0">
                <a:effectLst/>
                <a:latin typeface="Georgia" panose="02040502050405020303" pitchFamily="18" charset="0"/>
              </a:rPr>
            </a:br>
            <a:r>
              <a:rPr lang="en-US" sz="2800" b="1" dirty="0">
                <a:effectLst/>
                <a:latin typeface="Georgia" panose="02040502050405020303" pitchFamily="18" charset="0"/>
              </a:rPr>
              <a:t>Wildly  </a:t>
            </a:r>
            <a:r>
              <a:rPr lang="en-US" sz="2800" b="1" u="sng" dirty="0">
                <a:effectLst/>
                <a:latin typeface="Georgia" panose="02040502050405020303" pitchFamily="18" charset="0"/>
              </a:rPr>
              <a:t>Important Goal 3</a:t>
            </a:r>
            <a:endParaRPr lang="en-US" sz="2800" b="1" u="sng" dirty="0">
              <a:latin typeface="Georgia" panose="02040502050405020303" pitchFamily="18" charset="0"/>
            </a:endParaRPr>
          </a:p>
        </p:txBody>
      </p:sp>
    </p:spTree>
    <p:extLst>
      <p:ext uri="{BB962C8B-B14F-4D97-AF65-F5344CB8AC3E}">
        <p14:creationId xmlns:p14="http://schemas.microsoft.com/office/powerpoint/2010/main" val="3461841444"/>
      </p:ext>
    </p:extLst>
  </p:cSld>
  <p:clrMapOvr>
    <a:masterClrMapping/>
  </p:clrMapOvr>
  <p:transition>
    <p:strips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5BB26D2-3264-4731-B651-F1CCD5086303}"/>
              </a:ext>
            </a:extLst>
          </p:cNvPr>
          <p:cNvSpPr>
            <a:spLocks noGrp="1"/>
          </p:cNvSpPr>
          <p:nvPr>
            <p:ph sz="half" idx="1"/>
          </p:nvPr>
        </p:nvSpPr>
        <p:spPr>
          <a:xfrm>
            <a:off x="53927" y="978901"/>
            <a:ext cx="5121921" cy="5827143"/>
          </a:xfrm>
        </p:spPr>
        <p:txBody>
          <a:bodyPr/>
          <a:lstStyle/>
          <a:p>
            <a:pPr marL="284163" indent="-284163">
              <a:tabLst>
                <a:tab pos="690563" algn="l"/>
              </a:tabLst>
            </a:pPr>
            <a:r>
              <a:rPr lang="en-US" sz="1900" u="sng" dirty="0">
                <a:effectLst/>
              </a:rPr>
              <a:t>LAG 1:</a:t>
            </a:r>
            <a:r>
              <a:rPr lang="en-US" sz="1900" dirty="0">
                <a:effectLst/>
              </a:rPr>
              <a:t>  Research the most effective 	</a:t>
            </a:r>
            <a:r>
              <a:rPr lang="en-US" sz="2000" b="1" dirty="0">
                <a:effectLst/>
              </a:rPr>
              <a:t>adult and youth Religious 	Education and Liturgical 	Engagement (“RELE Program”) 	</a:t>
            </a:r>
            <a:r>
              <a:rPr lang="en-US" sz="1900" dirty="0">
                <a:effectLst/>
              </a:rPr>
              <a:t>within 3  months</a:t>
            </a:r>
          </a:p>
          <a:p>
            <a:pPr marL="284163" indent="-284163">
              <a:tabLst>
                <a:tab pos="690563" algn="l"/>
              </a:tabLst>
            </a:pPr>
            <a:r>
              <a:rPr lang="en-US" sz="1900" u="sng" dirty="0">
                <a:effectLst/>
              </a:rPr>
              <a:t>LAG 2:</a:t>
            </a:r>
            <a:r>
              <a:rPr lang="en-US" sz="1900" dirty="0">
                <a:effectLst/>
              </a:rPr>
              <a:t> Develop the most effective 	 	 RELE Program  for  Holy Trinity 	adults and youth (the “RELE 	Program ”) within  3 months</a:t>
            </a:r>
          </a:p>
          <a:p>
            <a:pPr marL="233363" indent="-233363">
              <a:tabLst>
                <a:tab pos="690563" algn="l"/>
              </a:tabLst>
            </a:pPr>
            <a:r>
              <a:rPr lang="en-US" sz="1900" u="sng" dirty="0">
                <a:effectLst/>
              </a:rPr>
              <a:t>LAG 3:</a:t>
            </a:r>
            <a:r>
              <a:rPr lang="en-US" sz="1900" dirty="0">
                <a:effectLst/>
              </a:rPr>
              <a:t> Identify delivery modalities 	and recruit and train the  	RELE Program “Educators” 	within 3 months </a:t>
            </a:r>
          </a:p>
          <a:p>
            <a:pPr marL="233363" indent="-233363">
              <a:tabLst>
                <a:tab pos="690563" algn="l"/>
              </a:tabLst>
            </a:pPr>
            <a:r>
              <a:rPr lang="en-US" sz="1900" u="sng" dirty="0">
                <a:effectLst/>
              </a:rPr>
              <a:t>LAG 4:</a:t>
            </a:r>
            <a:r>
              <a:rPr lang="en-US" sz="1900" dirty="0">
                <a:effectLst/>
              </a:rPr>
              <a:t> Deliver the RELE Program to 	the Education Targets within 9 	months</a:t>
            </a:r>
          </a:p>
          <a:p>
            <a:pPr marL="233363" indent="-233363">
              <a:tabLst>
                <a:tab pos="690563" algn="l"/>
              </a:tabLst>
            </a:pPr>
            <a:r>
              <a:rPr lang="en-US" sz="1900" b="1" u="sng" dirty="0">
                <a:effectLst/>
              </a:rPr>
              <a:t>LAG 5</a:t>
            </a:r>
            <a:r>
              <a:rPr lang="en-US" sz="1900" b="1" dirty="0">
                <a:effectLst/>
              </a:rPr>
              <a:t>:  Compile and assess the 	results of the </a:t>
            </a:r>
            <a:r>
              <a:rPr lang="en-US" sz="1900" dirty="0">
                <a:effectLst/>
              </a:rPr>
              <a:t>RELE Program  	</a:t>
            </a:r>
            <a:r>
              <a:rPr lang="en-US" sz="1900" b="1" dirty="0">
                <a:effectLst/>
              </a:rPr>
              <a:t>and make necessary 	improvements within 2 months</a:t>
            </a:r>
          </a:p>
          <a:p>
            <a:endParaRPr lang="en-US" sz="1900" dirty="0">
              <a:effectLst/>
            </a:endParaRPr>
          </a:p>
          <a:p>
            <a:endParaRPr lang="en-US" sz="1900" dirty="0">
              <a:effectLst/>
            </a:endParaRPr>
          </a:p>
          <a:p>
            <a:endParaRPr lang="en-US" sz="1900" dirty="0">
              <a:effectLst/>
            </a:endParaRPr>
          </a:p>
        </p:txBody>
      </p:sp>
      <p:sp>
        <p:nvSpPr>
          <p:cNvPr id="7" name="Content Placeholder 6">
            <a:extLst>
              <a:ext uri="{FF2B5EF4-FFF2-40B4-BE49-F238E27FC236}">
                <a16:creationId xmlns:a16="http://schemas.microsoft.com/office/drawing/2014/main" id="{9344C869-552F-473A-9813-3F4B907EF8AC}"/>
              </a:ext>
            </a:extLst>
          </p:cNvPr>
          <p:cNvSpPr>
            <a:spLocks noGrp="1"/>
          </p:cNvSpPr>
          <p:nvPr>
            <p:ph sz="half" idx="2"/>
          </p:nvPr>
        </p:nvSpPr>
        <p:spPr>
          <a:xfrm>
            <a:off x="5357003" y="1567851"/>
            <a:ext cx="3674852" cy="4343400"/>
          </a:xfrm>
        </p:spPr>
        <p:txBody>
          <a:bodyPr/>
          <a:lstStyle/>
          <a:p>
            <a:pPr marL="0" indent="0" algn="ctr">
              <a:buNone/>
            </a:pPr>
            <a:r>
              <a:rPr lang="en-US" sz="1800" b="1" u="sng" dirty="0">
                <a:effectLst/>
                <a:latin typeface="Georgia" panose="02040502050405020303" pitchFamily="18" charset="0"/>
              </a:rPr>
              <a:t>Adult &amp; </a:t>
            </a:r>
            <a:r>
              <a:rPr lang="en-US" sz="1800" u="sng" dirty="0"/>
              <a:t>Youth RELE  </a:t>
            </a:r>
            <a:r>
              <a:rPr lang="en-US" sz="1800" u="sng" dirty="0">
                <a:effectLst/>
              </a:rPr>
              <a:t>WIG 3:</a:t>
            </a:r>
          </a:p>
          <a:p>
            <a:pPr marL="0" indent="0">
              <a:buNone/>
            </a:pPr>
            <a:endParaRPr lang="en-US" sz="1800" dirty="0">
              <a:effectLst/>
            </a:endParaRPr>
          </a:p>
        </p:txBody>
      </p:sp>
      <p:sp>
        <p:nvSpPr>
          <p:cNvPr id="2" name="Rectangle 1">
            <a:extLst>
              <a:ext uri="{FF2B5EF4-FFF2-40B4-BE49-F238E27FC236}">
                <a16:creationId xmlns:a16="http://schemas.microsoft.com/office/drawing/2014/main" id="{6C503098-1C10-4D82-8D83-91F8ACA335D5}"/>
              </a:ext>
            </a:extLst>
          </p:cNvPr>
          <p:cNvSpPr/>
          <p:nvPr/>
        </p:nvSpPr>
        <p:spPr bwMode="auto">
          <a:xfrm>
            <a:off x="5305246" y="1567851"/>
            <a:ext cx="3726609" cy="4909149"/>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3" name="Rectangle 2">
            <a:extLst>
              <a:ext uri="{FF2B5EF4-FFF2-40B4-BE49-F238E27FC236}">
                <a16:creationId xmlns:a16="http://schemas.microsoft.com/office/drawing/2014/main" id="{27EC269A-38F5-4836-90B2-E133FEC9E0CC}"/>
              </a:ext>
            </a:extLst>
          </p:cNvPr>
          <p:cNvSpPr/>
          <p:nvPr/>
        </p:nvSpPr>
        <p:spPr bwMode="auto">
          <a:xfrm>
            <a:off x="53928" y="1030857"/>
            <a:ext cx="5121921" cy="575813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8" name="Title 1">
            <a:extLst>
              <a:ext uri="{FF2B5EF4-FFF2-40B4-BE49-F238E27FC236}">
                <a16:creationId xmlns:a16="http://schemas.microsoft.com/office/drawing/2014/main" id="{41A3E2B5-20BB-4948-8581-7661941A6B33}"/>
              </a:ext>
            </a:extLst>
          </p:cNvPr>
          <p:cNvSpPr>
            <a:spLocks noGrp="1"/>
          </p:cNvSpPr>
          <p:nvPr>
            <p:ph type="title"/>
          </p:nvPr>
        </p:nvSpPr>
        <p:spPr>
          <a:xfrm>
            <a:off x="918713" y="-86264"/>
            <a:ext cx="7306574" cy="1143000"/>
          </a:xfrm>
        </p:spPr>
        <p:txBody>
          <a:bodyPr/>
          <a:lstStyle/>
          <a:p>
            <a:r>
              <a:rPr lang="en-US" sz="3600" b="1" u="none" dirty="0">
                <a:effectLst/>
                <a:latin typeface="Georgia" panose="02040502050405020303" pitchFamily="18" charset="0"/>
              </a:rPr>
              <a:t>Adult &amp; </a:t>
            </a:r>
            <a:r>
              <a:rPr lang="en-US" sz="3600" u="none" dirty="0"/>
              <a:t>Youth RELE </a:t>
            </a:r>
            <a:br>
              <a:rPr lang="en-US" sz="3600" u="none" dirty="0"/>
            </a:br>
            <a:r>
              <a:rPr lang="en-US" dirty="0"/>
              <a:t>Lag Measures WIG  3</a:t>
            </a:r>
          </a:p>
        </p:txBody>
      </p:sp>
      <p:sp>
        <p:nvSpPr>
          <p:cNvPr id="4" name="TextBox 3">
            <a:extLst>
              <a:ext uri="{FF2B5EF4-FFF2-40B4-BE49-F238E27FC236}">
                <a16:creationId xmlns:a16="http://schemas.microsoft.com/office/drawing/2014/main" id="{F75BE13C-C52F-4915-92EE-A2D63B941EA8}"/>
              </a:ext>
            </a:extLst>
          </p:cNvPr>
          <p:cNvSpPr txBox="1"/>
          <p:nvPr/>
        </p:nvSpPr>
        <p:spPr>
          <a:xfrm>
            <a:off x="5357003" y="1952685"/>
            <a:ext cx="3589570" cy="4524315"/>
          </a:xfrm>
          <a:prstGeom prst="rect">
            <a:avLst/>
          </a:prstGeom>
          <a:noFill/>
        </p:spPr>
        <p:txBody>
          <a:bodyPr wrap="square" rtlCol="0">
            <a:spAutoFit/>
          </a:bodyPr>
          <a:lstStyle/>
          <a:p>
            <a:pPr marL="0" indent="0">
              <a:buNone/>
            </a:pPr>
            <a:r>
              <a:rPr lang="en-US" sz="1800" b="1" dirty="0">
                <a:effectLst/>
              </a:rPr>
              <a:t>Develop  and  implement  an effective  </a:t>
            </a:r>
            <a:r>
              <a:rPr lang="en-US" sz="1800" b="1" u="none" dirty="0">
                <a:effectLst/>
              </a:rPr>
              <a:t>Religious Education and Liturgical Engagement (“RELE”) </a:t>
            </a:r>
            <a:r>
              <a:rPr lang="en-US" sz="1800" b="1" dirty="0">
                <a:effectLst/>
              </a:rPr>
              <a:t>Program  for  youth  and  adults  that  will  be  completed  within  20 months  by the following “Education Targets”: </a:t>
            </a:r>
          </a:p>
          <a:p>
            <a:pPr marL="914400" lvl="1" indent="-514350">
              <a:buAutoNum type="alphaLcParenBoth"/>
            </a:pPr>
            <a:r>
              <a:rPr lang="en-US" sz="1800" b="1" dirty="0">
                <a:effectLst/>
              </a:rPr>
              <a:t> 25%  or  more of  parish adults; and  </a:t>
            </a:r>
          </a:p>
          <a:p>
            <a:pPr marL="914400" lvl="1" indent="-514350">
              <a:buAutoNum type="alphaLcParenBoth"/>
            </a:pPr>
            <a:r>
              <a:rPr lang="en-US" sz="1800" b="1" dirty="0">
                <a:effectLst/>
              </a:rPr>
              <a:t> 75%  or  more of  parish youth.</a:t>
            </a:r>
          </a:p>
          <a:p>
            <a:pPr marL="914400" lvl="1" indent="-514350">
              <a:buAutoNum type="alphaLcParenBoth"/>
            </a:pPr>
            <a:r>
              <a:rPr lang="en-US" sz="1800" b="1" dirty="0">
                <a:effectLst/>
              </a:rPr>
              <a:t> 50%  or  more  of  unaffiliated  Orthodox  or  non-Orthodox  are  fully  welcomed  by  the parish.</a:t>
            </a:r>
          </a:p>
        </p:txBody>
      </p:sp>
    </p:spTree>
    <p:extLst>
      <p:ext uri="{BB962C8B-B14F-4D97-AF65-F5344CB8AC3E}">
        <p14:creationId xmlns:p14="http://schemas.microsoft.com/office/powerpoint/2010/main" val="3338290549"/>
      </p:ext>
    </p:extLst>
  </p:cSld>
  <p:clrMapOvr>
    <a:masterClrMapping/>
  </p:clrMapOvr>
  <p:transition>
    <p:strips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0681B-374B-47F4-97C9-6F2AEE6888FF}"/>
              </a:ext>
            </a:extLst>
          </p:cNvPr>
          <p:cNvSpPr>
            <a:spLocks noGrp="1"/>
          </p:cNvSpPr>
          <p:nvPr>
            <p:ph type="title"/>
          </p:nvPr>
        </p:nvSpPr>
        <p:spPr>
          <a:xfrm>
            <a:off x="918713" y="-86264"/>
            <a:ext cx="7306574" cy="1143000"/>
          </a:xfrm>
        </p:spPr>
        <p:txBody>
          <a:bodyPr/>
          <a:lstStyle/>
          <a:p>
            <a:r>
              <a:rPr lang="en-US" sz="3600" b="1" u="none" dirty="0">
                <a:effectLst/>
                <a:latin typeface="Georgia" panose="02040502050405020303" pitchFamily="18" charset="0"/>
              </a:rPr>
              <a:t>Adult &amp; </a:t>
            </a:r>
            <a:r>
              <a:rPr lang="en-US" sz="3600" u="none" dirty="0"/>
              <a:t>Youth RELE </a:t>
            </a:r>
            <a:br>
              <a:rPr lang="en-US" sz="3600" u="none" dirty="0"/>
            </a:br>
            <a:r>
              <a:rPr lang="en-US" dirty="0"/>
              <a:t>Lead Measures WIG 3</a:t>
            </a:r>
          </a:p>
        </p:txBody>
      </p:sp>
      <p:sp>
        <p:nvSpPr>
          <p:cNvPr id="3" name="Content Placeholder 2">
            <a:extLst>
              <a:ext uri="{FF2B5EF4-FFF2-40B4-BE49-F238E27FC236}">
                <a16:creationId xmlns:a16="http://schemas.microsoft.com/office/drawing/2014/main" id="{1D5BF839-4E6E-45E7-8006-B028F8613E12}"/>
              </a:ext>
            </a:extLst>
          </p:cNvPr>
          <p:cNvSpPr>
            <a:spLocks noGrp="1"/>
          </p:cNvSpPr>
          <p:nvPr>
            <p:ph sz="half" idx="1"/>
          </p:nvPr>
        </p:nvSpPr>
        <p:spPr>
          <a:xfrm>
            <a:off x="78799" y="898805"/>
            <a:ext cx="5239954" cy="5311588"/>
          </a:xfrm>
        </p:spPr>
        <p:txBody>
          <a:bodyPr/>
          <a:lstStyle/>
          <a:p>
            <a:pPr marL="233363" indent="-233363"/>
            <a:r>
              <a:rPr lang="en-US" sz="1150" u="sng" dirty="0">
                <a:solidFill>
                  <a:schemeClr val="bg1"/>
                </a:solidFill>
                <a:effectLst/>
              </a:rPr>
              <a:t>LEAD 1:  </a:t>
            </a:r>
          </a:p>
          <a:p>
            <a:pPr marL="457200" lvl="1" indent="0">
              <a:buNone/>
            </a:pPr>
            <a:r>
              <a:rPr lang="en-US" sz="1150" dirty="0">
                <a:solidFill>
                  <a:schemeClr val="bg1"/>
                </a:solidFill>
                <a:effectLst/>
              </a:rPr>
              <a:t>A: recruit team</a:t>
            </a:r>
          </a:p>
          <a:p>
            <a:pPr marL="457200" lvl="1" indent="0">
              <a:buNone/>
            </a:pPr>
            <a:r>
              <a:rPr lang="en-US" sz="1150" dirty="0">
                <a:solidFill>
                  <a:schemeClr val="bg1"/>
                </a:solidFill>
                <a:effectLst/>
              </a:rPr>
              <a:t>B: </a:t>
            </a:r>
            <a:r>
              <a:rPr lang="en-US" sz="1200" b="1" dirty="0">
                <a:solidFill>
                  <a:schemeClr val="bg1"/>
                </a:solidFill>
                <a:effectLst/>
                <a:latin typeface="Georgia" panose="02040502050405020303" pitchFamily="18" charset="0"/>
              </a:rPr>
              <a:t>define how RELE success will be determined </a:t>
            </a:r>
            <a:r>
              <a:rPr lang="en-US" sz="1150" dirty="0">
                <a:solidFill>
                  <a:schemeClr val="bg1"/>
                </a:solidFill>
                <a:effectLst/>
              </a:rPr>
              <a:t>research 	and identify metrics to determine effectiveness and 	success for both adults and youth</a:t>
            </a:r>
          </a:p>
          <a:p>
            <a:pPr marL="457200" lvl="1" indent="0">
              <a:buNone/>
            </a:pPr>
            <a:r>
              <a:rPr lang="en-US" sz="1150" dirty="0">
                <a:solidFill>
                  <a:schemeClr val="bg1"/>
                </a:solidFill>
                <a:effectLst/>
              </a:rPr>
              <a:t>C: Identify 5 </a:t>
            </a:r>
            <a:r>
              <a:rPr lang="en-US" sz="1200" b="1" kern="1200" dirty="0">
                <a:solidFill>
                  <a:schemeClr val="bg1"/>
                </a:solidFill>
                <a:effectLst/>
                <a:latin typeface="Georgia" panose="02040502050405020303" pitchFamily="18" charset="0"/>
                <a:ea typeface="+mn-ea"/>
                <a:cs typeface="+mn-cs"/>
              </a:rPr>
              <a:t>or more </a:t>
            </a:r>
            <a:r>
              <a:rPr lang="en-US" sz="1150" dirty="0">
                <a:solidFill>
                  <a:schemeClr val="bg1"/>
                </a:solidFill>
                <a:effectLst/>
              </a:rPr>
              <a:t>Religious Education and 5 </a:t>
            </a:r>
            <a:r>
              <a:rPr lang="en-US" sz="1200" b="1" kern="1200" dirty="0">
                <a:solidFill>
                  <a:schemeClr val="bg1"/>
                </a:solidFill>
                <a:effectLst/>
                <a:latin typeface="Georgia" panose="02040502050405020303" pitchFamily="18" charset="0"/>
                <a:ea typeface="+mn-ea"/>
                <a:cs typeface="+mn-cs"/>
              </a:rPr>
              <a:t>or more </a:t>
            </a:r>
            <a:r>
              <a:rPr lang="en-US" sz="1150" dirty="0">
                <a:solidFill>
                  <a:schemeClr val="bg1"/>
                </a:solidFill>
                <a:effectLst/>
              </a:rPr>
              <a:t> 	Liturgical Engagement Programs to consider</a:t>
            </a:r>
          </a:p>
          <a:p>
            <a:pPr marL="233363" indent="-233363"/>
            <a:r>
              <a:rPr lang="en-US" sz="1150" u="sng" dirty="0">
                <a:solidFill>
                  <a:schemeClr val="bg1"/>
                </a:solidFill>
                <a:effectLst/>
              </a:rPr>
              <a:t>LEAD 2: </a:t>
            </a:r>
          </a:p>
          <a:p>
            <a:pPr marL="457200" lvl="1" indent="0">
              <a:buNone/>
            </a:pPr>
            <a:r>
              <a:rPr lang="en-US" sz="1150" dirty="0">
                <a:solidFill>
                  <a:schemeClr val="bg1"/>
                </a:solidFill>
                <a:effectLst/>
              </a:rPr>
              <a:t>A: evaluate all RELE Programs for effectiveness</a:t>
            </a:r>
          </a:p>
          <a:p>
            <a:pPr marL="457200" lvl="1" indent="0">
              <a:buNone/>
            </a:pPr>
            <a:r>
              <a:rPr lang="en-US" sz="1150" dirty="0">
                <a:solidFill>
                  <a:schemeClr val="bg1"/>
                </a:solidFill>
                <a:effectLst/>
              </a:rPr>
              <a:t>B: modify and/or develop RELE Programs for 	utilization at Holy  Trinity</a:t>
            </a:r>
          </a:p>
          <a:p>
            <a:pPr marL="457200" lvl="1" indent="0">
              <a:buNone/>
            </a:pPr>
            <a:r>
              <a:rPr lang="en-US" sz="1150" dirty="0">
                <a:solidFill>
                  <a:schemeClr val="bg1"/>
                </a:solidFill>
                <a:effectLst/>
              </a:rPr>
              <a:t>C: finalize “RELE Programs” and effectiveness 	measurement metrics</a:t>
            </a:r>
          </a:p>
          <a:p>
            <a:pPr marL="233363" indent="-233363"/>
            <a:r>
              <a:rPr lang="en-US" sz="1150" u="sng" dirty="0">
                <a:solidFill>
                  <a:schemeClr val="bg1"/>
                </a:solidFill>
                <a:effectLst/>
              </a:rPr>
              <a:t>LEAD 3:  </a:t>
            </a:r>
          </a:p>
          <a:p>
            <a:pPr marL="457200" lvl="1" indent="0">
              <a:buNone/>
            </a:pPr>
            <a:r>
              <a:rPr lang="en-US" sz="1150" dirty="0">
                <a:solidFill>
                  <a:schemeClr val="bg1"/>
                </a:solidFill>
                <a:effectLst/>
              </a:rPr>
              <a:t>A: identify RELE delivery modalities technology and 	“Educators”</a:t>
            </a:r>
          </a:p>
          <a:p>
            <a:pPr marL="457200" lvl="1" indent="0">
              <a:buNone/>
            </a:pPr>
            <a:r>
              <a:rPr lang="en-US" sz="1150" dirty="0">
                <a:solidFill>
                  <a:schemeClr val="bg1"/>
                </a:solidFill>
                <a:effectLst/>
              </a:rPr>
              <a:t>B: develop RELE Educator training program, delivery 	modalities and interim effectiveness assessment 	process</a:t>
            </a:r>
          </a:p>
          <a:p>
            <a:pPr marL="457200" lvl="1" indent="0">
              <a:buNone/>
            </a:pPr>
            <a:r>
              <a:rPr lang="en-US" sz="1150" dirty="0">
                <a:solidFill>
                  <a:schemeClr val="bg1"/>
                </a:solidFill>
                <a:effectLst/>
              </a:rPr>
              <a:t>C: recruit and train Educators </a:t>
            </a:r>
          </a:p>
          <a:p>
            <a:pPr marL="233363" indent="-233363"/>
            <a:r>
              <a:rPr lang="en-US" sz="1150" u="sng" dirty="0">
                <a:solidFill>
                  <a:schemeClr val="bg1"/>
                </a:solidFill>
                <a:effectLst/>
              </a:rPr>
              <a:t>LEAD 4:</a:t>
            </a:r>
          </a:p>
          <a:p>
            <a:pPr marL="457200" lvl="1" indent="0">
              <a:buNone/>
            </a:pPr>
            <a:r>
              <a:rPr lang="en-US" sz="1150" dirty="0">
                <a:solidFill>
                  <a:schemeClr val="bg1"/>
                </a:solidFill>
                <a:effectLst/>
              </a:rPr>
              <a:t>A: identify, recruit and educate the “Education Targets ” of 	of parish adults and youth in the RELE Programs </a:t>
            </a:r>
          </a:p>
          <a:p>
            <a:pPr marL="457200" lvl="1" indent="0">
              <a:buNone/>
            </a:pPr>
            <a:r>
              <a:rPr lang="en-US" sz="1150" dirty="0">
                <a:solidFill>
                  <a:schemeClr val="bg1"/>
                </a:solidFill>
                <a:effectLst/>
              </a:rPr>
              <a:t>B: assign Educators  to respective adults and youth</a:t>
            </a:r>
          </a:p>
          <a:p>
            <a:pPr marL="457200" lvl="1" indent="0">
              <a:buNone/>
            </a:pPr>
            <a:r>
              <a:rPr lang="en-US" sz="1150" dirty="0">
                <a:solidFill>
                  <a:schemeClr val="bg1"/>
                </a:solidFill>
                <a:effectLst/>
              </a:rPr>
              <a:t>C:  schedule and complete a parish implementation of 	the 	RELE Programs to all Education Targets  of adults and youth</a:t>
            </a:r>
          </a:p>
          <a:p>
            <a:pPr marL="233363" indent="-233363"/>
            <a:r>
              <a:rPr lang="en-US" sz="1150" u="sng" dirty="0">
                <a:solidFill>
                  <a:schemeClr val="bg1"/>
                </a:solidFill>
                <a:effectLst/>
              </a:rPr>
              <a:t>LEAD 5:  </a:t>
            </a:r>
          </a:p>
          <a:p>
            <a:pPr marL="457200" lvl="1" indent="0">
              <a:buNone/>
            </a:pPr>
            <a:r>
              <a:rPr lang="en-US" sz="1150" dirty="0">
                <a:solidFill>
                  <a:schemeClr val="bg1"/>
                </a:solidFill>
                <a:effectLst/>
              </a:rPr>
              <a:t>A: obtain qualitative and quantitative data from RELE 	Programs  effectiveness 	</a:t>
            </a:r>
          </a:p>
          <a:p>
            <a:pPr marL="457200" lvl="1" indent="0">
              <a:buNone/>
            </a:pPr>
            <a:r>
              <a:rPr lang="en-US" sz="1150" dirty="0">
                <a:solidFill>
                  <a:schemeClr val="bg1"/>
                </a:solidFill>
                <a:effectLst/>
              </a:rPr>
              <a:t>B: analyze all data and finalize and deliver RELE 	Programs assessment and make all necessary 	improvements</a:t>
            </a:r>
          </a:p>
        </p:txBody>
      </p:sp>
      <p:sp>
        <p:nvSpPr>
          <p:cNvPr id="4" name="Content Placeholder 3">
            <a:extLst>
              <a:ext uri="{FF2B5EF4-FFF2-40B4-BE49-F238E27FC236}">
                <a16:creationId xmlns:a16="http://schemas.microsoft.com/office/drawing/2014/main" id="{90060F44-1C09-4A66-9EA0-FA6F4C6903A7}"/>
              </a:ext>
            </a:extLst>
          </p:cNvPr>
          <p:cNvSpPr>
            <a:spLocks noGrp="1"/>
          </p:cNvSpPr>
          <p:nvPr>
            <p:ph sz="half" idx="2"/>
          </p:nvPr>
        </p:nvSpPr>
        <p:spPr>
          <a:xfrm>
            <a:off x="5184819" y="1000405"/>
            <a:ext cx="3949991" cy="4858870"/>
          </a:xfrm>
        </p:spPr>
        <p:txBody>
          <a:bodyPr/>
          <a:lstStyle/>
          <a:p>
            <a:pPr marL="284163" indent="-284163">
              <a:tabLst>
                <a:tab pos="690563" algn="l"/>
              </a:tabLst>
            </a:pPr>
            <a:r>
              <a:rPr lang="en-US" sz="1600" u="sng" dirty="0">
                <a:effectLst/>
              </a:rPr>
              <a:t>LAG 1:</a:t>
            </a:r>
            <a:r>
              <a:rPr lang="en-US" sz="1600" dirty="0">
                <a:effectLst/>
              </a:rPr>
              <a:t>  Research the most 	effective youth and adult</a:t>
            </a:r>
            <a:r>
              <a:rPr lang="en-US" sz="1600" b="1" dirty="0">
                <a:effectLst/>
              </a:rPr>
              <a:t> 	Religious Education and 	Liturgical Engagement 	(“RELE Program”) 	</a:t>
            </a:r>
            <a:r>
              <a:rPr lang="en-US" sz="1600" dirty="0">
                <a:effectLst/>
              </a:rPr>
              <a:t>within 3  	months</a:t>
            </a:r>
          </a:p>
          <a:p>
            <a:pPr marL="284163" indent="-284163">
              <a:tabLst>
                <a:tab pos="690563" algn="l"/>
              </a:tabLst>
            </a:pPr>
            <a:r>
              <a:rPr lang="en-US" sz="1600" u="sng" dirty="0">
                <a:effectLst/>
              </a:rPr>
              <a:t>LAG 2:</a:t>
            </a:r>
            <a:r>
              <a:rPr lang="en-US" sz="1600" dirty="0">
                <a:effectLst/>
              </a:rPr>
              <a:t> Develop the most 	effective RELE Program  for  	Holy Trinity youth and 	adults (the “RELE Program”) 	within  3 months</a:t>
            </a:r>
          </a:p>
          <a:p>
            <a:pPr marL="233363" indent="-233363">
              <a:tabLst>
                <a:tab pos="690563" algn="l"/>
              </a:tabLst>
            </a:pPr>
            <a:r>
              <a:rPr lang="en-US" sz="1600" u="sng" dirty="0">
                <a:effectLst/>
              </a:rPr>
              <a:t>LAG 3:</a:t>
            </a:r>
            <a:r>
              <a:rPr lang="en-US" sz="1600" dirty="0">
                <a:effectLst/>
              </a:rPr>
              <a:t> Identify delivery 	modalities and recruit and 	train the RELE Program 	“Educators” within 3 months </a:t>
            </a:r>
          </a:p>
          <a:p>
            <a:pPr marL="233363" indent="-233363">
              <a:tabLst>
                <a:tab pos="690563" algn="l"/>
              </a:tabLst>
            </a:pPr>
            <a:r>
              <a:rPr lang="en-US" sz="1600" u="sng" dirty="0">
                <a:effectLst/>
              </a:rPr>
              <a:t>LAG 4:</a:t>
            </a:r>
            <a:r>
              <a:rPr lang="en-US" sz="1600" dirty="0">
                <a:effectLst/>
              </a:rPr>
              <a:t> Deliver the RELE 	Program to the Education 	Targets or  more of adult 	stewards and youth within 9  	months</a:t>
            </a:r>
          </a:p>
          <a:p>
            <a:pPr marL="233363" indent="-233363">
              <a:tabLst>
                <a:tab pos="690563" algn="l"/>
              </a:tabLst>
            </a:pPr>
            <a:r>
              <a:rPr lang="en-US" sz="1600" b="1" u="sng" dirty="0">
                <a:effectLst/>
              </a:rPr>
              <a:t>LAG 5</a:t>
            </a:r>
            <a:r>
              <a:rPr lang="en-US" sz="1600" b="1" dirty="0">
                <a:effectLst/>
              </a:rPr>
              <a:t>:  Compile and assess the 	results of the </a:t>
            </a:r>
            <a:r>
              <a:rPr lang="en-US" sz="1600" dirty="0">
                <a:effectLst/>
              </a:rPr>
              <a:t>RELE Program  	</a:t>
            </a:r>
            <a:r>
              <a:rPr lang="en-US" sz="1600" b="1" dirty="0">
                <a:effectLst/>
              </a:rPr>
              <a:t>and make necessary 	improvements within 2 	months</a:t>
            </a:r>
          </a:p>
          <a:p>
            <a:endParaRPr lang="en-US" sz="1550" dirty="0">
              <a:effectLst/>
            </a:endParaRPr>
          </a:p>
        </p:txBody>
      </p:sp>
      <p:sp>
        <p:nvSpPr>
          <p:cNvPr id="5" name="Rectangle 4">
            <a:extLst>
              <a:ext uri="{FF2B5EF4-FFF2-40B4-BE49-F238E27FC236}">
                <a16:creationId xmlns:a16="http://schemas.microsoft.com/office/drawing/2014/main" id="{E249FCEE-6AB6-4C42-99C2-4374D368315A}"/>
              </a:ext>
            </a:extLst>
          </p:cNvPr>
          <p:cNvSpPr/>
          <p:nvPr/>
        </p:nvSpPr>
        <p:spPr bwMode="auto">
          <a:xfrm>
            <a:off x="5284910" y="907116"/>
            <a:ext cx="3749810" cy="590775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7" name="Rectangle 6">
            <a:extLst>
              <a:ext uri="{FF2B5EF4-FFF2-40B4-BE49-F238E27FC236}">
                <a16:creationId xmlns:a16="http://schemas.microsoft.com/office/drawing/2014/main" id="{45A197C0-DF5F-45F7-9981-657CBE859B87}"/>
              </a:ext>
            </a:extLst>
          </p:cNvPr>
          <p:cNvSpPr/>
          <p:nvPr/>
        </p:nvSpPr>
        <p:spPr bwMode="auto">
          <a:xfrm>
            <a:off x="109279" y="907116"/>
            <a:ext cx="5111307" cy="595088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Tree>
    <p:extLst>
      <p:ext uri="{BB962C8B-B14F-4D97-AF65-F5344CB8AC3E}">
        <p14:creationId xmlns:p14="http://schemas.microsoft.com/office/powerpoint/2010/main" val="3513012843"/>
      </p:ext>
    </p:extLst>
  </p:cSld>
  <p:clrMapOvr>
    <a:masterClrMapping/>
  </p:clrMapOvr>
  <p:transition>
    <p:strips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03909" y="1163463"/>
          <a:ext cx="8944218" cy="5410920"/>
        </p:xfrm>
        <a:graphic>
          <a:graphicData uri="http://schemas.openxmlformats.org/drawingml/2006/table">
            <a:tbl>
              <a:tblPr firstRow="1" bandRow="1">
                <a:tableStyleId>{7DF18680-E054-41AD-8BC1-D1AEF772440D}</a:tableStyleId>
              </a:tblPr>
              <a:tblGrid>
                <a:gridCol w="3642010">
                  <a:extLst>
                    <a:ext uri="{9D8B030D-6E8A-4147-A177-3AD203B41FA5}">
                      <a16:colId xmlns:a16="http://schemas.microsoft.com/office/drawing/2014/main" val="20000"/>
                    </a:ext>
                  </a:extLst>
                </a:gridCol>
                <a:gridCol w="1625434">
                  <a:extLst>
                    <a:ext uri="{9D8B030D-6E8A-4147-A177-3AD203B41FA5}">
                      <a16:colId xmlns:a16="http://schemas.microsoft.com/office/drawing/2014/main" val="20001"/>
                    </a:ext>
                  </a:extLst>
                </a:gridCol>
                <a:gridCol w="1817263">
                  <a:extLst>
                    <a:ext uri="{9D8B030D-6E8A-4147-A177-3AD203B41FA5}">
                      <a16:colId xmlns:a16="http://schemas.microsoft.com/office/drawing/2014/main" val="20002"/>
                    </a:ext>
                  </a:extLst>
                </a:gridCol>
                <a:gridCol w="1859511">
                  <a:extLst>
                    <a:ext uri="{9D8B030D-6E8A-4147-A177-3AD203B41FA5}">
                      <a16:colId xmlns:a16="http://schemas.microsoft.com/office/drawing/2014/main" val="20003"/>
                    </a:ext>
                  </a:extLst>
                </a:gridCol>
              </a:tblGrid>
              <a:tr h="511947">
                <a:tc>
                  <a:txBody>
                    <a:bodyPr/>
                    <a:lstStyle/>
                    <a:p>
                      <a:pPr algn="ctr"/>
                      <a:r>
                        <a:rPr lang="en-US" sz="1600" b="1" kern="1200" dirty="0">
                          <a:solidFill>
                            <a:schemeClr val="bg1"/>
                          </a:solidFill>
                          <a:effectLst/>
                          <a:latin typeface="Georgia" panose="02040502050405020303" pitchFamily="18" charset="0"/>
                          <a:ea typeface="+mn-ea"/>
                          <a:cs typeface="+mn-cs"/>
                        </a:rPr>
                        <a:t>Key  Actions  Necessary  </a:t>
                      </a:r>
                      <a:r>
                        <a:rPr lang="en-US" sz="1600" b="1" u="none" kern="1200" dirty="0">
                          <a:solidFill>
                            <a:schemeClr val="bg1"/>
                          </a:solidFill>
                          <a:effectLst/>
                          <a:latin typeface="Georgia" panose="02040502050405020303" pitchFamily="18" charset="0"/>
                          <a:ea typeface="+mn-ea"/>
                          <a:cs typeface="+mn-cs"/>
                        </a:rPr>
                        <a:t>To  Achieve  </a:t>
                      </a:r>
                    </a:p>
                    <a:p>
                      <a:pPr algn="ctr"/>
                      <a:r>
                        <a:rPr lang="en-US" sz="1600" b="1" u="sng" kern="1200" dirty="0">
                          <a:solidFill>
                            <a:schemeClr val="bg1"/>
                          </a:solidFill>
                          <a:effectLst/>
                          <a:latin typeface="Georgia" panose="02040502050405020303" pitchFamily="18" charset="0"/>
                          <a:ea typeface="+mn-ea"/>
                          <a:cs typeface="+mn-cs"/>
                        </a:rPr>
                        <a:t>Strategic  WIG 3</a:t>
                      </a:r>
                      <a:endParaRPr lang="en-US" sz="1600" b="1" dirty="0">
                        <a:solidFill>
                          <a:schemeClr val="bg1"/>
                        </a:solidFill>
                        <a:latin typeface="Georgia" panose="02040502050405020303" pitchFamily="18" charset="0"/>
                      </a:endParaRPr>
                    </a:p>
                  </a:txBody>
                  <a:tcPr/>
                </a:tc>
                <a:tc>
                  <a:txBody>
                    <a:bodyPr/>
                    <a:lstStyle/>
                    <a:p>
                      <a:pPr algn="ctr"/>
                      <a:r>
                        <a:rPr lang="en-US" sz="1600" b="1" u="none" dirty="0">
                          <a:solidFill>
                            <a:schemeClr val="bg1"/>
                          </a:solidFill>
                          <a:latin typeface="Georgia" panose="02040502050405020303" pitchFamily="18" charset="0"/>
                        </a:rPr>
                        <a:t>Responsible </a:t>
                      </a:r>
                      <a:r>
                        <a:rPr lang="en-US" sz="1600" b="1" u="sng" dirty="0">
                          <a:solidFill>
                            <a:schemeClr val="bg1"/>
                          </a:solidFill>
                          <a:latin typeface="Georgia" panose="02040502050405020303" pitchFamily="18" charset="0"/>
                        </a:rPr>
                        <a:t>Party</a:t>
                      </a:r>
                    </a:p>
                  </a:txBody>
                  <a:tcPr/>
                </a:tc>
                <a:tc>
                  <a:txBody>
                    <a:bodyPr/>
                    <a:lstStyle/>
                    <a:p>
                      <a:pPr algn="ctr"/>
                      <a:r>
                        <a:rPr lang="en-US" sz="1600" b="1" u="none" dirty="0">
                          <a:solidFill>
                            <a:schemeClr val="bg1"/>
                          </a:solidFill>
                          <a:latin typeface="Georgia" panose="02040502050405020303" pitchFamily="18" charset="0"/>
                        </a:rPr>
                        <a:t>Deadline </a:t>
                      </a:r>
                      <a:r>
                        <a:rPr lang="en-US" sz="1600" b="1" u="sng" dirty="0">
                          <a:solidFill>
                            <a:schemeClr val="bg1"/>
                          </a:solidFill>
                          <a:latin typeface="Georgia" panose="02040502050405020303" pitchFamily="18" charset="0"/>
                        </a:rPr>
                        <a:t>Timetable</a:t>
                      </a:r>
                    </a:p>
                  </a:txBody>
                  <a:tcPr/>
                </a:tc>
                <a:tc>
                  <a:txBody>
                    <a:bodyPr/>
                    <a:lstStyle/>
                    <a:p>
                      <a:pPr algn="ctr"/>
                      <a:r>
                        <a:rPr lang="en-US" sz="1600" b="1" u="none" dirty="0">
                          <a:solidFill>
                            <a:schemeClr val="bg1"/>
                          </a:solidFill>
                          <a:latin typeface="Georgia" panose="02040502050405020303" pitchFamily="18" charset="0"/>
                        </a:rPr>
                        <a:t>Completion </a:t>
                      </a:r>
                    </a:p>
                    <a:p>
                      <a:pPr algn="ctr"/>
                      <a:r>
                        <a:rPr lang="en-US" sz="16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291105">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1" u="sng" dirty="0">
                          <a:solidFill>
                            <a:srgbClr val="FF0000"/>
                          </a:solidFill>
                          <a:effectLst/>
                          <a:latin typeface="Georgia" panose="02040502050405020303" pitchFamily="18" charset="0"/>
                        </a:rPr>
                        <a:t>LAG 1: Research the most effective RELE Program  within 3 months</a:t>
                      </a:r>
                      <a:endParaRPr lang="en-US" sz="1600" b="1" u="sng"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944058"/>
                  </a:ext>
                </a:extLst>
              </a:tr>
              <a:tr h="471057">
                <a:tc>
                  <a:txBody>
                    <a:bodyPr/>
                    <a:lstStyle/>
                    <a:p>
                      <a:pPr marL="11113" marR="0" lvl="0" indent="0" algn="l">
                        <a:lnSpc>
                          <a:spcPct val="107000"/>
                        </a:lnSpc>
                        <a:spcBef>
                          <a:spcPts val="0"/>
                        </a:spcBef>
                        <a:spcAft>
                          <a:spcPts val="0"/>
                        </a:spcAft>
                        <a:buFont typeface="Arial" panose="020B0604020202020204" pitchFamily="34" charset="0"/>
                        <a:buNone/>
                        <a:tabLst/>
                      </a:pPr>
                      <a:r>
                        <a:rPr lang="en-US" sz="1600" b="1" dirty="0">
                          <a:effectLst/>
                          <a:latin typeface="Georgia" panose="02040502050405020303" pitchFamily="18" charset="0"/>
                          <a:ea typeface="Calibri" panose="020F0502020204030204" pitchFamily="34" charset="0"/>
                          <a:cs typeface="Times New Roman" panose="02020603050405020304" pitchFamily="18" charset="0"/>
                        </a:rPr>
                        <a:t>1. Form parish Religious Education and Liturgical Engagement (“RELE”) Team 3 (“RELE Team 3”).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b="0" dirty="0">
                          <a:effectLst/>
                          <a:latin typeface="Georgia" panose="02040502050405020303" pitchFamily="18" charset="0"/>
                          <a:ea typeface="Calibri" panose="020F0502020204030204" pitchFamily="34" charset="0"/>
                          <a:cs typeface="Times New Roman" panose="02020603050405020304" pitchFamily="18" charset="0"/>
                        </a:rPr>
                        <a:t>Strategic Planning Team and Goal co-Captains</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start date</a:t>
                      </a:r>
                    </a:p>
                    <a:p>
                      <a:pPr marL="0" marR="0">
                        <a:lnSpc>
                          <a:spcPct val="107000"/>
                        </a:lnSpc>
                        <a:spcBef>
                          <a:spcPts val="0"/>
                        </a:spcBef>
                        <a:spcAft>
                          <a:spcPts val="0"/>
                        </a:spcAft>
                      </a:pPr>
                      <a:endParaRPr lang="en-US" sz="1600" b="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nSpc>
                          <a:spcPct val="107000"/>
                        </a:lnSpc>
                        <a:spcBef>
                          <a:spcPts val="0"/>
                        </a:spcBef>
                        <a:spcAft>
                          <a:spcPts val="0"/>
                        </a:spcAft>
                        <a:buFont typeface="Symbol" pitchFamily="2" charset="2"/>
                        <a:buNone/>
                      </a:pPr>
                      <a:r>
                        <a:rPr lang="en-US" sz="1400" b="0" dirty="0">
                          <a:effectLst/>
                          <a:latin typeface="Georgia" panose="02040502050405020303" pitchFamily="18" charset="0"/>
                          <a:ea typeface="Calibri" panose="020F0502020204030204" pitchFamily="34" charset="0"/>
                          <a:cs typeface="Times New Roman" panose="02020603050405020304" pitchFamily="18" charset="0"/>
                        </a:rPr>
                        <a:t>RELE Team 3  members agree to serve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0737851"/>
                  </a:ext>
                </a:extLst>
              </a:tr>
              <a:tr h="606954">
                <a:tc>
                  <a:txBody>
                    <a:bodyPr/>
                    <a:lstStyle/>
                    <a:p>
                      <a:pPr marL="0" lvl="1" indent="0">
                        <a:buNone/>
                      </a:pPr>
                      <a:r>
                        <a:rPr lang="en-US" sz="1600" b="1" dirty="0">
                          <a:effectLst/>
                          <a:latin typeface="Georgia" panose="02040502050405020303" pitchFamily="18" charset="0"/>
                        </a:rPr>
                        <a:t>2. Research and define how RELE success will be determined for each targeted demographic of adults and youth and identify metrics to determine effectiveness. </a:t>
                      </a:r>
                      <a:endParaRPr lang="en-US" sz="16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600" b="0" dirty="0">
                          <a:effectLst/>
                          <a:latin typeface="Georgia" panose="02040502050405020303" pitchFamily="18" charset="0"/>
                          <a:ea typeface="Calibri" panose="020F0502020204030204" pitchFamily="34" charset="0"/>
                          <a:cs typeface="Times New Roman" panose="02020603050405020304" pitchFamily="18" charset="0"/>
                        </a:rPr>
                        <a:t>RELE Team 3 </a:t>
                      </a:r>
                      <a:endPar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2</a:t>
                      </a:r>
                      <a:r>
                        <a:rPr lang="en-US" sz="1600" b="0"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rPr>
                        <a:t> </a:t>
                      </a: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months after step 1</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lvl="0" indent="0">
                        <a:lnSpc>
                          <a:spcPct val="107000"/>
                        </a:lnSpc>
                        <a:spcBef>
                          <a:spcPts val="0"/>
                        </a:spcBef>
                        <a:spcAft>
                          <a:spcPts val="0"/>
                        </a:spcAft>
                        <a:buFont typeface="Symbol" pitchFamily="2" charset="2"/>
                        <a:buNone/>
                      </a:pPr>
                      <a:r>
                        <a:rPr lang="en-US" sz="14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Success and effectiveness metrics are finalized</a:t>
                      </a:r>
                    </a:p>
                  </a:txBody>
                  <a:tcPr marL="68580" marR="68580" marT="0" marB="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r h="965437">
                <a:tc>
                  <a:txBody>
                    <a:bodyPr/>
                    <a:lstStyle/>
                    <a:p>
                      <a:pPr marL="0" marR="0" lvl="0" indent="0" algn="l">
                        <a:lnSpc>
                          <a:spcPct val="107000"/>
                        </a:lnSpc>
                        <a:spcBef>
                          <a:spcPts val="0"/>
                        </a:spcBef>
                        <a:spcAft>
                          <a:spcPts val="0"/>
                        </a:spcAft>
                        <a:buFontTx/>
                        <a:buNone/>
                      </a:pPr>
                      <a:r>
                        <a:rPr lang="en-US" sz="1600" b="1" dirty="0">
                          <a:effectLst/>
                          <a:latin typeface="Georgia" panose="02040502050405020303" pitchFamily="18" charset="0"/>
                          <a:ea typeface="Calibri" panose="020F0502020204030204" pitchFamily="34" charset="0"/>
                          <a:cs typeface="Times New Roman" panose="02020603050405020304" pitchFamily="18" charset="0"/>
                        </a:rPr>
                        <a:t>3. </a:t>
                      </a:r>
                      <a:r>
                        <a:rPr lang="en-US" sz="1600" b="1" dirty="0">
                          <a:effectLst/>
                          <a:latin typeface="Georgia" panose="02040502050405020303" pitchFamily="18" charset="0"/>
                        </a:rPr>
                        <a:t>Identify 5 </a:t>
                      </a:r>
                      <a:r>
                        <a:rPr lang="en-US" sz="1600" b="1" kern="1200" dirty="0">
                          <a:solidFill>
                            <a:schemeClr val="dk1"/>
                          </a:solidFill>
                          <a:effectLst/>
                          <a:latin typeface="Georgia" panose="02040502050405020303" pitchFamily="18" charset="0"/>
                          <a:ea typeface="+mn-ea"/>
                          <a:cs typeface="+mn-cs"/>
                        </a:rPr>
                        <a:t>or more </a:t>
                      </a:r>
                      <a:r>
                        <a:rPr lang="en-US" sz="1600" b="1" dirty="0">
                          <a:effectLst/>
                          <a:latin typeface="Georgia" panose="02040502050405020303" pitchFamily="18" charset="0"/>
                        </a:rPr>
                        <a:t>Religious Education and 5 </a:t>
                      </a:r>
                      <a:r>
                        <a:rPr lang="en-US" sz="1600" b="1" kern="1200" dirty="0">
                          <a:solidFill>
                            <a:schemeClr val="dk1"/>
                          </a:solidFill>
                          <a:effectLst/>
                          <a:latin typeface="Georgia" panose="02040502050405020303" pitchFamily="18" charset="0"/>
                          <a:ea typeface="+mn-ea"/>
                          <a:cs typeface="+mn-cs"/>
                        </a:rPr>
                        <a:t>or more </a:t>
                      </a:r>
                      <a:r>
                        <a:rPr lang="en-US" sz="1600" b="1" dirty="0">
                          <a:effectLst/>
                          <a:latin typeface="Georgia" panose="02040502050405020303" pitchFamily="18" charset="0"/>
                        </a:rPr>
                        <a:t>Liturgical Engagement Programs  for both adults and youth to evaluate and consider from both inside and outside the Orthodox ecosystem.</a:t>
                      </a:r>
                      <a:endParaRPr lang="en-US" sz="16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0" dirty="0">
                          <a:effectLst/>
                          <a:latin typeface="Georgia" panose="02040502050405020303" pitchFamily="18" charset="0"/>
                          <a:ea typeface="Calibri" panose="020F0502020204030204" pitchFamily="34" charset="0"/>
                          <a:cs typeface="Times New Roman" panose="02020603050405020304" pitchFamily="18" charset="0"/>
                        </a:rPr>
                        <a:t>RELE Team 3 </a:t>
                      </a:r>
                    </a:p>
                  </a:txBody>
                  <a:tcPr marL="68580" marR="68580" marT="0" marB="0"/>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Simultaneous with step 2</a:t>
                      </a:r>
                      <a:endParaRPr lang="en-US" sz="1600" b="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nSpc>
                          <a:spcPct val="107000"/>
                        </a:lnSpc>
                        <a:spcBef>
                          <a:spcPts val="0"/>
                        </a:spcBef>
                        <a:spcAft>
                          <a:spcPts val="0"/>
                        </a:spcAft>
                        <a:buFontTx/>
                        <a:buNone/>
                      </a:pPr>
                      <a:r>
                        <a:rPr lang="en-US" sz="1400" b="0" dirty="0">
                          <a:effectLst/>
                          <a:latin typeface="Georgia" panose="02040502050405020303" pitchFamily="18" charset="0"/>
                        </a:rPr>
                        <a:t>5</a:t>
                      </a:r>
                      <a:r>
                        <a:rPr lang="en-US" sz="1400" b="1" dirty="0">
                          <a:effectLst/>
                          <a:latin typeface="Georgia" panose="02040502050405020303" pitchFamily="18" charset="0"/>
                        </a:rPr>
                        <a:t> </a:t>
                      </a:r>
                      <a:r>
                        <a:rPr lang="en-US" sz="1400" b="0" kern="1200" dirty="0">
                          <a:solidFill>
                            <a:schemeClr val="dk1"/>
                          </a:solidFill>
                          <a:effectLst/>
                          <a:latin typeface="Georgia" panose="02040502050405020303" pitchFamily="18" charset="0"/>
                          <a:ea typeface="+mn-ea"/>
                          <a:cs typeface="+mn-cs"/>
                        </a:rPr>
                        <a:t>or more </a:t>
                      </a:r>
                      <a:r>
                        <a:rPr lang="en-US" sz="1400" b="0" dirty="0">
                          <a:effectLst/>
                          <a:latin typeface="Georgia" panose="02040502050405020303" pitchFamily="18" charset="0"/>
                        </a:rPr>
                        <a:t>Religious Education and 5or more  Liturgical Engagement training p</a:t>
                      </a:r>
                      <a:r>
                        <a:rPr lang="en-US" sz="1400" b="0" dirty="0">
                          <a:solidFill>
                            <a:srgbClr val="5D0100"/>
                          </a:solidFill>
                          <a:latin typeface="Georgia" panose="02040502050405020303" pitchFamily="18" charset="0"/>
                        </a:rPr>
                        <a:t>rograms</a:t>
                      </a:r>
                      <a:r>
                        <a:rPr lang="en-US" sz="1400" b="0" dirty="0">
                          <a:effectLst/>
                          <a:latin typeface="Georgia" panose="02040502050405020303" pitchFamily="18" charset="0"/>
                          <a:ea typeface="Calibri" panose="020F0502020204030204" pitchFamily="34" charset="0"/>
                          <a:cs typeface="Times New Roman" panose="02020603050405020304" pitchFamily="18" charset="0"/>
                        </a:rPr>
                        <a:t> are identified for study</a:t>
                      </a:r>
                    </a:p>
                  </a:txBody>
                  <a:tcPr marL="68580" marR="68580" marT="0" marB="0"/>
                </a:tc>
                <a:extLst>
                  <a:ext uri="{0D108BD9-81ED-4DB2-BD59-A6C34878D82A}">
                    <a16:rowId xmlns:a16="http://schemas.microsoft.com/office/drawing/2014/main" val="1085481770"/>
                  </a:ext>
                </a:extLst>
              </a:tr>
            </a:tbl>
          </a:graphicData>
        </a:graphic>
      </p:graphicFrame>
      <p:sp>
        <p:nvSpPr>
          <p:cNvPr id="5" name="Title 1">
            <a:extLst>
              <a:ext uri="{FF2B5EF4-FFF2-40B4-BE49-F238E27FC236}">
                <a16:creationId xmlns:a16="http://schemas.microsoft.com/office/drawing/2014/main" id="{D62C678B-B2F1-4206-9806-7710365057CE}"/>
              </a:ext>
            </a:extLst>
          </p:cNvPr>
          <p:cNvSpPr>
            <a:spLocks noGrp="1"/>
          </p:cNvSpPr>
          <p:nvPr>
            <p:ph type="title"/>
          </p:nvPr>
        </p:nvSpPr>
        <p:spPr>
          <a:xfrm>
            <a:off x="3679039" y="-238199"/>
            <a:ext cx="4556476" cy="1143000"/>
          </a:xfrm>
        </p:spPr>
        <p:txBody>
          <a:bodyPr/>
          <a:lstStyle/>
          <a:p>
            <a:r>
              <a:rPr lang="en-US" sz="2200" b="1" u="none" dirty="0">
                <a:effectLst/>
                <a:latin typeface="Georgia" panose="02040502050405020303" pitchFamily="18" charset="0"/>
              </a:rPr>
              <a:t>Adult &amp; </a:t>
            </a:r>
            <a:r>
              <a:rPr lang="en-US" sz="2200" u="none" dirty="0"/>
              <a:t>Youth RELE</a:t>
            </a:r>
            <a:r>
              <a:rPr lang="en-US" sz="2200" b="1" u="none" dirty="0">
                <a:effectLst/>
                <a:latin typeface="Georgia" panose="02040502050405020303" pitchFamily="18" charset="0"/>
              </a:rPr>
              <a:t> </a:t>
            </a:r>
            <a:br>
              <a:rPr lang="en-US" sz="2200" b="1" u="none" dirty="0">
                <a:effectLst/>
                <a:latin typeface="Georgia" panose="02040502050405020303" pitchFamily="18" charset="0"/>
              </a:rPr>
            </a:br>
            <a:r>
              <a:rPr lang="en-US" sz="2200" b="1" dirty="0">
                <a:effectLst/>
                <a:latin typeface="Georgia" panose="02040502050405020303" pitchFamily="18" charset="0"/>
              </a:rPr>
              <a:t>WIG 3 A</a:t>
            </a:r>
            <a:r>
              <a:rPr lang="en-US" sz="2200" b="1" u="sng" dirty="0">
                <a:effectLst/>
                <a:latin typeface="Georgia" panose="02040502050405020303" pitchFamily="18" charset="0"/>
              </a:rPr>
              <a:t>ction Plan</a:t>
            </a:r>
            <a:endParaRPr lang="en-US" sz="2200" b="1" u="sng" dirty="0">
              <a:latin typeface="Georgia" panose="02040502050405020303" pitchFamily="18" charset="0"/>
            </a:endParaRPr>
          </a:p>
        </p:txBody>
      </p:sp>
    </p:spTree>
    <p:extLst>
      <p:ext uri="{BB962C8B-B14F-4D97-AF65-F5344CB8AC3E}">
        <p14:creationId xmlns:p14="http://schemas.microsoft.com/office/powerpoint/2010/main" val="541200975"/>
      </p:ext>
    </p:extLst>
  </p:cSld>
  <p:clrMapOvr>
    <a:masterClrMapping/>
  </p:clrMapOvr>
  <p:transition>
    <p:strips dir="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37160" y="1566254"/>
          <a:ext cx="8769095" cy="5264632"/>
        </p:xfrm>
        <a:graphic>
          <a:graphicData uri="http://schemas.openxmlformats.org/drawingml/2006/table">
            <a:tbl>
              <a:tblPr firstRow="1" bandRow="1">
                <a:tableStyleId>{7DF18680-E054-41AD-8BC1-D1AEF772440D}</a:tableStyleId>
              </a:tblPr>
              <a:tblGrid>
                <a:gridCol w="3570702">
                  <a:extLst>
                    <a:ext uri="{9D8B030D-6E8A-4147-A177-3AD203B41FA5}">
                      <a16:colId xmlns:a16="http://schemas.microsoft.com/office/drawing/2014/main" val="20000"/>
                    </a:ext>
                  </a:extLst>
                </a:gridCol>
                <a:gridCol w="1593609">
                  <a:extLst>
                    <a:ext uri="{9D8B030D-6E8A-4147-A177-3AD203B41FA5}">
                      <a16:colId xmlns:a16="http://schemas.microsoft.com/office/drawing/2014/main" val="20001"/>
                    </a:ext>
                  </a:extLst>
                </a:gridCol>
                <a:gridCol w="1781681">
                  <a:extLst>
                    <a:ext uri="{9D8B030D-6E8A-4147-A177-3AD203B41FA5}">
                      <a16:colId xmlns:a16="http://schemas.microsoft.com/office/drawing/2014/main" val="20002"/>
                    </a:ext>
                  </a:extLst>
                </a:gridCol>
                <a:gridCol w="1823103">
                  <a:extLst>
                    <a:ext uri="{9D8B030D-6E8A-4147-A177-3AD203B41FA5}">
                      <a16:colId xmlns:a16="http://schemas.microsoft.com/office/drawing/2014/main" val="20003"/>
                    </a:ext>
                  </a:extLst>
                </a:gridCol>
              </a:tblGrid>
              <a:tr h="511947">
                <a:tc>
                  <a:txBody>
                    <a:bodyPr/>
                    <a:lstStyle/>
                    <a:p>
                      <a:pPr algn="ctr"/>
                      <a:r>
                        <a:rPr lang="en-US" sz="1600" b="1" kern="1200" dirty="0">
                          <a:solidFill>
                            <a:schemeClr val="bg1"/>
                          </a:solidFill>
                          <a:effectLst/>
                          <a:latin typeface="Georgia" panose="02040502050405020303" pitchFamily="18" charset="0"/>
                          <a:ea typeface="+mn-ea"/>
                          <a:cs typeface="+mn-cs"/>
                        </a:rPr>
                        <a:t>Key  Actions  Necessary  </a:t>
                      </a:r>
                      <a:r>
                        <a:rPr lang="en-US" sz="1600" b="1" u="none" kern="1200" dirty="0">
                          <a:solidFill>
                            <a:schemeClr val="bg1"/>
                          </a:solidFill>
                          <a:effectLst/>
                          <a:latin typeface="Georgia" panose="02040502050405020303" pitchFamily="18" charset="0"/>
                          <a:ea typeface="+mn-ea"/>
                          <a:cs typeface="+mn-cs"/>
                        </a:rPr>
                        <a:t>To  Achieve  </a:t>
                      </a:r>
                    </a:p>
                    <a:p>
                      <a:pPr algn="ctr"/>
                      <a:r>
                        <a:rPr lang="en-US" sz="1600" b="1" u="sng" kern="1200" dirty="0">
                          <a:solidFill>
                            <a:schemeClr val="bg1"/>
                          </a:solidFill>
                          <a:effectLst/>
                          <a:latin typeface="Georgia" panose="02040502050405020303" pitchFamily="18" charset="0"/>
                          <a:ea typeface="+mn-ea"/>
                          <a:cs typeface="+mn-cs"/>
                        </a:rPr>
                        <a:t>Strategic  WIG 3</a:t>
                      </a:r>
                      <a:endParaRPr lang="en-US" sz="1600" b="1" dirty="0">
                        <a:solidFill>
                          <a:schemeClr val="bg1"/>
                        </a:solidFill>
                        <a:latin typeface="Georgia" panose="02040502050405020303" pitchFamily="18" charset="0"/>
                      </a:endParaRPr>
                    </a:p>
                  </a:txBody>
                  <a:tcPr/>
                </a:tc>
                <a:tc>
                  <a:txBody>
                    <a:bodyPr/>
                    <a:lstStyle/>
                    <a:p>
                      <a:pPr algn="ctr"/>
                      <a:r>
                        <a:rPr lang="en-US" sz="1600" b="1" u="none" dirty="0">
                          <a:solidFill>
                            <a:schemeClr val="bg1"/>
                          </a:solidFill>
                          <a:latin typeface="Georgia" panose="02040502050405020303" pitchFamily="18" charset="0"/>
                        </a:rPr>
                        <a:t>Responsible </a:t>
                      </a:r>
                      <a:r>
                        <a:rPr lang="en-US" sz="1600" b="1" u="sng" dirty="0">
                          <a:solidFill>
                            <a:schemeClr val="bg1"/>
                          </a:solidFill>
                          <a:latin typeface="Georgia" panose="02040502050405020303" pitchFamily="18" charset="0"/>
                        </a:rPr>
                        <a:t>Party</a:t>
                      </a:r>
                    </a:p>
                  </a:txBody>
                  <a:tcPr/>
                </a:tc>
                <a:tc>
                  <a:txBody>
                    <a:bodyPr/>
                    <a:lstStyle/>
                    <a:p>
                      <a:pPr algn="ctr"/>
                      <a:r>
                        <a:rPr lang="en-US" sz="1600" b="1" u="none" dirty="0">
                          <a:solidFill>
                            <a:schemeClr val="bg1"/>
                          </a:solidFill>
                          <a:latin typeface="Georgia" panose="02040502050405020303" pitchFamily="18" charset="0"/>
                        </a:rPr>
                        <a:t>Deadline </a:t>
                      </a:r>
                      <a:r>
                        <a:rPr lang="en-US" sz="1600" b="1" u="sng" dirty="0">
                          <a:solidFill>
                            <a:schemeClr val="bg1"/>
                          </a:solidFill>
                          <a:latin typeface="Georgia" panose="02040502050405020303" pitchFamily="18" charset="0"/>
                        </a:rPr>
                        <a:t>Timetable</a:t>
                      </a:r>
                    </a:p>
                  </a:txBody>
                  <a:tcPr/>
                </a:tc>
                <a:tc>
                  <a:txBody>
                    <a:bodyPr/>
                    <a:lstStyle/>
                    <a:p>
                      <a:pPr algn="ctr"/>
                      <a:r>
                        <a:rPr lang="en-US" sz="1600" b="1" u="none" dirty="0">
                          <a:solidFill>
                            <a:schemeClr val="bg1"/>
                          </a:solidFill>
                          <a:latin typeface="Georgia" panose="02040502050405020303" pitchFamily="18" charset="0"/>
                        </a:rPr>
                        <a:t>Completion </a:t>
                      </a:r>
                    </a:p>
                    <a:p>
                      <a:pPr algn="ctr"/>
                      <a:r>
                        <a:rPr lang="en-US" sz="16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296392">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6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2: Develop the most effective </a:t>
                      </a:r>
                      <a:r>
                        <a:rPr lang="en-US" sz="1600" b="1" u="sng" dirty="0">
                          <a:solidFill>
                            <a:srgbClr val="FF0000"/>
                          </a:solidFill>
                          <a:effectLst/>
                          <a:latin typeface="Georgia" panose="02040502050405020303" pitchFamily="18" charset="0"/>
                        </a:rPr>
                        <a:t>RELE Program </a:t>
                      </a:r>
                      <a:r>
                        <a:rPr kumimoji="0" lang="en-US" sz="16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 within 3 months</a:t>
                      </a:r>
                      <a:endParaRPr lang="en-US" sz="16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nSpc>
                          <a:spcPct val="107000"/>
                        </a:lnSpc>
                        <a:spcBef>
                          <a:spcPts val="0"/>
                        </a:spcBef>
                        <a:spcAft>
                          <a:spcPts val="0"/>
                        </a:spcAft>
                        <a:buFontTx/>
                        <a:buNone/>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2140628"/>
                  </a:ext>
                </a:extLst>
              </a:tr>
              <a:tr h="1038031">
                <a:tc>
                  <a:txBody>
                    <a:bodyPr/>
                    <a:lstStyle/>
                    <a:p>
                      <a:pPr marL="0" lvl="1" indent="0">
                        <a:buNone/>
                      </a:pPr>
                      <a:r>
                        <a:rPr lang="en-US" sz="1600" b="1" dirty="0">
                          <a:effectLst/>
                          <a:latin typeface="Georgia" panose="02040502050405020303" pitchFamily="18" charset="0"/>
                        </a:rPr>
                        <a:t>4. Evaluate and study the RELE Programs identified in step 3 to determine their effectiveness and applicability to Holy Trinity based on criteria of effectiveness and success determined in step 2.</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effectLst/>
                          <a:latin typeface="Georgia" panose="02040502050405020303" pitchFamily="18" charset="0"/>
                          <a:ea typeface="Calibri" panose="020F0502020204030204" pitchFamily="34" charset="0"/>
                          <a:cs typeface="Times New Roman" panose="02020603050405020304" pitchFamily="18" charset="0"/>
                        </a:rPr>
                        <a:t>RELE Team 3 </a:t>
                      </a:r>
                    </a:p>
                    <a:p>
                      <a:pPr marL="0" marR="0">
                        <a:lnSpc>
                          <a:spcPct val="107000"/>
                        </a:lnSpc>
                        <a:spcBef>
                          <a:spcPts val="0"/>
                        </a:spcBef>
                        <a:spcAft>
                          <a:spcPts val="0"/>
                        </a:spcAft>
                      </a:pPr>
                      <a:endPar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 </a:t>
                      </a: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month after step 3</a:t>
                      </a:r>
                    </a:p>
                  </a:txBody>
                  <a:tcPr marL="68580" marR="68580" marT="0" marB="0"/>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Evaluation of alternative RELE Program</a:t>
                      </a:r>
                      <a:r>
                        <a:rPr lang="en-US" sz="1600" b="0" dirty="0">
                          <a:effectLst/>
                          <a:latin typeface="Georgia" panose="02040502050405020303" pitchFamily="18" charset="0"/>
                        </a:rPr>
                        <a:t>s is</a:t>
                      </a: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completed </a:t>
                      </a:r>
                    </a:p>
                  </a:txBody>
                  <a:tcPr marL="68580" marR="68580" marT="0" marB="0"/>
                </a:tc>
                <a:extLst>
                  <a:ext uri="{0D108BD9-81ED-4DB2-BD59-A6C34878D82A}">
                    <a16:rowId xmlns:a16="http://schemas.microsoft.com/office/drawing/2014/main" val="1547801244"/>
                  </a:ext>
                </a:extLst>
              </a:tr>
              <a:tr h="1038031">
                <a:tc>
                  <a:txBody>
                    <a:bodyPr/>
                    <a:lstStyle/>
                    <a:p>
                      <a:pPr marL="0" lvl="1" indent="0">
                        <a:buNone/>
                      </a:pPr>
                      <a:r>
                        <a:rPr lang="en-US" sz="1600" b="1" dirty="0">
                          <a:effectLst/>
                          <a:latin typeface="Georgia" panose="02040502050405020303" pitchFamily="18" charset="0"/>
                        </a:rPr>
                        <a:t>5. Modify researched RELE programs, or develop new curriculum or programs, as necessary, to finalize the creation of official Holy Trinity adult and youth RELE Program for use.  Identify potential “Educators” who can teach the RELE Program to each age demographic.</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effectLst/>
                          <a:latin typeface="Georgia" panose="02040502050405020303" pitchFamily="18" charset="0"/>
                          <a:ea typeface="Calibri" panose="020F0502020204030204" pitchFamily="34" charset="0"/>
                          <a:cs typeface="Times New Roman" panose="02020603050405020304" pitchFamily="18" charset="0"/>
                        </a:rPr>
                        <a:t>RELE Team 3 </a:t>
                      </a:r>
                      <a:endPar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2  months after step 4</a:t>
                      </a:r>
                    </a:p>
                  </a:txBody>
                  <a:tcPr marL="68580" marR="68580" marT="0" marB="0"/>
                </a:tc>
                <a:tc>
                  <a:txBody>
                    <a:bodyPr/>
                    <a:lstStyle/>
                    <a:p>
                      <a:pPr marL="0" marR="0">
                        <a:lnSpc>
                          <a:spcPct val="107000"/>
                        </a:lnSpc>
                        <a:spcBef>
                          <a:spcPts val="0"/>
                        </a:spcBef>
                        <a:spcAft>
                          <a:spcPts val="0"/>
                        </a:spcAft>
                      </a:pPr>
                      <a:r>
                        <a:rPr lang="en-US" sz="1600" b="0" dirty="0">
                          <a:effectLst/>
                          <a:latin typeface="Georgia" panose="02040502050405020303" pitchFamily="18" charset="0"/>
                        </a:rPr>
                        <a:t>Adult and Youth RELE Program  is finalized</a:t>
                      </a:r>
                      <a:endPar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4212360"/>
                  </a:ext>
                </a:extLst>
              </a:tr>
            </a:tbl>
          </a:graphicData>
        </a:graphic>
      </p:graphicFrame>
      <p:sp>
        <p:nvSpPr>
          <p:cNvPr id="7" name="Title 1">
            <a:extLst>
              <a:ext uri="{FF2B5EF4-FFF2-40B4-BE49-F238E27FC236}">
                <a16:creationId xmlns:a16="http://schemas.microsoft.com/office/drawing/2014/main" id="{4A40147E-B45B-413A-BD87-F427FEFE82A4}"/>
              </a:ext>
            </a:extLst>
          </p:cNvPr>
          <p:cNvSpPr>
            <a:spLocks noGrp="1"/>
          </p:cNvSpPr>
          <p:nvPr>
            <p:ph type="title"/>
          </p:nvPr>
        </p:nvSpPr>
        <p:spPr>
          <a:xfrm>
            <a:off x="3679039" y="-238199"/>
            <a:ext cx="4556476" cy="1143000"/>
          </a:xfrm>
        </p:spPr>
        <p:txBody>
          <a:bodyPr/>
          <a:lstStyle/>
          <a:p>
            <a:r>
              <a:rPr lang="en-US" sz="2200" b="1" u="none" dirty="0">
                <a:effectLst/>
                <a:latin typeface="Georgia" panose="02040502050405020303" pitchFamily="18" charset="0"/>
              </a:rPr>
              <a:t>Adult &amp; </a:t>
            </a:r>
            <a:r>
              <a:rPr lang="en-US" sz="2200" u="none" dirty="0"/>
              <a:t>Youth RELE</a:t>
            </a:r>
            <a:r>
              <a:rPr lang="en-US" sz="2200" b="1" u="none" dirty="0">
                <a:effectLst/>
                <a:latin typeface="Georgia" panose="02040502050405020303" pitchFamily="18" charset="0"/>
              </a:rPr>
              <a:t> </a:t>
            </a:r>
            <a:br>
              <a:rPr lang="en-US" sz="2200" b="1" u="none" dirty="0">
                <a:effectLst/>
                <a:latin typeface="Georgia" panose="02040502050405020303" pitchFamily="18" charset="0"/>
              </a:rPr>
            </a:br>
            <a:r>
              <a:rPr lang="en-US" sz="2200" b="1" dirty="0">
                <a:effectLst/>
                <a:latin typeface="Georgia" panose="02040502050405020303" pitchFamily="18" charset="0"/>
              </a:rPr>
              <a:t>WIG 3 A</a:t>
            </a:r>
            <a:r>
              <a:rPr lang="en-US" sz="2200" b="1" u="sng" dirty="0">
                <a:effectLst/>
                <a:latin typeface="Georgia" panose="02040502050405020303" pitchFamily="18" charset="0"/>
              </a:rPr>
              <a:t>ction Plan</a:t>
            </a:r>
            <a:endParaRPr lang="en-US" sz="2200" b="1" u="sng" dirty="0">
              <a:latin typeface="Georgia" panose="02040502050405020303" pitchFamily="18" charset="0"/>
            </a:endParaRPr>
          </a:p>
        </p:txBody>
      </p:sp>
    </p:spTree>
    <p:extLst>
      <p:ext uri="{BB962C8B-B14F-4D97-AF65-F5344CB8AC3E}">
        <p14:creationId xmlns:p14="http://schemas.microsoft.com/office/powerpoint/2010/main" val="2519992207"/>
      </p:ext>
    </p:extLst>
  </p:cSld>
  <p:clrMapOvr>
    <a:masterClrMapping/>
  </p:clrMapOvr>
  <p:transition>
    <p:strips dir="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82880" y="912724"/>
          <a:ext cx="8874213" cy="5300853"/>
        </p:xfrm>
        <a:graphic>
          <a:graphicData uri="http://schemas.openxmlformats.org/drawingml/2006/table">
            <a:tbl>
              <a:tblPr firstRow="1" bandRow="1">
                <a:tableStyleId>{7DF18680-E054-41AD-8BC1-D1AEF772440D}</a:tableStyleId>
              </a:tblPr>
              <a:tblGrid>
                <a:gridCol w="3829915">
                  <a:extLst>
                    <a:ext uri="{9D8B030D-6E8A-4147-A177-3AD203B41FA5}">
                      <a16:colId xmlns:a16="http://schemas.microsoft.com/office/drawing/2014/main" val="20000"/>
                    </a:ext>
                  </a:extLst>
                </a:gridCol>
                <a:gridCol w="1495356">
                  <a:extLst>
                    <a:ext uri="{9D8B030D-6E8A-4147-A177-3AD203B41FA5}">
                      <a16:colId xmlns:a16="http://schemas.microsoft.com/office/drawing/2014/main" val="20001"/>
                    </a:ext>
                  </a:extLst>
                </a:gridCol>
                <a:gridCol w="1613205">
                  <a:extLst>
                    <a:ext uri="{9D8B030D-6E8A-4147-A177-3AD203B41FA5}">
                      <a16:colId xmlns:a16="http://schemas.microsoft.com/office/drawing/2014/main" val="20002"/>
                    </a:ext>
                  </a:extLst>
                </a:gridCol>
                <a:gridCol w="1935737">
                  <a:extLst>
                    <a:ext uri="{9D8B030D-6E8A-4147-A177-3AD203B41FA5}">
                      <a16:colId xmlns:a16="http://schemas.microsoft.com/office/drawing/2014/main" val="20003"/>
                    </a:ext>
                  </a:extLst>
                </a:gridCol>
              </a:tblGrid>
              <a:tr h="455835">
                <a:tc>
                  <a:txBody>
                    <a:bodyPr/>
                    <a:lstStyle/>
                    <a:p>
                      <a:pPr algn="ctr"/>
                      <a:r>
                        <a:rPr lang="en-US" sz="1500" b="1" kern="1200" dirty="0">
                          <a:solidFill>
                            <a:schemeClr val="bg1"/>
                          </a:solidFill>
                          <a:effectLst/>
                          <a:latin typeface="Georgia" panose="02040502050405020303" pitchFamily="18" charset="0"/>
                          <a:ea typeface="+mn-ea"/>
                          <a:cs typeface="+mn-cs"/>
                        </a:rPr>
                        <a:t>Key  Actions  Necessary  </a:t>
                      </a:r>
                      <a:r>
                        <a:rPr lang="en-US" sz="1500" b="1" u="none" kern="1200" dirty="0">
                          <a:solidFill>
                            <a:schemeClr val="bg1"/>
                          </a:solidFill>
                          <a:effectLst/>
                          <a:latin typeface="Georgia" panose="02040502050405020303" pitchFamily="18" charset="0"/>
                          <a:ea typeface="+mn-ea"/>
                          <a:cs typeface="+mn-cs"/>
                        </a:rPr>
                        <a:t>To  Achieve  </a:t>
                      </a:r>
                    </a:p>
                    <a:p>
                      <a:pPr algn="ctr"/>
                      <a:r>
                        <a:rPr lang="en-US" sz="1500" b="1" u="sng" kern="1200" dirty="0">
                          <a:solidFill>
                            <a:schemeClr val="bg1"/>
                          </a:solidFill>
                          <a:effectLst/>
                          <a:latin typeface="Georgia" panose="02040502050405020303" pitchFamily="18" charset="0"/>
                          <a:ea typeface="+mn-ea"/>
                          <a:cs typeface="+mn-cs"/>
                        </a:rPr>
                        <a:t>Strategic  WIG 3</a:t>
                      </a:r>
                      <a:endParaRPr lang="en-US" sz="1500" b="1" dirty="0">
                        <a:solidFill>
                          <a:schemeClr val="bg1"/>
                        </a:solidFill>
                        <a:latin typeface="Georgia" panose="02040502050405020303" pitchFamily="18" charset="0"/>
                      </a:endParaRPr>
                    </a:p>
                  </a:txBody>
                  <a:tcPr/>
                </a:tc>
                <a:tc>
                  <a:txBody>
                    <a:bodyPr/>
                    <a:lstStyle/>
                    <a:p>
                      <a:pPr algn="ctr"/>
                      <a:r>
                        <a:rPr lang="en-US" sz="1500" b="1" u="none" dirty="0">
                          <a:solidFill>
                            <a:schemeClr val="bg1"/>
                          </a:solidFill>
                          <a:latin typeface="Georgia" panose="02040502050405020303" pitchFamily="18" charset="0"/>
                        </a:rPr>
                        <a:t>Responsible </a:t>
                      </a:r>
                      <a:r>
                        <a:rPr lang="en-US" sz="1500" b="1" u="sng" dirty="0">
                          <a:solidFill>
                            <a:schemeClr val="bg1"/>
                          </a:solidFill>
                          <a:latin typeface="Georgia" panose="02040502050405020303" pitchFamily="18" charset="0"/>
                        </a:rPr>
                        <a:t>Party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u="none" dirty="0">
                          <a:solidFill>
                            <a:schemeClr val="bg1"/>
                          </a:solidFill>
                          <a:latin typeface="Georgia" panose="02040502050405020303" pitchFamily="18" charset="0"/>
                        </a:rPr>
                        <a:t>Deadline</a:t>
                      </a:r>
                      <a:r>
                        <a:rPr lang="en-US" sz="1500" b="1" u="sng" dirty="0">
                          <a:solidFill>
                            <a:schemeClr val="bg1"/>
                          </a:solidFill>
                          <a:latin typeface="Georgia" panose="02040502050405020303" pitchFamily="18" charset="0"/>
                        </a:rPr>
                        <a:t> Timetable</a:t>
                      </a:r>
                    </a:p>
                  </a:txBody>
                  <a:tcPr/>
                </a:tc>
                <a:tc>
                  <a:txBody>
                    <a:bodyPr/>
                    <a:lstStyle/>
                    <a:p>
                      <a:pPr algn="ctr"/>
                      <a:r>
                        <a:rPr lang="en-US" sz="1500" b="1" u="none" dirty="0">
                          <a:solidFill>
                            <a:schemeClr val="bg1"/>
                          </a:solidFill>
                          <a:latin typeface="Georgia" panose="02040502050405020303" pitchFamily="18" charset="0"/>
                        </a:rPr>
                        <a:t>Completion </a:t>
                      </a:r>
                    </a:p>
                    <a:p>
                      <a:pPr algn="ctr"/>
                      <a:r>
                        <a:rPr lang="en-US" sz="15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303122">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6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3: Identify delivery modalities and recruit and train the  RELE Program Educators  within 3 months</a:t>
                      </a:r>
                      <a:endParaRPr lang="en-US" sz="1600" b="1" u="sng"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14760">
                <a:tc>
                  <a:txBody>
                    <a:bodyPr/>
                    <a:lstStyle/>
                    <a:p>
                      <a:pPr marL="0" lvl="1" indent="0">
                        <a:buNone/>
                      </a:pPr>
                      <a:r>
                        <a:rPr lang="en-US" sz="1600" b="1" dirty="0">
                          <a:effectLst/>
                          <a:latin typeface="Georgia" panose="02040502050405020303" pitchFamily="18" charset="0"/>
                        </a:rPr>
                        <a:t>6. (a) identify the best ways to deliver the RELE Program for both adults and youth; (b) identify delivery modalities and materials (technology, live education, etc.); (c) recruit potential Educators for each age demographic; and (d) schedule training for Educators.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effectLst/>
                          <a:latin typeface="Georgia" panose="02040502050405020303" pitchFamily="18" charset="0"/>
                          <a:ea typeface="Calibri" panose="020F0502020204030204" pitchFamily="34" charset="0"/>
                          <a:cs typeface="Times New Roman" panose="02020603050405020304" pitchFamily="18" charset="0"/>
                        </a:rPr>
                        <a:t>RELE Team 3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  months after step 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RELE Program delivery modalities determined, and Educators  are recruited and  trained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574136"/>
                  </a:ext>
                </a:extLst>
              </a:tr>
              <a:tr h="625969">
                <a:tc>
                  <a:txBody>
                    <a:bodyPr/>
                    <a:lstStyle/>
                    <a:p>
                      <a:pPr marL="0" lvl="1" indent="0">
                        <a:buNone/>
                      </a:pPr>
                      <a:r>
                        <a:rPr lang="en-US" sz="1600" b="1" dirty="0">
                          <a:effectLst/>
                          <a:latin typeface="Georgia" panose="02040502050405020303" pitchFamily="18" charset="0"/>
                        </a:rPr>
                        <a:t>7. (a) Develop RELE training program for Educators; (b) determine interim effectiveness assessment measurement process; (c) train the Educators selected in step 6; and (d) implement and establish all delivery modalities and materials.</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effectLst/>
                          <a:latin typeface="Georgia" panose="02040502050405020303" pitchFamily="18" charset="0"/>
                          <a:ea typeface="Calibri" panose="020F0502020204030204" pitchFamily="34" charset="0"/>
                          <a:cs typeface="Times New Roman" panose="02020603050405020304" pitchFamily="18" charset="0"/>
                        </a:rPr>
                        <a:t>RELE Team 3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3  months after step 5 (concurrent with step 6)</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Educators  are trained in RELE training program, interim assessment process determined, and all delivery modalities are set up</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2611891"/>
                  </a:ext>
                </a:extLst>
              </a:tr>
            </a:tbl>
          </a:graphicData>
        </a:graphic>
      </p:graphicFrame>
      <p:sp>
        <p:nvSpPr>
          <p:cNvPr id="6" name="Title 1">
            <a:extLst>
              <a:ext uri="{FF2B5EF4-FFF2-40B4-BE49-F238E27FC236}">
                <a16:creationId xmlns:a16="http://schemas.microsoft.com/office/drawing/2014/main" id="{016FAC18-FA4D-47FE-940C-CD1438E5D09C}"/>
              </a:ext>
            </a:extLst>
          </p:cNvPr>
          <p:cNvSpPr>
            <a:spLocks noGrp="1"/>
          </p:cNvSpPr>
          <p:nvPr>
            <p:ph type="title"/>
          </p:nvPr>
        </p:nvSpPr>
        <p:spPr>
          <a:xfrm>
            <a:off x="3679039" y="-238199"/>
            <a:ext cx="4556476" cy="1143000"/>
          </a:xfrm>
        </p:spPr>
        <p:txBody>
          <a:bodyPr/>
          <a:lstStyle/>
          <a:p>
            <a:r>
              <a:rPr lang="en-US" sz="2200" b="1" u="none" dirty="0">
                <a:effectLst/>
                <a:latin typeface="Georgia" panose="02040502050405020303" pitchFamily="18" charset="0"/>
              </a:rPr>
              <a:t>Adult &amp; </a:t>
            </a:r>
            <a:r>
              <a:rPr lang="en-US" sz="2200" u="none" dirty="0"/>
              <a:t>Youth RELE</a:t>
            </a:r>
            <a:r>
              <a:rPr lang="en-US" sz="2200" b="1" u="none" dirty="0">
                <a:effectLst/>
                <a:latin typeface="Georgia" panose="02040502050405020303" pitchFamily="18" charset="0"/>
              </a:rPr>
              <a:t> </a:t>
            </a:r>
            <a:br>
              <a:rPr lang="en-US" sz="2200" b="1" u="none" dirty="0">
                <a:effectLst/>
                <a:latin typeface="Georgia" panose="02040502050405020303" pitchFamily="18" charset="0"/>
              </a:rPr>
            </a:br>
            <a:r>
              <a:rPr lang="en-US" sz="2200" b="1" dirty="0">
                <a:effectLst/>
                <a:latin typeface="Georgia" panose="02040502050405020303" pitchFamily="18" charset="0"/>
              </a:rPr>
              <a:t>WIG 3 A</a:t>
            </a:r>
            <a:r>
              <a:rPr lang="en-US" sz="2200" b="1" u="sng" dirty="0">
                <a:effectLst/>
                <a:latin typeface="Georgia" panose="02040502050405020303" pitchFamily="18" charset="0"/>
              </a:rPr>
              <a:t>ction Plan</a:t>
            </a:r>
            <a:endParaRPr lang="en-US" sz="2200" b="1" u="sng" dirty="0">
              <a:latin typeface="Georgia" panose="02040502050405020303" pitchFamily="18" charset="0"/>
            </a:endParaRPr>
          </a:p>
        </p:txBody>
      </p:sp>
    </p:spTree>
    <p:extLst>
      <p:ext uri="{BB962C8B-B14F-4D97-AF65-F5344CB8AC3E}">
        <p14:creationId xmlns:p14="http://schemas.microsoft.com/office/powerpoint/2010/main" val="3824293801"/>
      </p:ext>
    </p:extLst>
  </p:cSld>
  <p:clrMapOvr>
    <a:masterClrMapping/>
  </p:clrMapOvr>
  <p:transition>
    <p:strips dir="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36339" y="1072547"/>
          <a:ext cx="8871321" cy="5546328"/>
        </p:xfrm>
        <a:graphic>
          <a:graphicData uri="http://schemas.openxmlformats.org/drawingml/2006/table">
            <a:tbl>
              <a:tblPr firstRow="1" bandRow="1">
                <a:tableStyleId>{7DF18680-E054-41AD-8BC1-D1AEF772440D}</a:tableStyleId>
              </a:tblPr>
              <a:tblGrid>
                <a:gridCol w="3680454">
                  <a:extLst>
                    <a:ext uri="{9D8B030D-6E8A-4147-A177-3AD203B41FA5}">
                      <a16:colId xmlns:a16="http://schemas.microsoft.com/office/drawing/2014/main" val="20000"/>
                    </a:ext>
                  </a:extLst>
                </a:gridCol>
                <a:gridCol w="1538806">
                  <a:extLst>
                    <a:ext uri="{9D8B030D-6E8A-4147-A177-3AD203B41FA5}">
                      <a16:colId xmlns:a16="http://schemas.microsoft.com/office/drawing/2014/main" val="20001"/>
                    </a:ext>
                  </a:extLst>
                </a:gridCol>
                <a:gridCol w="1660079">
                  <a:extLst>
                    <a:ext uri="{9D8B030D-6E8A-4147-A177-3AD203B41FA5}">
                      <a16:colId xmlns:a16="http://schemas.microsoft.com/office/drawing/2014/main" val="20002"/>
                    </a:ext>
                  </a:extLst>
                </a:gridCol>
                <a:gridCol w="1991982">
                  <a:extLst>
                    <a:ext uri="{9D8B030D-6E8A-4147-A177-3AD203B41FA5}">
                      <a16:colId xmlns:a16="http://schemas.microsoft.com/office/drawing/2014/main" val="20003"/>
                    </a:ext>
                  </a:extLst>
                </a:gridCol>
              </a:tblGrid>
              <a:tr h="533257">
                <a:tc>
                  <a:txBody>
                    <a:bodyPr/>
                    <a:lstStyle/>
                    <a:p>
                      <a:pPr algn="ctr"/>
                      <a:r>
                        <a:rPr lang="en-US" sz="1200" b="1" kern="1200" dirty="0">
                          <a:solidFill>
                            <a:schemeClr val="bg1"/>
                          </a:solidFill>
                          <a:effectLst/>
                          <a:latin typeface="Georgia" panose="02040502050405020303" pitchFamily="18" charset="0"/>
                          <a:ea typeface="+mn-ea"/>
                          <a:cs typeface="+mn-cs"/>
                        </a:rPr>
                        <a:t>Key  Actions  Necessary  </a:t>
                      </a:r>
                      <a:r>
                        <a:rPr lang="en-US" sz="1200" b="1" u="none" kern="1200" dirty="0">
                          <a:solidFill>
                            <a:schemeClr val="bg1"/>
                          </a:solidFill>
                          <a:effectLst/>
                          <a:latin typeface="Georgia" panose="02040502050405020303" pitchFamily="18" charset="0"/>
                          <a:ea typeface="+mn-ea"/>
                          <a:cs typeface="+mn-cs"/>
                        </a:rPr>
                        <a:t>To  Achieve  </a:t>
                      </a:r>
                    </a:p>
                    <a:p>
                      <a:pPr algn="ctr"/>
                      <a:r>
                        <a:rPr lang="en-US" sz="1200" b="1" u="sng" kern="1200" dirty="0">
                          <a:solidFill>
                            <a:schemeClr val="bg1"/>
                          </a:solidFill>
                          <a:effectLst/>
                          <a:latin typeface="Georgia" panose="02040502050405020303" pitchFamily="18" charset="0"/>
                          <a:ea typeface="+mn-ea"/>
                          <a:cs typeface="+mn-cs"/>
                        </a:rPr>
                        <a:t>Strategic  WIG 3</a:t>
                      </a:r>
                      <a:endParaRPr lang="en-US" sz="1200" b="1" dirty="0">
                        <a:solidFill>
                          <a:schemeClr val="bg1"/>
                        </a:solidFill>
                        <a:latin typeface="Georgia" panose="02040502050405020303" pitchFamily="18" charset="0"/>
                      </a:endParaRPr>
                    </a:p>
                  </a:txBody>
                  <a:tcPr>
                    <a:lnB w="12700" cap="flat" cmpd="sng" algn="ctr">
                      <a:solidFill>
                        <a:schemeClr val="tx1"/>
                      </a:solidFill>
                      <a:prstDash val="solid"/>
                      <a:round/>
                      <a:headEnd type="none" w="med" len="med"/>
                      <a:tailEnd type="none" w="med" len="med"/>
                    </a:lnB>
                  </a:tcPr>
                </a:tc>
                <a:tc>
                  <a:txBody>
                    <a:bodyPr/>
                    <a:lstStyle/>
                    <a:p>
                      <a:pPr algn="ctr"/>
                      <a:r>
                        <a:rPr lang="en-US" sz="1200" b="1" u="none" dirty="0">
                          <a:solidFill>
                            <a:schemeClr val="bg1"/>
                          </a:solidFill>
                          <a:latin typeface="Georgia" panose="02040502050405020303" pitchFamily="18" charset="0"/>
                        </a:rPr>
                        <a:t>Responsible </a:t>
                      </a:r>
                      <a:r>
                        <a:rPr lang="en-US" sz="1200" b="1" u="sng" dirty="0">
                          <a:solidFill>
                            <a:schemeClr val="bg1"/>
                          </a:solidFill>
                          <a:latin typeface="Georgia" panose="02040502050405020303" pitchFamily="18" charset="0"/>
                        </a:rPr>
                        <a:t>Party</a:t>
                      </a:r>
                    </a:p>
                  </a:txBody>
                  <a:tcP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u="none" dirty="0">
                          <a:solidFill>
                            <a:schemeClr val="bg1"/>
                          </a:solidFill>
                          <a:latin typeface="Georgia" panose="02040502050405020303" pitchFamily="18" charset="0"/>
                        </a:rPr>
                        <a:t>Deadline</a:t>
                      </a:r>
                      <a:r>
                        <a:rPr lang="en-US" sz="1200" b="1" u="sng" dirty="0">
                          <a:solidFill>
                            <a:schemeClr val="bg1"/>
                          </a:solidFill>
                          <a:latin typeface="Georgia" panose="02040502050405020303" pitchFamily="18" charset="0"/>
                        </a:rPr>
                        <a:t> Timetable</a:t>
                      </a:r>
                    </a:p>
                  </a:txBody>
                  <a:tcPr>
                    <a:lnB w="12700" cap="flat" cmpd="sng" algn="ctr">
                      <a:solidFill>
                        <a:schemeClr val="tx1"/>
                      </a:solidFill>
                      <a:prstDash val="solid"/>
                      <a:round/>
                      <a:headEnd type="none" w="med" len="med"/>
                      <a:tailEnd type="none" w="med" len="med"/>
                    </a:lnB>
                  </a:tcPr>
                </a:tc>
                <a:tc>
                  <a:txBody>
                    <a:bodyPr/>
                    <a:lstStyle/>
                    <a:p>
                      <a:pPr algn="ctr"/>
                      <a:r>
                        <a:rPr lang="en-US" sz="1200" b="1" u="none" dirty="0">
                          <a:solidFill>
                            <a:schemeClr val="bg1"/>
                          </a:solidFill>
                          <a:latin typeface="Georgia" panose="02040502050405020303" pitchFamily="18" charset="0"/>
                        </a:rPr>
                        <a:t>Completion </a:t>
                      </a:r>
                    </a:p>
                    <a:p>
                      <a:pPr algn="ctr"/>
                      <a:r>
                        <a:rPr lang="en-US" sz="1200" b="1" u="sng" dirty="0">
                          <a:solidFill>
                            <a:schemeClr val="bg1"/>
                          </a:solidFill>
                          <a:latin typeface="Georgia" panose="02040502050405020303" pitchFamily="18" charset="0"/>
                        </a:rPr>
                        <a:t>Confirmation Test</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gridSpan="4">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u="sng" dirty="0">
                          <a:solidFill>
                            <a:srgbClr val="FF0000"/>
                          </a:solidFill>
                          <a:effectLst/>
                          <a:latin typeface="Georgia" panose="02040502050405020303" pitchFamily="18" charset="0"/>
                        </a:rPr>
                        <a:t>LAG 4: Deliver the RELE Program to the Education Targets or more of adults and youth within 9  months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nSpc>
                          <a:spcPct val="107000"/>
                        </a:lnSpc>
                        <a:spcBef>
                          <a:spcPts val="0"/>
                        </a:spcBef>
                        <a:spcAft>
                          <a:spcPts val="0"/>
                        </a:spcAft>
                      </a:pPr>
                      <a:endPar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nSpc>
                          <a:spcPct val="107000"/>
                        </a:lnSpc>
                        <a:spcBef>
                          <a:spcPts val="0"/>
                        </a:spcBef>
                        <a:spcAft>
                          <a:spcPts val="0"/>
                        </a:spcAft>
                      </a:pPr>
                      <a:endPar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5882150"/>
                  </a:ext>
                </a:extLst>
              </a:tr>
              <a:tr h="0">
                <a:tc>
                  <a:txBody>
                    <a:bodyPr/>
                    <a:lstStyle/>
                    <a:p>
                      <a:pPr marL="0" lvl="1" indent="0">
                        <a:buNone/>
                      </a:pPr>
                      <a:r>
                        <a:rPr lang="en-US" sz="1400" b="1" dirty="0">
                          <a:solidFill>
                            <a:schemeClr val="bg1"/>
                          </a:solidFill>
                          <a:effectLst/>
                          <a:latin typeface="Georgia" panose="02040502050405020303" pitchFamily="18" charset="0"/>
                        </a:rPr>
                        <a:t>8. Identify, recruit and educate the “Education Targets” or more of parish adults and youth in each targeted demographic in the RELE Program. </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Educators  and RELE Team 3 </a:t>
                      </a: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nSpc>
                          <a:spcPct val="107000"/>
                        </a:lnSpc>
                        <a:spcBef>
                          <a:spcPts val="0"/>
                        </a:spcBef>
                        <a:spcAft>
                          <a:spcPts val="0"/>
                        </a:spcAft>
                      </a:pPr>
                      <a:r>
                        <a:rPr lang="en-US" sz="12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Concurrent with step 7</a:t>
                      </a: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nSpc>
                          <a:spcPct val="107000"/>
                        </a:lnSpc>
                        <a:spcBef>
                          <a:spcPts val="0"/>
                        </a:spcBef>
                        <a:spcAft>
                          <a:spcPts val="0"/>
                        </a:spcAft>
                      </a:pPr>
                      <a:r>
                        <a:rPr lang="en-US" sz="12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The Education Targets  of Adult and Youth Parishioners  or more participate in the RELE Program </a:t>
                      </a: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4330151"/>
                  </a:ext>
                </a:extLst>
              </a:tr>
              <a:tr h="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effectLst/>
                          <a:latin typeface="Georgia" panose="02040502050405020303" pitchFamily="18" charset="0"/>
                        </a:rPr>
                        <a:t>9. The Education Target numbers or more of adults and youth in each targeted demographic will complete the RELE Program.</a:t>
                      </a:r>
                    </a:p>
                  </a:txBody>
                  <a:tcPr marL="68580" marR="68580"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Educators </a:t>
                      </a:r>
                    </a:p>
                  </a:txBody>
                  <a:tcPr marL="68580" marR="68580" marT="0" marB="0"/>
                </a:tc>
                <a:tc>
                  <a:txBody>
                    <a:bodyPr/>
                    <a:lstStyle/>
                    <a:p>
                      <a:pPr marL="0" marR="0">
                        <a:lnSpc>
                          <a:spcPct val="107000"/>
                        </a:lnSpc>
                        <a:spcBef>
                          <a:spcPts val="0"/>
                        </a:spcBef>
                        <a:spcAft>
                          <a:spcPts val="0"/>
                        </a:spcAft>
                      </a:pPr>
                      <a:r>
                        <a:rPr lang="en-US" sz="12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9  months after steps 7 &amp; 8 </a:t>
                      </a:r>
                    </a:p>
                  </a:txBody>
                  <a:tcPr marL="68580" marR="68580" marT="0" marB="0"/>
                </a:tc>
                <a:tc>
                  <a:txBody>
                    <a:bodyPr/>
                    <a:lstStyle/>
                    <a:p>
                      <a:pPr marL="0" marR="0">
                        <a:lnSpc>
                          <a:spcPct val="107000"/>
                        </a:lnSpc>
                        <a:spcBef>
                          <a:spcPts val="0"/>
                        </a:spcBef>
                        <a:spcAft>
                          <a:spcPts val="0"/>
                        </a:spcAft>
                      </a:pPr>
                      <a:r>
                        <a:rPr lang="en-US" sz="12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RELE Program  is implemented to achieve or exceed the Education Targets  of Parishioners </a:t>
                      </a:r>
                    </a:p>
                  </a:txBody>
                  <a:tcPr marL="68580" marR="68580" marT="0" marB="0"/>
                </a:tc>
                <a:extLst>
                  <a:ext uri="{0D108BD9-81ED-4DB2-BD59-A6C34878D82A}">
                    <a16:rowId xmlns:a16="http://schemas.microsoft.com/office/drawing/2014/main" val="213854697"/>
                  </a:ext>
                </a:extLst>
              </a:tr>
              <a:tr h="0">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u="sng" dirty="0">
                          <a:solidFill>
                            <a:srgbClr val="FF0000"/>
                          </a:solidFill>
                          <a:effectLst/>
                          <a:latin typeface="Georgia" panose="02040502050405020303" pitchFamily="18" charset="0"/>
                        </a:rPr>
                        <a:t>LAG 5:  Compile and assess the results of the parish RELE Program  and make necessary improvements within 2 months</a:t>
                      </a:r>
                      <a:endParaRPr lang="en-US" sz="1200" b="1" u="sng"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95522">
                <a:tc>
                  <a:txBody>
                    <a:bodyPr/>
                    <a:lstStyle/>
                    <a:p>
                      <a:pPr marL="0" lvl="1" indent="0">
                        <a:buNone/>
                      </a:pPr>
                      <a:r>
                        <a:rPr lang="en-US" sz="1400" b="1" dirty="0">
                          <a:solidFill>
                            <a:schemeClr val="bg1"/>
                          </a:solidFill>
                          <a:effectLst/>
                          <a:latin typeface="Georgia" panose="02040502050405020303" pitchFamily="18" charset="0"/>
                        </a:rPr>
                        <a:t>10. Obtain and compile qualitative and quantitative data from RELE Program implementations as to the effectiveness and success (based on criteria established in step 2) and identify areas for improvement.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Educators  and RELE Team 3 </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 months after step 9</a:t>
                      </a:r>
                    </a:p>
                  </a:txBody>
                  <a:tcPr marL="68580" marR="68580" marT="0" marB="0"/>
                </a:tc>
                <a:tc>
                  <a:txBody>
                    <a:bodyPr/>
                    <a:lstStyle/>
                    <a:p>
                      <a:pPr marL="0" marR="0">
                        <a:lnSpc>
                          <a:spcPct val="107000"/>
                        </a:lnSpc>
                        <a:spcBef>
                          <a:spcPts val="0"/>
                        </a:spcBef>
                        <a:spcAft>
                          <a:spcPts val="0"/>
                        </a:spcAft>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RELE Program </a:t>
                      </a:r>
                    </a:p>
                    <a:p>
                      <a:pPr marL="0" marR="0">
                        <a:lnSpc>
                          <a:spcPct val="107000"/>
                        </a:lnSpc>
                        <a:spcBef>
                          <a:spcPts val="0"/>
                        </a:spcBef>
                        <a:spcAft>
                          <a:spcPts val="0"/>
                        </a:spcAft>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implementation  assessments are compiled</a:t>
                      </a:r>
                    </a:p>
                  </a:txBody>
                  <a:tcPr marL="68580" marR="68580" marT="0" marB="0"/>
                </a:tc>
                <a:extLst>
                  <a:ext uri="{0D108BD9-81ED-4DB2-BD59-A6C34878D82A}">
                    <a16:rowId xmlns:a16="http://schemas.microsoft.com/office/drawing/2014/main" val="2302424690"/>
                  </a:ext>
                </a:extLst>
              </a:tr>
              <a:tr h="20248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solidFill>
                            <a:schemeClr val="bg1"/>
                          </a:solidFill>
                          <a:effectLst/>
                          <a:latin typeface="Georgia" panose="02040502050405020303" pitchFamily="18" charset="0"/>
                        </a:rPr>
                        <a:t>11. Finalize and deliver RELE</a:t>
                      </a:r>
                      <a:r>
                        <a:rPr lang="en-US" sz="1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Program </a:t>
                      </a:r>
                      <a:r>
                        <a:rPr lang="en-US" sz="1400" b="1" dirty="0">
                          <a:solidFill>
                            <a:schemeClr val="bg1"/>
                          </a:solidFill>
                          <a:effectLst/>
                          <a:latin typeface="Georgia" panose="02040502050405020303" pitchFamily="18" charset="0"/>
                        </a:rPr>
                        <a:t>effectiveness assessment analysis and make all refinements necessary to make the RELE Program more effective based on information identified in step 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Educators  and RELE Team 3 </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 months after step 10</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RELE Program </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is refined accordingly based on results of implementation</a:t>
                      </a:r>
                    </a:p>
                  </a:txBody>
                  <a:tcPr marL="68580" marR="68580" marT="0" marB="0"/>
                </a:tc>
                <a:extLst>
                  <a:ext uri="{0D108BD9-81ED-4DB2-BD59-A6C34878D82A}">
                    <a16:rowId xmlns:a16="http://schemas.microsoft.com/office/drawing/2014/main" val="2887205641"/>
                  </a:ext>
                </a:extLst>
              </a:tr>
            </a:tbl>
          </a:graphicData>
        </a:graphic>
      </p:graphicFrame>
      <p:sp>
        <p:nvSpPr>
          <p:cNvPr id="7" name="Title 1">
            <a:extLst>
              <a:ext uri="{FF2B5EF4-FFF2-40B4-BE49-F238E27FC236}">
                <a16:creationId xmlns:a16="http://schemas.microsoft.com/office/drawing/2014/main" id="{4F9B5F85-ED2C-433D-804C-6BADD832207F}"/>
              </a:ext>
            </a:extLst>
          </p:cNvPr>
          <p:cNvSpPr>
            <a:spLocks noGrp="1"/>
          </p:cNvSpPr>
          <p:nvPr>
            <p:ph type="title"/>
          </p:nvPr>
        </p:nvSpPr>
        <p:spPr>
          <a:xfrm>
            <a:off x="3679039" y="-238199"/>
            <a:ext cx="4556476" cy="1143000"/>
          </a:xfrm>
        </p:spPr>
        <p:txBody>
          <a:bodyPr/>
          <a:lstStyle/>
          <a:p>
            <a:r>
              <a:rPr lang="en-US" sz="2200" b="1" u="none" dirty="0">
                <a:effectLst/>
                <a:latin typeface="Georgia" panose="02040502050405020303" pitchFamily="18" charset="0"/>
              </a:rPr>
              <a:t>Adult &amp; </a:t>
            </a:r>
            <a:r>
              <a:rPr lang="en-US" sz="2200" u="none" dirty="0"/>
              <a:t>Youth RELE</a:t>
            </a:r>
            <a:r>
              <a:rPr lang="en-US" sz="2200" b="1" u="none" dirty="0">
                <a:effectLst/>
                <a:latin typeface="Georgia" panose="02040502050405020303" pitchFamily="18" charset="0"/>
              </a:rPr>
              <a:t> </a:t>
            </a:r>
            <a:br>
              <a:rPr lang="en-US" sz="2200" b="1" u="none" dirty="0">
                <a:effectLst/>
                <a:latin typeface="Georgia" panose="02040502050405020303" pitchFamily="18" charset="0"/>
              </a:rPr>
            </a:br>
            <a:r>
              <a:rPr lang="en-US" sz="2200" b="1" dirty="0">
                <a:effectLst/>
                <a:latin typeface="Georgia" panose="02040502050405020303" pitchFamily="18" charset="0"/>
              </a:rPr>
              <a:t>WIG 3 A</a:t>
            </a:r>
            <a:r>
              <a:rPr lang="en-US" sz="2200" b="1" u="sng" dirty="0">
                <a:effectLst/>
                <a:latin typeface="Georgia" panose="02040502050405020303" pitchFamily="18" charset="0"/>
              </a:rPr>
              <a:t>ction Plan</a:t>
            </a:r>
            <a:endParaRPr lang="en-US" sz="2200" b="1" u="sng" dirty="0">
              <a:latin typeface="Georgia" panose="02040502050405020303" pitchFamily="18" charset="0"/>
            </a:endParaRPr>
          </a:p>
        </p:txBody>
      </p:sp>
    </p:spTree>
    <p:extLst>
      <p:ext uri="{BB962C8B-B14F-4D97-AF65-F5344CB8AC3E}">
        <p14:creationId xmlns:p14="http://schemas.microsoft.com/office/powerpoint/2010/main" val="3477241660"/>
      </p:ext>
    </p:extLst>
  </p:cSld>
  <p:clrMapOvr>
    <a:masterClrMapping/>
  </p:clrMapOvr>
  <p:transition>
    <p:strips dir="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E01F5-7AB6-4535-88E3-F3DD276372BC}"/>
              </a:ext>
            </a:extLst>
          </p:cNvPr>
          <p:cNvSpPr>
            <a:spLocks noGrp="1"/>
          </p:cNvSpPr>
          <p:nvPr>
            <p:ph type="title"/>
          </p:nvPr>
        </p:nvSpPr>
        <p:spPr>
          <a:xfrm>
            <a:off x="1020050" y="-110339"/>
            <a:ext cx="7188740" cy="1143000"/>
          </a:xfrm>
        </p:spPr>
        <p:txBody>
          <a:bodyPr/>
          <a:lstStyle/>
          <a:p>
            <a:r>
              <a:rPr lang="en-US" sz="3200" b="1" u="none" dirty="0">
                <a:effectLst/>
                <a:latin typeface="Georgia" panose="02040502050405020303" pitchFamily="18" charset="0"/>
              </a:rPr>
              <a:t>Adult &amp; </a:t>
            </a:r>
            <a:r>
              <a:rPr lang="en-US" sz="3200" u="none" dirty="0"/>
              <a:t>Youth RELE </a:t>
            </a:r>
            <a:br>
              <a:rPr lang="en-US" sz="3200" b="1" u="none" dirty="0">
                <a:effectLst/>
                <a:latin typeface="Georgia" panose="02040502050405020303" pitchFamily="18" charset="0"/>
              </a:rPr>
            </a:br>
            <a:r>
              <a:rPr lang="en-US" sz="3200" b="1" dirty="0">
                <a:effectLst/>
                <a:latin typeface="Georgia" panose="02040502050405020303" pitchFamily="18" charset="0"/>
              </a:rPr>
              <a:t>WI</a:t>
            </a:r>
            <a:r>
              <a:rPr lang="en-US" sz="3200" kern="0" dirty="0"/>
              <a:t>G 3 </a:t>
            </a:r>
            <a:r>
              <a:rPr lang="en-US" sz="3200" dirty="0"/>
              <a:t>Compelling  Scoreboard</a:t>
            </a:r>
          </a:p>
        </p:txBody>
      </p:sp>
      <p:graphicFrame>
        <p:nvGraphicFramePr>
          <p:cNvPr id="5" name="Table 5">
            <a:extLst>
              <a:ext uri="{FF2B5EF4-FFF2-40B4-BE49-F238E27FC236}">
                <a16:creationId xmlns:a16="http://schemas.microsoft.com/office/drawing/2014/main" id="{55114BBB-C2EF-4F4E-B093-0F7C6D894018}"/>
              </a:ext>
            </a:extLst>
          </p:cNvPr>
          <p:cNvGraphicFramePr>
            <a:graphicFrameLocks noGrp="1"/>
          </p:cNvGraphicFramePr>
          <p:nvPr>
            <p:ph sz="half" idx="1"/>
          </p:nvPr>
        </p:nvGraphicFramePr>
        <p:xfrm>
          <a:off x="42420" y="914400"/>
          <a:ext cx="9059159" cy="5943600"/>
        </p:xfrm>
        <a:graphic>
          <a:graphicData uri="http://schemas.openxmlformats.org/drawingml/2006/table">
            <a:tbl>
              <a:tblPr firstRow="1" bandRow="1">
                <a:tableStyleId>{5C22544A-7EE6-4342-B048-85BDC9FD1C3A}</a:tableStyleId>
              </a:tblPr>
              <a:tblGrid>
                <a:gridCol w="5149356">
                  <a:extLst>
                    <a:ext uri="{9D8B030D-6E8A-4147-A177-3AD203B41FA5}">
                      <a16:colId xmlns:a16="http://schemas.microsoft.com/office/drawing/2014/main" val="824145472"/>
                    </a:ext>
                  </a:extLst>
                </a:gridCol>
                <a:gridCol w="2030960">
                  <a:extLst>
                    <a:ext uri="{9D8B030D-6E8A-4147-A177-3AD203B41FA5}">
                      <a16:colId xmlns:a16="http://schemas.microsoft.com/office/drawing/2014/main" val="1324807933"/>
                    </a:ext>
                  </a:extLst>
                </a:gridCol>
                <a:gridCol w="1878843">
                  <a:extLst>
                    <a:ext uri="{9D8B030D-6E8A-4147-A177-3AD203B41FA5}">
                      <a16:colId xmlns:a16="http://schemas.microsoft.com/office/drawing/2014/main" val="818634956"/>
                    </a:ext>
                  </a:extLst>
                </a:gridCol>
              </a:tblGrid>
              <a:tr h="370840">
                <a:tc>
                  <a:txBody>
                    <a:bodyPr/>
                    <a:lstStyle/>
                    <a:p>
                      <a:r>
                        <a:rPr lang="en-US" sz="1600" dirty="0"/>
                        <a:t>Lead Measure Action</a:t>
                      </a:r>
                    </a:p>
                  </a:txBody>
                  <a:tcPr/>
                </a:tc>
                <a:tc>
                  <a:txBody>
                    <a:bodyPr/>
                    <a:lstStyle/>
                    <a:p>
                      <a:r>
                        <a:rPr lang="en-US" sz="1600" dirty="0"/>
                        <a:t>Deadline Date</a:t>
                      </a:r>
                    </a:p>
                  </a:txBody>
                  <a:tcPr/>
                </a:tc>
                <a:tc>
                  <a:txBody>
                    <a:bodyPr/>
                    <a:lstStyle/>
                    <a:p>
                      <a:r>
                        <a:rPr lang="en-US" sz="1600" dirty="0"/>
                        <a:t>Status: Percent Complete and Date</a:t>
                      </a:r>
                    </a:p>
                  </a:txBody>
                  <a:tcPr/>
                </a:tc>
                <a:extLst>
                  <a:ext uri="{0D108BD9-81ED-4DB2-BD59-A6C34878D82A}">
                    <a16:rowId xmlns:a16="http://schemas.microsoft.com/office/drawing/2014/main" val="2806969568"/>
                  </a:ext>
                </a:extLst>
              </a:tr>
              <a:tr h="370840">
                <a:tc>
                  <a:txBody>
                    <a:bodyPr/>
                    <a:lstStyle/>
                    <a:p>
                      <a:r>
                        <a:rPr lang="en-US" sz="1600" dirty="0"/>
                        <a:t>1. Form RELE Team 3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5D0100"/>
                          </a:solidFill>
                          <a:effectLst/>
                          <a:uLnTx/>
                          <a:uFillTx/>
                          <a:latin typeface="+mn-lt"/>
                          <a:ea typeface="+mn-ea"/>
                          <a:cs typeface="+mn-cs"/>
                        </a:rPr>
                        <a:t>1 month ____-22</a:t>
                      </a:r>
                      <a:endParaRPr lang="en-US" sz="1600" dirty="0"/>
                    </a:p>
                  </a:txBody>
                  <a:tcPr/>
                </a:tc>
                <a:tc>
                  <a:txBody>
                    <a:bodyPr/>
                    <a:lstStyle/>
                    <a:p>
                      <a:endParaRPr lang="en-US" sz="1600" dirty="0"/>
                    </a:p>
                  </a:txBody>
                  <a:tcPr/>
                </a:tc>
                <a:extLst>
                  <a:ext uri="{0D108BD9-81ED-4DB2-BD59-A6C34878D82A}">
                    <a16:rowId xmlns:a16="http://schemas.microsoft.com/office/drawing/2014/main" val="571058741"/>
                  </a:ext>
                </a:extLst>
              </a:tr>
              <a:tr h="370840">
                <a:tc>
                  <a:txBody>
                    <a:bodyPr/>
                    <a:lstStyle/>
                    <a:p>
                      <a:pPr>
                        <a:tabLst>
                          <a:tab pos="627063" algn="l"/>
                        </a:tabLst>
                      </a:pPr>
                      <a:r>
                        <a:rPr lang="en-US" sz="1600" dirty="0"/>
                        <a:t>2. Research and Identify metrics to determine 	effectiveness and success</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Times New Roman"/>
                          <a:ea typeface="+mn-ea"/>
                          <a:cs typeface="+mn-cs"/>
                        </a:rPr>
                        <a:t>2 months ____ -22</a:t>
                      </a:r>
                      <a:endParaRPr lang="en-US" sz="1600" dirty="0"/>
                    </a:p>
                  </a:txBody>
                  <a:tcPr/>
                </a:tc>
                <a:tc>
                  <a:txBody>
                    <a:bodyPr/>
                    <a:lstStyle/>
                    <a:p>
                      <a:endParaRPr lang="en-US" sz="1600" dirty="0"/>
                    </a:p>
                  </a:txBody>
                  <a:tcPr/>
                </a:tc>
                <a:extLst>
                  <a:ext uri="{0D108BD9-81ED-4DB2-BD59-A6C34878D82A}">
                    <a16:rowId xmlns:a16="http://schemas.microsoft.com/office/drawing/2014/main" val="2230418515"/>
                  </a:ext>
                </a:extLst>
              </a:tr>
              <a:tr h="370840">
                <a:tc>
                  <a:txBody>
                    <a:bodyPr/>
                    <a:lstStyle/>
                    <a:p>
                      <a:r>
                        <a:rPr lang="en-US" sz="1600" dirty="0"/>
                        <a:t>3. Research RELE Programs</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Simultaneous with step 2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_____-22</a:t>
                      </a:r>
                      <a:endParaRPr lang="en-US" sz="1600" dirty="0"/>
                    </a:p>
                  </a:txBody>
                  <a:tcPr/>
                </a:tc>
                <a:tc>
                  <a:txBody>
                    <a:bodyPr/>
                    <a:lstStyle/>
                    <a:p>
                      <a:endParaRPr lang="en-US" sz="1600" dirty="0"/>
                    </a:p>
                  </a:txBody>
                  <a:tcPr/>
                </a:tc>
                <a:extLst>
                  <a:ext uri="{0D108BD9-81ED-4DB2-BD59-A6C34878D82A}">
                    <a16:rowId xmlns:a16="http://schemas.microsoft.com/office/drawing/2014/main" val="503741242"/>
                  </a:ext>
                </a:extLst>
              </a:tr>
              <a:tr h="370840">
                <a:tc>
                  <a:txBody>
                    <a:bodyPr/>
                    <a:lstStyle/>
                    <a:p>
                      <a:r>
                        <a:rPr lang="en-US" sz="1600" dirty="0"/>
                        <a:t>4. Evaluate RELE Programs</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1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month ____-22</a:t>
                      </a:r>
                      <a:endParaRPr lang="en-US" sz="1600" dirty="0"/>
                    </a:p>
                  </a:txBody>
                  <a:tcPr/>
                </a:tc>
                <a:tc>
                  <a:txBody>
                    <a:bodyPr/>
                    <a:lstStyle/>
                    <a:p>
                      <a:endParaRPr lang="en-US" sz="1600" dirty="0"/>
                    </a:p>
                  </a:txBody>
                  <a:tcPr/>
                </a:tc>
                <a:extLst>
                  <a:ext uri="{0D108BD9-81ED-4DB2-BD59-A6C34878D82A}">
                    <a16:rowId xmlns:a16="http://schemas.microsoft.com/office/drawing/2014/main" val="845713103"/>
                  </a:ext>
                </a:extLst>
              </a:tr>
              <a:tr h="370840">
                <a:tc>
                  <a:txBody>
                    <a:bodyPr/>
                    <a:lstStyle/>
                    <a:p>
                      <a:r>
                        <a:rPr lang="en-US" sz="1600" dirty="0"/>
                        <a:t>5. Finalize RELE Program </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2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months ____-22</a:t>
                      </a:r>
                      <a:endParaRPr lang="en-US" sz="1600" dirty="0"/>
                    </a:p>
                  </a:txBody>
                  <a:tcPr/>
                </a:tc>
                <a:tc>
                  <a:txBody>
                    <a:bodyPr/>
                    <a:lstStyle/>
                    <a:p>
                      <a:endParaRPr lang="en-US" sz="1600" dirty="0"/>
                    </a:p>
                  </a:txBody>
                  <a:tcPr/>
                </a:tc>
                <a:extLst>
                  <a:ext uri="{0D108BD9-81ED-4DB2-BD59-A6C34878D82A}">
                    <a16:rowId xmlns:a16="http://schemas.microsoft.com/office/drawing/2014/main" val="4096844472"/>
                  </a:ext>
                </a:extLst>
              </a:tr>
              <a:tr h="370840">
                <a:tc>
                  <a:txBody>
                    <a:bodyPr/>
                    <a:lstStyle/>
                    <a:p>
                      <a:r>
                        <a:rPr lang="en-US" sz="1600" dirty="0"/>
                        <a:t>6. Identify delivery modalities and Educators </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1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month ____-22</a:t>
                      </a:r>
                      <a:endParaRPr lang="en-US" sz="1600" dirty="0"/>
                    </a:p>
                  </a:txBody>
                  <a:tcPr/>
                </a:tc>
                <a:tc>
                  <a:txBody>
                    <a:bodyPr/>
                    <a:lstStyle/>
                    <a:p>
                      <a:endParaRPr lang="en-US" sz="1600" dirty="0"/>
                    </a:p>
                  </a:txBody>
                  <a:tcPr/>
                </a:tc>
                <a:extLst>
                  <a:ext uri="{0D108BD9-81ED-4DB2-BD59-A6C34878D82A}">
                    <a16:rowId xmlns:a16="http://schemas.microsoft.com/office/drawing/2014/main" val="1906038764"/>
                  </a:ext>
                </a:extLst>
              </a:tr>
              <a:tr h="370840">
                <a:tc>
                  <a:txBody>
                    <a:bodyPr/>
                    <a:lstStyle/>
                    <a:p>
                      <a:r>
                        <a:rPr lang="en-US" sz="1600" dirty="0"/>
                        <a:t>7. Train Educators and implement delivery modalities</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3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months ____-22</a:t>
                      </a:r>
                      <a:endParaRPr lang="en-US" sz="1600" dirty="0"/>
                    </a:p>
                  </a:txBody>
                  <a:tcPr/>
                </a:tc>
                <a:tc>
                  <a:txBody>
                    <a:bodyPr/>
                    <a:lstStyle/>
                    <a:p>
                      <a:endParaRPr lang="en-US" sz="1600" dirty="0"/>
                    </a:p>
                  </a:txBody>
                  <a:tcPr/>
                </a:tc>
                <a:extLst>
                  <a:ext uri="{0D108BD9-81ED-4DB2-BD59-A6C34878D82A}">
                    <a16:rowId xmlns:a16="http://schemas.microsoft.com/office/drawing/2014/main" val="59820400"/>
                  </a:ext>
                </a:extLst>
              </a:tr>
              <a:tr h="370840">
                <a:tc>
                  <a:txBody>
                    <a:bodyPr/>
                    <a:lstStyle/>
                    <a:p>
                      <a:pPr>
                        <a:tabLst>
                          <a:tab pos="630238" algn="l"/>
                        </a:tabLst>
                      </a:pPr>
                      <a:r>
                        <a:rPr lang="en-US" sz="1600" dirty="0"/>
                        <a:t>8. Recruit Target Numbers of adults and youth to participate 	in RELE Program</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Concurrent with step 7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____-21</a:t>
                      </a:r>
                      <a:endParaRPr lang="en-US" sz="1600" dirty="0"/>
                    </a:p>
                  </a:txBody>
                  <a:tcPr/>
                </a:tc>
                <a:tc>
                  <a:txBody>
                    <a:bodyPr/>
                    <a:lstStyle/>
                    <a:p>
                      <a:endParaRPr lang="en-US" sz="1600" dirty="0"/>
                    </a:p>
                  </a:txBody>
                  <a:tcPr/>
                </a:tc>
                <a:extLst>
                  <a:ext uri="{0D108BD9-81ED-4DB2-BD59-A6C34878D82A}">
                    <a16:rowId xmlns:a16="http://schemas.microsoft.com/office/drawing/2014/main" val="3847654782"/>
                  </a:ext>
                </a:extLst>
              </a:tr>
              <a:tr h="370840">
                <a:tc>
                  <a:txBody>
                    <a:bodyPr/>
                    <a:lstStyle/>
                    <a:p>
                      <a:r>
                        <a:rPr lang="en-US" sz="1600" dirty="0"/>
                        <a:t>9. Implement RELE Program to the Education Targets</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9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months ____-23</a:t>
                      </a:r>
                      <a:endParaRPr lang="en-US" sz="1600" dirty="0"/>
                    </a:p>
                  </a:txBody>
                  <a:tcPr/>
                </a:tc>
                <a:tc>
                  <a:txBody>
                    <a:bodyPr/>
                    <a:lstStyle/>
                    <a:p>
                      <a:endParaRPr lang="en-US" sz="1600" dirty="0"/>
                    </a:p>
                  </a:txBody>
                  <a:tcPr/>
                </a:tc>
                <a:extLst>
                  <a:ext uri="{0D108BD9-81ED-4DB2-BD59-A6C34878D82A}">
                    <a16:rowId xmlns:a16="http://schemas.microsoft.com/office/drawing/2014/main" val="1319602124"/>
                  </a:ext>
                </a:extLst>
              </a:tr>
              <a:tr h="370840">
                <a:tc>
                  <a:txBody>
                    <a:bodyPr/>
                    <a:lstStyle/>
                    <a:p>
                      <a:pPr>
                        <a:tabLst>
                          <a:tab pos="630238" algn="l"/>
                        </a:tabLst>
                      </a:pPr>
                      <a:r>
                        <a:rPr lang="en-US" sz="1600" dirty="0"/>
                        <a:t>10. Obtain and compile effectiveness data from RELE 	Program implementation</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Times New Roman"/>
                          <a:ea typeface="+mn-ea"/>
                          <a:cs typeface="+mn-cs"/>
                        </a:rPr>
                        <a:t>1 month ____ -23</a:t>
                      </a:r>
                      <a:endParaRPr lang="en-US" sz="1600" dirty="0"/>
                    </a:p>
                  </a:txBody>
                  <a:tcPr/>
                </a:tc>
                <a:tc>
                  <a:txBody>
                    <a:bodyPr/>
                    <a:lstStyle/>
                    <a:p>
                      <a:endParaRPr lang="en-US" sz="1600" dirty="0"/>
                    </a:p>
                  </a:txBody>
                  <a:tcPr/>
                </a:tc>
                <a:extLst>
                  <a:ext uri="{0D108BD9-81ED-4DB2-BD59-A6C34878D82A}">
                    <a16:rowId xmlns:a16="http://schemas.microsoft.com/office/drawing/2014/main" val="3712199347"/>
                  </a:ext>
                </a:extLst>
              </a:tr>
              <a:tr h="370840">
                <a:tc>
                  <a:txBody>
                    <a:bodyPr/>
                    <a:lstStyle/>
                    <a:p>
                      <a:pPr>
                        <a:tabLst>
                          <a:tab pos="630238" algn="l"/>
                        </a:tabLst>
                      </a:pPr>
                      <a:r>
                        <a:rPr lang="en-US" sz="1600" dirty="0"/>
                        <a:t>11. </a:t>
                      </a:r>
                      <a:r>
                        <a:rPr lang="en-US" sz="1600" dirty="0">
                          <a:effectLst/>
                        </a:rPr>
                        <a:t>Compile the results of  the RELE</a:t>
                      </a:r>
                      <a:r>
                        <a:rPr lang="en-US" sz="1600" dirty="0"/>
                        <a:t> Program 	effectiveness assessment and improve the RELE 	Program accordingly</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1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month ____-23</a:t>
                      </a:r>
                      <a:endParaRPr lang="en-US" sz="1600" dirty="0"/>
                    </a:p>
                  </a:txBody>
                  <a:tcPr/>
                </a:tc>
                <a:tc>
                  <a:txBody>
                    <a:bodyPr/>
                    <a:lstStyle/>
                    <a:p>
                      <a:endParaRPr lang="en-US" sz="1600" dirty="0"/>
                    </a:p>
                  </a:txBody>
                  <a:tcPr/>
                </a:tc>
                <a:extLst>
                  <a:ext uri="{0D108BD9-81ED-4DB2-BD59-A6C34878D82A}">
                    <a16:rowId xmlns:a16="http://schemas.microsoft.com/office/drawing/2014/main" val="1217137386"/>
                  </a:ext>
                </a:extLst>
              </a:tr>
            </a:tbl>
          </a:graphicData>
        </a:graphic>
      </p:graphicFrame>
    </p:spTree>
    <p:extLst>
      <p:ext uri="{BB962C8B-B14F-4D97-AF65-F5344CB8AC3E}">
        <p14:creationId xmlns:p14="http://schemas.microsoft.com/office/powerpoint/2010/main" val="785815462"/>
      </p:ext>
    </p:extLst>
  </p:cSld>
  <p:clrMapOvr>
    <a:masterClrMapping/>
  </p:clrMapOvr>
  <p:transition>
    <p:strips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5BB26D2-3264-4731-B651-F1CCD5086303}"/>
              </a:ext>
            </a:extLst>
          </p:cNvPr>
          <p:cNvSpPr>
            <a:spLocks noGrp="1"/>
          </p:cNvSpPr>
          <p:nvPr>
            <p:ph sz="half" idx="1"/>
          </p:nvPr>
        </p:nvSpPr>
        <p:spPr>
          <a:xfrm>
            <a:off x="53927" y="978901"/>
            <a:ext cx="5121921" cy="5827143"/>
          </a:xfrm>
        </p:spPr>
        <p:txBody>
          <a:bodyPr/>
          <a:lstStyle/>
          <a:p>
            <a:pPr marL="284163" indent="-284163">
              <a:tabLst>
                <a:tab pos="684213" algn="l"/>
                <a:tab pos="690563" algn="l"/>
              </a:tabLst>
            </a:pPr>
            <a:r>
              <a:rPr lang="en-US" sz="1800" u="sng" dirty="0">
                <a:effectLst/>
              </a:rPr>
              <a:t>LAG 1:</a:t>
            </a:r>
            <a:r>
              <a:rPr lang="en-US" sz="1800" dirty="0">
                <a:effectLst/>
              </a:rPr>
              <a:t>  Research the most effective 	youth and </a:t>
            </a:r>
            <a:r>
              <a:rPr lang="en-US" sz="1800" b="1" dirty="0">
                <a:effectLst/>
              </a:rPr>
              <a:t>adult active worship 	engagement, personal prayer life 	and former parishioner re-	engagement programs (“WE 	Programs”) </a:t>
            </a:r>
            <a:r>
              <a:rPr lang="en-US" sz="1800" dirty="0">
                <a:effectLst/>
              </a:rPr>
              <a:t>within 3  months</a:t>
            </a:r>
          </a:p>
          <a:p>
            <a:pPr marL="284163" indent="-284163">
              <a:tabLst>
                <a:tab pos="690563" algn="l"/>
              </a:tabLst>
            </a:pPr>
            <a:r>
              <a:rPr lang="en-US" sz="1800" u="sng" dirty="0">
                <a:effectLst/>
              </a:rPr>
              <a:t>LAG 2:</a:t>
            </a:r>
            <a:r>
              <a:rPr lang="en-US" sz="1800" dirty="0">
                <a:effectLst/>
              </a:rPr>
              <a:t> Develop the most effective 	 	WE Programs  for  Holy Trinity 	adults and youth within 4 	months</a:t>
            </a:r>
          </a:p>
          <a:p>
            <a:pPr marL="233363" indent="-233363">
              <a:tabLst>
                <a:tab pos="690563" algn="l"/>
              </a:tabLst>
            </a:pPr>
            <a:r>
              <a:rPr lang="en-US" sz="1800" u="sng" dirty="0">
                <a:effectLst/>
              </a:rPr>
              <a:t>LAG 3:</a:t>
            </a:r>
            <a:r>
              <a:rPr lang="en-US" sz="1800" dirty="0">
                <a:effectLst/>
              </a:rPr>
              <a:t> Identify/create delivery 	modalities and recruit and train the  	WE Programs “Educators” 	within 3</a:t>
            </a:r>
            <a:r>
              <a:rPr lang="en-US" sz="1800" dirty="0">
                <a:solidFill>
                  <a:srgbClr val="FF0000"/>
                </a:solidFill>
                <a:effectLst/>
              </a:rPr>
              <a:t> </a:t>
            </a:r>
            <a:r>
              <a:rPr lang="en-US" sz="1800" dirty="0">
                <a:effectLst/>
              </a:rPr>
              <a:t>months </a:t>
            </a:r>
          </a:p>
          <a:p>
            <a:pPr marL="233363" indent="-233363">
              <a:tabLst>
                <a:tab pos="690563" algn="l"/>
              </a:tabLst>
            </a:pPr>
            <a:r>
              <a:rPr lang="en-US" sz="1800" u="sng" dirty="0">
                <a:effectLst/>
              </a:rPr>
              <a:t>LAG 4:</a:t>
            </a:r>
            <a:r>
              <a:rPr lang="en-US" sz="1800" dirty="0">
                <a:effectLst/>
              </a:rPr>
              <a:t> Deliver the WE  Programs 	within 24 months</a:t>
            </a:r>
          </a:p>
          <a:p>
            <a:pPr marL="233363" indent="-233363">
              <a:tabLst>
                <a:tab pos="690563" algn="l"/>
              </a:tabLst>
            </a:pPr>
            <a:r>
              <a:rPr lang="en-US" sz="1800" b="1" u="sng" dirty="0">
                <a:effectLst/>
              </a:rPr>
              <a:t>LAG 5</a:t>
            </a:r>
            <a:r>
              <a:rPr lang="en-US" sz="1800" b="1" dirty="0">
                <a:effectLst/>
              </a:rPr>
              <a:t>:  Compile and assess the 	results of the WE</a:t>
            </a:r>
            <a:r>
              <a:rPr lang="en-US" sz="1800" dirty="0">
                <a:effectLst/>
              </a:rPr>
              <a:t> Programs  	</a:t>
            </a:r>
            <a:r>
              <a:rPr lang="en-US" sz="1800" b="1" dirty="0">
                <a:effectLst/>
              </a:rPr>
              <a:t>and make necessary 	improvements within 2 months</a:t>
            </a:r>
          </a:p>
          <a:p>
            <a:endParaRPr lang="en-US" sz="1800" dirty="0">
              <a:effectLst/>
            </a:endParaRPr>
          </a:p>
          <a:p>
            <a:endParaRPr lang="en-US" sz="1900" dirty="0">
              <a:effectLst/>
            </a:endParaRPr>
          </a:p>
          <a:p>
            <a:endParaRPr lang="en-US" sz="1900" dirty="0">
              <a:effectLst/>
            </a:endParaRPr>
          </a:p>
        </p:txBody>
      </p:sp>
      <p:sp>
        <p:nvSpPr>
          <p:cNvPr id="7" name="Content Placeholder 6">
            <a:extLst>
              <a:ext uri="{FF2B5EF4-FFF2-40B4-BE49-F238E27FC236}">
                <a16:creationId xmlns:a16="http://schemas.microsoft.com/office/drawing/2014/main" id="{9344C869-552F-473A-9813-3F4B907EF8AC}"/>
              </a:ext>
            </a:extLst>
          </p:cNvPr>
          <p:cNvSpPr>
            <a:spLocks noGrp="1"/>
          </p:cNvSpPr>
          <p:nvPr>
            <p:ph sz="half" idx="2"/>
          </p:nvPr>
        </p:nvSpPr>
        <p:spPr>
          <a:xfrm>
            <a:off x="5357003" y="1567851"/>
            <a:ext cx="3674852" cy="4343400"/>
          </a:xfrm>
        </p:spPr>
        <p:txBody>
          <a:bodyPr/>
          <a:lstStyle/>
          <a:p>
            <a:pPr marL="0" indent="0" algn="ctr">
              <a:buNone/>
            </a:pPr>
            <a:r>
              <a:rPr lang="en-US" sz="1800" b="1" u="sng" dirty="0">
                <a:effectLst/>
                <a:latin typeface="Georgia" panose="02040502050405020303" pitchFamily="18" charset="0"/>
              </a:rPr>
              <a:t>Worship Engagement </a:t>
            </a:r>
            <a:r>
              <a:rPr lang="en-US" sz="1800" u="sng" dirty="0">
                <a:effectLst/>
              </a:rPr>
              <a:t>WIG 2:</a:t>
            </a:r>
          </a:p>
          <a:p>
            <a:pPr marL="0" indent="0">
              <a:buNone/>
            </a:pPr>
            <a:r>
              <a:rPr lang="en-US" sz="1500" b="1" dirty="0">
                <a:effectLst/>
              </a:rPr>
              <a:t>We will develop  and  implement  effective  </a:t>
            </a:r>
            <a:r>
              <a:rPr lang="en-US" sz="1500" dirty="0">
                <a:effectLst/>
              </a:rPr>
              <a:t>youth  and  adult  </a:t>
            </a:r>
            <a:r>
              <a:rPr lang="en-US" sz="1500" b="1" dirty="0">
                <a:effectLst/>
              </a:rPr>
              <a:t>Worship Engagement Programs</a:t>
            </a:r>
            <a:r>
              <a:rPr lang="en-US" sz="1500" b="1" u="none" dirty="0">
                <a:effectLst/>
              </a:rPr>
              <a:t> (“WE Programs”) </a:t>
            </a:r>
            <a:r>
              <a:rPr lang="en-US" sz="1500" b="1" dirty="0">
                <a:effectLst/>
              </a:rPr>
              <a:t>that  within 36 months will  achieve the following “WE Programs Targets”: </a:t>
            </a:r>
          </a:p>
          <a:p>
            <a:pPr marL="684213" indent="-338138">
              <a:buNone/>
            </a:pPr>
            <a:r>
              <a:rPr lang="en-US" sz="1500" dirty="0">
                <a:effectLst/>
              </a:rPr>
              <a:t>(a) increase parishioner active worship engagement in church services by at least 25</a:t>
            </a:r>
            <a:r>
              <a:rPr lang="en-US" sz="1500" b="1" dirty="0">
                <a:effectLst/>
              </a:rPr>
              <a:t>% per year; </a:t>
            </a:r>
          </a:p>
          <a:p>
            <a:pPr marL="684213" indent="-338138">
              <a:buNone/>
            </a:pPr>
            <a:r>
              <a:rPr lang="en-US" sz="1500" dirty="0">
                <a:effectLst/>
              </a:rPr>
              <a:t>(b) at least 50</a:t>
            </a:r>
            <a:r>
              <a:rPr lang="en-US" sz="1500" b="1" dirty="0">
                <a:effectLst/>
              </a:rPr>
              <a:t>% of all parishioners will participate in an age-appropriate “Prayer Life Program” and achieve</a:t>
            </a:r>
            <a:r>
              <a:rPr lang="en-US" sz="1500" dirty="0">
                <a:effectLst/>
              </a:rPr>
              <a:t> at least a 20% improvement in their prayer life</a:t>
            </a:r>
            <a:r>
              <a:rPr lang="en-US" sz="1500" b="1" dirty="0">
                <a:effectLst/>
              </a:rPr>
              <a:t>; and</a:t>
            </a:r>
            <a:endParaRPr lang="en-US" sz="1500" dirty="0">
              <a:effectLst/>
            </a:endParaRPr>
          </a:p>
          <a:p>
            <a:pPr marL="684213" indent="-338138">
              <a:buNone/>
            </a:pPr>
            <a:r>
              <a:rPr lang="en-US" sz="1500" dirty="0">
                <a:effectLst/>
              </a:rPr>
              <a:t>(c) at least 20 former parishioners each year will actively re-engage as full worshipping stewards as a result of our “In-Reach Program.”</a:t>
            </a:r>
            <a:endParaRPr lang="en-US" sz="1500" b="1" dirty="0">
              <a:effectLst/>
            </a:endParaRPr>
          </a:p>
          <a:p>
            <a:pPr marL="0" indent="0">
              <a:buNone/>
            </a:pPr>
            <a:endParaRPr lang="en-US" sz="1800" dirty="0">
              <a:effectLst/>
            </a:endParaRPr>
          </a:p>
        </p:txBody>
      </p:sp>
      <p:sp>
        <p:nvSpPr>
          <p:cNvPr id="2" name="Rectangle 1">
            <a:extLst>
              <a:ext uri="{FF2B5EF4-FFF2-40B4-BE49-F238E27FC236}">
                <a16:creationId xmlns:a16="http://schemas.microsoft.com/office/drawing/2014/main" id="{6C503098-1C10-4D82-8D83-91F8ACA335D5}"/>
              </a:ext>
            </a:extLst>
          </p:cNvPr>
          <p:cNvSpPr/>
          <p:nvPr/>
        </p:nvSpPr>
        <p:spPr bwMode="auto">
          <a:xfrm>
            <a:off x="5305246" y="1567851"/>
            <a:ext cx="3726609" cy="5221138"/>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3" name="Rectangle 2">
            <a:extLst>
              <a:ext uri="{FF2B5EF4-FFF2-40B4-BE49-F238E27FC236}">
                <a16:creationId xmlns:a16="http://schemas.microsoft.com/office/drawing/2014/main" id="{27EC269A-38F5-4836-90B2-E133FEC9E0CC}"/>
              </a:ext>
            </a:extLst>
          </p:cNvPr>
          <p:cNvSpPr/>
          <p:nvPr/>
        </p:nvSpPr>
        <p:spPr bwMode="auto">
          <a:xfrm>
            <a:off x="53928" y="1030857"/>
            <a:ext cx="5121921" cy="575813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8" name="Title 1">
            <a:extLst>
              <a:ext uri="{FF2B5EF4-FFF2-40B4-BE49-F238E27FC236}">
                <a16:creationId xmlns:a16="http://schemas.microsoft.com/office/drawing/2014/main" id="{41A3E2B5-20BB-4948-8581-7661941A6B33}"/>
              </a:ext>
            </a:extLst>
          </p:cNvPr>
          <p:cNvSpPr>
            <a:spLocks noGrp="1"/>
          </p:cNvSpPr>
          <p:nvPr>
            <p:ph type="title"/>
          </p:nvPr>
        </p:nvSpPr>
        <p:spPr>
          <a:xfrm>
            <a:off x="918713" y="-86264"/>
            <a:ext cx="7306574" cy="1143000"/>
          </a:xfrm>
        </p:spPr>
        <p:txBody>
          <a:bodyPr/>
          <a:lstStyle/>
          <a:p>
            <a:r>
              <a:rPr lang="en-US" sz="3600" b="1" u="none" dirty="0">
                <a:effectLst/>
                <a:latin typeface="Georgia" panose="02040502050405020303" pitchFamily="18" charset="0"/>
              </a:rPr>
              <a:t>Worship Engagement</a:t>
            </a:r>
            <a:br>
              <a:rPr lang="en-US" sz="3600" u="none" dirty="0"/>
            </a:br>
            <a:r>
              <a:rPr lang="en-US" dirty="0"/>
              <a:t>Lag Measures WIG  2</a:t>
            </a:r>
          </a:p>
        </p:txBody>
      </p:sp>
    </p:spTree>
    <p:extLst>
      <p:ext uri="{BB962C8B-B14F-4D97-AF65-F5344CB8AC3E}">
        <p14:creationId xmlns:p14="http://schemas.microsoft.com/office/powerpoint/2010/main" val="54906596"/>
      </p:ext>
    </p:extLst>
  </p:cSld>
  <p:clrMapOvr>
    <a:masterClrMapping/>
  </p:clrMapOvr>
  <p:transition>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0681B-374B-47F4-97C9-6F2AEE6888FF}"/>
              </a:ext>
            </a:extLst>
          </p:cNvPr>
          <p:cNvSpPr>
            <a:spLocks noGrp="1"/>
          </p:cNvSpPr>
          <p:nvPr>
            <p:ph type="title"/>
          </p:nvPr>
        </p:nvSpPr>
        <p:spPr>
          <a:xfrm>
            <a:off x="918713" y="-86264"/>
            <a:ext cx="7306574" cy="1143000"/>
          </a:xfrm>
        </p:spPr>
        <p:txBody>
          <a:bodyPr/>
          <a:lstStyle/>
          <a:p>
            <a:r>
              <a:rPr lang="en-US" sz="3600" b="1" u="none" dirty="0">
                <a:effectLst/>
                <a:latin typeface="Georgia" panose="02040502050405020303" pitchFamily="18" charset="0"/>
              </a:rPr>
              <a:t>Worship Engagement</a:t>
            </a:r>
            <a:br>
              <a:rPr lang="en-US" sz="3600" u="none" dirty="0"/>
            </a:br>
            <a:r>
              <a:rPr lang="en-US" dirty="0"/>
              <a:t>Lead Measures WIG 2</a:t>
            </a:r>
          </a:p>
        </p:txBody>
      </p:sp>
      <p:sp>
        <p:nvSpPr>
          <p:cNvPr id="3" name="Content Placeholder 2">
            <a:extLst>
              <a:ext uri="{FF2B5EF4-FFF2-40B4-BE49-F238E27FC236}">
                <a16:creationId xmlns:a16="http://schemas.microsoft.com/office/drawing/2014/main" id="{1D5BF839-4E6E-45E7-8006-B028F8613E12}"/>
              </a:ext>
            </a:extLst>
          </p:cNvPr>
          <p:cNvSpPr>
            <a:spLocks noGrp="1"/>
          </p:cNvSpPr>
          <p:nvPr>
            <p:ph sz="half" idx="1"/>
          </p:nvPr>
        </p:nvSpPr>
        <p:spPr>
          <a:xfrm>
            <a:off x="78799" y="898805"/>
            <a:ext cx="5239954" cy="5311588"/>
          </a:xfrm>
        </p:spPr>
        <p:txBody>
          <a:bodyPr/>
          <a:lstStyle/>
          <a:p>
            <a:pPr marL="233363" indent="-233363"/>
            <a:r>
              <a:rPr lang="en-US" sz="1050" u="sng" dirty="0">
                <a:solidFill>
                  <a:schemeClr val="bg1"/>
                </a:solidFill>
                <a:effectLst/>
              </a:rPr>
              <a:t>LEAD 1:  </a:t>
            </a:r>
          </a:p>
          <a:p>
            <a:pPr marL="457200" lvl="1" indent="0">
              <a:buNone/>
            </a:pPr>
            <a:r>
              <a:rPr lang="en-US" sz="1050" dirty="0">
                <a:solidFill>
                  <a:schemeClr val="bg1"/>
                </a:solidFill>
                <a:effectLst/>
              </a:rPr>
              <a:t>A: recruit team</a:t>
            </a:r>
          </a:p>
          <a:p>
            <a:pPr marL="457200" lvl="1" indent="0">
              <a:buNone/>
            </a:pPr>
            <a:r>
              <a:rPr lang="en-US" sz="1050" dirty="0">
                <a:solidFill>
                  <a:schemeClr val="bg1"/>
                </a:solidFill>
                <a:effectLst/>
              </a:rPr>
              <a:t>B: </a:t>
            </a:r>
            <a:r>
              <a:rPr lang="en-US" sz="1050" b="1" dirty="0">
                <a:solidFill>
                  <a:schemeClr val="bg1"/>
                </a:solidFill>
                <a:effectLst/>
                <a:latin typeface="Georgia" panose="02040502050405020303" pitchFamily="18" charset="0"/>
              </a:rPr>
              <a:t>define terms and how WE Programs success will be 	determined, and </a:t>
            </a:r>
            <a:r>
              <a:rPr lang="en-US" sz="1050" dirty="0">
                <a:solidFill>
                  <a:schemeClr val="bg1"/>
                </a:solidFill>
                <a:effectLst/>
              </a:rPr>
              <a:t>research and identify metrics to 	determine effectiveness and success for both adults and 	youth</a:t>
            </a:r>
          </a:p>
          <a:p>
            <a:pPr marL="457200" lvl="1" indent="0">
              <a:buNone/>
            </a:pPr>
            <a:r>
              <a:rPr lang="en-US" sz="1050" dirty="0">
                <a:solidFill>
                  <a:schemeClr val="bg1"/>
                </a:solidFill>
                <a:effectLst/>
              </a:rPr>
              <a:t>C: Identify 3 </a:t>
            </a:r>
            <a:r>
              <a:rPr lang="en-US" sz="1050" b="1" kern="1200" dirty="0">
                <a:solidFill>
                  <a:schemeClr val="bg1"/>
                </a:solidFill>
                <a:effectLst/>
                <a:latin typeface="Georgia" panose="02040502050405020303" pitchFamily="18" charset="0"/>
                <a:ea typeface="+mn-ea"/>
                <a:cs typeface="+mn-cs"/>
              </a:rPr>
              <a:t>or more effective programs for each of worship 	engagement, prayer life, and former parishioner re-	engagement p</a:t>
            </a:r>
            <a:r>
              <a:rPr lang="en-US" sz="1050" dirty="0">
                <a:solidFill>
                  <a:schemeClr val="bg1"/>
                </a:solidFill>
                <a:effectLst/>
              </a:rPr>
              <a:t>rograms to consider</a:t>
            </a:r>
          </a:p>
          <a:p>
            <a:pPr marL="233363" indent="-233363"/>
            <a:r>
              <a:rPr lang="en-US" sz="1050" u="sng" dirty="0">
                <a:solidFill>
                  <a:schemeClr val="bg1"/>
                </a:solidFill>
                <a:effectLst/>
              </a:rPr>
              <a:t>LEAD 2: </a:t>
            </a:r>
          </a:p>
          <a:p>
            <a:pPr marL="457200" lvl="1" indent="0">
              <a:buNone/>
            </a:pPr>
            <a:r>
              <a:rPr lang="en-US" sz="1050" dirty="0">
                <a:solidFill>
                  <a:schemeClr val="bg1"/>
                </a:solidFill>
                <a:effectLst/>
              </a:rPr>
              <a:t>A: evaluate all researched WE Programs and existing Holy Trinity 	programs for effectiveness against Lead 1B definitions and  	standards and baseline current Holy Trinity effectiveness</a:t>
            </a:r>
          </a:p>
          <a:p>
            <a:pPr marL="457200" lvl="1" indent="0">
              <a:buNone/>
            </a:pPr>
            <a:r>
              <a:rPr lang="en-US" sz="1050" dirty="0">
                <a:solidFill>
                  <a:schemeClr val="bg1"/>
                </a:solidFill>
                <a:effectLst/>
              </a:rPr>
              <a:t>B: modify and/or develop new WE Programs for utilization at 	Holy  Trinity</a:t>
            </a:r>
          </a:p>
          <a:p>
            <a:pPr marL="457200" lvl="1" indent="0">
              <a:buNone/>
            </a:pPr>
            <a:r>
              <a:rPr lang="en-US" sz="1050" dirty="0">
                <a:solidFill>
                  <a:schemeClr val="bg1"/>
                </a:solidFill>
                <a:effectLst/>
              </a:rPr>
              <a:t>C: finalize WE Programs to maximize effectiveness against agreed 	upon metrics</a:t>
            </a:r>
          </a:p>
          <a:p>
            <a:pPr marL="233363" indent="-233363"/>
            <a:r>
              <a:rPr lang="en-US" sz="1050" u="sng" dirty="0">
                <a:solidFill>
                  <a:schemeClr val="bg1"/>
                </a:solidFill>
                <a:effectLst/>
              </a:rPr>
              <a:t>LEAD 3:  </a:t>
            </a:r>
          </a:p>
          <a:p>
            <a:pPr marL="457200" lvl="1" indent="0">
              <a:buNone/>
            </a:pPr>
            <a:r>
              <a:rPr lang="en-US" sz="1050" dirty="0">
                <a:solidFill>
                  <a:schemeClr val="bg1"/>
                </a:solidFill>
                <a:effectLst/>
              </a:rPr>
              <a:t>A: identify WE Programs delivery modalities, technologies and 	“Educators” to deliver WE Programs</a:t>
            </a:r>
          </a:p>
          <a:p>
            <a:pPr marL="457200" lvl="1" indent="0">
              <a:buNone/>
            </a:pPr>
            <a:r>
              <a:rPr lang="en-US" sz="1050" dirty="0">
                <a:solidFill>
                  <a:schemeClr val="bg1"/>
                </a:solidFill>
                <a:effectLst/>
              </a:rPr>
              <a:t>B: develop WE Educator training program, delivery 	modalities, and interim effectiveness assessment 	process</a:t>
            </a:r>
          </a:p>
          <a:p>
            <a:pPr marL="457200" lvl="1" indent="0">
              <a:buNone/>
            </a:pPr>
            <a:r>
              <a:rPr lang="en-US" sz="1050" dirty="0">
                <a:solidFill>
                  <a:schemeClr val="bg1"/>
                </a:solidFill>
                <a:effectLst/>
              </a:rPr>
              <a:t>C: recruit and train Educators </a:t>
            </a:r>
          </a:p>
          <a:p>
            <a:pPr marL="233363" indent="-233363"/>
            <a:r>
              <a:rPr lang="en-US" sz="1050" u="sng" dirty="0">
                <a:solidFill>
                  <a:schemeClr val="bg1"/>
                </a:solidFill>
                <a:effectLst/>
              </a:rPr>
              <a:t>LEAD 4:</a:t>
            </a:r>
          </a:p>
          <a:p>
            <a:pPr marL="457200" lvl="1" indent="0">
              <a:buNone/>
            </a:pPr>
            <a:r>
              <a:rPr lang="en-US" sz="1050" dirty="0">
                <a:solidFill>
                  <a:schemeClr val="bg1"/>
                </a:solidFill>
                <a:effectLst/>
              </a:rPr>
              <a:t>A: identify, recruit and educate youth and adult initial 	participants in WE Programs and develop parishioner 	recruitment 	programs to achieve goals</a:t>
            </a:r>
          </a:p>
          <a:p>
            <a:pPr marL="457200" lvl="1" indent="0">
              <a:buNone/>
            </a:pPr>
            <a:r>
              <a:rPr lang="en-US" sz="1050" dirty="0">
                <a:solidFill>
                  <a:schemeClr val="bg1"/>
                </a:solidFill>
                <a:effectLst/>
              </a:rPr>
              <a:t>B: assign Educators  to respective WE Programs and tasks</a:t>
            </a:r>
          </a:p>
          <a:p>
            <a:pPr marL="457200" lvl="1" indent="0">
              <a:buNone/>
            </a:pPr>
            <a:r>
              <a:rPr lang="en-US" sz="1050" dirty="0">
                <a:solidFill>
                  <a:schemeClr val="bg1"/>
                </a:solidFill>
                <a:effectLst/>
              </a:rPr>
              <a:t>C:  schedule and complete a parish implementation of the WE 	Programs</a:t>
            </a:r>
          </a:p>
          <a:p>
            <a:pPr marL="233363" indent="-233363"/>
            <a:r>
              <a:rPr lang="en-US" sz="1050" u="sng" dirty="0">
                <a:solidFill>
                  <a:schemeClr val="bg1"/>
                </a:solidFill>
                <a:effectLst/>
              </a:rPr>
              <a:t>LEAD 5:  </a:t>
            </a:r>
          </a:p>
          <a:p>
            <a:pPr marL="457200" lvl="1" indent="0">
              <a:buNone/>
            </a:pPr>
            <a:r>
              <a:rPr lang="en-US" sz="1050" dirty="0">
                <a:solidFill>
                  <a:schemeClr val="bg1"/>
                </a:solidFill>
                <a:effectLst/>
              </a:rPr>
              <a:t>A: obtain qualitative and quantitative data from WE 	Programs  effectiveness 	</a:t>
            </a:r>
          </a:p>
          <a:p>
            <a:pPr marL="457200" lvl="1" indent="0">
              <a:buNone/>
            </a:pPr>
            <a:r>
              <a:rPr lang="en-US" sz="1050" dirty="0">
                <a:solidFill>
                  <a:schemeClr val="bg1"/>
                </a:solidFill>
                <a:effectLst/>
              </a:rPr>
              <a:t>B: analyze all data and finalize and deliver WE 	Programs assessment and make all necessary 	improvements</a:t>
            </a:r>
          </a:p>
        </p:txBody>
      </p:sp>
      <p:sp>
        <p:nvSpPr>
          <p:cNvPr id="4" name="Content Placeholder 3">
            <a:extLst>
              <a:ext uri="{FF2B5EF4-FFF2-40B4-BE49-F238E27FC236}">
                <a16:creationId xmlns:a16="http://schemas.microsoft.com/office/drawing/2014/main" id="{90060F44-1C09-4A66-9EA0-FA6F4C6903A7}"/>
              </a:ext>
            </a:extLst>
          </p:cNvPr>
          <p:cNvSpPr>
            <a:spLocks noGrp="1"/>
          </p:cNvSpPr>
          <p:nvPr>
            <p:ph sz="half" idx="2"/>
          </p:nvPr>
        </p:nvSpPr>
        <p:spPr>
          <a:xfrm>
            <a:off x="5184819" y="1000405"/>
            <a:ext cx="3949991" cy="5695670"/>
          </a:xfrm>
        </p:spPr>
        <p:txBody>
          <a:bodyPr/>
          <a:lstStyle/>
          <a:p>
            <a:pPr marL="284163" indent="-284163">
              <a:tabLst>
                <a:tab pos="684213" algn="l"/>
                <a:tab pos="690563" algn="l"/>
              </a:tabLst>
            </a:pPr>
            <a:r>
              <a:rPr lang="en-US" sz="1700" u="sng" dirty="0">
                <a:effectLst/>
              </a:rPr>
              <a:t>LAG 1:</a:t>
            </a:r>
            <a:r>
              <a:rPr lang="en-US" sz="1700" dirty="0">
                <a:effectLst/>
              </a:rPr>
              <a:t>  Research the most effective youth and </a:t>
            </a:r>
            <a:r>
              <a:rPr lang="en-US" sz="1700" b="1" dirty="0">
                <a:effectLst/>
              </a:rPr>
              <a:t>adult active worship engagement, personal prayer life and former parishioner re-engagement programs (“WE Programs”) </a:t>
            </a:r>
            <a:r>
              <a:rPr lang="en-US" sz="1700" dirty="0">
                <a:effectLst/>
              </a:rPr>
              <a:t>within 3  months</a:t>
            </a:r>
          </a:p>
          <a:p>
            <a:pPr marL="284163" indent="-284163">
              <a:tabLst>
                <a:tab pos="690563" algn="l"/>
              </a:tabLst>
            </a:pPr>
            <a:r>
              <a:rPr lang="en-US" sz="1700" u="sng" dirty="0">
                <a:effectLst/>
              </a:rPr>
              <a:t>LAG 2:</a:t>
            </a:r>
            <a:r>
              <a:rPr lang="en-US" sz="1700" dirty="0">
                <a:effectLst/>
              </a:rPr>
              <a:t> Develop the most effective WE Programs  for  Holy Trinity adults and youth within 4 months</a:t>
            </a:r>
          </a:p>
          <a:p>
            <a:pPr marL="233363" indent="-233363">
              <a:tabLst>
                <a:tab pos="690563" algn="l"/>
              </a:tabLst>
            </a:pPr>
            <a:r>
              <a:rPr lang="en-US" sz="1700" u="sng" dirty="0">
                <a:effectLst/>
              </a:rPr>
              <a:t>LAG 3:</a:t>
            </a:r>
            <a:r>
              <a:rPr lang="en-US" sz="1700" dirty="0">
                <a:effectLst/>
              </a:rPr>
              <a:t> Identify/create delivery modalities and recruit and train the  WE Programs “Educators” within 3</a:t>
            </a:r>
            <a:r>
              <a:rPr lang="en-US" sz="1700" dirty="0">
                <a:solidFill>
                  <a:srgbClr val="FF0000"/>
                </a:solidFill>
                <a:effectLst/>
              </a:rPr>
              <a:t> </a:t>
            </a:r>
            <a:r>
              <a:rPr lang="en-US" sz="1700" dirty="0">
                <a:effectLst/>
              </a:rPr>
              <a:t>months </a:t>
            </a:r>
          </a:p>
          <a:p>
            <a:pPr marL="233363" indent="-233363">
              <a:tabLst>
                <a:tab pos="690563" algn="l"/>
              </a:tabLst>
            </a:pPr>
            <a:r>
              <a:rPr lang="en-US" sz="1700" u="sng" dirty="0">
                <a:effectLst/>
              </a:rPr>
              <a:t>LAG 4:</a:t>
            </a:r>
            <a:r>
              <a:rPr lang="en-US" sz="1700" dirty="0">
                <a:effectLst/>
              </a:rPr>
              <a:t> Deliver the WE  Programs within 24 months</a:t>
            </a:r>
          </a:p>
          <a:p>
            <a:pPr marL="233363" indent="-233363">
              <a:tabLst>
                <a:tab pos="690563" algn="l"/>
              </a:tabLst>
            </a:pPr>
            <a:r>
              <a:rPr lang="en-US" sz="1700" b="1" u="sng" dirty="0">
                <a:effectLst/>
              </a:rPr>
              <a:t>LAG 5</a:t>
            </a:r>
            <a:r>
              <a:rPr lang="en-US" sz="1700" b="1" dirty="0">
                <a:effectLst/>
              </a:rPr>
              <a:t>:  Compile and assess the results of the WE</a:t>
            </a:r>
            <a:r>
              <a:rPr lang="en-US" sz="1700" dirty="0">
                <a:effectLst/>
              </a:rPr>
              <a:t> Programs  </a:t>
            </a:r>
            <a:r>
              <a:rPr lang="en-US" sz="1700" b="1" dirty="0">
                <a:effectLst/>
              </a:rPr>
              <a:t>and make necessary improvements within 2 months</a:t>
            </a:r>
          </a:p>
          <a:p>
            <a:pPr marL="284163" indent="-284163">
              <a:tabLst>
                <a:tab pos="690563" algn="l"/>
              </a:tabLst>
            </a:pPr>
            <a:endParaRPr lang="en-US" sz="1550" dirty="0">
              <a:effectLst/>
            </a:endParaRPr>
          </a:p>
        </p:txBody>
      </p:sp>
      <p:sp>
        <p:nvSpPr>
          <p:cNvPr id="5" name="Rectangle 4">
            <a:extLst>
              <a:ext uri="{FF2B5EF4-FFF2-40B4-BE49-F238E27FC236}">
                <a16:creationId xmlns:a16="http://schemas.microsoft.com/office/drawing/2014/main" id="{E249FCEE-6AB6-4C42-99C2-4374D368315A}"/>
              </a:ext>
            </a:extLst>
          </p:cNvPr>
          <p:cNvSpPr/>
          <p:nvPr/>
        </p:nvSpPr>
        <p:spPr bwMode="auto">
          <a:xfrm>
            <a:off x="5284910" y="907116"/>
            <a:ext cx="3749810" cy="540487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7" name="Rectangle 6">
            <a:extLst>
              <a:ext uri="{FF2B5EF4-FFF2-40B4-BE49-F238E27FC236}">
                <a16:creationId xmlns:a16="http://schemas.microsoft.com/office/drawing/2014/main" id="{45A197C0-DF5F-45F7-9981-657CBE859B87}"/>
              </a:ext>
            </a:extLst>
          </p:cNvPr>
          <p:cNvSpPr/>
          <p:nvPr/>
        </p:nvSpPr>
        <p:spPr bwMode="auto">
          <a:xfrm>
            <a:off x="109279" y="907116"/>
            <a:ext cx="5111307" cy="595088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Tree>
    <p:extLst>
      <p:ext uri="{BB962C8B-B14F-4D97-AF65-F5344CB8AC3E}">
        <p14:creationId xmlns:p14="http://schemas.microsoft.com/office/powerpoint/2010/main" val="2383295314"/>
      </p:ext>
    </p:extLst>
  </p:cSld>
  <p:clrMapOvr>
    <a:masterClrMapping/>
  </p:clrMapOvr>
  <p:transition>
    <p:strips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18439810"/>
              </p:ext>
            </p:extLst>
          </p:nvPr>
        </p:nvGraphicFramePr>
        <p:xfrm>
          <a:off x="103909" y="1163463"/>
          <a:ext cx="8944218" cy="5671841"/>
        </p:xfrm>
        <a:graphic>
          <a:graphicData uri="http://schemas.openxmlformats.org/drawingml/2006/table">
            <a:tbl>
              <a:tblPr firstRow="1" bandRow="1">
                <a:tableStyleId>{7DF18680-E054-41AD-8BC1-D1AEF772440D}</a:tableStyleId>
              </a:tblPr>
              <a:tblGrid>
                <a:gridCol w="3642010">
                  <a:extLst>
                    <a:ext uri="{9D8B030D-6E8A-4147-A177-3AD203B41FA5}">
                      <a16:colId xmlns:a16="http://schemas.microsoft.com/office/drawing/2014/main" val="20000"/>
                    </a:ext>
                  </a:extLst>
                </a:gridCol>
                <a:gridCol w="1625434">
                  <a:extLst>
                    <a:ext uri="{9D8B030D-6E8A-4147-A177-3AD203B41FA5}">
                      <a16:colId xmlns:a16="http://schemas.microsoft.com/office/drawing/2014/main" val="20001"/>
                    </a:ext>
                  </a:extLst>
                </a:gridCol>
                <a:gridCol w="1817263">
                  <a:extLst>
                    <a:ext uri="{9D8B030D-6E8A-4147-A177-3AD203B41FA5}">
                      <a16:colId xmlns:a16="http://schemas.microsoft.com/office/drawing/2014/main" val="20002"/>
                    </a:ext>
                  </a:extLst>
                </a:gridCol>
                <a:gridCol w="1859511">
                  <a:extLst>
                    <a:ext uri="{9D8B030D-6E8A-4147-A177-3AD203B41FA5}">
                      <a16:colId xmlns:a16="http://schemas.microsoft.com/office/drawing/2014/main" val="20003"/>
                    </a:ext>
                  </a:extLst>
                </a:gridCol>
              </a:tblGrid>
              <a:tr h="511947">
                <a:tc>
                  <a:txBody>
                    <a:bodyPr/>
                    <a:lstStyle/>
                    <a:p>
                      <a:pPr algn="ctr"/>
                      <a:r>
                        <a:rPr lang="en-US" sz="1600" b="1" kern="1200" dirty="0">
                          <a:solidFill>
                            <a:schemeClr val="bg1"/>
                          </a:solidFill>
                          <a:effectLst/>
                          <a:latin typeface="Georgia" panose="02040502050405020303" pitchFamily="18" charset="0"/>
                          <a:ea typeface="+mn-ea"/>
                          <a:cs typeface="+mn-cs"/>
                        </a:rPr>
                        <a:t>Key  Actions  Necessary  </a:t>
                      </a:r>
                      <a:r>
                        <a:rPr lang="en-US" sz="1600" b="1" u="none" kern="1200" dirty="0">
                          <a:solidFill>
                            <a:schemeClr val="bg1"/>
                          </a:solidFill>
                          <a:effectLst/>
                          <a:latin typeface="Georgia" panose="02040502050405020303" pitchFamily="18" charset="0"/>
                          <a:ea typeface="+mn-ea"/>
                          <a:cs typeface="+mn-cs"/>
                        </a:rPr>
                        <a:t>To  Achieve  </a:t>
                      </a:r>
                    </a:p>
                    <a:p>
                      <a:pPr algn="ctr"/>
                      <a:r>
                        <a:rPr lang="en-US" sz="1600" b="1" u="sng" kern="1200" dirty="0">
                          <a:solidFill>
                            <a:schemeClr val="bg1"/>
                          </a:solidFill>
                          <a:effectLst/>
                          <a:latin typeface="Georgia" panose="02040502050405020303" pitchFamily="18" charset="0"/>
                          <a:ea typeface="+mn-ea"/>
                          <a:cs typeface="+mn-cs"/>
                        </a:rPr>
                        <a:t>Strategic  WIG 2</a:t>
                      </a:r>
                      <a:endParaRPr lang="en-US" sz="1600" b="1" dirty="0">
                        <a:solidFill>
                          <a:schemeClr val="bg1"/>
                        </a:solidFill>
                        <a:latin typeface="Georgia" panose="02040502050405020303" pitchFamily="18" charset="0"/>
                      </a:endParaRPr>
                    </a:p>
                  </a:txBody>
                  <a:tcPr/>
                </a:tc>
                <a:tc>
                  <a:txBody>
                    <a:bodyPr/>
                    <a:lstStyle/>
                    <a:p>
                      <a:pPr algn="ctr"/>
                      <a:r>
                        <a:rPr lang="en-US" sz="1600" b="1" u="none" dirty="0">
                          <a:solidFill>
                            <a:schemeClr val="bg1"/>
                          </a:solidFill>
                          <a:latin typeface="Georgia" panose="02040502050405020303" pitchFamily="18" charset="0"/>
                        </a:rPr>
                        <a:t>Responsible </a:t>
                      </a:r>
                      <a:r>
                        <a:rPr lang="en-US" sz="1600" b="1" u="sng" dirty="0">
                          <a:solidFill>
                            <a:schemeClr val="bg1"/>
                          </a:solidFill>
                          <a:latin typeface="Georgia" panose="02040502050405020303" pitchFamily="18" charset="0"/>
                        </a:rPr>
                        <a:t>Party</a:t>
                      </a:r>
                    </a:p>
                  </a:txBody>
                  <a:tcPr/>
                </a:tc>
                <a:tc>
                  <a:txBody>
                    <a:bodyPr/>
                    <a:lstStyle/>
                    <a:p>
                      <a:pPr algn="ctr"/>
                      <a:r>
                        <a:rPr lang="en-US" sz="1600" b="1" u="none" dirty="0">
                          <a:solidFill>
                            <a:schemeClr val="bg1"/>
                          </a:solidFill>
                          <a:latin typeface="Georgia" panose="02040502050405020303" pitchFamily="18" charset="0"/>
                        </a:rPr>
                        <a:t>Deadline </a:t>
                      </a:r>
                      <a:r>
                        <a:rPr lang="en-US" sz="1600" b="1" u="sng" dirty="0">
                          <a:solidFill>
                            <a:schemeClr val="bg1"/>
                          </a:solidFill>
                          <a:latin typeface="Georgia" panose="02040502050405020303" pitchFamily="18" charset="0"/>
                        </a:rPr>
                        <a:t>Timetable</a:t>
                      </a:r>
                    </a:p>
                  </a:txBody>
                  <a:tcPr/>
                </a:tc>
                <a:tc>
                  <a:txBody>
                    <a:bodyPr/>
                    <a:lstStyle/>
                    <a:p>
                      <a:pPr algn="ctr"/>
                      <a:r>
                        <a:rPr lang="en-US" sz="1600" b="1" u="none" dirty="0">
                          <a:solidFill>
                            <a:schemeClr val="bg1"/>
                          </a:solidFill>
                          <a:latin typeface="Georgia" panose="02040502050405020303" pitchFamily="18" charset="0"/>
                        </a:rPr>
                        <a:t>Completion </a:t>
                      </a:r>
                    </a:p>
                    <a:p>
                      <a:pPr algn="ctr"/>
                      <a:r>
                        <a:rPr lang="en-US" sz="16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291105">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1" u="sng" dirty="0">
                          <a:solidFill>
                            <a:srgbClr val="FF0000"/>
                          </a:solidFill>
                          <a:effectLst/>
                          <a:latin typeface="Georgia" panose="02040502050405020303" pitchFamily="18" charset="0"/>
                        </a:rPr>
                        <a:t>LAG 1: Research the most effective WE  Program  within 3 months</a:t>
                      </a:r>
                      <a:endParaRPr lang="en-US" sz="1600" b="1" u="sng"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944058"/>
                  </a:ext>
                </a:extLst>
              </a:tr>
              <a:tr h="471057">
                <a:tc>
                  <a:txBody>
                    <a:bodyPr/>
                    <a:lstStyle/>
                    <a:p>
                      <a:pPr marL="11113" marR="0" lvl="0" indent="0" algn="l">
                        <a:lnSpc>
                          <a:spcPct val="107000"/>
                        </a:lnSpc>
                        <a:spcBef>
                          <a:spcPts val="0"/>
                        </a:spcBef>
                        <a:spcAft>
                          <a:spcPts val="0"/>
                        </a:spcAft>
                        <a:buFont typeface="Arial" panose="020B0604020202020204" pitchFamily="34" charset="0"/>
                        <a:buNone/>
                        <a:tabLst/>
                      </a:pPr>
                      <a:r>
                        <a:rPr lang="en-US" sz="16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 Form parish Worship Engagement (“WE”) Team 2 (“WE  Team 2”).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Strategic Planning Team and Goal co-Captains</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 month  after start date</a:t>
                      </a:r>
                    </a:p>
                    <a:p>
                      <a:pPr marL="0" marR="0">
                        <a:lnSpc>
                          <a:spcPct val="107000"/>
                        </a:lnSpc>
                        <a:spcBef>
                          <a:spcPts val="0"/>
                        </a:spcBef>
                        <a:spcAft>
                          <a:spcPts val="0"/>
                        </a:spcAft>
                      </a:pPr>
                      <a:endPar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nSpc>
                          <a:spcPct val="107000"/>
                        </a:lnSpc>
                        <a:spcBef>
                          <a:spcPts val="0"/>
                        </a:spcBef>
                        <a:spcAft>
                          <a:spcPts val="0"/>
                        </a:spcAft>
                        <a:buFont typeface="Symbol" pitchFamily="2" charset="2"/>
                        <a:buNone/>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WE  Team 2  members agree to serve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0737851"/>
                  </a:ext>
                </a:extLst>
              </a:tr>
              <a:tr h="606954">
                <a:tc>
                  <a:txBody>
                    <a:bodyPr/>
                    <a:lstStyle/>
                    <a:p>
                      <a:pPr marL="0" lvl="1" indent="0">
                        <a:buNone/>
                      </a:pPr>
                      <a:r>
                        <a:rPr lang="en-US" sz="1600" b="1" dirty="0">
                          <a:solidFill>
                            <a:schemeClr val="bg1"/>
                          </a:solidFill>
                          <a:effectLst/>
                          <a:latin typeface="Georgia" panose="02040502050405020303" pitchFamily="18" charset="0"/>
                        </a:rPr>
                        <a:t>2. Research and define how WE  success will be determined for each targeted demographic of adults and youth and identify metrics to determine effectiveness. </a:t>
                      </a:r>
                      <a:endParaRPr lang="en-US" sz="16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WE  Team 2 </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2 months after step 1</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lvl="0" indent="0">
                        <a:lnSpc>
                          <a:spcPct val="107000"/>
                        </a:lnSpc>
                        <a:spcBef>
                          <a:spcPts val="0"/>
                        </a:spcBef>
                        <a:spcAft>
                          <a:spcPts val="0"/>
                        </a:spcAft>
                        <a:buFont typeface="Symbol" pitchFamily="2" charset="2"/>
                        <a:buNone/>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Definitions and success and effectiveness metrics are finalized</a:t>
                      </a:r>
                    </a:p>
                  </a:txBody>
                  <a:tcPr marL="68580" marR="68580" marT="0" marB="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r h="965437">
                <a:tc>
                  <a:txBody>
                    <a:bodyPr/>
                    <a:lstStyle/>
                    <a:p>
                      <a:pPr marL="0" marR="0" lvl="0" indent="0" algn="l">
                        <a:lnSpc>
                          <a:spcPct val="107000"/>
                        </a:lnSpc>
                        <a:spcBef>
                          <a:spcPts val="0"/>
                        </a:spcBef>
                        <a:spcAft>
                          <a:spcPts val="0"/>
                        </a:spcAft>
                        <a:buFontTx/>
                        <a:buNone/>
                      </a:pPr>
                      <a:r>
                        <a:rPr lang="en-US" sz="16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3. </a:t>
                      </a:r>
                      <a:r>
                        <a:rPr lang="en-US" sz="1600" b="1" dirty="0">
                          <a:solidFill>
                            <a:schemeClr val="bg1"/>
                          </a:solidFill>
                          <a:effectLst/>
                          <a:latin typeface="Georgia" panose="02040502050405020303" pitchFamily="18" charset="0"/>
                        </a:rPr>
                        <a:t>Identify 3 </a:t>
                      </a:r>
                      <a:r>
                        <a:rPr lang="en-US" sz="1600" b="1" kern="1200" dirty="0">
                          <a:solidFill>
                            <a:schemeClr val="bg1"/>
                          </a:solidFill>
                          <a:effectLst/>
                          <a:latin typeface="Georgia" panose="02040502050405020303" pitchFamily="18" charset="0"/>
                          <a:ea typeface="+mn-ea"/>
                          <a:cs typeface="+mn-cs"/>
                        </a:rPr>
                        <a:t>or more youth and adult  worship engagement,</a:t>
                      </a:r>
                      <a:r>
                        <a:rPr lang="en-US" sz="1600" b="1" dirty="0">
                          <a:solidFill>
                            <a:schemeClr val="bg1"/>
                          </a:solidFill>
                          <a:effectLst/>
                          <a:latin typeface="Georgia" panose="02040502050405020303" pitchFamily="18" charset="0"/>
                        </a:rPr>
                        <a:t> 3 </a:t>
                      </a:r>
                      <a:r>
                        <a:rPr lang="en-US" sz="1600" b="1" kern="1200" dirty="0">
                          <a:solidFill>
                            <a:schemeClr val="bg1"/>
                          </a:solidFill>
                          <a:effectLst/>
                          <a:latin typeface="Georgia" panose="02040502050405020303" pitchFamily="18" charset="0"/>
                          <a:ea typeface="+mn-ea"/>
                          <a:cs typeface="+mn-cs"/>
                        </a:rPr>
                        <a:t>or more youth and adult prayer life programs and 3 or more former parishioner re-engagement programs </a:t>
                      </a:r>
                      <a:r>
                        <a:rPr lang="en-US" sz="1600" b="1" dirty="0">
                          <a:solidFill>
                            <a:schemeClr val="bg1"/>
                          </a:solidFill>
                          <a:effectLst/>
                          <a:latin typeface="Georgia" panose="02040502050405020303" pitchFamily="18" charset="0"/>
                        </a:rPr>
                        <a:t> to evaluate and consider from both inside and outside the Orthodox ecosystem.</a:t>
                      </a:r>
                      <a:endParaRPr lang="en-US" sz="16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WE  Team 2 </a:t>
                      </a:r>
                    </a:p>
                  </a:txBody>
                  <a:tcPr marL="68580" marR="68580" marT="0" marB="0"/>
                </a:tc>
                <a:tc>
                  <a:txBody>
                    <a:bodyPr/>
                    <a:lstStyle/>
                    <a:p>
                      <a:pPr marL="0" marR="0">
                        <a:lnSpc>
                          <a:spcPct val="107000"/>
                        </a:lnSpc>
                        <a:spcBef>
                          <a:spcPts val="0"/>
                        </a:spcBef>
                        <a:spcAft>
                          <a:spcPts val="0"/>
                        </a:spcAft>
                      </a:pPr>
                      <a:r>
                        <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Simultaneous with step 2</a:t>
                      </a:r>
                    </a:p>
                  </a:txBody>
                  <a:tcPr marL="68580" marR="68580" marT="0" marB="0"/>
                </a:tc>
                <a:tc>
                  <a:txBody>
                    <a:bodyPr/>
                    <a:lstStyle/>
                    <a:p>
                      <a:pPr marL="0" marR="0" lvl="0" indent="0">
                        <a:lnSpc>
                          <a:spcPct val="107000"/>
                        </a:lnSpc>
                        <a:spcBef>
                          <a:spcPts val="0"/>
                        </a:spcBef>
                        <a:spcAft>
                          <a:spcPts val="0"/>
                        </a:spcAft>
                        <a:buFontTx/>
                        <a:buNone/>
                      </a:pPr>
                      <a:r>
                        <a:rPr lang="en-US" sz="1400" b="0" dirty="0">
                          <a:solidFill>
                            <a:schemeClr val="bg1"/>
                          </a:solidFill>
                          <a:effectLst/>
                          <a:latin typeface="Georgia" panose="02040502050405020303" pitchFamily="18" charset="0"/>
                        </a:rPr>
                        <a:t>3 or more active worship engagement, 3 or more prayer life programs and 3 or more former parishioner re-engagement programs </a:t>
                      </a: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are identified for study</a:t>
                      </a:r>
                    </a:p>
                  </a:txBody>
                  <a:tcPr marL="68580" marR="68580" marT="0" marB="0"/>
                </a:tc>
                <a:extLst>
                  <a:ext uri="{0D108BD9-81ED-4DB2-BD59-A6C34878D82A}">
                    <a16:rowId xmlns:a16="http://schemas.microsoft.com/office/drawing/2014/main" val="1085481770"/>
                  </a:ext>
                </a:extLst>
              </a:tr>
            </a:tbl>
          </a:graphicData>
        </a:graphic>
      </p:graphicFrame>
      <p:sp>
        <p:nvSpPr>
          <p:cNvPr id="5" name="Title 1">
            <a:extLst>
              <a:ext uri="{FF2B5EF4-FFF2-40B4-BE49-F238E27FC236}">
                <a16:creationId xmlns:a16="http://schemas.microsoft.com/office/drawing/2014/main" id="{D62C678B-B2F1-4206-9806-7710365057CE}"/>
              </a:ext>
            </a:extLst>
          </p:cNvPr>
          <p:cNvSpPr>
            <a:spLocks noGrp="1"/>
          </p:cNvSpPr>
          <p:nvPr>
            <p:ph type="title"/>
          </p:nvPr>
        </p:nvSpPr>
        <p:spPr>
          <a:xfrm>
            <a:off x="4122923" y="-131150"/>
            <a:ext cx="4556476" cy="1143000"/>
          </a:xfrm>
        </p:spPr>
        <p:txBody>
          <a:bodyPr/>
          <a:lstStyle/>
          <a:p>
            <a:r>
              <a:rPr lang="en-US" sz="2400" b="1" u="none" dirty="0">
                <a:effectLst/>
                <a:latin typeface="Georgia" panose="02040502050405020303" pitchFamily="18" charset="0"/>
              </a:rPr>
              <a:t>Worship Engagement</a:t>
            </a:r>
            <a:br>
              <a:rPr lang="en-US" sz="2200" b="1" u="none" dirty="0">
                <a:effectLst/>
                <a:latin typeface="Georgia" panose="02040502050405020303" pitchFamily="18" charset="0"/>
              </a:rPr>
            </a:br>
            <a:r>
              <a:rPr lang="en-US" sz="2200" b="1" dirty="0">
                <a:effectLst/>
                <a:latin typeface="Georgia" panose="02040502050405020303" pitchFamily="18" charset="0"/>
              </a:rPr>
              <a:t>WIG 2 A</a:t>
            </a:r>
            <a:r>
              <a:rPr lang="en-US" sz="2200" b="1" u="sng" dirty="0">
                <a:effectLst/>
                <a:latin typeface="Georgia" panose="02040502050405020303" pitchFamily="18" charset="0"/>
              </a:rPr>
              <a:t>ction Plan</a:t>
            </a:r>
            <a:endParaRPr lang="en-US" sz="2200" b="1" u="sng" dirty="0">
              <a:latin typeface="Georgia" panose="02040502050405020303" pitchFamily="18" charset="0"/>
            </a:endParaRPr>
          </a:p>
        </p:txBody>
      </p:sp>
      <p:pic>
        <p:nvPicPr>
          <p:cNvPr id="7" name="Picture 6" descr="A picture containing text, altar, chapel, painting&#10;&#10;Description automatically generated">
            <a:extLst>
              <a:ext uri="{FF2B5EF4-FFF2-40B4-BE49-F238E27FC236}">
                <a16:creationId xmlns:a16="http://schemas.microsoft.com/office/drawing/2014/main" id="{1A366EAA-9638-3D25-4886-AEDAE21F96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2054" y="0"/>
            <a:ext cx="3480047" cy="880700"/>
          </a:xfrm>
          <a:prstGeom prst="rect">
            <a:avLst/>
          </a:prstGeom>
        </p:spPr>
      </p:pic>
    </p:spTree>
    <p:extLst>
      <p:ext uri="{BB962C8B-B14F-4D97-AF65-F5344CB8AC3E}">
        <p14:creationId xmlns:p14="http://schemas.microsoft.com/office/powerpoint/2010/main" val="3090701054"/>
      </p:ext>
    </p:extLst>
  </p:cSld>
  <p:clrMapOvr>
    <a:masterClrMapping/>
  </p:clrMapOvr>
  <p:transition>
    <p:strips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91935302"/>
              </p:ext>
            </p:extLst>
          </p:nvPr>
        </p:nvGraphicFramePr>
        <p:xfrm>
          <a:off x="53975" y="1143000"/>
          <a:ext cx="9036050" cy="5434368"/>
        </p:xfrm>
        <a:graphic>
          <a:graphicData uri="http://schemas.openxmlformats.org/drawingml/2006/table">
            <a:tbl>
              <a:tblPr firstRow="1" bandRow="1">
                <a:tableStyleId>{7DF18680-E054-41AD-8BC1-D1AEF772440D}</a:tableStyleId>
              </a:tblPr>
              <a:tblGrid>
                <a:gridCol w="3679404">
                  <a:extLst>
                    <a:ext uri="{9D8B030D-6E8A-4147-A177-3AD203B41FA5}">
                      <a16:colId xmlns:a16="http://schemas.microsoft.com/office/drawing/2014/main" val="20000"/>
                    </a:ext>
                  </a:extLst>
                </a:gridCol>
                <a:gridCol w="1642123">
                  <a:extLst>
                    <a:ext uri="{9D8B030D-6E8A-4147-A177-3AD203B41FA5}">
                      <a16:colId xmlns:a16="http://schemas.microsoft.com/office/drawing/2014/main" val="20001"/>
                    </a:ext>
                  </a:extLst>
                </a:gridCol>
                <a:gridCol w="1835920">
                  <a:extLst>
                    <a:ext uri="{9D8B030D-6E8A-4147-A177-3AD203B41FA5}">
                      <a16:colId xmlns:a16="http://schemas.microsoft.com/office/drawing/2014/main" val="20002"/>
                    </a:ext>
                  </a:extLst>
                </a:gridCol>
                <a:gridCol w="1878603">
                  <a:extLst>
                    <a:ext uri="{9D8B030D-6E8A-4147-A177-3AD203B41FA5}">
                      <a16:colId xmlns:a16="http://schemas.microsoft.com/office/drawing/2014/main" val="20003"/>
                    </a:ext>
                  </a:extLst>
                </a:gridCol>
              </a:tblGrid>
              <a:tr h="511947">
                <a:tc>
                  <a:txBody>
                    <a:bodyPr/>
                    <a:lstStyle/>
                    <a:p>
                      <a:pPr algn="ctr"/>
                      <a:r>
                        <a:rPr lang="en-US" sz="1600" b="1" kern="1200" dirty="0">
                          <a:solidFill>
                            <a:schemeClr val="bg1"/>
                          </a:solidFill>
                          <a:effectLst/>
                          <a:latin typeface="Georgia" panose="02040502050405020303" pitchFamily="18" charset="0"/>
                          <a:ea typeface="+mn-ea"/>
                          <a:cs typeface="+mn-cs"/>
                        </a:rPr>
                        <a:t>Key  Actions  Necessary  </a:t>
                      </a:r>
                      <a:r>
                        <a:rPr lang="en-US" sz="1600" b="1" u="none" kern="1200" dirty="0">
                          <a:solidFill>
                            <a:schemeClr val="bg1"/>
                          </a:solidFill>
                          <a:effectLst/>
                          <a:latin typeface="Georgia" panose="02040502050405020303" pitchFamily="18" charset="0"/>
                          <a:ea typeface="+mn-ea"/>
                          <a:cs typeface="+mn-cs"/>
                        </a:rPr>
                        <a:t>To  Achieve  </a:t>
                      </a:r>
                    </a:p>
                    <a:p>
                      <a:pPr algn="ctr"/>
                      <a:r>
                        <a:rPr lang="en-US" sz="1600" b="1" u="sng" kern="1200" dirty="0">
                          <a:solidFill>
                            <a:schemeClr val="bg1"/>
                          </a:solidFill>
                          <a:effectLst/>
                          <a:latin typeface="Georgia" panose="02040502050405020303" pitchFamily="18" charset="0"/>
                          <a:ea typeface="+mn-ea"/>
                          <a:cs typeface="+mn-cs"/>
                        </a:rPr>
                        <a:t>Strategic  WIG 2</a:t>
                      </a:r>
                      <a:endParaRPr lang="en-US" sz="1600" b="1" dirty="0">
                        <a:solidFill>
                          <a:schemeClr val="bg1"/>
                        </a:solidFill>
                        <a:latin typeface="Georgia" panose="02040502050405020303" pitchFamily="18" charset="0"/>
                      </a:endParaRPr>
                    </a:p>
                  </a:txBody>
                  <a:tcPr/>
                </a:tc>
                <a:tc>
                  <a:txBody>
                    <a:bodyPr/>
                    <a:lstStyle/>
                    <a:p>
                      <a:pPr algn="ctr"/>
                      <a:r>
                        <a:rPr lang="en-US" sz="1600" b="1" u="none" dirty="0">
                          <a:solidFill>
                            <a:schemeClr val="bg1"/>
                          </a:solidFill>
                          <a:latin typeface="Georgia" panose="02040502050405020303" pitchFamily="18" charset="0"/>
                        </a:rPr>
                        <a:t>Responsible </a:t>
                      </a:r>
                      <a:r>
                        <a:rPr lang="en-US" sz="1600" b="1" u="sng" dirty="0">
                          <a:solidFill>
                            <a:schemeClr val="bg1"/>
                          </a:solidFill>
                          <a:latin typeface="Georgia" panose="02040502050405020303" pitchFamily="18" charset="0"/>
                        </a:rPr>
                        <a:t>Party</a:t>
                      </a:r>
                    </a:p>
                  </a:txBody>
                  <a:tcPr/>
                </a:tc>
                <a:tc>
                  <a:txBody>
                    <a:bodyPr/>
                    <a:lstStyle/>
                    <a:p>
                      <a:pPr algn="ctr"/>
                      <a:r>
                        <a:rPr lang="en-US" sz="1600" b="1" u="none" dirty="0">
                          <a:solidFill>
                            <a:schemeClr val="bg1"/>
                          </a:solidFill>
                          <a:latin typeface="Georgia" panose="02040502050405020303" pitchFamily="18" charset="0"/>
                        </a:rPr>
                        <a:t>Deadline </a:t>
                      </a:r>
                      <a:r>
                        <a:rPr lang="en-US" sz="1600" b="1" u="sng" dirty="0">
                          <a:solidFill>
                            <a:schemeClr val="bg1"/>
                          </a:solidFill>
                          <a:latin typeface="Georgia" panose="02040502050405020303" pitchFamily="18" charset="0"/>
                        </a:rPr>
                        <a:t>Timetable</a:t>
                      </a:r>
                    </a:p>
                  </a:txBody>
                  <a:tcPr/>
                </a:tc>
                <a:tc>
                  <a:txBody>
                    <a:bodyPr/>
                    <a:lstStyle/>
                    <a:p>
                      <a:pPr algn="ctr"/>
                      <a:r>
                        <a:rPr lang="en-US" sz="1600" b="1" u="none" dirty="0">
                          <a:solidFill>
                            <a:schemeClr val="bg1"/>
                          </a:solidFill>
                          <a:latin typeface="Georgia" panose="02040502050405020303" pitchFamily="18" charset="0"/>
                        </a:rPr>
                        <a:t>Completion </a:t>
                      </a:r>
                    </a:p>
                    <a:p>
                      <a:pPr algn="ctr"/>
                      <a:r>
                        <a:rPr lang="en-US" sz="16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296392">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6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2: Develop the most effective </a:t>
                      </a:r>
                      <a:r>
                        <a:rPr lang="en-US" sz="1600" b="1" u="sng" dirty="0">
                          <a:solidFill>
                            <a:srgbClr val="FF0000"/>
                          </a:solidFill>
                          <a:effectLst/>
                          <a:latin typeface="Georgia" panose="02040502050405020303" pitchFamily="18" charset="0"/>
                        </a:rPr>
                        <a:t>WE  Program </a:t>
                      </a:r>
                      <a:r>
                        <a:rPr kumimoji="0" lang="en-US" sz="16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 within </a:t>
                      </a:r>
                      <a:r>
                        <a:rPr lang="en-US" sz="1600" b="1" u="sng" dirty="0">
                          <a:solidFill>
                            <a:srgbClr val="FF0000"/>
                          </a:solidFill>
                          <a:effectLst/>
                          <a:latin typeface="Georgia" panose="02040502050405020303" pitchFamily="18" charset="0"/>
                        </a:rPr>
                        <a:t>4</a:t>
                      </a:r>
                      <a:r>
                        <a:rPr kumimoji="0" lang="en-US" sz="16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 months</a:t>
                      </a:r>
                      <a:endParaRPr lang="en-US" sz="16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nSpc>
                          <a:spcPct val="107000"/>
                        </a:lnSpc>
                        <a:spcBef>
                          <a:spcPts val="0"/>
                        </a:spcBef>
                        <a:spcAft>
                          <a:spcPts val="0"/>
                        </a:spcAft>
                        <a:buFontTx/>
                        <a:buNone/>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2140628"/>
                  </a:ext>
                </a:extLst>
              </a:tr>
              <a:tr h="1038031">
                <a:tc>
                  <a:txBody>
                    <a:bodyPr/>
                    <a:lstStyle/>
                    <a:p>
                      <a:pPr marL="0" lvl="1" indent="0">
                        <a:buNone/>
                      </a:pPr>
                      <a:r>
                        <a:rPr lang="en-US" sz="1600" b="1" dirty="0">
                          <a:solidFill>
                            <a:schemeClr val="bg1"/>
                          </a:solidFill>
                          <a:effectLst/>
                          <a:latin typeface="Georgia" panose="02040502050405020303" pitchFamily="18" charset="0"/>
                        </a:rPr>
                        <a:t>4. Evaluate and study all WE  Programs identified in step 3 to determine their effectiveness and applicability to Holy Trinity based on criteria of effectiveness and success determined in step 2.</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WE  Team 2 </a:t>
                      </a:r>
                    </a:p>
                    <a:p>
                      <a:pPr marL="0" marR="0">
                        <a:lnSpc>
                          <a:spcPct val="107000"/>
                        </a:lnSpc>
                        <a:spcBef>
                          <a:spcPts val="0"/>
                        </a:spcBef>
                        <a:spcAft>
                          <a:spcPts val="0"/>
                        </a:spcAft>
                      </a:pPr>
                      <a:endPar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 month after step 3</a:t>
                      </a:r>
                    </a:p>
                  </a:txBody>
                  <a:tcPr marL="68580" marR="68580" marT="0" marB="0"/>
                </a:tc>
                <a:tc>
                  <a:txBody>
                    <a:bodyPr/>
                    <a:lstStyle/>
                    <a:p>
                      <a:pPr marL="0" marR="0">
                        <a:lnSpc>
                          <a:spcPct val="107000"/>
                        </a:lnSpc>
                        <a:spcBef>
                          <a:spcPts val="0"/>
                        </a:spcBef>
                        <a:spcAft>
                          <a:spcPts val="0"/>
                        </a:spcAft>
                      </a:pPr>
                      <a:r>
                        <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Evaluation of alternative WE  Program</a:t>
                      </a:r>
                      <a:r>
                        <a:rPr lang="en-US" sz="1600" b="0" dirty="0">
                          <a:solidFill>
                            <a:schemeClr val="bg1"/>
                          </a:solidFill>
                          <a:effectLst/>
                          <a:latin typeface="Georgia" panose="02040502050405020303" pitchFamily="18" charset="0"/>
                        </a:rPr>
                        <a:t>s is</a:t>
                      </a:r>
                      <a:r>
                        <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completed </a:t>
                      </a:r>
                    </a:p>
                  </a:txBody>
                  <a:tcPr marL="68580" marR="68580" marT="0" marB="0"/>
                </a:tc>
                <a:extLst>
                  <a:ext uri="{0D108BD9-81ED-4DB2-BD59-A6C34878D82A}">
                    <a16:rowId xmlns:a16="http://schemas.microsoft.com/office/drawing/2014/main" val="1547801244"/>
                  </a:ext>
                </a:extLst>
              </a:tr>
              <a:tr h="1038031">
                <a:tc>
                  <a:txBody>
                    <a:bodyPr/>
                    <a:lstStyle/>
                    <a:p>
                      <a:pPr marL="0" lvl="1" indent="0">
                        <a:buNone/>
                      </a:pPr>
                      <a:r>
                        <a:rPr lang="en-US" sz="1600" b="1" dirty="0">
                          <a:solidFill>
                            <a:schemeClr val="bg1"/>
                          </a:solidFill>
                          <a:effectLst/>
                          <a:latin typeface="Georgia" panose="02040502050405020303" pitchFamily="18" charset="0"/>
                        </a:rPr>
                        <a:t>5. Modify researched or existing WE programs, or develop new WE Programs, as necessary, to finalize official Holy Trinity adult and youth active worship engagement, prayer life and former parishioner re-engagement WE  Programs.  Identify potential “Educators” who can teach the WE  Program to each age demographic.</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WE  Team 2 </a:t>
                      </a:r>
                    </a:p>
                  </a:txBody>
                  <a:tcPr marL="68580" marR="68580" marT="0" marB="0"/>
                </a:tc>
                <a:tc>
                  <a:txBody>
                    <a:bodyPr/>
                    <a:lstStyle/>
                    <a:p>
                      <a:pPr marL="0" marR="0">
                        <a:lnSpc>
                          <a:spcPct val="107000"/>
                        </a:lnSpc>
                        <a:spcBef>
                          <a:spcPts val="0"/>
                        </a:spcBef>
                        <a:spcAft>
                          <a:spcPts val="0"/>
                        </a:spcAft>
                      </a:pPr>
                      <a:r>
                        <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3 months after step 4</a:t>
                      </a:r>
                    </a:p>
                  </a:txBody>
                  <a:tcPr marL="68580" marR="68580" marT="0" marB="0"/>
                </a:tc>
                <a:tc>
                  <a:txBody>
                    <a:bodyPr/>
                    <a:lstStyle/>
                    <a:p>
                      <a:pPr marL="0" marR="0">
                        <a:lnSpc>
                          <a:spcPct val="107000"/>
                        </a:lnSpc>
                        <a:spcBef>
                          <a:spcPts val="0"/>
                        </a:spcBef>
                        <a:spcAft>
                          <a:spcPts val="0"/>
                        </a:spcAft>
                      </a:pPr>
                      <a:r>
                        <a:rPr lang="en-US" sz="1600" b="0" dirty="0">
                          <a:solidFill>
                            <a:schemeClr val="bg1"/>
                          </a:solidFill>
                          <a:effectLst/>
                          <a:latin typeface="Georgia" panose="02040502050405020303" pitchFamily="18" charset="0"/>
                        </a:rPr>
                        <a:t>Adult and Youth WE  Programs  for active worship engagement, prayer life and former parishioner re-engagement are finalized and potential Educators identified</a:t>
                      </a:r>
                      <a:endPar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4212360"/>
                  </a:ext>
                </a:extLst>
              </a:tr>
            </a:tbl>
          </a:graphicData>
        </a:graphic>
      </p:graphicFrame>
      <p:sp>
        <p:nvSpPr>
          <p:cNvPr id="8" name="Title 1">
            <a:extLst>
              <a:ext uri="{FF2B5EF4-FFF2-40B4-BE49-F238E27FC236}">
                <a16:creationId xmlns:a16="http://schemas.microsoft.com/office/drawing/2014/main" id="{67B0BFF5-31FE-401C-D22F-AE567C7C6492}"/>
              </a:ext>
            </a:extLst>
          </p:cNvPr>
          <p:cNvSpPr>
            <a:spLocks noGrp="1"/>
          </p:cNvSpPr>
          <p:nvPr>
            <p:ph type="title"/>
          </p:nvPr>
        </p:nvSpPr>
        <p:spPr>
          <a:xfrm>
            <a:off x="4122923" y="-131150"/>
            <a:ext cx="4556476" cy="1143000"/>
          </a:xfrm>
        </p:spPr>
        <p:txBody>
          <a:bodyPr/>
          <a:lstStyle/>
          <a:p>
            <a:r>
              <a:rPr lang="en-US" sz="2400" b="1" u="none" dirty="0">
                <a:effectLst/>
                <a:latin typeface="Georgia" panose="02040502050405020303" pitchFamily="18" charset="0"/>
              </a:rPr>
              <a:t>Worship Engagement</a:t>
            </a:r>
            <a:br>
              <a:rPr lang="en-US" sz="2200" b="1" u="none" dirty="0">
                <a:effectLst/>
                <a:latin typeface="Georgia" panose="02040502050405020303" pitchFamily="18" charset="0"/>
              </a:rPr>
            </a:br>
            <a:r>
              <a:rPr lang="en-US" sz="2200" b="1" dirty="0">
                <a:effectLst/>
                <a:latin typeface="Georgia" panose="02040502050405020303" pitchFamily="18" charset="0"/>
              </a:rPr>
              <a:t>WIG 2 A</a:t>
            </a:r>
            <a:r>
              <a:rPr lang="en-US" sz="2200" b="1" u="sng" dirty="0">
                <a:effectLst/>
                <a:latin typeface="Georgia" panose="02040502050405020303" pitchFamily="18" charset="0"/>
              </a:rPr>
              <a:t>ction Plan</a:t>
            </a:r>
            <a:endParaRPr lang="en-US" sz="2200" b="1" u="sng" dirty="0">
              <a:latin typeface="Georgia" panose="02040502050405020303" pitchFamily="18" charset="0"/>
            </a:endParaRPr>
          </a:p>
        </p:txBody>
      </p:sp>
      <p:pic>
        <p:nvPicPr>
          <p:cNvPr id="9" name="Picture 8" descr="A picture containing text, altar, chapel, painting&#10;&#10;Description automatically generated">
            <a:extLst>
              <a:ext uri="{FF2B5EF4-FFF2-40B4-BE49-F238E27FC236}">
                <a16:creationId xmlns:a16="http://schemas.microsoft.com/office/drawing/2014/main" id="{DF7BDB76-AA22-6206-B329-96C0DACB061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2054" y="0"/>
            <a:ext cx="3480047" cy="880700"/>
          </a:xfrm>
          <a:prstGeom prst="rect">
            <a:avLst/>
          </a:prstGeom>
        </p:spPr>
      </p:pic>
    </p:spTree>
    <p:extLst>
      <p:ext uri="{BB962C8B-B14F-4D97-AF65-F5344CB8AC3E}">
        <p14:creationId xmlns:p14="http://schemas.microsoft.com/office/powerpoint/2010/main" val="1208222426"/>
      </p:ext>
    </p:extLst>
  </p:cSld>
  <p:clrMapOvr>
    <a:masterClrMapping/>
  </p:clrMapOvr>
  <p:transition>
    <p:strips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43625255"/>
              </p:ext>
            </p:extLst>
          </p:nvPr>
        </p:nvGraphicFramePr>
        <p:xfrm>
          <a:off x="182880" y="912724"/>
          <a:ext cx="8874213" cy="5692262"/>
        </p:xfrm>
        <a:graphic>
          <a:graphicData uri="http://schemas.openxmlformats.org/drawingml/2006/table">
            <a:tbl>
              <a:tblPr firstRow="1" bandRow="1">
                <a:tableStyleId>{7DF18680-E054-41AD-8BC1-D1AEF772440D}</a:tableStyleId>
              </a:tblPr>
              <a:tblGrid>
                <a:gridCol w="3829915">
                  <a:extLst>
                    <a:ext uri="{9D8B030D-6E8A-4147-A177-3AD203B41FA5}">
                      <a16:colId xmlns:a16="http://schemas.microsoft.com/office/drawing/2014/main" val="20000"/>
                    </a:ext>
                  </a:extLst>
                </a:gridCol>
                <a:gridCol w="1495356">
                  <a:extLst>
                    <a:ext uri="{9D8B030D-6E8A-4147-A177-3AD203B41FA5}">
                      <a16:colId xmlns:a16="http://schemas.microsoft.com/office/drawing/2014/main" val="20001"/>
                    </a:ext>
                  </a:extLst>
                </a:gridCol>
                <a:gridCol w="1613205">
                  <a:extLst>
                    <a:ext uri="{9D8B030D-6E8A-4147-A177-3AD203B41FA5}">
                      <a16:colId xmlns:a16="http://schemas.microsoft.com/office/drawing/2014/main" val="20002"/>
                    </a:ext>
                  </a:extLst>
                </a:gridCol>
                <a:gridCol w="1935737">
                  <a:extLst>
                    <a:ext uri="{9D8B030D-6E8A-4147-A177-3AD203B41FA5}">
                      <a16:colId xmlns:a16="http://schemas.microsoft.com/office/drawing/2014/main" val="20003"/>
                    </a:ext>
                  </a:extLst>
                </a:gridCol>
              </a:tblGrid>
              <a:tr h="797926">
                <a:tc>
                  <a:txBody>
                    <a:bodyPr/>
                    <a:lstStyle/>
                    <a:p>
                      <a:pPr algn="ctr"/>
                      <a:r>
                        <a:rPr lang="en-US" sz="1500" b="1" kern="1200" dirty="0">
                          <a:solidFill>
                            <a:schemeClr val="bg1"/>
                          </a:solidFill>
                          <a:effectLst/>
                          <a:latin typeface="Georgia" panose="02040502050405020303" pitchFamily="18" charset="0"/>
                          <a:ea typeface="+mn-ea"/>
                          <a:cs typeface="+mn-cs"/>
                        </a:rPr>
                        <a:t>Key  Actions  Necessary  </a:t>
                      </a:r>
                      <a:r>
                        <a:rPr lang="en-US" sz="1500" b="1" u="none" kern="1200" dirty="0">
                          <a:solidFill>
                            <a:schemeClr val="bg1"/>
                          </a:solidFill>
                          <a:effectLst/>
                          <a:latin typeface="Georgia" panose="02040502050405020303" pitchFamily="18" charset="0"/>
                          <a:ea typeface="+mn-ea"/>
                          <a:cs typeface="+mn-cs"/>
                        </a:rPr>
                        <a:t>To  Achieve  </a:t>
                      </a:r>
                    </a:p>
                    <a:p>
                      <a:pPr algn="ctr"/>
                      <a:r>
                        <a:rPr lang="en-US" sz="1500" b="1" u="sng" kern="1200" dirty="0">
                          <a:solidFill>
                            <a:schemeClr val="bg1"/>
                          </a:solidFill>
                          <a:effectLst/>
                          <a:latin typeface="Georgia" panose="02040502050405020303" pitchFamily="18" charset="0"/>
                          <a:ea typeface="+mn-ea"/>
                          <a:cs typeface="+mn-cs"/>
                        </a:rPr>
                        <a:t>Strategic  WIG 2</a:t>
                      </a:r>
                      <a:endParaRPr lang="en-US" sz="1500" b="1" dirty="0">
                        <a:solidFill>
                          <a:schemeClr val="bg1"/>
                        </a:solidFill>
                        <a:latin typeface="Georgia" panose="02040502050405020303" pitchFamily="18" charset="0"/>
                      </a:endParaRPr>
                    </a:p>
                  </a:txBody>
                  <a:tcPr/>
                </a:tc>
                <a:tc>
                  <a:txBody>
                    <a:bodyPr/>
                    <a:lstStyle/>
                    <a:p>
                      <a:pPr algn="ctr"/>
                      <a:r>
                        <a:rPr lang="en-US" sz="1500" b="1" u="none" dirty="0">
                          <a:solidFill>
                            <a:schemeClr val="bg1"/>
                          </a:solidFill>
                          <a:latin typeface="Georgia" panose="02040502050405020303" pitchFamily="18" charset="0"/>
                        </a:rPr>
                        <a:t>Responsible </a:t>
                      </a:r>
                      <a:r>
                        <a:rPr lang="en-US" sz="1500" b="1" u="sng" dirty="0">
                          <a:solidFill>
                            <a:schemeClr val="bg1"/>
                          </a:solidFill>
                          <a:latin typeface="Georgia" panose="02040502050405020303" pitchFamily="18" charset="0"/>
                        </a:rPr>
                        <a:t>Party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u="none" dirty="0">
                          <a:solidFill>
                            <a:schemeClr val="bg1"/>
                          </a:solidFill>
                          <a:latin typeface="Georgia" panose="02040502050405020303" pitchFamily="18" charset="0"/>
                        </a:rPr>
                        <a:t>Deadline</a:t>
                      </a:r>
                      <a:r>
                        <a:rPr lang="en-US" sz="1500" b="1" u="sng" dirty="0">
                          <a:solidFill>
                            <a:schemeClr val="bg1"/>
                          </a:solidFill>
                          <a:latin typeface="Georgia" panose="02040502050405020303" pitchFamily="18" charset="0"/>
                        </a:rPr>
                        <a:t> Timetable</a:t>
                      </a:r>
                    </a:p>
                  </a:txBody>
                  <a:tcPr/>
                </a:tc>
                <a:tc>
                  <a:txBody>
                    <a:bodyPr/>
                    <a:lstStyle/>
                    <a:p>
                      <a:pPr algn="ctr"/>
                      <a:r>
                        <a:rPr lang="en-US" sz="1500" b="1" u="none" dirty="0">
                          <a:solidFill>
                            <a:schemeClr val="bg1"/>
                          </a:solidFill>
                          <a:latin typeface="Georgia" panose="02040502050405020303" pitchFamily="18" charset="0"/>
                        </a:rPr>
                        <a:t>Completion </a:t>
                      </a:r>
                    </a:p>
                    <a:p>
                      <a:pPr algn="ctr"/>
                      <a:r>
                        <a:rPr lang="en-US" sz="15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517087">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6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3: Identify delivery modalities and recruit and train the  WE  Program Educators  within </a:t>
                      </a:r>
                      <a:r>
                        <a:rPr lang="en-US" sz="1600" b="1" u="sng" dirty="0">
                          <a:solidFill>
                            <a:srgbClr val="FF0000"/>
                          </a:solidFill>
                          <a:effectLst/>
                          <a:latin typeface="Georgia" panose="02040502050405020303" pitchFamily="18" charset="0"/>
                        </a:rPr>
                        <a:t>3</a:t>
                      </a:r>
                      <a:r>
                        <a:rPr kumimoji="0" lang="en-US" sz="16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 months</a:t>
                      </a:r>
                      <a:endParaRPr lang="en-US" sz="1600" b="1" u="sng"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252967">
                <a:tc>
                  <a:txBody>
                    <a:bodyPr/>
                    <a:lstStyle/>
                    <a:p>
                      <a:pPr marL="0" lvl="1" indent="0">
                        <a:buNone/>
                      </a:pPr>
                      <a:r>
                        <a:rPr lang="en-US" sz="1600" b="1" dirty="0">
                          <a:solidFill>
                            <a:schemeClr val="bg1"/>
                          </a:solidFill>
                          <a:effectLst/>
                          <a:latin typeface="Georgia" panose="02040502050405020303" pitchFamily="18" charset="0"/>
                        </a:rPr>
                        <a:t>6. (a) identify the best ways to deliver the respective WE  Program for both adults and youth; (b) identify delivery modalities and materials (technology, live education, etc.); (c) recruit potential Educators for each age demographic; and (d) schedule training for Educators.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WE  Team 2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3 months after step 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WE  Program delivery modalities determined, and Educators  are recruited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574136"/>
                  </a:ext>
                </a:extLst>
              </a:tr>
              <a:tr h="2124282">
                <a:tc>
                  <a:txBody>
                    <a:bodyPr/>
                    <a:lstStyle/>
                    <a:p>
                      <a:pPr marL="0" lvl="1" indent="0">
                        <a:buNone/>
                      </a:pPr>
                      <a:r>
                        <a:rPr lang="en-US" sz="1600" b="1" dirty="0">
                          <a:solidFill>
                            <a:schemeClr val="bg1"/>
                          </a:solidFill>
                          <a:effectLst/>
                          <a:latin typeface="Georgia" panose="02040502050405020303" pitchFamily="18" charset="0"/>
                        </a:rPr>
                        <a:t>7. (a) Develop WE  training program for Educators; (b) determine interim effectiveness assessment measurement process; (c) train the Educators selected in step 6; and (d) create all delivery modalities and materials.</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WE  Team 2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3 months after step 5 (concurrent with step 6)</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Educators  are trained in WE  training program, interim assessment process determined, and all delivery modalities are set up</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2611891"/>
                  </a:ext>
                </a:extLst>
              </a:tr>
            </a:tbl>
          </a:graphicData>
        </a:graphic>
      </p:graphicFrame>
      <p:sp>
        <p:nvSpPr>
          <p:cNvPr id="7" name="Title 1">
            <a:extLst>
              <a:ext uri="{FF2B5EF4-FFF2-40B4-BE49-F238E27FC236}">
                <a16:creationId xmlns:a16="http://schemas.microsoft.com/office/drawing/2014/main" id="{018C5FB7-2030-A45A-59F1-667D6D8D955E}"/>
              </a:ext>
            </a:extLst>
          </p:cNvPr>
          <p:cNvSpPr>
            <a:spLocks noGrp="1"/>
          </p:cNvSpPr>
          <p:nvPr>
            <p:ph type="title"/>
          </p:nvPr>
        </p:nvSpPr>
        <p:spPr>
          <a:xfrm>
            <a:off x="4122923" y="-131150"/>
            <a:ext cx="4556476" cy="1143000"/>
          </a:xfrm>
        </p:spPr>
        <p:txBody>
          <a:bodyPr/>
          <a:lstStyle/>
          <a:p>
            <a:r>
              <a:rPr lang="en-US" sz="2400" b="1" u="none" dirty="0">
                <a:effectLst/>
                <a:latin typeface="Georgia" panose="02040502050405020303" pitchFamily="18" charset="0"/>
              </a:rPr>
              <a:t>Worship Engagement</a:t>
            </a:r>
            <a:br>
              <a:rPr lang="en-US" sz="2200" b="1" u="none" dirty="0">
                <a:effectLst/>
                <a:latin typeface="Georgia" panose="02040502050405020303" pitchFamily="18" charset="0"/>
              </a:rPr>
            </a:br>
            <a:r>
              <a:rPr lang="en-US" sz="2200" b="1" dirty="0">
                <a:effectLst/>
                <a:latin typeface="Georgia" panose="02040502050405020303" pitchFamily="18" charset="0"/>
              </a:rPr>
              <a:t>WIG 2 A</a:t>
            </a:r>
            <a:r>
              <a:rPr lang="en-US" sz="2200" b="1" u="sng" dirty="0">
                <a:effectLst/>
                <a:latin typeface="Georgia" panose="02040502050405020303" pitchFamily="18" charset="0"/>
              </a:rPr>
              <a:t>ction Plan</a:t>
            </a:r>
            <a:endParaRPr lang="en-US" sz="2200" b="1" u="sng" dirty="0">
              <a:latin typeface="Georgia" panose="02040502050405020303" pitchFamily="18" charset="0"/>
            </a:endParaRPr>
          </a:p>
        </p:txBody>
      </p:sp>
      <p:pic>
        <p:nvPicPr>
          <p:cNvPr id="8" name="Picture 7" descr="A picture containing text, altar, chapel, painting&#10;&#10;Description automatically generated">
            <a:extLst>
              <a:ext uri="{FF2B5EF4-FFF2-40B4-BE49-F238E27FC236}">
                <a16:creationId xmlns:a16="http://schemas.microsoft.com/office/drawing/2014/main" id="{7D6722FF-0F80-FDEF-AF79-911444A8E4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2054" y="0"/>
            <a:ext cx="3480047" cy="880700"/>
          </a:xfrm>
          <a:prstGeom prst="rect">
            <a:avLst/>
          </a:prstGeom>
        </p:spPr>
      </p:pic>
    </p:spTree>
    <p:extLst>
      <p:ext uri="{BB962C8B-B14F-4D97-AF65-F5344CB8AC3E}">
        <p14:creationId xmlns:p14="http://schemas.microsoft.com/office/powerpoint/2010/main" val="3102162132"/>
      </p:ext>
    </p:extLst>
  </p:cSld>
  <p:clrMapOvr>
    <a:masterClrMapping/>
  </p:clrMapOvr>
  <p:transition>
    <p:strips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76554633"/>
              </p:ext>
            </p:extLst>
          </p:nvPr>
        </p:nvGraphicFramePr>
        <p:xfrm>
          <a:off x="136339" y="1072547"/>
          <a:ext cx="8871321" cy="5648182"/>
        </p:xfrm>
        <a:graphic>
          <a:graphicData uri="http://schemas.openxmlformats.org/drawingml/2006/table">
            <a:tbl>
              <a:tblPr firstRow="1" bandRow="1">
                <a:tableStyleId>{7DF18680-E054-41AD-8BC1-D1AEF772440D}</a:tableStyleId>
              </a:tblPr>
              <a:tblGrid>
                <a:gridCol w="3680454">
                  <a:extLst>
                    <a:ext uri="{9D8B030D-6E8A-4147-A177-3AD203B41FA5}">
                      <a16:colId xmlns:a16="http://schemas.microsoft.com/office/drawing/2014/main" val="20000"/>
                    </a:ext>
                  </a:extLst>
                </a:gridCol>
                <a:gridCol w="1538806">
                  <a:extLst>
                    <a:ext uri="{9D8B030D-6E8A-4147-A177-3AD203B41FA5}">
                      <a16:colId xmlns:a16="http://schemas.microsoft.com/office/drawing/2014/main" val="20001"/>
                    </a:ext>
                  </a:extLst>
                </a:gridCol>
                <a:gridCol w="1660079">
                  <a:extLst>
                    <a:ext uri="{9D8B030D-6E8A-4147-A177-3AD203B41FA5}">
                      <a16:colId xmlns:a16="http://schemas.microsoft.com/office/drawing/2014/main" val="20002"/>
                    </a:ext>
                  </a:extLst>
                </a:gridCol>
                <a:gridCol w="1991982">
                  <a:extLst>
                    <a:ext uri="{9D8B030D-6E8A-4147-A177-3AD203B41FA5}">
                      <a16:colId xmlns:a16="http://schemas.microsoft.com/office/drawing/2014/main" val="20003"/>
                    </a:ext>
                  </a:extLst>
                </a:gridCol>
              </a:tblGrid>
              <a:tr h="533257">
                <a:tc>
                  <a:txBody>
                    <a:bodyPr/>
                    <a:lstStyle/>
                    <a:p>
                      <a:pPr algn="ctr"/>
                      <a:r>
                        <a:rPr lang="en-US" sz="1200" b="1" kern="1200" dirty="0">
                          <a:solidFill>
                            <a:schemeClr val="bg1"/>
                          </a:solidFill>
                          <a:effectLst/>
                          <a:latin typeface="Georgia" panose="02040502050405020303" pitchFamily="18" charset="0"/>
                          <a:ea typeface="+mn-ea"/>
                          <a:cs typeface="+mn-cs"/>
                        </a:rPr>
                        <a:t>Key  Actions  Necessary  </a:t>
                      </a:r>
                      <a:r>
                        <a:rPr lang="en-US" sz="1200" b="1" u="none" kern="1200" dirty="0">
                          <a:solidFill>
                            <a:schemeClr val="bg1"/>
                          </a:solidFill>
                          <a:effectLst/>
                          <a:latin typeface="Georgia" panose="02040502050405020303" pitchFamily="18" charset="0"/>
                          <a:ea typeface="+mn-ea"/>
                          <a:cs typeface="+mn-cs"/>
                        </a:rPr>
                        <a:t>To  Achieve  </a:t>
                      </a:r>
                    </a:p>
                    <a:p>
                      <a:pPr algn="ctr"/>
                      <a:r>
                        <a:rPr lang="en-US" sz="1200" b="1" u="sng" kern="1200" dirty="0">
                          <a:solidFill>
                            <a:schemeClr val="bg1"/>
                          </a:solidFill>
                          <a:effectLst/>
                          <a:latin typeface="Georgia" panose="02040502050405020303" pitchFamily="18" charset="0"/>
                          <a:ea typeface="+mn-ea"/>
                          <a:cs typeface="+mn-cs"/>
                        </a:rPr>
                        <a:t>Strategic  WIG 2</a:t>
                      </a:r>
                      <a:endParaRPr lang="en-US" sz="1200" b="1" dirty="0">
                        <a:solidFill>
                          <a:schemeClr val="bg1"/>
                        </a:solidFill>
                        <a:latin typeface="Georgia" panose="02040502050405020303" pitchFamily="18" charset="0"/>
                      </a:endParaRPr>
                    </a:p>
                  </a:txBody>
                  <a:tcPr>
                    <a:lnB w="12700" cap="flat" cmpd="sng" algn="ctr">
                      <a:solidFill>
                        <a:schemeClr val="tx1"/>
                      </a:solidFill>
                      <a:prstDash val="solid"/>
                      <a:round/>
                      <a:headEnd type="none" w="med" len="med"/>
                      <a:tailEnd type="none" w="med" len="med"/>
                    </a:lnB>
                  </a:tcPr>
                </a:tc>
                <a:tc>
                  <a:txBody>
                    <a:bodyPr/>
                    <a:lstStyle/>
                    <a:p>
                      <a:pPr algn="ctr"/>
                      <a:r>
                        <a:rPr lang="en-US" sz="1200" b="1" u="none" dirty="0">
                          <a:solidFill>
                            <a:schemeClr val="bg1"/>
                          </a:solidFill>
                          <a:latin typeface="Georgia" panose="02040502050405020303" pitchFamily="18" charset="0"/>
                        </a:rPr>
                        <a:t>Responsible </a:t>
                      </a:r>
                      <a:r>
                        <a:rPr lang="en-US" sz="1200" b="1" u="sng" dirty="0">
                          <a:solidFill>
                            <a:schemeClr val="bg1"/>
                          </a:solidFill>
                          <a:latin typeface="Georgia" panose="02040502050405020303" pitchFamily="18" charset="0"/>
                        </a:rPr>
                        <a:t>Party</a:t>
                      </a:r>
                    </a:p>
                  </a:txBody>
                  <a:tcP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u="none" dirty="0">
                          <a:solidFill>
                            <a:schemeClr val="bg1"/>
                          </a:solidFill>
                          <a:latin typeface="Georgia" panose="02040502050405020303" pitchFamily="18" charset="0"/>
                        </a:rPr>
                        <a:t>Deadline</a:t>
                      </a:r>
                      <a:r>
                        <a:rPr lang="en-US" sz="1200" b="1" u="sng" dirty="0">
                          <a:solidFill>
                            <a:schemeClr val="bg1"/>
                          </a:solidFill>
                          <a:latin typeface="Georgia" panose="02040502050405020303" pitchFamily="18" charset="0"/>
                        </a:rPr>
                        <a:t> Timetable</a:t>
                      </a:r>
                    </a:p>
                  </a:txBody>
                  <a:tcPr>
                    <a:lnB w="12700" cap="flat" cmpd="sng" algn="ctr">
                      <a:solidFill>
                        <a:schemeClr val="tx1"/>
                      </a:solidFill>
                      <a:prstDash val="solid"/>
                      <a:round/>
                      <a:headEnd type="none" w="med" len="med"/>
                      <a:tailEnd type="none" w="med" len="med"/>
                    </a:lnB>
                  </a:tcPr>
                </a:tc>
                <a:tc>
                  <a:txBody>
                    <a:bodyPr/>
                    <a:lstStyle/>
                    <a:p>
                      <a:pPr algn="ctr"/>
                      <a:r>
                        <a:rPr lang="en-US" sz="1200" b="1" u="none" dirty="0">
                          <a:solidFill>
                            <a:schemeClr val="bg1"/>
                          </a:solidFill>
                          <a:latin typeface="Georgia" panose="02040502050405020303" pitchFamily="18" charset="0"/>
                        </a:rPr>
                        <a:t>Completion </a:t>
                      </a:r>
                    </a:p>
                    <a:p>
                      <a:pPr algn="ctr"/>
                      <a:r>
                        <a:rPr lang="en-US" sz="1200" b="1" u="sng" dirty="0">
                          <a:solidFill>
                            <a:schemeClr val="bg1"/>
                          </a:solidFill>
                          <a:latin typeface="Georgia" panose="02040502050405020303" pitchFamily="18" charset="0"/>
                        </a:rPr>
                        <a:t>Confirmation Test</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gridSpan="4">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u="sng" dirty="0">
                          <a:solidFill>
                            <a:srgbClr val="FF0000"/>
                          </a:solidFill>
                          <a:effectLst/>
                          <a:latin typeface="Georgia" panose="02040502050405020303" pitchFamily="18" charset="0"/>
                        </a:rPr>
                        <a:t>LAG 4: Deliver the WE  Programs to adults  and youth within 24  months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nSpc>
                          <a:spcPct val="107000"/>
                        </a:lnSpc>
                        <a:spcBef>
                          <a:spcPts val="0"/>
                        </a:spcBef>
                        <a:spcAft>
                          <a:spcPts val="0"/>
                        </a:spcAft>
                      </a:pPr>
                      <a:endPar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nSpc>
                          <a:spcPct val="107000"/>
                        </a:lnSpc>
                        <a:spcBef>
                          <a:spcPts val="0"/>
                        </a:spcBef>
                        <a:spcAft>
                          <a:spcPts val="0"/>
                        </a:spcAft>
                      </a:pPr>
                      <a:endPar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5882150"/>
                  </a:ext>
                </a:extLst>
              </a:tr>
              <a:tr h="0">
                <a:tc>
                  <a:txBody>
                    <a:bodyPr/>
                    <a:lstStyle/>
                    <a:p>
                      <a:pPr marL="0" lvl="1" indent="0">
                        <a:buNone/>
                      </a:pPr>
                      <a:r>
                        <a:rPr lang="en-US" sz="1400" b="1" dirty="0">
                          <a:solidFill>
                            <a:schemeClr val="bg1"/>
                          </a:solidFill>
                          <a:effectLst/>
                          <a:latin typeface="Georgia" panose="02040502050405020303" pitchFamily="18" charset="0"/>
                        </a:rPr>
                        <a:t>8. Identify, recruit and educate the parish adults and youth participants in each targeted demographic for each of the three WE  Programs. </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Educators  and WE  Team 2 </a:t>
                      </a: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nSpc>
                          <a:spcPct val="107000"/>
                        </a:lnSpc>
                        <a:spcBef>
                          <a:spcPts val="0"/>
                        </a:spcBef>
                        <a:spcAft>
                          <a:spcPts val="0"/>
                        </a:spcAft>
                      </a:pPr>
                      <a:r>
                        <a:rPr lang="en-US" sz="12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Concurrent with step 7</a:t>
                      </a: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nSpc>
                          <a:spcPct val="107000"/>
                        </a:lnSpc>
                        <a:spcBef>
                          <a:spcPts val="0"/>
                        </a:spcBef>
                        <a:spcAft>
                          <a:spcPts val="0"/>
                        </a:spcAft>
                      </a:pPr>
                      <a:r>
                        <a:rPr lang="en-US" sz="12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The adult and youth Parishioners  are recruited and participate in the 3 WE  Programs </a:t>
                      </a: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4330151"/>
                  </a:ext>
                </a:extLst>
              </a:tr>
              <a:tr h="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effectLst/>
                          <a:latin typeface="Georgia" panose="02040502050405020303" pitchFamily="18" charset="0"/>
                        </a:rPr>
                        <a:t>9. The adults and youth in each targeted demographic will complete the three WE  Program to achieve minimum target goals of participation.</a:t>
                      </a:r>
                    </a:p>
                  </a:txBody>
                  <a:tcPr marL="68580" marR="68580"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Educators </a:t>
                      </a:r>
                    </a:p>
                  </a:txBody>
                  <a:tcPr marL="68580" marR="68580" marT="0" marB="0"/>
                </a:tc>
                <a:tc>
                  <a:txBody>
                    <a:bodyPr/>
                    <a:lstStyle/>
                    <a:p>
                      <a:pPr marL="0" marR="0">
                        <a:lnSpc>
                          <a:spcPct val="107000"/>
                        </a:lnSpc>
                        <a:spcBef>
                          <a:spcPts val="0"/>
                        </a:spcBef>
                        <a:spcAft>
                          <a:spcPts val="0"/>
                        </a:spcAft>
                      </a:pPr>
                      <a:r>
                        <a:rPr lang="en-US" sz="1200" b="0"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rPr>
                        <a:t>24 months </a:t>
                      </a:r>
                      <a:r>
                        <a:rPr lang="en-US" sz="12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after steps 7 &amp; 8 </a:t>
                      </a:r>
                    </a:p>
                  </a:txBody>
                  <a:tcPr marL="68580" marR="68580" marT="0" marB="0"/>
                </a:tc>
                <a:tc>
                  <a:txBody>
                    <a:bodyPr/>
                    <a:lstStyle/>
                    <a:p>
                      <a:pPr marL="0" marR="0">
                        <a:lnSpc>
                          <a:spcPct val="107000"/>
                        </a:lnSpc>
                        <a:spcBef>
                          <a:spcPts val="0"/>
                        </a:spcBef>
                        <a:spcAft>
                          <a:spcPts val="0"/>
                        </a:spcAft>
                      </a:pPr>
                      <a:r>
                        <a:rPr lang="en-US" sz="12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Three WE  Programs  are implemented to achieve or exceed the minimum targeted goals of participation</a:t>
                      </a:r>
                    </a:p>
                  </a:txBody>
                  <a:tcPr marL="68580" marR="68580" marT="0" marB="0"/>
                </a:tc>
                <a:extLst>
                  <a:ext uri="{0D108BD9-81ED-4DB2-BD59-A6C34878D82A}">
                    <a16:rowId xmlns:a16="http://schemas.microsoft.com/office/drawing/2014/main" val="213854697"/>
                  </a:ext>
                </a:extLst>
              </a:tr>
              <a:tr h="0">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u="sng" dirty="0">
                          <a:solidFill>
                            <a:srgbClr val="FF0000"/>
                          </a:solidFill>
                          <a:effectLst/>
                          <a:latin typeface="Georgia" panose="02040502050405020303" pitchFamily="18" charset="0"/>
                        </a:rPr>
                        <a:t>LAG 5:  Compile and assess the results of the parish WE  Program  and make necessary improvements within 2 months</a:t>
                      </a:r>
                      <a:endParaRPr lang="en-US" sz="1200" b="1" u="sng"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95522">
                <a:tc>
                  <a:txBody>
                    <a:bodyPr/>
                    <a:lstStyle/>
                    <a:p>
                      <a:pPr marL="0" lvl="1" indent="0">
                        <a:buNone/>
                      </a:pPr>
                      <a:r>
                        <a:rPr lang="en-US" sz="1400" b="1" dirty="0">
                          <a:solidFill>
                            <a:schemeClr val="bg1"/>
                          </a:solidFill>
                          <a:effectLst/>
                          <a:latin typeface="Georgia" panose="02040502050405020303" pitchFamily="18" charset="0"/>
                        </a:rPr>
                        <a:t>10. Obtain and compile qualitative and quantitative data from WE  Program implementations as to the effectiveness and success (based on criteria established in step 2) and identify areas for improvement.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Educators  and WE  Team 2 </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 month after step 9</a:t>
                      </a:r>
                    </a:p>
                  </a:txBody>
                  <a:tcPr marL="68580" marR="68580" marT="0" marB="0"/>
                </a:tc>
                <a:tc>
                  <a:txBody>
                    <a:bodyPr/>
                    <a:lstStyle/>
                    <a:p>
                      <a:pPr marL="0" marR="0">
                        <a:lnSpc>
                          <a:spcPct val="107000"/>
                        </a:lnSpc>
                        <a:spcBef>
                          <a:spcPts val="0"/>
                        </a:spcBef>
                        <a:spcAft>
                          <a:spcPts val="0"/>
                        </a:spcAft>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WE  Program </a:t>
                      </a:r>
                    </a:p>
                    <a:p>
                      <a:pPr marL="0" marR="0">
                        <a:lnSpc>
                          <a:spcPct val="107000"/>
                        </a:lnSpc>
                        <a:spcBef>
                          <a:spcPts val="0"/>
                        </a:spcBef>
                        <a:spcAft>
                          <a:spcPts val="0"/>
                        </a:spcAft>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implementation  assessments are compiled</a:t>
                      </a:r>
                    </a:p>
                  </a:txBody>
                  <a:tcPr marL="68580" marR="68580" marT="0" marB="0"/>
                </a:tc>
                <a:extLst>
                  <a:ext uri="{0D108BD9-81ED-4DB2-BD59-A6C34878D82A}">
                    <a16:rowId xmlns:a16="http://schemas.microsoft.com/office/drawing/2014/main" val="2302424690"/>
                  </a:ext>
                </a:extLst>
              </a:tr>
              <a:tr h="20248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solidFill>
                            <a:schemeClr val="bg1"/>
                          </a:solidFill>
                          <a:effectLst/>
                          <a:latin typeface="Georgia" panose="02040502050405020303" pitchFamily="18" charset="0"/>
                        </a:rPr>
                        <a:t>11. Finalize and deliver WE </a:t>
                      </a:r>
                      <a:r>
                        <a:rPr lang="en-US" sz="1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Program </a:t>
                      </a:r>
                      <a:r>
                        <a:rPr lang="en-US" sz="1400" b="1" dirty="0">
                          <a:solidFill>
                            <a:schemeClr val="bg1"/>
                          </a:solidFill>
                          <a:effectLst/>
                          <a:latin typeface="Georgia" panose="02040502050405020303" pitchFamily="18" charset="0"/>
                        </a:rPr>
                        <a:t>effectiveness assessment analysis and make all refinements necessary to make the WE  Program more effective based on information identified in step 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Educators  and WE  Team 2 </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 month after step 10</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WE  Program </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is refined accordingly based on results of implementation</a:t>
                      </a:r>
                    </a:p>
                  </a:txBody>
                  <a:tcPr marL="68580" marR="68580" marT="0" marB="0"/>
                </a:tc>
                <a:extLst>
                  <a:ext uri="{0D108BD9-81ED-4DB2-BD59-A6C34878D82A}">
                    <a16:rowId xmlns:a16="http://schemas.microsoft.com/office/drawing/2014/main" val="2887205641"/>
                  </a:ext>
                </a:extLst>
              </a:tr>
            </a:tbl>
          </a:graphicData>
        </a:graphic>
      </p:graphicFrame>
      <p:sp>
        <p:nvSpPr>
          <p:cNvPr id="6" name="Title 1">
            <a:extLst>
              <a:ext uri="{FF2B5EF4-FFF2-40B4-BE49-F238E27FC236}">
                <a16:creationId xmlns:a16="http://schemas.microsoft.com/office/drawing/2014/main" id="{2A55FFC7-C3C2-76F0-E9BD-343D8E16C975}"/>
              </a:ext>
            </a:extLst>
          </p:cNvPr>
          <p:cNvSpPr>
            <a:spLocks noGrp="1"/>
          </p:cNvSpPr>
          <p:nvPr>
            <p:ph type="title"/>
          </p:nvPr>
        </p:nvSpPr>
        <p:spPr>
          <a:xfrm>
            <a:off x="4140679" y="-131150"/>
            <a:ext cx="4556476" cy="1143000"/>
          </a:xfrm>
        </p:spPr>
        <p:txBody>
          <a:bodyPr/>
          <a:lstStyle/>
          <a:p>
            <a:r>
              <a:rPr lang="en-US" sz="2400" b="1" u="none" dirty="0">
                <a:effectLst/>
                <a:latin typeface="Georgia" panose="02040502050405020303" pitchFamily="18" charset="0"/>
              </a:rPr>
              <a:t>Worship Engagement</a:t>
            </a:r>
            <a:br>
              <a:rPr lang="en-US" sz="2200" b="1" u="none" dirty="0">
                <a:effectLst/>
                <a:latin typeface="Georgia" panose="02040502050405020303" pitchFamily="18" charset="0"/>
              </a:rPr>
            </a:br>
            <a:r>
              <a:rPr lang="en-US" sz="2200" b="1" dirty="0">
                <a:effectLst/>
                <a:latin typeface="Georgia" panose="02040502050405020303" pitchFamily="18" charset="0"/>
              </a:rPr>
              <a:t>WIG 2 A</a:t>
            </a:r>
            <a:r>
              <a:rPr lang="en-US" sz="2200" b="1" u="sng" dirty="0">
                <a:effectLst/>
                <a:latin typeface="Georgia" panose="02040502050405020303" pitchFamily="18" charset="0"/>
              </a:rPr>
              <a:t>ction Plan</a:t>
            </a:r>
            <a:endParaRPr lang="en-US" sz="2200" b="1" u="sng" dirty="0">
              <a:latin typeface="Georgia" panose="02040502050405020303" pitchFamily="18" charset="0"/>
            </a:endParaRPr>
          </a:p>
        </p:txBody>
      </p:sp>
      <p:pic>
        <p:nvPicPr>
          <p:cNvPr id="8" name="Picture 7" descr="A picture containing text, altar, chapel, painting&#10;&#10;Description automatically generated">
            <a:extLst>
              <a:ext uri="{FF2B5EF4-FFF2-40B4-BE49-F238E27FC236}">
                <a16:creationId xmlns:a16="http://schemas.microsoft.com/office/drawing/2014/main" id="{AA9B3219-6C8F-675C-034F-8A36A4A86FF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9810" y="0"/>
            <a:ext cx="3480047" cy="880700"/>
          </a:xfrm>
          <a:prstGeom prst="rect">
            <a:avLst/>
          </a:prstGeom>
        </p:spPr>
      </p:pic>
    </p:spTree>
    <p:extLst>
      <p:ext uri="{BB962C8B-B14F-4D97-AF65-F5344CB8AC3E}">
        <p14:creationId xmlns:p14="http://schemas.microsoft.com/office/powerpoint/2010/main" val="3042032706"/>
      </p:ext>
    </p:extLst>
  </p:cSld>
  <p:clrMapOvr>
    <a:masterClrMapping/>
  </p:clrMapOvr>
  <p:transition>
    <p:strips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E01F5-7AB6-4535-88E3-F3DD276372BC}"/>
              </a:ext>
            </a:extLst>
          </p:cNvPr>
          <p:cNvSpPr>
            <a:spLocks noGrp="1"/>
          </p:cNvSpPr>
          <p:nvPr>
            <p:ph type="title"/>
          </p:nvPr>
        </p:nvSpPr>
        <p:spPr>
          <a:xfrm>
            <a:off x="1020050" y="-110339"/>
            <a:ext cx="7188740" cy="1143000"/>
          </a:xfrm>
        </p:spPr>
        <p:txBody>
          <a:bodyPr/>
          <a:lstStyle/>
          <a:p>
            <a:r>
              <a:rPr lang="en-US" sz="3200" b="1" u="none" dirty="0">
                <a:effectLst/>
                <a:latin typeface="Georgia" panose="02040502050405020303" pitchFamily="18" charset="0"/>
              </a:rPr>
              <a:t>Worship Engagement</a:t>
            </a:r>
            <a:br>
              <a:rPr lang="en-US" sz="3200" b="1" u="none" dirty="0">
                <a:effectLst/>
                <a:latin typeface="Georgia" panose="02040502050405020303" pitchFamily="18" charset="0"/>
              </a:rPr>
            </a:br>
            <a:r>
              <a:rPr lang="en-US" sz="3200" b="1" dirty="0">
                <a:effectLst/>
                <a:latin typeface="Georgia" panose="02040502050405020303" pitchFamily="18" charset="0"/>
              </a:rPr>
              <a:t>WI</a:t>
            </a:r>
            <a:r>
              <a:rPr lang="en-US" sz="3200" kern="0" dirty="0"/>
              <a:t>G 2 </a:t>
            </a:r>
            <a:r>
              <a:rPr lang="en-US" sz="3200" dirty="0"/>
              <a:t>Compelling  Scoreboard</a:t>
            </a:r>
          </a:p>
        </p:txBody>
      </p:sp>
      <p:graphicFrame>
        <p:nvGraphicFramePr>
          <p:cNvPr id="5" name="Table 5">
            <a:extLst>
              <a:ext uri="{FF2B5EF4-FFF2-40B4-BE49-F238E27FC236}">
                <a16:creationId xmlns:a16="http://schemas.microsoft.com/office/drawing/2014/main" id="{55114BBB-C2EF-4F4E-B093-0F7C6D894018}"/>
              </a:ext>
            </a:extLst>
          </p:cNvPr>
          <p:cNvGraphicFramePr>
            <a:graphicFrameLocks noGrp="1"/>
          </p:cNvGraphicFramePr>
          <p:nvPr>
            <p:ph sz="half" idx="1"/>
            <p:extLst>
              <p:ext uri="{D42A27DB-BD31-4B8C-83A1-F6EECF244321}">
                <p14:modId xmlns:p14="http://schemas.microsoft.com/office/powerpoint/2010/main" val="2123455093"/>
              </p:ext>
            </p:extLst>
          </p:nvPr>
        </p:nvGraphicFramePr>
        <p:xfrm>
          <a:off x="42420" y="914400"/>
          <a:ext cx="9059159" cy="5943600"/>
        </p:xfrm>
        <a:graphic>
          <a:graphicData uri="http://schemas.openxmlformats.org/drawingml/2006/table">
            <a:tbl>
              <a:tblPr firstRow="1" bandRow="1">
                <a:tableStyleId>{5C22544A-7EE6-4342-B048-85BDC9FD1C3A}</a:tableStyleId>
              </a:tblPr>
              <a:tblGrid>
                <a:gridCol w="5149356">
                  <a:extLst>
                    <a:ext uri="{9D8B030D-6E8A-4147-A177-3AD203B41FA5}">
                      <a16:colId xmlns:a16="http://schemas.microsoft.com/office/drawing/2014/main" val="824145472"/>
                    </a:ext>
                  </a:extLst>
                </a:gridCol>
                <a:gridCol w="2030960">
                  <a:extLst>
                    <a:ext uri="{9D8B030D-6E8A-4147-A177-3AD203B41FA5}">
                      <a16:colId xmlns:a16="http://schemas.microsoft.com/office/drawing/2014/main" val="1324807933"/>
                    </a:ext>
                  </a:extLst>
                </a:gridCol>
                <a:gridCol w="1878843">
                  <a:extLst>
                    <a:ext uri="{9D8B030D-6E8A-4147-A177-3AD203B41FA5}">
                      <a16:colId xmlns:a16="http://schemas.microsoft.com/office/drawing/2014/main" val="818634956"/>
                    </a:ext>
                  </a:extLst>
                </a:gridCol>
              </a:tblGrid>
              <a:tr h="370840">
                <a:tc>
                  <a:txBody>
                    <a:bodyPr/>
                    <a:lstStyle/>
                    <a:p>
                      <a:r>
                        <a:rPr lang="en-US" sz="1600" dirty="0"/>
                        <a:t>Lead Measure Action</a:t>
                      </a:r>
                    </a:p>
                  </a:txBody>
                  <a:tcPr/>
                </a:tc>
                <a:tc>
                  <a:txBody>
                    <a:bodyPr/>
                    <a:lstStyle/>
                    <a:p>
                      <a:r>
                        <a:rPr lang="en-US" sz="1600" dirty="0"/>
                        <a:t>Deadline Date</a:t>
                      </a:r>
                    </a:p>
                  </a:txBody>
                  <a:tcPr/>
                </a:tc>
                <a:tc>
                  <a:txBody>
                    <a:bodyPr/>
                    <a:lstStyle/>
                    <a:p>
                      <a:r>
                        <a:rPr lang="en-US" sz="1600" dirty="0"/>
                        <a:t>Status: Percent Complete and Date</a:t>
                      </a:r>
                    </a:p>
                  </a:txBody>
                  <a:tcPr/>
                </a:tc>
                <a:extLst>
                  <a:ext uri="{0D108BD9-81ED-4DB2-BD59-A6C34878D82A}">
                    <a16:rowId xmlns:a16="http://schemas.microsoft.com/office/drawing/2014/main" val="2806969568"/>
                  </a:ext>
                </a:extLst>
              </a:tr>
              <a:tr h="370840">
                <a:tc>
                  <a:txBody>
                    <a:bodyPr/>
                    <a:lstStyle/>
                    <a:p>
                      <a:r>
                        <a:rPr lang="en-US" sz="1600" dirty="0">
                          <a:solidFill>
                            <a:schemeClr val="bg1"/>
                          </a:solidFill>
                        </a:rPr>
                        <a:t>1. Form WE  Team 2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bg1"/>
                          </a:solidFill>
                          <a:effectLst/>
                          <a:uLnTx/>
                          <a:uFillTx/>
                          <a:latin typeface="+mn-lt"/>
                          <a:ea typeface="+mn-ea"/>
                          <a:cs typeface="+mn-cs"/>
                        </a:rPr>
                        <a:t>1 month ____-23</a:t>
                      </a:r>
                      <a:endParaRPr lang="en-US" sz="1600" dirty="0">
                        <a:solidFill>
                          <a:schemeClr val="bg1"/>
                        </a:solidFill>
                      </a:endParaRPr>
                    </a:p>
                  </a:txBody>
                  <a:tcPr/>
                </a:tc>
                <a:tc>
                  <a:txBody>
                    <a:bodyPr/>
                    <a:lstStyle/>
                    <a:p>
                      <a:endParaRPr lang="en-US" sz="1600" dirty="0"/>
                    </a:p>
                  </a:txBody>
                  <a:tcPr/>
                </a:tc>
                <a:extLst>
                  <a:ext uri="{0D108BD9-81ED-4DB2-BD59-A6C34878D82A}">
                    <a16:rowId xmlns:a16="http://schemas.microsoft.com/office/drawing/2014/main" val="571058741"/>
                  </a:ext>
                </a:extLst>
              </a:tr>
              <a:tr h="370840">
                <a:tc>
                  <a:txBody>
                    <a:bodyPr/>
                    <a:lstStyle/>
                    <a:p>
                      <a:pPr>
                        <a:tabLst>
                          <a:tab pos="627063" algn="l"/>
                        </a:tabLst>
                      </a:pPr>
                      <a:r>
                        <a:rPr lang="en-US" sz="1600" dirty="0">
                          <a:solidFill>
                            <a:schemeClr val="bg1"/>
                          </a:solidFill>
                        </a:rPr>
                        <a:t>2. Research and Identify metrics to determine 	effectiveness and success</a:t>
                      </a:r>
                    </a:p>
                  </a:txBody>
                  <a:tcPr/>
                </a:tc>
                <a:tc>
                  <a:txBody>
                    <a:bodyPr/>
                    <a:lstStyle/>
                    <a:p>
                      <a:r>
                        <a:rPr kumimoji="0" lang="en-US" sz="1600" b="0" i="0" u="none" strike="noStrike" kern="1200" cap="none" spc="0" normalizeH="0" baseline="0" noProof="0" dirty="0">
                          <a:ln>
                            <a:noFill/>
                          </a:ln>
                          <a:solidFill>
                            <a:schemeClr val="bg1"/>
                          </a:solidFill>
                          <a:effectLst/>
                          <a:uLnTx/>
                          <a:uFillTx/>
                          <a:latin typeface="Times New Roman"/>
                          <a:ea typeface="+mn-ea"/>
                          <a:cs typeface="+mn-cs"/>
                        </a:rPr>
                        <a:t>2 months ____ -23</a:t>
                      </a:r>
                      <a:endParaRPr lang="en-US" sz="1600" dirty="0">
                        <a:solidFill>
                          <a:schemeClr val="bg1"/>
                        </a:solidFill>
                      </a:endParaRPr>
                    </a:p>
                  </a:txBody>
                  <a:tcPr/>
                </a:tc>
                <a:tc>
                  <a:txBody>
                    <a:bodyPr/>
                    <a:lstStyle/>
                    <a:p>
                      <a:endParaRPr lang="en-US" sz="1600" dirty="0"/>
                    </a:p>
                  </a:txBody>
                  <a:tcPr/>
                </a:tc>
                <a:extLst>
                  <a:ext uri="{0D108BD9-81ED-4DB2-BD59-A6C34878D82A}">
                    <a16:rowId xmlns:a16="http://schemas.microsoft.com/office/drawing/2014/main" val="2230418515"/>
                  </a:ext>
                </a:extLst>
              </a:tr>
              <a:tr h="370840">
                <a:tc>
                  <a:txBody>
                    <a:bodyPr/>
                    <a:lstStyle/>
                    <a:p>
                      <a:r>
                        <a:rPr lang="en-US" sz="1600" dirty="0">
                          <a:solidFill>
                            <a:schemeClr val="bg1"/>
                          </a:solidFill>
                        </a:rPr>
                        <a:t>3. Research WE  Programs</a:t>
                      </a:r>
                    </a:p>
                  </a:txBody>
                  <a:tcPr/>
                </a:tc>
                <a:tc>
                  <a:txBody>
                    <a:bodyPr/>
                    <a:lstStyle/>
                    <a:p>
                      <a:r>
                        <a:rPr kumimoji="0" lang="en-US" sz="1600" b="0" i="0" u="none" strike="noStrike" kern="1200" cap="none" spc="0" normalizeH="0" baseline="0" noProof="0" dirty="0">
                          <a:ln>
                            <a:noFill/>
                          </a:ln>
                          <a:solidFill>
                            <a:schemeClr val="bg1"/>
                          </a:solidFill>
                          <a:effectLst/>
                          <a:uLnTx/>
                          <a:uFillTx/>
                          <a:latin typeface="+mn-lt"/>
                          <a:ea typeface="+mn-ea"/>
                          <a:cs typeface="+mn-cs"/>
                        </a:rPr>
                        <a:t>Simultaneous with step 2 </a:t>
                      </a:r>
                      <a:r>
                        <a:rPr kumimoji="0" lang="en-US" sz="1600" b="0" i="0" u="none" strike="noStrike" kern="1200" cap="none" spc="0" normalizeH="0" baseline="0" noProof="0" dirty="0">
                          <a:ln>
                            <a:noFill/>
                          </a:ln>
                          <a:solidFill>
                            <a:schemeClr val="bg1"/>
                          </a:solidFill>
                          <a:effectLst/>
                          <a:uLnTx/>
                          <a:uFillTx/>
                          <a:latin typeface="Times New Roman"/>
                          <a:ea typeface="+mn-ea"/>
                          <a:cs typeface="+mn-cs"/>
                        </a:rPr>
                        <a:t>_____-23</a:t>
                      </a:r>
                      <a:endParaRPr lang="en-US" sz="1600" dirty="0">
                        <a:solidFill>
                          <a:schemeClr val="bg1"/>
                        </a:solidFill>
                      </a:endParaRPr>
                    </a:p>
                  </a:txBody>
                  <a:tcPr/>
                </a:tc>
                <a:tc>
                  <a:txBody>
                    <a:bodyPr/>
                    <a:lstStyle/>
                    <a:p>
                      <a:endParaRPr lang="en-US" sz="1600" dirty="0"/>
                    </a:p>
                  </a:txBody>
                  <a:tcPr/>
                </a:tc>
                <a:extLst>
                  <a:ext uri="{0D108BD9-81ED-4DB2-BD59-A6C34878D82A}">
                    <a16:rowId xmlns:a16="http://schemas.microsoft.com/office/drawing/2014/main" val="503741242"/>
                  </a:ext>
                </a:extLst>
              </a:tr>
              <a:tr h="370840">
                <a:tc>
                  <a:txBody>
                    <a:bodyPr/>
                    <a:lstStyle/>
                    <a:p>
                      <a:r>
                        <a:rPr lang="en-US" sz="1600" dirty="0">
                          <a:solidFill>
                            <a:schemeClr val="bg1"/>
                          </a:solidFill>
                        </a:rPr>
                        <a:t>4. Evaluate WE  Programs</a:t>
                      </a:r>
                    </a:p>
                  </a:txBody>
                  <a:tcPr/>
                </a:tc>
                <a:tc>
                  <a:txBody>
                    <a:bodyPr/>
                    <a:lstStyle/>
                    <a:p>
                      <a:r>
                        <a:rPr kumimoji="0" lang="en-US" sz="1600" b="0" i="0" u="none" strike="noStrike" kern="1200" cap="none" spc="0" normalizeH="0" baseline="0" noProof="0" dirty="0">
                          <a:ln>
                            <a:noFill/>
                          </a:ln>
                          <a:solidFill>
                            <a:schemeClr val="bg1"/>
                          </a:solidFill>
                          <a:effectLst/>
                          <a:uLnTx/>
                          <a:uFillTx/>
                          <a:latin typeface="+mn-lt"/>
                          <a:ea typeface="+mn-ea"/>
                          <a:cs typeface="+mn-cs"/>
                        </a:rPr>
                        <a:t>1 </a:t>
                      </a:r>
                      <a:r>
                        <a:rPr kumimoji="0" lang="en-US" sz="1600" b="0" i="0" u="none" strike="noStrike" kern="1200" cap="none" spc="0" normalizeH="0" baseline="0" noProof="0" dirty="0">
                          <a:ln>
                            <a:noFill/>
                          </a:ln>
                          <a:solidFill>
                            <a:schemeClr val="bg1"/>
                          </a:solidFill>
                          <a:effectLst/>
                          <a:uLnTx/>
                          <a:uFillTx/>
                          <a:latin typeface="Times New Roman"/>
                          <a:ea typeface="+mn-ea"/>
                          <a:cs typeface="+mn-cs"/>
                        </a:rPr>
                        <a:t>month ____-23</a:t>
                      </a:r>
                      <a:endParaRPr lang="en-US" sz="1600" dirty="0">
                        <a:solidFill>
                          <a:schemeClr val="bg1"/>
                        </a:solidFill>
                      </a:endParaRPr>
                    </a:p>
                  </a:txBody>
                  <a:tcPr/>
                </a:tc>
                <a:tc>
                  <a:txBody>
                    <a:bodyPr/>
                    <a:lstStyle/>
                    <a:p>
                      <a:endParaRPr lang="en-US" sz="1600" dirty="0"/>
                    </a:p>
                  </a:txBody>
                  <a:tcPr/>
                </a:tc>
                <a:extLst>
                  <a:ext uri="{0D108BD9-81ED-4DB2-BD59-A6C34878D82A}">
                    <a16:rowId xmlns:a16="http://schemas.microsoft.com/office/drawing/2014/main" val="845713103"/>
                  </a:ext>
                </a:extLst>
              </a:tr>
              <a:tr h="370840">
                <a:tc>
                  <a:txBody>
                    <a:bodyPr/>
                    <a:lstStyle/>
                    <a:p>
                      <a:r>
                        <a:rPr lang="en-US" sz="1600" dirty="0">
                          <a:solidFill>
                            <a:schemeClr val="bg1"/>
                          </a:solidFill>
                        </a:rPr>
                        <a:t>5. Finalize WE  Program </a:t>
                      </a:r>
                    </a:p>
                  </a:txBody>
                  <a:tcPr/>
                </a:tc>
                <a:tc>
                  <a:txBody>
                    <a:bodyPr/>
                    <a:lstStyle/>
                    <a:p>
                      <a:r>
                        <a:rPr kumimoji="0" lang="en-US" sz="1600" b="0" i="0" u="none" strike="noStrike" kern="1200" cap="none" spc="0" normalizeH="0" baseline="0" noProof="0" dirty="0">
                          <a:ln>
                            <a:noFill/>
                          </a:ln>
                          <a:solidFill>
                            <a:schemeClr val="bg1"/>
                          </a:solidFill>
                          <a:effectLst/>
                          <a:uLnTx/>
                          <a:uFillTx/>
                          <a:latin typeface="+mn-lt"/>
                          <a:ea typeface="+mn-ea"/>
                          <a:cs typeface="+mn-cs"/>
                        </a:rPr>
                        <a:t>3 </a:t>
                      </a:r>
                      <a:r>
                        <a:rPr kumimoji="0" lang="en-US" sz="1600" b="0" i="0" u="none" strike="noStrike" kern="1200" cap="none" spc="0" normalizeH="0" baseline="0" noProof="0" dirty="0">
                          <a:ln>
                            <a:noFill/>
                          </a:ln>
                          <a:solidFill>
                            <a:schemeClr val="bg1"/>
                          </a:solidFill>
                          <a:effectLst/>
                          <a:uLnTx/>
                          <a:uFillTx/>
                          <a:latin typeface="Times New Roman"/>
                          <a:ea typeface="+mn-ea"/>
                          <a:cs typeface="+mn-cs"/>
                        </a:rPr>
                        <a:t>months ____-23</a:t>
                      </a:r>
                      <a:endParaRPr lang="en-US" sz="1600" dirty="0">
                        <a:solidFill>
                          <a:schemeClr val="bg1"/>
                        </a:solidFill>
                      </a:endParaRPr>
                    </a:p>
                  </a:txBody>
                  <a:tcPr/>
                </a:tc>
                <a:tc>
                  <a:txBody>
                    <a:bodyPr/>
                    <a:lstStyle/>
                    <a:p>
                      <a:endParaRPr lang="en-US" sz="1600" dirty="0"/>
                    </a:p>
                  </a:txBody>
                  <a:tcPr/>
                </a:tc>
                <a:extLst>
                  <a:ext uri="{0D108BD9-81ED-4DB2-BD59-A6C34878D82A}">
                    <a16:rowId xmlns:a16="http://schemas.microsoft.com/office/drawing/2014/main" val="4096844472"/>
                  </a:ext>
                </a:extLst>
              </a:tr>
              <a:tr h="370840">
                <a:tc>
                  <a:txBody>
                    <a:bodyPr/>
                    <a:lstStyle/>
                    <a:p>
                      <a:r>
                        <a:rPr lang="en-US" sz="1600" dirty="0">
                          <a:solidFill>
                            <a:schemeClr val="bg1"/>
                          </a:solidFill>
                        </a:rPr>
                        <a:t>6. Identify delivery modalities and Educators </a:t>
                      </a:r>
                    </a:p>
                  </a:txBody>
                  <a:tcPr/>
                </a:tc>
                <a:tc>
                  <a:txBody>
                    <a:bodyPr/>
                    <a:lstStyle/>
                    <a:p>
                      <a:r>
                        <a:rPr kumimoji="0" lang="en-US" sz="1600" b="0" i="0" u="none" strike="noStrike" kern="1200" cap="none" spc="0" normalizeH="0" baseline="0" noProof="0" dirty="0">
                          <a:ln>
                            <a:noFill/>
                          </a:ln>
                          <a:solidFill>
                            <a:schemeClr val="bg1"/>
                          </a:solidFill>
                          <a:effectLst/>
                          <a:uLnTx/>
                          <a:uFillTx/>
                          <a:latin typeface="+mn-lt"/>
                          <a:ea typeface="+mn-ea"/>
                          <a:cs typeface="+mn-cs"/>
                        </a:rPr>
                        <a:t>1 </a:t>
                      </a:r>
                      <a:r>
                        <a:rPr kumimoji="0" lang="en-US" sz="1600" b="0" i="0" u="none" strike="noStrike" kern="1200" cap="none" spc="0" normalizeH="0" baseline="0" noProof="0" dirty="0">
                          <a:ln>
                            <a:noFill/>
                          </a:ln>
                          <a:solidFill>
                            <a:schemeClr val="bg1"/>
                          </a:solidFill>
                          <a:effectLst/>
                          <a:uLnTx/>
                          <a:uFillTx/>
                          <a:latin typeface="Times New Roman"/>
                          <a:ea typeface="+mn-ea"/>
                          <a:cs typeface="+mn-cs"/>
                        </a:rPr>
                        <a:t>month ____-23</a:t>
                      </a:r>
                      <a:endParaRPr lang="en-US" sz="1600" dirty="0">
                        <a:solidFill>
                          <a:schemeClr val="bg1"/>
                        </a:solidFill>
                      </a:endParaRPr>
                    </a:p>
                  </a:txBody>
                  <a:tcPr/>
                </a:tc>
                <a:tc>
                  <a:txBody>
                    <a:bodyPr/>
                    <a:lstStyle/>
                    <a:p>
                      <a:endParaRPr lang="en-US" sz="1600" dirty="0"/>
                    </a:p>
                  </a:txBody>
                  <a:tcPr/>
                </a:tc>
                <a:extLst>
                  <a:ext uri="{0D108BD9-81ED-4DB2-BD59-A6C34878D82A}">
                    <a16:rowId xmlns:a16="http://schemas.microsoft.com/office/drawing/2014/main" val="1906038764"/>
                  </a:ext>
                </a:extLst>
              </a:tr>
              <a:tr h="370840">
                <a:tc>
                  <a:txBody>
                    <a:bodyPr/>
                    <a:lstStyle/>
                    <a:p>
                      <a:r>
                        <a:rPr lang="en-US" sz="1600" dirty="0">
                          <a:solidFill>
                            <a:schemeClr val="bg1"/>
                          </a:solidFill>
                        </a:rPr>
                        <a:t>7. Train Educators and implement delivery modalities</a:t>
                      </a:r>
                    </a:p>
                  </a:txBody>
                  <a:tcPr/>
                </a:tc>
                <a:tc>
                  <a:txBody>
                    <a:bodyPr/>
                    <a:lstStyle/>
                    <a:p>
                      <a:r>
                        <a:rPr kumimoji="0" lang="en-US" sz="1600" b="0" i="0" u="none" strike="noStrike" kern="1200" cap="none" spc="0" normalizeH="0" baseline="0" noProof="0" dirty="0">
                          <a:ln>
                            <a:noFill/>
                          </a:ln>
                          <a:solidFill>
                            <a:schemeClr val="bg1"/>
                          </a:solidFill>
                          <a:effectLst/>
                          <a:uLnTx/>
                          <a:uFillTx/>
                          <a:latin typeface="+mn-lt"/>
                          <a:ea typeface="+mn-ea"/>
                          <a:cs typeface="+mn-cs"/>
                        </a:rPr>
                        <a:t>3 </a:t>
                      </a:r>
                      <a:r>
                        <a:rPr kumimoji="0" lang="en-US" sz="1600" b="0" i="0" u="none" strike="noStrike" kern="1200" cap="none" spc="0" normalizeH="0" baseline="0" noProof="0" dirty="0">
                          <a:ln>
                            <a:noFill/>
                          </a:ln>
                          <a:solidFill>
                            <a:schemeClr val="bg1"/>
                          </a:solidFill>
                          <a:effectLst/>
                          <a:uLnTx/>
                          <a:uFillTx/>
                          <a:latin typeface="Times New Roman"/>
                          <a:ea typeface="+mn-ea"/>
                          <a:cs typeface="+mn-cs"/>
                        </a:rPr>
                        <a:t>months ____-24</a:t>
                      </a:r>
                      <a:endParaRPr lang="en-US" sz="1600" dirty="0">
                        <a:solidFill>
                          <a:schemeClr val="bg1"/>
                        </a:solidFill>
                      </a:endParaRPr>
                    </a:p>
                  </a:txBody>
                  <a:tcPr/>
                </a:tc>
                <a:tc>
                  <a:txBody>
                    <a:bodyPr/>
                    <a:lstStyle/>
                    <a:p>
                      <a:endParaRPr lang="en-US" sz="1600" dirty="0"/>
                    </a:p>
                  </a:txBody>
                  <a:tcPr/>
                </a:tc>
                <a:extLst>
                  <a:ext uri="{0D108BD9-81ED-4DB2-BD59-A6C34878D82A}">
                    <a16:rowId xmlns:a16="http://schemas.microsoft.com/office/drawing/2014/main" val="59820400"/>
                  </a:ext>
                </a:extLst>
              </a:tr>
              <a:tr h="370840">
                <a:tc>
                  <a:txBody>
                    <a:bodyPr/>
                    <a:lstStyle/>
                    <a:p>
                      <a:pPr>
                        <a:tabLst>
                          <a:tab pos="630238" algn="l"/>
                        </a:tabLst>
                      </a:pPr>
                      <a:r>
                        <a:rPr lang="en-US" sz="1600" dirty="0">
                          <a:solidFill>
                            <a:schemeClr val="bg1"/>
                          </a:solidFill>
                        </a:rPr>
                        <a:t>8. Recruit Target Numbers of adults and youth to participate 	in WE  Program</a:t>
                      </a:r>
                    </a:p>
                  </a:txBody>
                  <a:tcPr/>
                </a:tc>
                <a:tc>
                  <a:txBody>
                    <a:bodyPr/>
                    <a:lstStyle/>
                    <a:p>
                      <a:r>
                        <a:rPr kumimoji="0" lang="en-US" sz="1600" b="0" i="0" u="none" strike="noStrike" kern="1200" cap="none" spc="0" normalizeH="0" baseline="0" noProof="0" dirty="0">
                          <a:ln>
                            <a:noFill/>
                          </a:ln>
                          <a:solidFill>
                            <a:schemeClr val="bg1"/>
                          </a:solidFill>
                          <a:effectLst/>
                          <a:uLnTx/>
                          <a:uFillTx/>
                          <a:latin typeface="+mn-lt"/>
                          <a:ea typeface="+mn-ea"/>
                          <a:cs typeface="+mn-cs"/>
                        </a:rPr>
                        <a:t>Concurrent with step 6 </a:t>
                      </a:r>
                      <a:r>
                        <a:rPr kumimoji="0" lang="en-US" sz="1600" b="0" i="0" u="none" strike="noStrike" kern="1200" cap="none" spc="0" normalizeH="0" baseline="0" noProof="0" dirty="0">
                          <a:ln>
                            <a:noFill/>
                          </a:ln>
                          <a:solidFill>
                            <a:schemeClr val="bg1"/>
                          </a:solidFill>
                          <a:effectLst/>
                          <a:uLnTx/>
                          <a:uFillTx/>
                          <a:latin typeface="Times New Roman"/>
                          <a:ea typeface="+mn-ea"/>
                          <a:cs typeface="+mn-cs"/>
                        </a:rPr>
                        <a:t>____-24</a:t>
                      </a:r>
                      <a:endParaRPr lang="en-US" sz="1600" dirty="0">
                        <a:solidFill>
                          <a:schemeClr val="bg1"/>
                        </a:solidFill>
                      </a:endParaRPr>
                    </a:p>
                  </a:txBody>
                  <a:tcPr/>
                </a:tc>
                <a:tc>
                  <a:txBody>
                    <a:bodyPr/>
                    <a:lstStyle/>
                    <a:p>
                      <a:endParaRPr lang="en-US" sz="1600" dirty="0"/>
                    </a:p>
                  </a:txBody>
                  <a:tcPr/>
                </a:tc>
                <a:extLst>
                  <a:ext uri="{0D108BD9-81ED-4DB2-BD59-A6C34878D82A}">
                    <a16:rowId xmlns:a16="http://schemas.microsoft.com/office/drawing/2014/main" val="3847654782"/>
                  </a:ext>
                </a:extLst>
              </a:tr>
              <a:tr h="370840">
                <a:tc>
                  <a:txBody>
                    <a:bodyPr/>
                    <a:lstStyle/>
                    <a:p>
                      <a:r>
                        <a:rPr lang="en-US" sz="1600" dirty="0">
                          <a:solidFill>
                            <a:schemeClr val="bg1"/>
                          </a:solidFill>
                        </a:rPr>
                        <a:t>9. Implement WE  Program to the Education Targets</a:t>
                      </a:r>
                    </a:p>
                  </a:txBody>
                  <a:tcPr/>
                </a:tc>
                <a:tc>
                  <a:txBody>
                    <a:bodyPr/>
                    <a:lstStyle/>
                    <a:p>
                      <a:r>
                        <a:rPr kumimoji="0" lang="en-US" sz="1600" b="0" i="0" u="none" strike="noStrike" kern="1200" cap="none" spc="0" normalizeH="0" baseline="0" noProof="0" dirty="0">
                          <a:ln>
                            <a:noFill/>
                          </a:ln>
                          <a:solidFill>
                            <a:schemeClr val="bg1"/>
                          </a:solidFill>
                          <a:effectLst/>
                          <a:uLnTx/>
                          <a:uFillTx/>
                          <a:latin typeface="+mn-lt"/>
                          <a:ea typeface="+mn-ea"/>
                          <a:cs typeface="+mn-cs"/>
                        </a:rPr>
                        <a:t>24 </a:t>
                      </a:r>
                      <a:r>
                        <a:rPr kumimoji="0" lang="en-US" sz="1600" b="0" i="0" u="none" strike="noStrike" kern="1200" cap="none" spc="0" normalizeH="0" baseline="0" noProof="0" dirty="0">
                          <a:ln>
                            <a:noFill/>
                          </a:ln>
                          <a:solidFill>
                            <a:schemeClr val="bg1"/>
                          </a:solidFill>
                          <a:effectLst/>
                          <a:uLnTx/>
                          <a:uFillTx/>
                          <a:latin typeface="Times New Roman"/>
                          <a:ea typeface="+mn-ea"/>
                          <a:cs typeface="+mn-cs"/>
                        </a:rPr>
                        <a:t>months ____-26</a:t>
                      </a:r>
                      <a:endParaRPr lang="en-US" sz="1600" dirty="0">
                        <a:solidFill>
                          <a:schemeClr val="bg1"/>
                        </a:solidFill>
                      </a:endParaRPr>
                    </a:p>
                  </a:txBody>
                  <a:tcPr/>
                </a:tc>
                <a:tc>
                  <a:txBody>
                    <a:bodyPr/>
                    <a:lstStyle/>
                    <a:p>
                      <a:endParaRPr lang="en-US" sz="1600" dirty="0"/>
                    </a:p>
                  </a:txBody>
                  <a:tcPr/>
                </a:tc>
                <a:extLst>
                  <a:ext uri="{0D108BD9-81ED-4DB2-BD59-A6C34878D82A}">
                    <a16:rowId xmlns:a16="http://schemas.microsoft.com/office/drawing/2014/main" val="1319602124"/>
                  </a:ext>
                </a:extLst>
              </a:tr>
              <a:tr h="370840">
                <a:tc>
                  <a:txBody>
                    <a:bodyPr/>
                    <a:lstStyle/>
                    <a:p>
                      <a:pPr>
                        <a:tabLst>
                          <a:tab pos="630238" algn="l"/>
                        </a:tabLst>
                      </a:pPr>
                      <a:r>
                        <a:rPr lang="en-US" sz="1600" dirty="0">
                          <a:solidFill>
                            <a:schemeClr val="bg1"/>
                          </a:solidFill>
                        </a:rPr>
                        <a:t>10. Obtain and compile effectiveness data from WE  	Program implementation</a:t>
                      </a:r>
                    </a:p>
                  </a:txBody>
                  <a:tcPr/>
                </a:tc>
                <a:tc>
                  <a:txBody>
                    <a:bodyPr/>
                    <a:lstStyle/>
                    <a:p>
                      <a:r>
                        <a:rPr kumimoji="0" lang="en-US" sz="1600" b="0" i="0" u="none" strike="noStrike" kern="1200" cap="none" spc="0" normalizeH="0" baseline="0" noProof="0" dirty="0">
                          <a:ln>
                            <a:noFill/>
                          </a:ln>
                          <a:solidFill>
                            <a:schemeClr val="bg1"/>
                          </a:solidFill>
                          <a:effectLst/>
                          <a:uLnTx/>
                          <a:uFillTx/>
                          <a:latin typeface="Times New Roman"/>
                          <a:ea typeface="+mn-ea"/>
                          <a:cs typeface="+mn-cs"/>
                        </a:rPr>
                        <a:t>1 month ____ -26</a:t>
                      </a:r>
                      <a:endParaRPr lang="en-US" sz="1600" dirty="0">
                        <a:solidFill>
                          <a:schemeClr val="bg1"/>
                        </a:solidFill>
                      </a:endParaRPr>
                    </a:p>
                  </a:txBody>
                  <a:tcPr/>
                </a:tc>
                <a:tc>
                  <a:txBody>
                    <a:bodyPr/>
                    <a:lstStyle/>
                    <a:p>
                      <a:endParaRPr lang="en-US" sz="1600" dirty="0"/>
                    </a:p>
                  </a:txBody>
                  <a:tcPr/>
                </a:tc>
                <a:extLst>
                  <a:ext uri="{0D108BD9-81ED-4DB2-BD59-A6C34878D82A}">
                    <a16:rowId xmlns:a16="http://schemas.microsoft.com/office/drawing/2014/main" val="3712199347"/>
                  </a:ext>
                </a:extLst>
              </a:tr>
              <a:tr h="370840">
                <a:tc>
                  <a:txBody>
                    <a:bodyPr/>
                    <a:lstStyle/>
                    <a:p>
                      <a:pPr>
                        <a:tabLst>
                          <a:tab pos="630238" algn="l"/>
                        </a:tabLst>
                      </a:pPr>
                      <a:r>
                        <a:rPr lang="en-US" sz="1600" dirty="0">
                          <a:solidFill>
                            <a:schemeClr val="bg1"/>
                          </a:solidFill>
                        </a:rPr>
                        <a:t>11. </a:t>
                      </a:r>
                      <a:r>
                        <a:rPr lang="en-US" sz="1600" dirty="0">
                          <a:solidFill>
                            <a:schemeClr val="bg1"/>
                          </a:solidFill>
                          <a:effectLst/>
                        </a:rPr>
                        <a:t>Compile the results of  the WE </a:t>
                      </a:r>
                      <a:r>
                        <a:rPr lang="en-US" sz="1600" dirty="0">
                          <a:solidFill>
                            <a:schemeClr val="bg1"/>
                          </a:solidFill>
                        </a:rPr>
                        <a:t> Program 	effectiveness assessment and improve the WE  	Program accordingly</a:t>
                      </a:r>
                    </a:p>
                  </a:txBody>
                  <a:tcPr/>
                </a:tc>
                <a:tc>
                  <a:txBody>
                    <a:bodyPr/>
                    <a:lstStyle/>
                    <a:p>
                      <a:r>
                        <a:rPr kumimoji="0" lang="en-US" sz="1600" b="0" i="0" u="none" strike="noStrike" kern="1200" cap="none" spc="0" normalizeH="0" baseline="0" noProof="0" dirty="0">
                          <a:ln>
                            <a:noFill/>
                          </a:ln>
                          <a:solidFill>
                            <a:schemeClr val="bg1"/>
                          </a:solidFill>
                          <a:effectLst/>
                          <a:uLnTx/>
                          <a:uFillTx/>
                          <a:latin typeface="+mn-lt"/>
                          <a:ea typeface="+mn-ea"/>
                          <a:cs typeface="+mn-cs"/>
                        </a:rPr>
                        <a:t>1 </a:t>
                      </a:r>
                      <a:r>
                        <a:rPr kumimoji="0" lang="en-US" sz="1600" b="0" i="0" u="none" strike="noStrike" kern="1200" cap="none" spc="0" normalizeH="0" baseline="0" noProof="0" dirty="0">
                          <a:ln>
                            <a:noFill/>
                          </a:ln>
                          <a:solidFill>
                            <a:schemeClr val="bg1"/>
                          </a:solidFill>
                          <a:effectLst/>
                          <a:uLnTx/>
                          <a:uFillTx/>
                          <a:latin typeface="Times New Roman"/>
                          <a:ea typeface="+mn-ea"/>
                          <a:cs typeface="+mn-cs"/>
                        </a:rPr>
                        <a:t>month ____-26</a:t>
                      </a:r>
                      <a:endParaRPr lang="en-US" sz="1600" dirty="0">
                        <a:solidFill>
                          <a:schemeClr val="bg1"/>
                        </a:solidFill>
                      </a:endParaRPr>
                    </a:p>
                  </a:txBody>
                  <a:tcPr/>
                </a:tc>
                <a:tc>
                  <a:txBody>
                    <a:bodyPr/>
                    <a:lstStyle/>
                    <a:p>
                      <a:endParaRPr lang="en-US" sz="1600" dirty="0"/>
                    </a:p>
                  </a:txBody>
                  <a:tcPr/>
                </a:tc>
                <a:extLst>
                  <a:ext uri="{0D108BD9-81ED-4DB2-BD59-A6C34878D82A}">
                    <a16:rowId xmlns:a16="http://schemas.microsoft.com/office/drawing/2014/main" val="1217137386"/>
                  </a:ext>
                </a:extLst>
              </a:tr>
            </a:tbl>
          </a:graphicData>
        </a:graphic>
      </p:graphicFrame>
    </p:spTree>
    <p:extLst>
      <p:ext uri="{BB962C8B-B14F-4D97-AF65-F5344CB8AC3E}">
        <p14:creationId xmlns:p14="http://schemas.microsoft.com/office/powerpoint/2010/main" val="141530597"/>
      </p:ext>
    </p:extLst>
  </p:cSld>
  <p:clrMapOvr>
    <a:masterClrMapping/>
  </p:clrMapOvr>
  <p:transition>
    <p:strips dir="rd"/>
  </p:transition>
</p:sld>
</file>

<file path=ppt/theme/theme1.xml><?xml version="1.0" encoding="utf-8"?>
<a:theme xmlns:a="http://schemas.openxmlformats.org/drawingml/2006/main" name="GOA_template_04">
  <a:themeElements>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fontScheme name="GOA_template_04">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200" b="0" i="0" u="none" strike="noStrike" cap="none" normalizeH="0" baseline="0" smtClean="0">
            <a:ln>
              <a:noFill/>
            </a:ln>
            <a:solidFill>
              <a:schemeClr val="tx1"/>
            </a:solidFill>
            <a:effectLst/>
            <a:latin typeface="Times"/>
          </a:defRPr>
        </a:defPPr>
      </a:lstStyle>
    </a:spDef>
    <a:lnDef>
      <a:spPr bwMode="auto">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GOA_template_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OA_template_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OA_template_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OA_template_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OA_template_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OA_template_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OA_template_0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OA_template_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OA_template_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OA_template_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OA_template_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OA_template_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OA_template_04 13">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FFFF99"/>
        </a:hlink>
        <a:folHlink>
          <a:srgbClr val="FFB400"/>
        </a:folHlink>
      </a:clrScheme>
      <a:clrMap bg1="lt1" tx1="dk1" bg2="lt2" tx2="dk2" accent1="accent1" accent2="accent2" accent3="accent3" accent4="accent4" accent5="accent5" accent6="accent6" hlink="hlink" folHlink="folHlink"/>
    </a:extraClrScheme>
    <a:extraClrScheme>
      <a:clrScheme name="GOA_template_04 14">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0600B9"/>
        </a:hlink>
        <a:folHlink>
          <a:srgbClr val="FFB400"/>
        </a:folHlink>
      </a:clrScheme>
      <a:clrMap bg1="lt1" tx1="dk1" bg2="lt2" tx2="dk2" accent1="accent1" accent2="accent2" accent3="accent3" accent4="accent4" accent5="accent5" accent6="accent6" hlink="hlink" folHlink="folHlink"/>
    </a:extraClrScheme>
    <a:extraClrScheme>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GOA_template_04">
  <a:themeElements>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fontScheme name="GOA_template_04">
      <a:majorFont>
        <a:latin typeface="Georgia"/>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OA_template_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OA_template_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OA_template_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OA_template_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OA_template_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OA_template_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OA_template_0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OA_template_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OA_template_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OA_template_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OA_template_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OA_template_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OA_template_04 13">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FFFF99"/>
        </a:hlink>
        <a:folHlink>
          <a:srgbClr val="FFB400"/>
        </a:folHlink>
      </a:clrScheme>
      <a:clrMap bg1="lt1" tx1="dk1" bg2="lt2" tx2="dk2" accent1="accent1" accent2="accent2" accent3="accent3" accent4="accent4" accent5="accent5" accent6="accent6" hlink="hlink" folHlink="folHlink"/>
    </a:extraClrScheme>
    <a:extraClrScheme>
      <a:clrScheme name="GOA_template_04 14">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0600B9"/>
        </a:hlink>
        <a:folHlink>
          <a:srgbClr val="FFB400"/>
        </a:folHlink>
      </a:clrScheme>
      <a:clrMap bg1="lt1" tx1="dk1" bg2="lt2" tx2="dk2" accent1="accent1" accent2="accent2" accent3="accent3" accent4="accent4" accent5="accent5" accent6="accent6" hlink="hlink" folHlink="folHlink"/>
    </a:extraClrScheme>
    <a:extraClrScheme>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GOA_template_04">
  <a:themeElements>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fontScheme name="GOA_template_04">
      <a:majorFont>
        <a:latin typeface="Georgia"/>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OA_template_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OA_template_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OA_template_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OA_template_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OA_template_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OA_template_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OA_template_0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OA_template_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OA_template_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OA_template_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OA_template_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OA_template_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OA_template_04 13">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FFFF99"/>
        </a:hlink>
        <a:folHlink>
          <a:srgbClr val="FFB400"/>
        </a:folHlink>
      </a:clrScheme>
      <a:clrMap bg1="lt1" tx1="dk1" bg2="lt2" tx2="dk2" accent1="accent1" accent2="accent2" accent3="accent3" accent4="accent4" accent5="accent5" accent6="accent6" hlink="hlink" folHlink="folHlink"/>
    </a:extraClrScheme>
    <a:extraClrScheme>
      <a:clrScheme name="GOA_template_04 14">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0600B9"/>
        </a:hlink>
        <a:folHlink>
          <a:srgbClr val="FFB400"/>
        </a:folHlink>
      </a:clrScheme>
      <a:clrMap bg1="lt1" tx1="dk1" bg2="lt2" tx2="dk2" accent1="accent1" accent2="accent2" accent3="accent3" accent4="accent4" accent5="accent5" accent6="accent6" hlink="hlink" folHlink="folHlink"/>
    </a:extraClrScheme>
    <a:extraClrScheme>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GOA_template_04">
  <a:themeElements>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OA_template_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OA_template_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OA_template_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OA_template_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OA_template_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OA_template_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OA_template_0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OA_template_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OA_template_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OA_template_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OA_template_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OA_template_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OA_template_04 13">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FFFF99"/>
        </a:hlink>
        <a:folHlink>
          <a:srgbClr val="FFB400"/>
        </a:folHlink>
      </a:clrScheme>
      <a:clrMap bg1="lt1" tx1="dk1" bg2="lt2" tx2="dk2" accent1="accent1" accent2="accent2" accent3="accent3" accent4="accent4" accent5="accent5" accent6="accent6" hlink="hlink" folHlink="folHlink"/>
    </a:extraClrScheme>
    <a:extraClrScheme>
      <a:clrScheme name="GOA_template_04 14">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0600B9"/>
        </a:hlink>
        <a:folHlink>
          <a:srgbClr val="FFB400"/>
        </a:folHlink>
      </a:clrScheme>
      <a:clrMap bg1="lt1" tx1="dk1" bg2="lt2" tx2="dk2" accent1="accent1" accent2="accent2" accent3="accent3" accent4="accent4" accent5="accent5" accent6="accent6" hlink="hlink" folHlink="folHlink"/>
    </a:extraClrScheme>
    <a:extraClrScheme>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GOA_template_04">
  <a:themeElements>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fontScheme name="GOA_template_04">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2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200" b="0" i="0" u="none" strike="noStrike" cap="none" normalizeH="0" baseline="0" smtClean="0">
            <a:ln>
              <a:noFill/>
            </a:ln>
            <a:solidFill>
              <a:schemeClr val="tx1"/>
            </a:solidFill>
            <a:effectLst/>
            <a:latin typeface="Times"/>
          </a:defRPr>
        </a:defPPr>
      </a:lstStyle>
    </a:lnDef>
  </a:objectDefaults>
  <a:extraClrSchemeLst>
    <a:extraClrScheme>
      <a:clrScheme name="GOA_template_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OA_template_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OA_template_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OA_template_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OA_template_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OA_template_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OA_template_0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OA_template_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OA_template_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OA_template_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OA_template_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OA_template_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OA_template_04 13">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FFFF99"/>
        </a:hlink>
        <a:folHlink>
          <a:srgbClr val="FFB400"/>
        </a:folHlink>
      </a:clrScheme>
      <a:clrMap bg1="lt1" tx1="dk1" bg2="lt2" tx2="dk2" accent1="accent1" accent2="accent2" accent3="accent3" accent4="accent4" accent5="accent5" accent6="accent6" hlink="hlink" folHlink="folHlink"/>
    </a:extraClrScheme>
    <a:extraClrScheme>
      <a:clrScheme name="GOA_template_04 14">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0600B9"/>
        </a:hlink>
        <a:folHlink>
          <a:srgbClr val="FFB400"/>
        </a:folHlink>
      </a:clrScheme>
      <a:clrMap bg1="lt1" tx1="dk1" bg2="lt2" tx2="dk2" accent1="accent1" accent2="accent2" accent3="accent3" accent4="accent4" accent5="accent5" accent6="accent6" hlink="hlink" folHlink="folHlink"/>
    </a:extraClrScheme>
    <a:extraClrScheme>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104192</TotalTime>
  <Words>5029</Words>
  <Application>Microsoft Office PowerPoint</Application>
  <PresentationFormat>On-screen Show (4:3)</PresentationFormat>
  <Paragraphs>432</Paragraphs>
  <Slides>27</Slides>
  <Notes>18</Notes>
  <HiddenSlides>0</HiddenSlides>
  <MMClips>0</MMClips>
  <ScaleCrop>false</ScaleCrop>
  <HeadingPairs>
    <vt:vector size="6" baseType="variant">
      <vt:variant>
        <vt:lpstr>Fonts Used</vt:lpstr>
      </vt:variant>
      <vt:variant>
        <vt:i4>10</vt:i4>
      </vt:variant>
      <vt:variant>
        <vt:lpstr>Theme</vt:lpstr>
      </vt:variant>
      <vt:variant>
        <vt:i4>6</vt:i4>
      </vt:variant>
      <vt:variant>
        <vt:lpstr>Slide Titles</vt:lpstr>
      </vt:variant>
      <vt:variant>
        <vt:i4>27</vt:i4>
      </vt:variant>
    </vt:vector>
  </HeadingPairs>
  <TitlesOfParts>
    <vt:vector size="43" baseType="lpstr">
      <vt:lpstr>Arial</vt:lpstr>
      <vt:lpstr>Calibri</vt:lpstr>
      <vt:lpstr>Calibri Light</vt:lpstr>
      <vt:lpstr>Georgia</vt:lpstr>
      <vt:lpstr>Helvetica Neue</vt:lpstr>
      <vt:lpstr>RequiemDisplay-HTF-Roman</vt:lpstr>
      <vt:lpstr>RequiemDisplay-HTF-SmallCaps</vt:lpstr>
      <vt:lpstr>Symbol</vt:lpstr>
      <vt:lpstr>Times</vt:lpstr>
      <vt:lpstr>Times New Roman</vt:lpstr>
      <vt:lpstr>GOA_template_04</vt:lpstr>
      <vt:lpstr>Custom Design</vt:lpstr>
      <vt:lpstr>2_GOA_template_04</vt:lpstr>
      <vt:lpstr>4_GOA_template_04</vt:lpstr>
      <vt:lpstr>1_GOA_template_04</vt:lpstr>
      <vt:lpstr>5_GOA_template_04</vt:lpstr>
      <vt:lpstr>Sample 1  Worship/Liturgical Engagement (Religious Education)</vt:lpstr>
      <vt:lpstr>Worship Engagement Wildly  Important Goal 2</vt:lpstr>
      <vt:lpstr>Worship Engagement Lag Measures WIG  2</vt:lpstr>
      <vt:lpstr>Worship Engagement Lead Measures WIG 2</vt:lpstr>
      <vt:lpstr>Worship Engagement WIG 2 Action Plan</vt:lpstr>
      <vt:lpstr>Worship Engagement WIG 2 Action Plan</vt:lpstr>
      <vt:lpstr>Worship Engagement WIG 2 Action Plan</vt:lpstr>
      <vt:lpstr>Worship Engagement WIG 2 Action Plan</vt:lpstr>
      <vt:lpstr>Worship Engagement WIG 2 Compelling  Scoreboard</vt:lpstr>
      <vt:lpstr>Sample 2  Worship/Liturgical Engagement (Religious Education)</vt:lpstr>
      <vt:lpstr>Adult, Young Adult  &amp; Youth Religious Education &amp; Liturgical Engagement SMART Goal 1</vt:lpstr>
      <vt:lpstr>SMART Goal Lags 1</vt:lpstr>
      <vt:lpstr>SMART Goal Leads 1</vt:lpstr>
      <vt:lpstr>PowerPoint Presentation</vt:lpstr>
      <vt:lpstr>PowerPoint Presentation</vt:lpstr>
      <vt:lpstr>Adult, Young Adult &amp; Youth Education &amp; Engagement SMART Goal 1 Action Plan</vt:lpstr>
      <vt:lpstr>PowerPoint Presentation</vt:lpstr>
      <vt:lpstr>Adult, Young Adult &amp; Youth Education &amp; Engagement  Goal 1 Scoreboard</vt:lpstr>
      <vt:lpstr>Sample 3  Worship/Liturgical Engagement (Religious Education)</vt:lpstr>
      <vt:lpstr>Adult &amp; Youth Religious Education and Liturgical Engagement  Wildly  Important Goal 3</vt:lpstr>
      <vt:lpstr>Adult &amp; Youth RELE  Lag Measures WIG  3</vt:lpstr>
      <vt:lpstr>Adult &amp; Youth RELE  Lead Measures WIG 3</vt:lpstr>
      <vt:lpstr>Adult &amp; Youth RELE  WIG 3 Action Plan</vt:lpstr>
      <vt:lpstr>Adult &amp; Youth RELE  WIG 3 Action Plan</vt:lpstr>
      <vt:lpstr>Adult &amp; Youth RELE  WIG 3 Action Plan</vt:lpstr>
      <vt:lpstr>Adult &amp; Youth RELE  WIG 3 Action Plan</vt:lpstr>
      <vt:lpstr>Adult &amp; Youth RELE  WIG 3 Compelling  Scoreboard</vt:lpstr>
    </vt:vector>
  </TitlesOfParts>
  <Company>Greek Orthodox Archdiocese of America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Marianes</dc:creator>
  <cp:lastModifiedBy>Bill Marianes</cp:lastModifiedBy>
  <cp:revision>2521</cp:revision>
  <cp:lastPrinted>2020-11-29T00:06:26Z</cp:lastPrinted>
  <dcterms:created xsi:type="dcterms:W3CDTF">2003-09-18T20:33:59Z</dcterms:created>
  <dcterms:modified xsi:type="dcterms:W3CDTF">2023-05-17T01:30:20Z</dcterms:modified>
</cp:coreProperties>
</file>