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9" r:id="rId3"/>
    <p:sldMasterId id="2147483802" r:id="rId4"/>
    <p:sldMasterId id="2147483816" r:id="rId5"/>
  </p:sldMasterIdLst>
  <p:notesMasterIdLst>
    <p:notesMasterId r:id="rId111"/>
  </p:notesMasterIdLst>
  <p:sldIdLst>
    <p:sldId id="4518" r:id="rId6"/>
    <p:sldId id="6362" r:id="rId7"/>
    <p:sldId id="6363" r:id="rId8"/>
    <p:sldId id="4308" r:id="rId9"/>
    <p:sldId id="4468" r:id="rId10"/>
    <p:sldId id="4469" r:id="rId11"/>
    <p:sldId id="6365" r:id="rId12"/>
    <p:sldId id="6366" r:id="rId13"/>
    <p:sldId id="4533" r:id="rId14"/>
    <p:sldId id="6367" r:id="rId15"/>
    <p:sldId id="4535" r:id="rId16"/>
    <p:sldId id="6368" r:id="rId17"/>
    <p:sldId id="4519" r:id="rId18"/>
    <p:sldId id="6369" r:id="rId19"/>
    <p:sldId id="6373" r:id="rId20"/>
    <p:sldId id="6374" r:id="rId21"/>
    <p:sldId id="6375" r:id="rId22"/>
    <p:sldId id="6376" r:id="rId23"/>
    <p:sldId id="4531" r:id="rId24"/>
    <p:sldId id="6377" r:id="rId25"/>
    <p:sldId id="4520" r:id="rId26"/>
    <p:sldId id="6370" r:id="rId27"/>
    <p:sldId id="6371" r:id="rId28"/>
    <p:sldId id="4530" r:id="rId29"/>
    <p:sldId id="6372" r:id="rId30"/>
    <p:sldId id="4521" r:id="rId31"/>
    <p:sldId id="256" r:id="rId32"/>
    <p:sldId id="4459" r:id="rId33"/>
    <p:sldId id="4503" r:id="rId34"/>
    <p:sldId id="4296" r:id="rId35"/>
    <p:sldId id="4462" r:id="rId36"/>
    <p:sldId id="4461" r:id="rId37"/>
    <p:sldId id="2270" r:id="rId38"/>
    <p:sldId id="2272" r:id="rId39"/>
    <p:sldId id="2273" r:id="rId40"/>
    <p:sldId id="4463" r:id="rId41"/>
    <p:sldId id="4322" r:id="rId42"/>
    <p:sldId id="4464" r:id="rId43"/>
    <p:sldId id="4465" r:id="rId44"/>
    <p:sldId id="4509" r:id="rId45"/>
    <p:sldId id="4504" r:id="rId46"/>
    <p:sldId id="4505" r:id="rId47"/>
    <p:sldId id="4510" r:id="rId48"/>
    <p:sldId id="4511" r:id="rId49"/>
    <p:sldId id="4299" r:id="rId50"/>
    <p:sldId id="3082" r:id="rId51"/>
    <p:sldId id="4472" r:id="rId52"/>
    <p:sldId id="4536" r:id="rId53"/>
    <p:sldId id="6395" r:id="rId54"/>
    <p:sldId id="6378" r:id="rId55"/>
    <p:sldId id="4537" r:id="rId56"/>
    <p:sldId id="6379" r:id="rId57"/>
    <p:sldId id="4541" r:id="rId58"/>
    <p:sldId id="4522" r:id="rId59"/>
    <p:sldId id="4523" r:id="rId60"/>
    <p:sldId id="4524" r:id="rId61"/>
    <p:sldId id="5995" r:id="rId62"/>
    <p:sldId id="6263" r:id="rId63"/>
    <p:sldId id="6078" r:id="rId64"/>
    <p:sldId id="6264" r:id="rId65"/>
    <p:sldId id="6265" r:id="rId66"/>
    <p:sldId id="5999" r:id="rId67"/>
    <p:sldId id="6270" r:id="rId68"/>
    <p:sldId id="6271" r:id="rId69"/>
    <p:sldId id="5994" r:id="rId70"/>
    <p:sldId id="4525" r:id="rId71"/>
    <p:sldId id="6383" r:id="rId72"/>
    <p:sldId id="6384" r:id="rId73"/>
    <p:sldId id="6385" r:id="rId74"/>
    <p:sldId id="6386" r:id="rId75"/>
    <p:sldId id="6387" r:id="rId76"/>
    <p:sldId id="6388" r:id="rId77"/>
    <p:sldId id="6393" r:id="rId78"/>
    <p:sldId id="4526" r:id="rId79"/>
    <p:sldId id="6389" r:id="rId80"/>
    <p:sldId id="6080" r:id="rId81"/>
    <p:sldId id="6266" r:id="rId82"/>
    <p:sldId id="6390" r:id="rId83"/>
    <p:sldId id="6394" r:id="rId84"/>
    <p:sldId id="6396" r:id="rId85"/>
    <p:sldId id="6359" r:id="rId86"/>
    <p:sldId id="6360" r:id="rId87"/>
    <p:sldId id="6354" r:id="rId88"/>
    <p:sldId id="6355" r:id="rId89"/>
    <p:sldId id="6356" r:id="rId90"/>
    <p:sldId id="6391" r:id="rId91"/>
    <p:sldId id="6392" r:id="rId92"/>
    <p:sldId id="4539" r:id="rId93"/>
    <p:sldId id="6087" r:id="rId94"/>
    <p:sldId id="6259" r:id="rId95"/>
    <p:sldId id="6260" r:id="rId96"/>
    <p:sldId id="6261" r:id="rId97"/>
    <p:sldId id="6262" r:id="rId98"/>
    <p:sldId id="4115" r:id="rId99"/>
    <p:sldId id="2411" r:id="rId100"/>
    <p:sldId id="6380" r:id="rId101"/>
    <p:sldId id="4231" r:id="rId102"/>
    <p:sldId id="6381" r:id="rId103"/>
    <p:sldId id="6382" r:id="rId104"/>
    <p:sldId id="4508" r:id="rId105"/>
    <p:sldId id="3951" r:id="rId106"/>
    <p:sldId id="3962" r:id="rId107"/>
    <p:sldId id="4105" r:id="rId108"/>
    <p:sldId id="4106" r:id="rId109"/>
    <p:sldId id="2325" r:id="rId11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86CFAA-7612-4480-9AAA-ED146280EF8C}">
          <p14:sldIdLst>
            <p14:sldId id="4518"/>
            <p14:sldId id="6362"/>
            <p14:sldId id="6363"/>
            <p14:sldId id="4308"/>
            <p14:sldId id="4468"/>
            <p14:sldId id="4469"/>
            <p14:sldId id="6365"/>
            <p14:sldId id="6366"/>
            <p14:sldId id="4533"/>
            <p14:sldId id="6367"/>
            <p14:sldId id="4535"/>
            <p14:sldId id="6368"/>
            <p14:sldId id="4519"/>
            <p14:sldId id="6369"/>
            <p14:sldId id="6373"/>
            <p14:sldId id="6374"/>
            <p14:sldId id="6375"/>
            <p14:sldId id="6376"/>
            <p14:sldId id="4531"/>
            <p14:sldId id="6377"/>
            <p14:sldId id="4520"/>
            <p14:sldId id="6370"/>
            <p14:sldId id="6371"/>
            <p14:sldId id="4530"/>
            <p14:sldId id="6372"/>
            <p14:sldId id="4521"/>
            <p14:sldId id="256"/>
            <p14:sldId id="4459"/>
            <p14:sldId id="4503"/>
            <p14:sldId id="4296"/>
            <p14:sldId id="4462"/>
            <p14:sldId id="4461"/>
            <p14:sldId id="2270"/>
            <p14:sldId id="2272"/>
            <p14:sldId id="2273"/>
            <p14:sldId id="4463"/>
            <p14:sldId id="4322"/>
            <p14:sldId id="4464"/>
            <p14:sldId id="4465"/>
            <p14:sldId id="4509"/>
            <p14:sldId id="4504"/>
            <p14:sldId id="4505"/>
            <p14:sldId id="4510"/>
            <p14:sldId id="4511"/>
            <p14:sldId id="4299"/>
            <p14:sldId id="3082"/>
            <p14:sldId id="4472"/>
            <p14:sldId id="4536"/>
            <p14:sldId id="6395"/>
            <p14:sldId id="6378"/>
            <p14:sldId id="4537"/>
            <p14:sldId id="6379"/>
            <p14:sldId id="4541"/>
            <p14:sldId id="4522"/>
            <p14:sldId id="4523"/>
            <p14:sldId id="4524"/>
            <p14:sldId id="5995"/>
            <p14:sldId id="6263"/>
            <p14:sldId id="6078"/>
            <p14:sldId id="6264"/>
            <p14:sldId id="6265"/>
            <p14:sldId id="5999"/>
            <p14:sldId id="6270"/>
            <p14:sldId id="6271"/>
            <p14:sldId id="5994"/>
            <p14:sldId id="4525"/>
            <p14:sldId id="6383"/>
            <p14:sldId id="6384"/>
            <p14:sldId id="6385"/>
            <p14:sldId id="6386"/>
            <p14:sldId id="6387"/>
            <p14:sldId id="6388"/>
            <p14:sldId id="6393"/>
            <p14:sldId id="4526"/>
            <p14:sldId id="6389"/>
            <p14:sldId id="6080"/>
            <p14:sldId id="6266"/>
            <p14:sldId id="6390"/>
            <p14:sldId id="6394"/>
            <p14:sldId id="6396"/>
            <p14:sldId id="6359"/>
            <p14:sldId id="6360"/>
            <p14:sldId id="6354"/>
            <p14:sldId id="6355"/>
            <p14:sldId id="6356"/>
            <p14:sldId id="6391"/>
            <p14:sldId id="6392"/>
            <p14:sldId id="4539"/>
            <p14:sldId id="6087"/>
            <p14:sldId id="6259"/>
            <p14:sldId id="6260"/>
            <p14:sldId id="6261"/>
            <p14:sldId id="6262"/>
            <p14:sldId id="4115"/>
            <p14:sldId id="2411"/>
            <p14:sldId id="6380"/>
            <p14:sldId id="4231"/>
            <p14:sldId id="6381"/>
            <p14:sldId id="6382"/>
            <p14:sldId id="4508"/>
            <p14:sldId id="3951"/>
            <p14:sldId id="3962"/>
            <p14:sldId id="4105"/>
            <p14:sldId id="4106"/>
            <p14:sldId id="2325"/>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 Marianes" initials="BM" lastIdx="2" clrIdx="0">
    <p:extLst>
      <p:ext uri="{19B8F6BF-5375-455C-9EA6-DF929625EA0E}">
        <p15:presenceInfo xmlns:p15="http://schemas.microsoft.com/office/powerpoint/2012/main" userId="c29863bce40e9a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3300"/>
    <a:srgbClr val="996600"/>
    <a:srgbClr val="CC3300"/>
    <a:srgbClr val="B2B2B2"/>
    <a:srgbClr val="0000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899" autoAdjust="0"/>
  </p:normalViewPr>
  <p:slideViewPr>
    <p:cSldViewPr snapToGrid="0">
      <p:cViewPr>
        <p:scale>
          <a:sx n="120" d="100"/>
          <a:sy n="120" d="100"/>
        </p:scale>
        <p:origin x="84" y="132"/>
      </p:cViewPr>
      <p:guideLst>
        <p:guide orient="horz" pos="2160"/>
        <p:guide pos="3840"/>
      </p:guideLst>
    </p:cSldViewPr>
  </p:slideViewPr>
  <p:notesTextViewPr>
    <p:cViewPr>
      <p:scale>
        <a:sx n="3" d="2"/>
        <a:sy n="3" d="2"/>
      </p:scale>
      <p:origin x="0" y="0"/>
    </p:cViewPr>
  </p:notesTextViewPr>
  <p:sorterViewPr>
    <p:cViewPr>
      <p:scale>
        <a:sx n="130" d="100"/>
        <a:sy n="130" d="100"/>
      </p:scale>
      <p:origin x="0" y="-136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24401-851C-4CD3-B45D-044F34844C84}" type="doc">
      <dgm:prSet loTypeId="urn:microsoft.com/office/officeart/2005/8/layout/pyramid1" loCatId="pyramid" qsTypeId="urn:microsoft.com/office/officeart/2005/8/quickstyle/3d2" qsCatId="3D" csTypeId="urn:microsoft.com/office/officeart/2005/8/colors/accent1_2" csCatId="accent1" phldr="1"/>
      <dgm:spPr/>
    </dgm:pt>
    <dgm:pt modelId="{25D89224-80B6-4A39-89C6-DE0D37A7A51A}">
      <dgm:prSet phldrT="[Text]" custT="1"/>
      <dgm:spPr/>
      <dgm:t>
        <a:bodyPr/>
        <a:lstStyle/>
        <a:p>
          <a:r>
            <a:rPr lang="en-US" sz="3200" b="1" dirty="0">
              <a:latin typeface="Times New Roman"/>
              <a:cs typeface="Times New Roman"/>
            </a:rPr>
            <a:t>†</a:t>
          </a:r>
          <a:endParaRPr lang="en-US" sz="3200" b="1" dirty="0"/>
        </a:p>
      </dgm:t>
    </dgm:pt>
    <dgm:pt modelId="{C04A3218-8FC9-4E0A-986A-3725C2CC3CE2}" type="parTrans" cxnId="{6FFE1BE4-03A6-40FD-968F-9D592AF08685}">
      <dgm:prSet/>
      <dgm:spPr/>
      <dgm:t>
        <a:bodyPr/>
        <a:lstStyle/>
        <a:p>
          <a:endParaRPr lang="en-US" b="1"/>
        </a:p>
      </dgm:t>
    </dgm:pt>
    <dgm:pt modelId="{FF7CDE87-13BB-4EB8-B39E-58778FF58909}" type="sibTrans" cxnId="{6FFE1BE4-03A6-40FD-968F-9D592AF08685}">
      <dgm:prSet/>
      <dgm:spPr/>
      <dgm:t>
        <a:bodyPr/>
        <a:lstStyle/>
        <a:p>
          <a:endParaRPr lang="en-US" b="1"/>
        </a:p>
      </dgm:t>
    </dgm:pt>
    <dgm:pt modelId="{803C6984-C9EA-4422-8D8C-30149E057B6B}">
      <dgm:prSet phldrT="[Text]"/>
      <dgm:spPr/>
      <dgm:t>
        <a:bodyPr/>
        <a:lstStyle/>
        <a:p>
          <a:r>
            <a:rPr lang="en-US" b="1" dirty="0">
              <a:solidFill>
                <a:schemeClr val="accent1">
                  <a:lumMod val="75000"/>
                </a:schemeClr>
              </a:solidFill>
            </a:rPr>
            <a:t>Follow Up</a:t>
          </a:r>
        </a:p>
      </dgm:t>
    </dgm:pt>
    <dgm:pt modelId="{8DB5DB1C-C030-4203-AD2E-E70FD3204DBA}" type="parTrans" cxnId="{EBBD8624-E54E-40A6-838E-7D05F97681F9}">
      <dgm:prSet/>
      <dgm:spPr/>
      <dgm:t>
        <a:bodyPr/>
        <a:lstStyle/>
        <a:p>
          <a:endParaRPr lang="en-US" b="1"/>
        </a:p>
      </dgm:t>
    </dgm:pt>
    <dgm:pt modelId="{04B01B4C-62D0-4D0E-881E-770A8EAD54B5}" type="sibTrans" cxnId="{EBBD8624-E54E-40A6-838E-7D05F97681F9}">
      <dgm:prSet/>
      <dgm:spPr/>
      <dgm:t>
        <a:bodyPr/>
        <a:lstStyle/>
        <a:p>
          <a:endParaRPr lang="en-US" b="1"/>
        </a:p>
      </dgm:t>
    </dgm:pt>
    <dgm:pt modelId="{A61E726F-28AF-442A-8426-E961666DE049}">
      <dgm:prSet phldrT="[Text]"/>
      <dgm:spPr/>
      <dgm:t>
        <a:bodyPr/>
        <a:lstStyle/>
        <a:p>
          <a:r>
            <a:rPr lang="en-US" b="1" dirty="0">
              <a:solidFill>
                <a:schemeClr val="accent1">
                  <a:lumMod val="75000"/>
                </a:schemeClr>
              </a:solidFill>
            </a:rPr>
            <a:t>Home Visitations</a:t>
          </a:r>
        </a:p>
      </dgm:t>
    </dgm:pt>
    <dgm:pt modelId="{D8089CD5-412C-4959-843C-4166B7FF089F}" type="parTrans" cxnId="{924D795C-379A-491E-A6A7-9E332785784D}">
      <dgm:prSet/>
      <dgm:spPr/>
      <dgm:t>
        <a:bodyPr/>
        <a:lstStyle/>
        <a:p>
          <a:endParaRPr lang="en-US" b="1"/>
        </a:p>
      </dgm:t>
    </dgm:pt>
    <dgm:pt modelId="{C95FE173-CBB4-4CE8-824B-3F6058F29F67}" type="sibTrans" cxnId="{924D795C-379A-491E-A6A7-9E332785784D}">
      <dgm:prSet/>
      <dgm:spPr/>
      <dgm:t>
        <a:bodyPr/>
        <a:lstStyle/>
        <a:p>
          <a:endParaRPr lang="en-US" b="1"/>
        </a:p>
      </dgm:t>
    </dgm:pt>
    <dgm:pt modelId="{1132E2E1-E358-4F5F-B30E-D1C8830DB57C}">
      <dgm:prSet phldrT="[Text]"/>
      <dgm:spPr/>
      <dgm:t>
        <a:bodyPr/>
        <a:lstStyle/>
        <a:p>
          <a:r>
            <a:rPr lang="en-US" b="1" dirty="0">
              <a:solidFill>
                <a:schemeClr val="accent1">
                  <a:lumMod val="75000"/>
                </a:schemeClr>
              </a:solidFill>
            </a:rPr>
            <a:t>Ambassadors Select Stewards</a:t>
          </a:r>
        </a:p>
      </dgm:t>
    </dgm:pt>
    <dgm:pt modelId="{DF42A162-0100-4AF4-9E45-1E7330185317}" type="parTrans" cxnId="{9687E2D2-757A-483B-837B-2C26D45EE839}">
      <dgm:prSet/>
      <dgm:spPr/>
      <dgm:t>
        <a:bodyPr/>
        <a:lstStyle/>
        <a:p>
          <a:endParaRPr lang="en-US" b="1"/>
        </a:p>
      </dgm:t>
    </dgm:pt>
    <dgm:pt modelId="{8D1D62CB-1474-44BA-91D0-7712766B2C23}" type="sibTrans" cxnId="{9687E2D2-757A-483B-837B-2C26D45EE839}">
      <dgm:prSet/>
      <dgm:spPr/>
      <dgm:t>
        <a:bodyPr/>
        <a:lstStyle/>
        <a:p>
          <a:endParaRPr lang="en-US" b="1"/>
        </a:p>
      </dgm:t>
    </dgm:pt>
    <dgm:pt modelId="{9A62EACB-74D4-478C-84DD-8E194CD4D754}">
      <dgm:prSet phldrT="[Text]"/>
      <dgm:spPr/>
      <dgm:t>
        <a:bodyPr/>
        <a:lstStyle/>
        <a:p>
          <a:r>
            <a:rPr lang="en-US" b="1" dirty="0">
              <a:solidFill>
                <a:schemeClr val="accent1">
                  <a:lumMod val="75000"/>
                </a:schemeClr>
              </a:solidFill>
            </a:rPr>
            <a:t>Train  Ambassadors</a:t>
          </a:r>
        </a:p>
      </dgm:t>
    </dgm:pt>
    <dgm:pt modelId="{0E0EE07E-5F43-4AD1-8F24-0E6FC44DCAFF}" type="parTrans" cxnId="{1E2FB607-AB34-4F7E-B041-9BDDA5152701}">
      <dgm:prSet/>
      <dgm:spPr/>
      <dgm:t>
        <a:bodyPr/>
        <a:lstStyle/>
        <a:p>
          <a:endParaRPr lang="en-US" b="1"/>
        </a:p>
      </dgm:t>
    </dgm:pt>
    <dgm:pt modelId="{451D46EC-2E18-425E-BF7C-711C04A10FEC}" type="sibTrans" cxnId="{1E2FB607-AB34-4F7E-B041-9BDDA5152701}">
      <dgm:prSet/>
      <dgm:spPr/>
      <dgm:t>
        <a:bodyPr/>
        <a:lstStyle/>
        <a:p>
          <a:endParaRPr lang="en-US" b="1"/>
        </a:p>
      </dgm:t>
    </dgm:pt>
    <dgm:pt modelId="{2F8F013F-5E47-494A-A48B-F802875F404B}">
      <dgm:prSet phldrT="[Text]"/>
      <dgm:spPr/>
      <dgm:t>
        <a:bodyPr/>
        <a:lstStyle/>
        <a:p>
          <a:r>
            <a:rPr lang="en-US" b="1" dirty="0">
              <a:solidFill>
                <a:schemeClr val="accent1">
                  <a:lumMod val="75000"/>
                </a:schemeClr>
              </a:solidFill>
            </a:rPr>
            <a:t>Recruit  Ambassadors</a:t>
          </a:r>
        </a:p>
      </dgm:t>
    </dgm:pt>
    <dgm:pt modelId="{A7E370FE-AB68-40EC-96E2-6D9D975DCCB3}" type="parTrans" cxnId="{D608B3E0-0B7C-4A92-AB27-D9C2F45F4D8A}">
      <dgm:prSet/>
      <dgm:spPr/>
      <dgm:t>
        <a:bodyPr/>
        <a:lstStyle/>
        <a:p>
          <a:endParaRPr lang="en-US" b="1"/>
        </a:p>
      </dgm:t>
    </dgm:pt>
    <dgm:pt modelId="{ABCF5D78-BBCD-413F-8C2A-C7FA01A86127}" type="sibTrans" cxnId="{D608B3E0-0B7C-4A92-AB27-D9C2F45F4D8A}">
      <dgm:prSet/>
      <dgm:spPr/>
      <dgm:t>
        <a:bodyPr/>
        <a:lstStyle/>
        <a:p>
          <a:endParaRPr lang="en-US" b="1"/>
        </a:p>
      </dgm:t>
    </dgm:pt>
    <dgm:pt modelId="{99C99753-EEDF-4156-973D-A7B7FDF64FD1}">
      <dgm:prSet phldrT="[Text]"/>
      <dgm:spPr/>
      <dgm:t>
        <a:bodyPr/>
        <a:lstStyle/>
        <a:p>
          <a:r>
            <a:rPr lang="en-US" b="1" dirty="0">
              <a:solidFill>
                <a:schemeClr val="bg1"/>
              </a:solidFill>
            </a:rPr>
            <a:t>Ministry  Handbook  and  Stewardship  Materials</a:t>
          </a:r>
        </a:p>
      </dgm:t>
    </dgm:pt>
    <dgm:pt modelId="{20C73B5A-1F36-4978-B488-3DE1709BF39E}" type="parTrans" cxnId="{C7788C0C-C955-4365-A4C0-EEBA2112CB5A}">
      <dgm:prSet/>
      <dgm:spPr/>
      <dgm:t>
        <a:bodyPr/>
        <a:lstStyle/>
        <a:p>
          <a:endParaRPr lang="en-US" b="1"/>
        </a:p>
      </dgm:t>
    </dgm:pt>
    <dgm:pt modelId="{E51CB752-9EA1-4ABD-803F-4970AE1CDA13}" type="sibTrans" cxnId="{C7788C0C-C955-4365-A4C0-EEBA2112CB5A}">
      <dgm:prSet/>
      <dgm:spPr/>
      <dgm:t>
        <a:bodyPr/>
        <a:lstStyle/>
        <a:p>
          <a:endParaRPr lang="en-US" b="1"/>
        </a:p>
      </dgm:t>
    </dgm:pt>
    <dgm:pt modelId="{6CB33680-3E03-43EB-8661-E9F0A75EE1FD}">
      <dgm:prSet phldrT="[Text]"/>
      <dgm:spPr/>
      <dgm:t>
        <a:bodyPr/>
        <a:lstStyle/>
        <a:p>
          <a:r>
            <a:rPr lang="en-US" b="1" dirty="0">
              <a:solidFill>
                <a:schemeClr val="bg1"/>
              </a:solidFill>
            </a:rPr>
            <a:t>Council  of  Ministries</a:t>
          </a:r>
        </a:p>
      </dgm:t>
    </dgm:pt>
    <dgm:pt modelId="{0D2280EE-EE83-45FB-827C-E8E3AE74C0F2}" type="parTrans" cxnId="{983D59BA-76CE-40E6-8AF6-F7F74812212F}">
      <dgm:prSet/>
      <dgm:spPr/>
      <dgm:t>
        <a:bodyPr/>
        <a:lstStyle/>
        <a:p>
          <a:endParaRPr lang="en-US" b="1"/>
        </a:p>
      </dgm:t>
    </dgm:pt>
    <dgm:pt modelId="{17CB491E-549F-40CC-B4F4-A1EDCBE3963C}" type="sibTrans" cxnId="{983D59BA-76CE-40E6-8AF6-F7F74812212F}">
      <dgm:prSet/>
      <dgm:spPr/>
      <dgm:t>
        <a:bodyPr/>
        <a:lstStyle/>
        <a:p>
          <a:endParaRPr lang="en-US" b="1"/>
        </a:p>
      </dgm:t>
    </dgm:pt>
    <dgm:pt modelId="{A79DAE31-2D34-40F4-92D7-979F05A1B5E1}">
      <dgm:prSet phldrT="[Text]"/>
      <dgm:spPr/>
      <dgm:t>
        <a:bodyPr/>
        <a:lstStyle/>
        <a:p>
          <a:r>
            <a:rPr lang="en-US" b="1" dirty="0">
              <a:solidFill>
                <a:schemeClr val="bg1"/>
              </a:solidFill>
            </a:rPr>
            <a:t>Mission-Vision-Strategic Objectives</a:t>
          </a:r>
        </a:p>
      </dgm:t>
    </dgm:pt>
    <dgm:pt modelId="{AC008E41-55CE-4920-B0BD-BA656A4682A8}" type="parTrans" cxnId="{B5942FF2-9C70-4A3E-BDC1-0FEA7E27B13C}">
      <dgm:prSet/>
      <dgm:spPr/>
      <dgm:t>
        <a:bodyPr/>
        <a:lstStyle/>
        <a:p>
          <a:endParaRPr lang="en-US" b="1"/>
        </a:p>
      </dgm:t>
    </dgm:pt>
    <dgm:pt modelId="{45EF0343-38B5-47CC-B83D-E8916CAA5B0F}" type="sibTrans" cxnId="{B5942FF2-9C70-4A3E-BDC1-0FEA7E27B13C}">
      <dgm:prSet/>
      <dgm:spPr/>
      <dgm:t>
        <a:bodyPr/>
        <a:lstStyle/>
        <a:p>
          <a:endParaRPr lang="en-US" b="1"/>
        </a:p>
      </dgm:t>
    </dgm:pt>
    <dgm:pt modelId="{EDC3BED9-DF86-47A7-9C5A-8A042754D4D7}">
      <dgm:prSet phldrT="[Text]"/>
      <dgm:spPr/>
      <dgm:t>
        <a:bodyPr/>
        <a:lstStyle/>
        <a:p>
          <a:r>
            <a:rPr lang="en-US" b="1" dirty="0">
              <a:solidFill>
                <a:schemeClr val="bg1"/>
              </a:solidFill>
            </a:rPr>
            <a:t>P.P.S. - Priest, Parish Council and Stewardship Ministry  Consensus</a:t>
          </a:r>
        </a:p>
      </dgm:t>
    </dgm:pt>
    <dgm:pt modelId="{32B273F9-CDCF-4CD0-84AE-2F5F0F40F208}" type="parTrans" cxnId="{A1E40791-B17F-42ED-B462-DA913DD19BB7}">
      <dgm:prSet/>
      <dgm:spPr/>
      <dgm:t>
        <a:bodyPr/>
        <a:lstStyle/>
        <a:p>
          <a:endParaRPr lang="en-US" b="1"/>
        </a:p>
      </dgm:t>
    </dgm:pt>
    <dgm:pt modelId="{40D01029-8AF9-47AD-BF1D-8306AE8BFCF1}" type="sibTrans" cxnId="{A1E40791-B17F-42ED-B462-DA913DD19BB7}">
      <dgm:prSet/>
      <dgm:spPr/>
      <dgm:t>
        <a:bodyPr/>
        <a:lstStyle/>
        <a:p>
          <a:endParaRPr lang="en-US" b="1"/>
        </a:p>
      </dgm:t>
    </dgm:pt>
    <dgm:pt modelId="{751C5165-F4EF-4168-84D9-C0424433BBA6}" type="pres">
      <dgm:prSet presAssocID="{F9D24401-851C-4CD3-B45D-044F34844C84}" presName="Name0" presStyleCnt="0">
        <dgm:presLayoutVars>
          <dgm:dir/>
          <dgm:animLvl val="lvl"/>
          <dgm:resizeHandles val="exact"/>
        </dgm:presLayoutVars>
      </dgm:prSet>
      <dgm:spPr/>
    </dgm:pt>
    <dgm:pt modelId="{4588E9A4-0E16-4F58-8F5A-598482862F6A}" type="pres">
      <dgm:prSet presAssocID="{25D89224-80B6-4A39-89C6-DE0D37A7A51A}" presName="Name8" presStyleCnt="0"/>
      <dgm:spPr/>
    </dgm:pt>
    <dgm:pt modelId="{A8108EFF-444B-47F5-BEE1-D6ED0EFB1FDF}" type="pres">
      <dgm:prSet presAssocID="{25D89224-80B6-4A39-89C6-DE0D37A7A51A}" presName="level" presStyleLbl="node1" presStyleIdx="0" presStyleCnt="10" custLinFactNeighborX="2598">
        <dgm:presLayoutVars>
          <dgm:chMax val="1"/>
          <dgm:bulletEnabled val="1"/>
        </dgm:presLayoutVars>
      </dgm:prSet>
      <dgm:spPr/>
    </dgm:pt>
    <dgm:pt modelId="{7B9AE9AE-53C5-4CCA-992D-BEBF60BBBABE}" type="pres">
      <dgm:prSet presAssocID="{25D89224-80B6-4A39-89C6-DE0D37A7A51A}" presName="levelTx" presStyleLbl="revTx" presStyleIdx="0" presStyleCnt="0">
        <dgm:presLayoutVars>
          <dgm:chMax val="1"/>
          <dgm:bulletEnabled val="1"/>
        </dgm:presLayoutVars>
      </dgm:prSet>
      <dgm:spPr/>
    </dgm:pt>
    <dgm:pt modelId="{D6AB1B3C-9030-4354-92AF-79B85725EEAD}" type="pres">
      <dgm:prSet presAssocID="{803C6984-C9EA-4422-8D8C-30149E057B6B}" presName="Name8" presStyleCnt="0"/>
      <dgm:spPr/>
    </dgm:pt>
    <dgm:pt modelId="{B4B45960-6836-4201-81BC-C37FE5FA5D7B}" type="pres">
      <dgm:prSet presAssocID="{803C6984-C9EA-4422-8D8C-30149E057B6B}" presName="level" presStyleLbl="node1" presStyleIdx="1" presStyleCnt="10">
        <dgm:presLayoutVars>
          <dgm:chMax val="1"/>
          <dgm:bulletEnabled val="1"/>
        </dgm:presLayoutVars>
      </dgm:prSet>
      <dgm:spPr/>
    </dgm:pt>
    <dgm:pt modelId="{BABAFB81-3EBE-4A15-B8CC-C8D7C0366DB3}" type="pres">
      <dgm:prSet presAssocID="{803C6984-C9EA-4422-8D8C-30149E057B6B}" presName="levelTx" presStyleLbl="revTx" presStyleIdx="0" presStyleCnt="0">
        <dgm:presLayoutVars>
          <dgm:chMax val="1"/>
          <dgm:bulletEnabled val="1"/>
        </dgm:presLayoutVars>
      </dgm:prSet>
      <dgm:spPr/>
    </dgm:pt>
    <dgm:pt modelId="{CCD8066D-21FF-4E74-8712-400348819598}" type="pres">
      <dgm:prSet presAssocID="{A61E726F-28AF-442A-8426-E961666DE049}" presName="Name8" presStyleCnt="0"/>
      <dgm:spPr/>
    </dgm:pt>
    <dgm:pt modelId="{8548D703-C7C5-4873-84C9-7BA53045F05D}" type="pres">
      <dgm:prSet presAssocID="{A61E726F-28AF-442A-8426-E961666DE049}" presName="level" presStyleLbl="node1" presStyleIdx="2" presStyleCnt="10">
        <dgm:presLayoutVars>
          <dgm:chMax val="1"/>
          <dgm:bulletEnabled val="1"/>
        </dgm:presLayoutVars>
      </dgm:prSet>
      <dgm:spPr/>
    </dgm:pt>
    <dgm:pt modelId="{5769F42E-B66A-4394-B71C-9F9A5C2EEDA8}" type="pres">
      <dgm:prSet presAssocID="{A61E726F-28AF-442A-8426-E961666DE049}" presName="levelTx" presStyleLbl="revTx" presStyleIdx="0" presStyleCnt="0">
        <dgm:presLayoutVars>
          <dgm:chMax val="1"/>
          <dgm:bulletEnabled val="1"/>
        </dgm:presLayoutVars>
      </dgm:prSet>
      <dgm:spPr/>
    </dgm:pt>
    <dgm:pt modelId="{41B32A93-57C0-4CEC-9723-ABBBB5EFCA8B}" type="pres">
      <dgm:prSet presAssocID="{1132E2E1-E358-4F5F-B30E-D1C8830DB57C}" presName="Name8" presStyleCnt="0"/>
      <dgm:spPr/>
    </dgm:pt>
    <dgm:pt modelId="{3E8DCD35-D526-4D5F-87B4-A2AE441D2C62}" type="pres">
      <dgm:prSet presAssocID="{1132E2E1-E358-4F5F-B30E-D1C8830DB57C}" presName="level" presStyleLbl="node1" presStyleIdx="3" presStyleCnt="10">
        <dgm:presLayoutVars>
          <dgm:chMax val="1"/>
          <dgm:bulletEnabled val="1"/>
        </dgm:presLayoutVars>
      </dgm:prSet>
      <dgm:spPr/>
    </dgm:pt>
    <dgm:pt modelId="{5E8EDDD1-F82E-4A3F-AB6C-F923EDB986BA}" type="pres">
      <dgm:prSet presAssocID="{1132E2E1-E358-4F5F-B30E-D1C8830DB57C}" presName="levelTx" presStyleLbl="revTx" presStyleIdx="0" presStyleCnt="0">
        <dgm:presLayoutVars>
          <dgm:chMax val="1"/>
          <dgm:bulletEnabled val="1"/>
        </dgm:presLayoutVars>
      </dgm:prSet>
      <dgm:spPr/>
    </dgm:pt>
    <dgm:pt modelId="{656E5833-C125-480D-AEE5-CCD04B9B5EB1}" type="pres">
      <dgm:prSet presAssocID="{9A62EACB-74D4-478C-84DD-8E194CD4D754}" presName="Name8" presStyleCnt="0"/>
      <dgm:spPr/>
    </dgm:pt>
    <dgm:pt modelId="{08D9BA92-7DEB-4F88-B186-1BDB74141C83}" type="pres">
      <dgm:prSet presAssocID="{9A62EACB-74D4-478C-84DD-8E194CD4D754}" presName="level" presStyleLbl="node1" presStyleIdx="4" presStyleCnt="10">
        <dgm:presLayoutVars>
          <dgm:chMax val="1"/>
          <dgm:bulletEnabled val="1"/>
        </dgm:presLayoutVars>
      </dgm:prSet>
      <dgm:spPr/>
    </dgm:pt>
    <dgm:pt modelId="{09847956-E228-44A9-A3E3-B40655CA4DEB}" type="pres">
      <dgm:prSet presAssocID="{9A62EACB-74D4-478C-84DD-8E194CD4D754}" presName="levelTx" presStyleLbl="revTx" presStyleIdx="0" presStyleCnt="0">
        <dgm:presLayoutVars>
          <dgm:chMax val="1"/>
          <dgm:bulletEnabled val="1"/>
        </dgm:presLayoutVars>
      </dgm:prSet>
      <dgm:spPr/>
    </dgm:pt>
    <dgm:pt modelId="{B5BE2DB0-898B-4E26-B665-F8C8128FB356}" type="pres">
      <dgm:prSet presAssocID="{2F8F013F-5E47-494A-A48B-F802875F404B}" presName="Name8" presStyleCnt="0"/>
      <dgm:spPr/>
    </dgm:pt>
    <dgm:pt modelId="{539ED224-79D4-427F-904C-2307478E72C8}" type="pres">
      <dgm:prSet presAssocID="{2F8F013F-5E47-494A-A48B-F802875F404B}" presName="level" presStyleLbl="node1" presStyleIdx="5" presStyleCnt="10">
        <dgm:presLayoutVars>
          <dgm:chMax val="1"/>
          <dgm:bulletEnabled val="1"/>
        </dgm:presLayoutVars>
      </dgm:prSet>
      <dgm:spPr/>
    </dgm:pt>
    <dgm:pt modelId="{834C986E-1A29-45AB-B7D5-AADAB4ED8FCC}" type="pres">
      <dgm:prSet presAssocID="{2F8F013F-5E47-494A-A48B-F802875F404B}" presName="levelTx" presStyleLbl="revTx" presStyleIdx="0" presStyleCnt="0">
        <dgm:presLayoutVars>
          <dgm:chMax val="1"/>
          <dgm:bulletEnabled val="1"/>
        </dgm:presLayoutVars>
      </dgm:prSet>
      <dgm:spPr/>
    </dgm:pt>
    <dgm:pt modelId="{7BB66847-9DD6-46F7-AD0F-4AD0C6B17A59}" type="pres">
      <dgm:prSet presAssocID="{99C99753-EEDF-4156-973D-A7B7FDF64FD1}" presName="Name8" presStyleCnt="0"/>
      <dgm:spPr/>
    </dgm:pt>
    <dgm:pt modelId="{7241A9BC-3806-4D1B-95CC-A6D6C9F78FCE}" type="pres">
      <dgm:prSet presAssocID="{99C99753-EEDF-4156-973D-A7B7FDF64FD1}" presName="level" presStyleLbl="node1" presStyleIdx="6" presStyleCnt="10">
        <dgm:presLayoutVars>
          <dgm:chMax val="1"/>
          <dgm:bulletEnabled val="1"/>
        </dgm:presLayoutVars>
      </dgm:prSet>
      <dgm:spPr/>
    </dgm:pt>
    <dgm:pt modelId="{D2139259-F15B-4221-8704-24A8479F0AFD}" type="pres">
      <dgm:prSet presAssocID="{99C99753-EEDF-4156-973D-A7B7FDF64FD1}" presName="levelTx" presStyleLbl="revTx" presStyleIdx="0" presStyleCnt="0">
        <dgm:presLayoutVars>
          <dgm:chMax val="1"/>
          <dgm:bulletEnabled val="1"/>
        </dgm:presLayoutVars>
      </dgm:prSet>
      <dgm:spPr/>
    </dgm:pt>
    <dgm:pt modelId="{21486629-A6AA-49AF-A180-DA8F64418999}" type="pres">
      <dgm:prSet presAssocID="{6CB33680-3E03-43EB-8661-E9F0A75EE1FD}" presName="Name8" presStyleCnt="0"/>
      <dgm:spPr/>
    </dgm:pt>
    <dgm:pt modelId="{71F6270D-10E7-4DA2-9F97-54FB8B8C001E}" type="pres">
      <dgm:prSet presAssocID="{6CB33680-3E03-43EB-8661-E9F0A75EE1FD}" presName="level" presStyleLbl="node1" presStyleIdx="7" presStyleCnt="10">
        <dgm:presLayoutVars>
          <dgm:chMax val="1"/>
          <dgm:bulletEnabled val="1"/>
        </dgm:presLayoutVars>
      </dgm:prSet>
      <dgm:spPr/>
    </dgm:pt>
    <dgm:pt modelId="{66FFBCB0-A78E-4F64-BC91-A59A7E9F5923}" type="pres">
      <dgm:prSet presAssocID="{6CB33680-3E03-43EB-8661-E9F0A75EE1FD}" presName="levelTx" presStyleLbl="revTx" presStyleIdx="0" presStyleCnt="0">
        <dgm:presLayoutVars>
          <dgm:chMax val="1"/>
          <dgm:bulletEnabled val="1"/>
        </dgm:presLayoutVars>
      </dgm:prSet>
      <dgm:spPr/>
    </dgm:pt>
    <dgm:pt modelId="{3B762A9B-6044-482F-8AD2-2D62FDA55368}" type="pres">
      <dgm:prSet presAssocID="{A79DAE31-2D34-40F4-92D7-979F05A1B5E1}" presName="Name8" presStyleCnt="0"/>
      <dgm:spPr/>
    </dgm:pt>
    <dgm:pt modelId="{FDCFA003-72A3-480D-BEE6-EF82D5ED6E34}" type="pres">
      <dgm:prSet presAssocID="{A79DAE31-2D34-40F4-92D7-979F05A1B5E1}" presName="level" presStyleLbl="node1" presStyleIdx="8" presStyleCnt="10">
        <dgm:presLayoutVars>
          <dgm:chMax val="1"/>
          <dgm:bulletEnabled val="1"/>
        </dgm:presLayoutVars>
      </dgm:prSet>
      <dgm:spPr/>
    </dgm:pt>
    <dgm:pt modelId="{A6C64BFC-717F-4AB1-81A5-D1696C845AA3}" type="pres">
      <dgm:prSet presAssocID="{A79DAE31-2D34-40F4-92D7-979F05A1B5E1}" presName="levelTx" presStyleLbl="revTx" presStyleIdx="0" presStyleCnt="0">
        <dgm:presLayoutVars>
          <dgm:chMax val="1"/>
          <dgm:bulletEnabled val="1"/>
        </dgm:presLayoutVars>
      </dgm:prSet>
      <dgm:spPr/>
    </dgm:pt>
    <dgm:pt modelId="{EABADCAA-31C5-4E86-BC97-492459078CBB}" type="pres">
      <dgm:prSet presAssocID="{EDC3BED9-DF86-47A7-9C5A-8A042754D4D7}" presName="Name8" presStyleCnt="0"/>
      <dgm:spPr/>
    </dgm:pt>
    <dgm:pt modelId="{BAE37F02-527F-4150-8844-1A989AD2E4B3}" type="pres">
      <dgm:prSet presAssocID="{EDC3BED9-DF86-47A7-9C5A-8A042754D4D7}" presName="level" presStyleLbl="node1" presStyleIdx="9" presStyleCnt="10">
        <dgm:presLayoutVars>
          <dgm:chMax val="1"/>
          <dgm:bulletEnabled val="1"/>
        </dgm:presLayoutVars>
      </dgm:prSet>
      <dgm:spPr/>
    </dgm:pt>
    <dgm:pt modelId="{23148009-B8A1-43F3-A62F-0983A9C5D137}" type="pres">
      <dgm:prSet presAssocID="{EDC3BED9-DF86-47A7-9C5A-8A042754D4D7}" presName="levelTx" presStyleLbl="revTx" presStyleIdx="0" presStyleCnt="0">
        <dgm:presLayoutVars>
          <dgm:chMax val="1"/>
          <dgm:bulletEnabled val="1"/>
        </dgm:presLayoutVars>
      </dgm:prSet>
      <dgm:spPr/>
    </dgm:pt>
  </dgm:ptLst>
  <dgm:cxnLst>
    <dgm:cxn modelId="{B9689D06-CFF4-4E0E-8502-7F7008603B05}" type="presOf" srcId="{99C99753-EEDF-4156-973D-A7B7FDF64FD1}" destId="{D2139259-F15B-4221-8704-24A8479F0AFD}" srcOrd="1" destOrd="0" presId="urn:microsoft.com/office/officeart/2005/8/layout/pyramid1"/>
    <dgm:cxn modelId="{1E2FB607-AB34-4F7E-B041-9BDDA5152701}" srcId="{F9D24401-851C-4CD3-B45D-044F34844C84}" destId="{9A62EACB-74D4-478C-84DD-8E194CD4D754}" srcOrd="4" destOrd="0" parTransId="{0E0EE07E-5F43-4AD1-8F24-0E6FC44DCAFF}" sibTransId="{451D46EC-2E18-425E-BF7C-711C04A10FEC}"/>
    <dgm:cxn modelId="{8D519C08-056D-4A6C-99A5-1F09BEB33CDB}" type="presOf" srcId="{9A62EACB-74D4-478C-84DD-8E194CD4D754}" destId="{08D9BA92-7DEB-4F88-B186-1BDB74141C83}" srcOrd="0" destOrd="0" presId="urn:microsoft.com/office/officeart/2005/8/layout/pyramid1"/>
    <dgm:cxn modelId="{C7788C0C-C955-4365-A4C0-EEBA2112CB5A}" srcId="{F9D24401-851C-4CD3-B45D-044F34844C84}" destId="{99C99753-EEDF-4156-973D-A7B7FDF64FD1}" srcOrd="6" destOrd="0" parTransId="{20C73B5A-1F36-4978-B488-3DE1709BF39E}" sibTransId="{E51CB752-9EA1-4ABD-803F-4970AE1CDA13}"/>
    <dgm:cxn modelId="{F51EF613-A2EC-44EA-B30B-AE54F2DFA3D0}" type="presOf" srcId="{9A62EACB-74D4-478C-84DD-8E194CD4D754}" destId="{09847956-E228-44A9-A3E3-B40655CA4DEB}" srcOrd="1" destOrd="0" presId="urn:microsoft.com/office/officeart/2005/8/layout/pyramid1"/>
    <dgm:cxn modelId="{D0B38B14-A4BD-4AEE-95B4-8072D3F67527}" type="presOf" srcId="{6CB33680-3E03-43EB-8661-E9F0A75EE1FD}" destId="{71F6270D-10E7-4DA2-9F97-54FB8B8C001E}" srcOrd="0" destOrd="0" presId="urn:microsoft.com/office/officeart/2005/8/layout/pyramid1"/>
    <dgm:cxn modelId="{AA02DB20-AEAF-414C-BAEF-3559B80D860C}" type="presOf" srcId="{803C6984-C9EA-4422-8D8C-30149E057B6B}" destId="{B4B45960-6836-4201-81BC-C37FE5FA5D7B}" srcOrd="0" destOrd="0" presId="urn:microsoft.com/office/officeart/2005/8/layout/pyramid1"/>
    <dgm:cxn modelId="{C1D76D22-208D-46DF-B064-85BE31B544A0}" type="presOf" srcId="{A61E726F-28AF-442A-8426-E961666DE049}" destId="{8548D703-C7C5-4873-84C9-7BA53045F05D}" srcOrd="0" destOrd="0" presId="urn:microsoft.com/office/officeart/2005/8/layout/pyramid1"/>
    <dgm:cxn modelId="{EBBD8624-E54E-40A6-838E-7D05F97681F9}" srcId="{F9D24401-851C-4CD3-B45D-044F34844C84}" destId="{803C6984-C9EA-4422-8D8C-30149E057B6B}" srcOrd="1" destOrd="0" parTransId="{8DB5DB1C-C030-4203-AD2E-E70FD3204DBA}" sibTransId="{04B01B4C-62D0-4D0E-881E-770A8EAD54B5}"/>
    <dgm:cxn modelId="{5942F62E-CA33-4A96-B4F0-8553D0E8CF48}" type="presOf" srcId="{25D89224-80B6-4A39-89C6-DE0D37A7A51A}" destId="{A8108EFF-444B-47F5-BEE1-D6ED0EFB1FDF}" srcOrd="0" destOrd="0" presId="urn:microsoft.com/office/officeart/2005/8/layout/pyramid1"/>
    <dgm:cxn modelId="{13EAE937-6A47-4206-9D81-2DBA3C53452F}" type="presOf" srcId="{1132E2E1-E358-4F5F-B30E-D1C8830DB57C}" destId="{3E8DCD35-D526-4D5F-87B4-A2AE441D2C62}" srcOrd="0" destOrd="0" presId="urn:microsoft.com/office/officeart/2005/8/layout/pyramid1"/>
    <dgm:cxn modelId="{924D795C-379A-491E-A6A7-9E332785784D}" srcId="{F9D24401-851C-4CD3-B45D-044F34844C84}" destId="{A61E726F-28AF-442A-8426-E961666DE049}" srcOrd="2" destOrd="0" parTransId="{D8089CD5-412C-4959-843C-4166B7FF089F}" sibTransId="{C95FE173-CBB4-4CE8-824B-3F6058F29F67}"/>
    <dgm:cxn modelId="{81AA2A4A-8B5B-44CE-862C-554F4CF3382B}" type="presOf" srcId="{1132E2E1-E358-4F5F-B30E-D1C8830DB57C}" destId="{5E8EDDD1-F82E-4A3F-AB6C-F923EDB986BA}" srcOrd="1" destOrd="0" presId="urn:microsoft.com/office/officeart/2005/8/layout/pyramid1"/>
    <dgm:cxn modelId="{88C4BC7B-7EAA-4EC6-B313-D125BAF00891}" type="presOf" srcId="{803C6984-C9EA-4422-8D8C-30149E057B6B}" destId="{BABAFB81-3EBE-4A15-B8CC-C8D7C0366DB3}" srcOrd="1" destOrd="0" presId="urn:microsoft.com/office/officeart/2005/8/layout/pyramid1"/>
    <dgm:cxn modelId="{6CC39480-4821-4D3B-85E9-919F627520E4}" type="presOf" srcId="{EDC3BED9-DF86-47A7-9C5A-8A042754D4D7}" destId="{BAE37F02-527F-4150-8844-1A989AD2E4B3}" srcOrd="0" destOrd="0" presId="urn:microsoft.com/office/officeart/2005/8/layout/pyramid1"/>
    <dgm:cxn modelId="{5C476C86-B281-4F76-B031-BCF1DAA504C0}" type="presOf" srcId="{99C99753-EEDF-4156-973D-A7B7FDF64FD1}" destId="{7241A9BC-3806-4D1B-95CC-A6D6C9F78FCE}" srcOrd="0" destOrd="0" presId="urn:microsoft.com/office/officeart/2005/8/layout/pyramid1"/>
    <dgm:cxn modelId="{A1E40791-B17F-42ED-B462-DA913DD19BB7}" srcId="{F9D24401-851C-4CD3-B45D-044F34844C84}" destId="{EDC3BED9-DF86-47A7-9C5A-8A042754D4D7}" srcOrd="9" destOrd="0" parTransId="{32B273F9-CDCF-4CD0-84AE-2F5F0F40F208}" sibTransId="{40D01029-8AF9-47AD-BF1D-8306AE8BFCF1}"/>
    <dgm:cxn modelId="{32C6419B-10DB-4139-8063-2A42BF2B09B3}" type="presOf" srcId="{6CB33680-3E03-43EB-8661-E9F0A75EE1FD}" destId="{66FFBCB0-A78E-4F64-BC91-A59A7E9F5923}" srcOrd="1" destOrd="0" presId="urn:microsoft.com/office/officeart/2005/8/layout/pyramid1"/>
    <dgm:cxn modelId="{1097FC9E-02BE-4F6F-8F8B-745D853BEA46}" type="presOf" srcId="{25D89224-80B6-4A39-89C6-DE0D37A7A51A}" destId="{7B9AE9AE-53C5-4CCA-992D-BEBF60BBBABE}" srcOrd="1" destOrd="0" presId="urn:microsoft.com/office/officeart/2005/8/layout/pyramid1"/>
    <dgm:cxn modelId="{F3A774B9-9709-4A80-BE4C-B39AF2F34E2E}" type="presOf" srcId="{A61E726F-28AF-442A-8426-E961666DE049}" destId="{5769F42E-B66A-4394-B71C-9F9A5C2EEDA8}" srcOrd="1" destOrd="0" presId="urn:microsoft.com/office/officeart/2005/8/layout/pyramid1"/>
    <dgm:cxn modelId="{983D59BA-76CE-40E6-8AF6-F7F74812212F}" srcId="{F9D24401-851C-4CD3-B45D-044F34844C84}" destId="{6CB33680-3E03-43EB-8661-E9F0A75EE1FD}" srcOrd="7" destOrd="0" parTransId="{0D2280EE-EE83-45FB-827C-E8E3AE74C0F2}" sibTransId="{17CB491E-549F-40CC-B4F4-A1EDCBE3963C}"/>
    <dgm:cxn modelId="{BD2B47BC-7D84-4F2D-B6B1-419683D42256}" type="presOf" srcId="{F9D24401-851C-4CD3-B45D-044F34844C84}" destId="{751C5165-F4EF-4168-84D9-C0424433BBA6}" srcOrd="0" destOrd="0" presId="urn:microsoft.com/office/officeart/2005/8/layout/pyramid1"/>
    <dgm:cxn modelId="{D79EB8BE-87BE-4E99-AEF9-85141BD25D08}" type="presOf" srcId="{2F8F013F-5E47-494A-A48B-F802875F404B}" destId="{539ED224-79D4-427F-904C-2307478E72C8}" srcOrd="0" destOrd="0" presId="urn:microsoft.com/office/officeart/2005/8/layout/pyramid1"/>
    <dgm:cxn modelId="{159CA7BF-5FFA-4200-BCF9-E8717F7D374E}" type="presOf" srcId="{A79DAE31-2D34-40F4-92D7-979F05A1B5E1}" destId="{FDCFA003-72A3-480D-BEE6-EF82D5ED6E34}" srcOrd="0" destOrd="0" presId="urn:microsoft.com/office/officeart/2005/8/layout/pyramid1"/>
    <dgm:cxn modelId="{1321C2C3-0B7A-4E73-ACF0-1BD8A870CEE4}" type="presOf" srcId="{EDC3BED9-DF86-47A7-9C5A-8A042754D4D7}" destId="{23148009-B8A1-43F3-A62F-0983A9C5D137}" srcOrd="1" destOrd="0" presId="urn:microsoft.com/office/officeart/2005/8/layout/pyramid1"/>
    <dgm:cxn modelId="{35395FCA-C836-45B2-9917-FEF7484DA398}" type="presOf" srcId="{A79DAE31-2D34-40F4-92D7-979F05A1B5E1}" destId="{A6C64BFC-717F-4AB1-81A5-D1696C845AA3}" srcOrd="1" destOrd="0" presId="urn:microsoft.com/office/officeart/2005/8/layout/pyramid1"/>
    <dgm:cxn modelId="{9687E2D2-757A-483B-837B-2C26D45EE839}" srcId="{F9D24401-851C-4CD3-B45D-044F34844C84}" destId="{1132E2E1-E358-4F5F-B30E-D1C8830DB57C}" srcOrd="3" destOrd="0" parTransId="{DF42A162-0100-4AF4-9E45-1E7330185317}" sibTransId="{8D1D62CB-1474-44BA-91D0-7712766B2C23}"/>
    <dgm:cxn modelId="{D608B3E0-0B7C-4A92-AB27-D9C2F45F4D8A}" srcId="{F9D24401-851C-4CD3-B45D-044F34844C84}" destId="{2F8F013F-5E47-494A-A48B-F802875F404B}" srcOrd="5" destOrd="0" parTransId="{A7E370FE-AB68-40EC-96E2-6D9D975DCCB3}" sibTransId="{ABCF5D78-BBCD-413F-8C2A-C7FA01A86127}"/>
    <dgm:cxn modelId="{6FFE1BE4-03A6-40FD-968F-9D592AF08685}" srcId="{F9D24401-851C-4CD3-B45D-044F34844C84}" destId="{25D89224-80B6-4A39-89C6-DE0D37A7A51A}" srcOrd="0" destOrd="0" parTransId="{C04A3218-8FC9-4E0A-986A-3725C2CC3CE2}" sibTransId="{FF7CDE87-13BB-4EB8-B39E-58778FF58909}"/>
    <dgm:cxn modelId="{00E7ADEE-BCC0-4E6A-8E38-72FE851CB075}" type="presOf" srcId="{2F8F013F-5E47-494A-A48B-F802875F404B}" destId="{834C986E-1A29-45AB-B7D5-AADAB4ED8FCC}" srcOrd="1" destOrd="0" presId="urn:microsoft.com/office/officeart/2005/8/layout/pyramid1"/>
    <dgm:cxn modelId="{B5942FF2-9C70-4A3E-BDC1-0FEA7E27B13C}" srcId="{F9D24401-851C-4CD3-B45D-044F34844C84}" destId="{A79DAE31-2D34-40F4-92D7-979F05A1B5E1}" srcOrd="8" destOrd="0" parTransId="{AC008E41-55CE-4920-B0BD-BA656A4682A8}" sibTransId="{45EF0343-38B5-47CC-B83D-E8916CAA5B0F}"/>
    <dgm:cxn modelId="{A02E6A96-7743-467C-ACEC-0D6B055EE54D}" type="presParOf" srcId="{751C5165-F4EF-4168-84D9-C0424433BBA6}" destId="{4588E9A4-0E16-4F58-8F5A-598482862F6A}" srcOrd="0" destOrd="0" presId="urn:microsoft.com/office/officeart/2005/8/layout/pyramid1"/>
    <dgm:cxn modelId="{C7273590-5FA3-4D36-928B-885CD54736D8}" type="presParOf" srcId="{4588E9A4-0E16-4F58-8F5A-598482862F6A}" destId="{A8108EFF-444B-47F5-BEE1-D6ED0EFB1FDF}" srcOrd="0" destOrd="0" presId="urn:microsoft.com/office/officeart/2005/8/layout/pyramid1"/>
    <dgm:cxn modelId="{4E4247C5-6D57-454B-956F-82D1F54E8D3C}" type="presParOf" srcId="{4588E9A4-0E16-4F58-8F5A-598482862F6A}" destId="{7B9AE9AE-53C5-4CCA-992D-BEBF60BBBABE}" srcOrd="1" destOrd="0" presId="urn:microsoft.com/office/officeart/2005/8/layout/pyramid1"/>
    <dgm:cxn modelId="{33F9F44E-CED8-46A1-A480-3C1900517AC9}" type="presParOf" srcId="{751C5165-F4EF-4168-84D9-C0424433BBA6}" destId="{D6AB1B3C-9030-4354-92AF-79B85725EEAD}" srcOrd="1" destOrd="0" presId="urn:microsoft.com/office/officeart/2005/8/layout/pyramid1"/>
    <dgm:cxn modelId="{7C93E612-6B90-47E4-A007-9CBD2F4ED35A}" type="presParOf" srcId="{D6AB1B3C-9030-4354-92AF-79B85725EEAD}" destId="{B4B45960-6836-4201-81BC-C37FE5FA5D7B}" srcOrd="0" destOrd="0" presId="urn:microsoft.com/office/officeart/2005/8/layout/pyramid1"/>
    <dgm:cxn modelId="{2F5A884B-40F5-4C63-8B06-215BA21C98EC}" type="presParOf" srcId="{D6AB1B3C-9030-4354-92AF-79B85725EEAD}" destId="{BABAFB81-3EBE-4A15-B8CC-C8D7C0366DB3}" srcOrd="1" destOrd="0" presId="urn:microsoft.com/office/officeart/2005/8/layout/pyramid1"/>
    <dgm:cxn modelId="{9FD7C65C-406B-4D4F-B8B9-9513D3C1A076}" type="presParOf" srcId="{751C5165-F4EF-4168-84D9-C0424433BBA6}" destId="{CCD8066D-21FF-4E74-8712-400348819598}" srcOrd="2" destOrd="0" presId="urn:microsoft.com/office/officeart/2005/8/layout/pyramid1"/>
    <dgm:cxn modelId="{A0AF85CB-09C5-414A-86FE-CDB84CA3D5A7}" type="presParOf" srcId="{CCD8066D-21FF-4E74-8712-400348819598}" destId="{8548D703-C7C5-4873-84C9-7BA53045F05D}" srcOrd="0" destOrd="0" presId="urn:microsoft.com/office/officeart/2005/8/layout/pyramid1"/>
    <dgm:cxn modelId="{8D4052F5-A4DF-4246-8F51-FC34864F0926}" type="presParOf" srcId="{CCD8066D-21FF-4E74-8712-400348819598}" destId="{5769F42E-B66A-4394-B71C-9F9A5C2EEDA8}" srcOrd="1" destOrd="0" presId="urn:microsoft.com/office/officeart/2005/8/layout/pyramid1"/>
    <dgm:cxn modelId="{8FC7932C-F754-45BA-A7CC-0D4CADD5B6C0}" type="presParOf" srcId="{751C5165-F4EF-4168-84D9-C0424433BBA6}" destId="{41B32A93-57C0-4CEC-9723-ABBBB5EFCA8B}" srcOrd="3" destOrd="0" presId="urn:microsoft.com/office/officeart/2005/8/layout/pyramid1"/>
    <dgm:cxn modelId="{AEC24A3B-9F17-4730-9DEC-3F2EC7FD59C0}" type="presParOf" srcId="{41B32A93-57C0-4CEC-9723-ABBBB5EFCA8B}" destId="{3E8DCD35-D526-4D5F-87B4-A2AE441D2C62}" srcOrd="0" destOrd="0" presId="urn:microsoft.com/office/officeart/2005/8/layout/pyramid1"/>
    <dgm:cxn modelId="{C42A645E-F660-4F77-9B09-6946B5756D69}" type="presParOf" srcId="{41B32A93-57C0-4CEC-9723-ABBBB5EFCA8B}" destId="{5E8EDDD1-F82E-4A3F-AB6C-F923EDB986BA}" srcOrd="1" destOrd="0" presId="urn:microsoft.com/office/officeart/2005/8/layout/pyramid1"/>
    <dgm:cxn modelId="{2D216335-9508-4D79-87C3-968A8A17836B}" type="presParOf" srcId="{751C5165-F4EF-4168-84D9-C0424433BBA6}" destId="{656E5833-C125-480D-AEE5-CCD04B9B5EB1}" srcOrd="4" destOrd="0" presId="urn:microsoft.com/office/officeart/2005/8/layout/pyramid1"/>
    <dgm:cxn modelId="{FF2874B8-CBD9-4C2A-8A7F-BB04669E527D}" type="presParOf" srcId="{656E5833-C125-480D-AEE5-CCD04B9B5EB1}" destId="{08D9BA92-7DEB-4F88-B186-1BDB74141C83}" srcOrd="0" destOrd="0" presId="urn:microsoft.com/office/officeart/2005/8/layout/pyramid1"/>
    <dgm:cxn modelId="{EEF64E99-D8CD-43D9-9DD9-F0A263A56C01}" type="presParOf" srcId="{656E5833-C125-480D-AEE5-CCD04B9B5EB1}" destId="{09847956-E228-44A9-A3E3-B40655CA4DEB}" srcOrd="1" destOrd="0" presId="urn:microsoft.com/office/officeart/2005/8/layout/pyramid1"/>
    <dgm:cxn modelId="{7C12E153-D42D-4D07-91EF-DA3AF343082B}" type="presParOf" srcId="{751C5165-F4EF-4168-84D9-C0424433BBA6}" destId="{B5BE2DB0-898B-4E26-B665-F8C8128FB356}" srcOrd="5" destOrd="0" presId="urn:microsoft.com/office/officeart/2005/8/layout/pyramid1"/>
    <dgm:cxn modelId="{3B132436-E3FC-474F-9C04-0CFFE28B57F2}" type="presParOf" srcId="{B5BE2DB0-898B-4E26-B665-F8C8128FB356}" destId="{539ED224-79D4-427F-904C-2307478E72C8}" srcOrd="0" destOrd="0" presId="urn:microsoft.com/office/officeart/2005/8/layout/pyramid1"/>
    <dgm:cxn modelId="{F15D967F-046A-4EBE-9AF1-4FEA09ADEE2F}" type="presParOf" srcId="{B5BE2DB0-898B-4E26-B665-F8C8128FB356}" destId="{834C986E-1A29-45AB-B7D5-AADAB4ED8FCC}" srcOrd="1" destOrd="0" presId="urn:microsoft.com/office/officeart/2005/8/layout/pyramid1"/>
    <dgm:cxn modelId="{C065F13D-B9AB-433D-A0B1-DDD25618D90E}" type="presParOf" srcId="{751C5165-F4EF-4168-84D9-C0424433BBA6}" destId="{7BB66847-9DD6-46F7-AD0F-4AD0C6B17A59}" srcOrd="6" destOrd="0" presId="urn:microsoft.com/office/officeart/2005/8/layout/pyramid1"/>
    <dgm:cxn modelId="{BB8534AF-4BB7-47E9-A890-E2F108828693}" type="presParOf" srcId="{7BB66847-9DD6-46F7-AD0F-4AD0C6B17A59}" destId="{7241A9BC-3806-4D1B-95CC-A6D6C9F78FCE}" srcOrd="0" destOrd="0" presId="urn:microsoft.com/office/officeart/2005/8/layout/pyramid1"/>
    <dgm:cxn modelId="{7D8FB9E4-4EF2-401D-98D5-BA198120CAC6}" type="presParOf" srcId="{7BB66847-9DD6-46F7-AD0F-4AD0C6B17A59}" destId="{D2139259-F15B-4221-8704-24A8479F0AFD}" srcOrd="1" destOrd="0" presId="urn:microsoft.com/office/officeart/2005/8/layout/pyramid1"/>
    <dgm:cxn modelId="{E38444EB-9F8A-442C-A7A4-9E9C6B16B9EF}" type="presParOf" srcId="{751C5165-F4EF-4168-84D9-C0424433BBA6}" destId="{21486629-A6AA-49AF-A180-DA8F64418999}" srcOrd="7" destOrd="0" presId="urn:microsoft.com/office/officeart/2005/8/layout/pyramid1"/>
    <dgm:cxn modelId="{42CDC146-94B0-454A-B2CF-F2914150FCE8}" type="presParOf" srcId="{21486629-A6AA-49AF-A180-DA8F64418999}" destId="{71F6270D-10E7-4DA2-9F97-54FB8B8C001E}" srcOrd="0" destOrd="0" presId="urn:microsoft.com/office/officeart/2005/8/layout/pyramid1"/>
    <dgm:cxn modelId="{7730745E-E509-4A34-B408-B8BB2DC3F05F}" type="presParOf" srcId="{21486629-A6AA-49AF-A180-DA8F64418999}" destId="{66FFBCB0-A78E-4F64-BC91-A59A7E9F5923}" srcOrd="1" destOrd="0" presId="urn:microsoft.com/office/officeart/2005/8/layout/pyramid1"/>
    <dgm:cxn modelId="{9859B184-C9C0-46E3-A70E-030D0B52252B}" type="presParOf" srcId="{751C5165-F4EF-4168-84D9-C0424433BBA6}" destId="{3B762A9B-6044-482F-8AD2-2D62FDA55368}" srcOrd="8" destOrd="0" presId="urn:microsoft.com/office/officeart/2005/8/layout/pyramid1"/>
    <dgm:cxn modelId="{524B269C-E7FA-4880-B3FA-3F1ECAB62BBF}" type="presParOf" srcId="{3B762A9B-6044-482F-8AD2-2D62FDA55368}" destId="{FDCFA003-72A3-480D-BEE6-EF82D5ED6E34}" srcOrd="0" destOrd="0" presId="urn:microsoft.com/office/officeart/2005/8/layout/pyramid1"/>
    <dgm:cxn modelId="{548438B7-D3E2-47C1-A6A9-FED7E95591F6}" type="presParOf" srcId="{3B762A9B-6044-482F-8AD2-2D62FDA55368}" destId="{A6C64BFC-717F-4AB1-81A5-D1696C845AA3}" srcOrd="1" destOrd="0" presId="urn:microsoft.com/office/officeart/2005/8/layout/pyramid1"/>
    <dgm:cxn modelId="{E5E1390F-C274-420E-90B4-EEBE12677EB7}" type="presParOf" srcId="{751C5165-F4EF-4168-84D9-C0424433BBA6}" destId="{EABADCAA-31C5-4E86-BC97-492459078CBB}" srcOrd="9" destOrd="0" presId="urn:microsoft.com/office/officeart/2005/8/layout/pyramid1"/>
    <dgm:cxn modelId="{4F4C6CDF-8E65-4AC8-AADF-DC9F81CC23B6}" type="presParOf" srcId="{EABADCAA-31C5-4E86-BC97-492459078CBB}" destId="{BAE37F02-527F-4150-8844-1A989AD2E4B3}" srcOrd="0" destOrd="0" presId="urn:microsoft.com/office/officeart/2005/8/layout/pyramid1"/>
    <dgm:cxn modelId="{21645B81-F0F7-4BC7-ADED-F13210A766D1}" type="presParOf" srcId="{EABADCAA-31C5-4E86-BC97-492459078CBB}" destId="{23148009-B8A1-43F3-A62F-0983A9C5D13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D24401-851C-4CD3-B45D-044F34844C84}" type="doc">
      <dgm:prSet loTypeId="urn:microsoft.com/office/officeart/2005/8/layout/pyramid1" loCatId="pyramid" qsTypeId="urn:microsoft.com/office/officeart/2005/8/quickstyle/3d2" qsCatId="3D" csTypeId="urn:microsoft.com/office/officeart/2005/8/colors/accent1_2" csCatId="accent1" phldr="1"/>
      <dgm:spPr/>
    </dgm:pt>
    <dgm:pt modelId="{25D89224-80B6-4A39-89C6-DE0D37A7A51A}">
      <dgm:prSet phldrT="[Text]" custT="1"/>
      <dgm:spPr/>
      <dgm:t>
        <a:bodyPr/>
        <a:lstStyle/>
        <a:p>
          <a:r>
            <a:rPr lang="en-US" sz="3200" b="1" dirty="0">
              <a:latin typeface="Times New Roman"/>
              <a:cs typeface="Times New Roman"/>
            </a:rPr>
            <a:t>†</a:t>
          </a:r>
          <a:endParaRPr lang="en-US" sz="3200" b="1" dirty="0"/>
        </a:p>
      </dgm:t>
    </dgm:pt>
    <dgm:pt modelId="{C04A3218-8FC9-4E0A-986A-3725C2CC3CE2}" type="parTrans" cxnId="{6FFE1BE4-03A6-40FD-968F-9D592AF08685}">
      <dgm:prSet/>
      <dgm:spPr/>
      <dgm:t>
        <a:bodyPr/>
        <a:lstStyle/>
        <a:p>
          <a:endParaRPr lang="en-US" b="1"/>
        </a:p>
      </dgm:t>
    </dgm:pt>
    <dgm:pt modelId="{FF7CDE87-13BB-4EB8-B39E-58778FF58909}" type="sibTrans" cxnId="{6FFE1BE4-03A6-40FD-968F-9D592AF08685}">
      <dgm:prSet/>
      <dgm:spPr/>
      <dgm:t>
        <a:bodyPr/>
        <a:lstStyle/>
        <a:p>
          <a:endParaRPr lang="en-US" b="1"/>
        </a:p>
      </dgm:t>
    </dgm:pt>
    <dgm:pt modelId="{803C6984-C9EA-4422-8D8C-30149E057B6B}">
      <dgm:prSet phldrT="[Text]"/>
      <dgm:spPr/>
      <dgm:t>
        <a:bodyPr/>
        <a:lstStyle/>
        <a:p>
          <a:r>
            <a:rPr lang="en-US" b="1" dirty="0">
              <a:solidFill>
                <a:schemeClr val="bg1"/>
              </a:solidFill>
            </a:rPr>
            <a:t>Follow Up</a:t>
          </a:r>
        </a:p>
      </dgm:t>
    </dgm:pt>
    <dgm:pt modelId="{8DB5DB1C-C030-4203-AD2E-E70FD3204DBA}" type="parTrans" cxnId="{EBBD8624-E54E-40A6-838E-7D05F97681F9}">
      <dgm:prSet/>
      <dgm:spPr/>
      <dgm:t>
        <a:bodyPr/>
        <a:lstStyle/>
        <a:p>
          <a:endParaRPr lang="en-US" b="1"/>
        </a:p>
      </dgm:t>
    </dgm:pt>
    <dgm:pt modelId="{04B01B4C-62D0-4D0E-881E-770A8EAD54B5}" type="sibTrans" cxnId="{EBBD8624-E54E-40A6-838E-7D05F97681F9}">
      <dgm:prSet/>
      <dgm:spPr/>
      <dgm:t>
        <a:bodyPr/>
        <a:lstStyle/>
        <a:p>
          <a:endParaRPr lang="en-US" b="1"/>
        </a:p>
      </dgm:t>
    </dgm:pt>
    <dgm:pt modelId="{A61E726F-28AF-442A-8426-E961666DE049}">
      <dgm:prSet phldrT="[Text]"/>
      <dgm:spPr/>
      <dgm:t>
        <a:bodyPr/>
        <a:lstStyle/>
        <a:p>
          <a:r>
            <a:rPr lang="en-US" b="1" dirty="0">
              <a:solidFill>
                <a:schemeClr val="bg1"/>
              </a:solidFill>
            </a:rPr>
            <a:t>Home Visitations</a:t>
          </a:r>
        </a:p>
      </dgm:t>
    </dgm:pt>
    <dgm:pt modelId="{D8089CD5-412C-4959-843C-4166B7FF089F}" type="parTrans" cxnId="{924D795C-379A-491E-A6A7-9E332785784D}">
      <dgm:prSet/>
      <dgm:spPr/>
      <dgm:t>
        <a:bodyPr/>
        <a:lstStyle/>
        <a:p>
          <a:endParaRPr lang="en-US" b="1"/>
        </a:p>
      </dgm:t>
    </dgm:pt>
    <dgm:pt modelId="{C95FE173-CBB4-4CE8-824B-3F6058F29F67}" type="sibTrans" cxnId="{924D795C-379A-491E-A6A7-9E332785784D}">
      <dgm:prSet/>
      <dgm:spPr/>
      <dgm:t>
        <a:bodyPr/>
        <a:lstStyle/>
        <a:p>
          <a:endParaRPr lang="en-US" b="1"/>
        </a:p>
      </dgm:t>
    </dgm:pt>
    <dgm:pt modelId="{1132E2E1-E358-4F5F-B30E-D1C8830DB57C}">
      <dgm:prSet phldrT="[Text]"/>
      <dgm:spPr/>
      <dgm:t>
        <a:bodyPr/>
        <a:lstStyle/>
        <a:p>
          <a:r>
            <a:rPr lang="en-US" b="1" dirty="0">
              <a:solidFill>
                <a:schemeClr val="bg1"/>
              </a:solidFill>
            </a:rPr>
            <a:t>Ambassadors Select Stewards</a:t>
          </a:r>
        </a:p>
      </dgm:t>
    </dgm:pt>
    <dgm:pt modelId="{DF42A162-0100-4AF4-9E45-1E7330185317}" type="parTrans" cxnId="{9687E2D2-757A-483B-837B-2C26D45EE839}">
      <dgm:prSet/>
      <dgm:spPr/>
      <dgm:t>
        <a:bodyPr/>
        <a:lstStyle/>
        <a:p>
          <a:endParaRPr lang="en-US" b="1"/>
        </a:p>
      </dgm:t>
    </dgm:pt>
    <dgm:pt modelId="{8D1D62CB-1474-44BA-91D0-7712766B2C23}" type="sibTrans" cxnId="{9687E2D2-757A-483B-837B-2C26D45EE839}">
      <dgm:prSet/>
      <dgm:spPr/>
      <dgm:t>
        <a:bodyPr/>
        <a:lstStyle/>
        <a:p>
          <a:endParaRPr lang="en-US" b="1"/>
        </a:p>
      </dgm:t>
    </dgm:pt>
    <dgm:pt modelId="{9A62EACB-74D4-478C-84DD-8E194CD4D754}">
      <dgm:prSet phldrT="[Text]"/>
      <dgm:spPr/>
      <dgm:t>
        <a:bodyPr/>
        <a:lstStyle/>
        <a:p>
          <a:r>
            <a:rPr lang="en-US" b="1" dirty="0">
              <a:solidFill>
                <a:schemeClr val="bg1"/>
              </a:solidFill>
            </a:rPr>
            <a:t>Train  Ambassadors</a:t>
          </a:r>
        </a:p>
      </dgm:t>
    </dgm:pt>
    <dgm:pt modelId="{0E0EE07E-5F43-4AD1-8F24-0E6FC44DCAFF}" type="parTrans" cxnId="{1E2FB607-AB34-4F7E-B041-9BDDA5152701}">
      <dgm:prSet/>
      <dgm:spPr/>
      <dgm:t>
        <a:bodyPr/>
        <a:lstStyle/>
        <a:p>
          <a:endParaRPr lang="en-US" b="1"/>
        </a:p>
      </dgm:t>
    </dgm:pt>
    <dgm:pt modelId="{451D46EC-2E18-425E-BF7C-711C04A10FEC}" type="sibTrans" cxnId="{1E2FB607-AB34-4F7E-B041-9BDDA5152701}">
      <dgm:prSet/>
      <dgm:spPr/>
      <dgm:t>
        <a:bodyPr/>
        <a:lstStyle/>
        <a:p>
          <a:endParaRPr lang="en-US" b="1"/>
        </a:p>
      </dgm:t>
    </dgm:pt>
    <dgm:pt modelId="{2F8F013F-5E47-494A-A48B-F802875F404B}">
      <dgm:prSet phldrT="[Text]"/>
      <dgm:spPr/>
      <dgm:t>
        <a:bodyPr/>
        <a:lstStyle/>
        <a:p>
          <a:r>
            <a:rPr lang="en-US" b="1" dirty="0">
              <a:solidFill>
                <a:schemeClr val="bg1"/>
              </a:solidFill>
            </a:rPr>
            <a:t>Recruit  Ambassadors</a:t>
          </a:r>
        </a:p>
      </dgm:t>
    </dgm:pt>
    <dgm:pt modelId="{A7E370FE-AB68-40EC-96E2-6D9D975DCCB3}" type="parTrans" cxnId="{D608B3E0-0B7C-4A92-AB27-D9C2F45F4D8A}">
      <dgm:prSet/>
      <dgm:spPr/>
      <dgm:t>
        <a:bodyPr/>
        <a:lstStyle/>
        <a:p>
          <a:endParaRPr lang="en-US" b="1"/>
        </a:p>
      </dgm:t>
    </dgm:pt>
    <dgm:pt modelId="{ABCF5D78-BBCD-413F-8C2A-C7FA01A86127}" type="sibTrans" cxnId="{D608B3E0-0B7C-4A92-AB27-D9C2F45F4D8A}">
      <dgm:prSet/>
      <dgm:spPr/>
      <dgm:t>
        <a:bodyPr/>
        <a:lstStyle/>
        <a:p>
          <a:endParaRPr lang="en-US" b="1"/>
        </a:p>
      </dgm:t>
    </dgm:pt>
    <dgm:pt modelId="{99C99753-EEDF-4156-973D-A7B7FDF64FD1}">
      <dgm:prSet phldrT="[Text]"/>
      <dgm:spPr/>
      <dgm:t>
        <a:bodyPr/>
        <a:lstStyle/>
        <a:p>
          <a:r>
            <a:rPr lang="en-US" b="1" dirty="0">
              <a:solidFill>
                <a:schemeClr val="accent1">
                  <a:lumMod val="75000"/>
                </a:schemeClr>
              </a:solidFill>
            </a:rPr>
            <a:t>Ministry  Handbook  and  Stewardship  Materials</a:t>
          </a:r>
        </a:p>
      </dgm:t>
    </dgm:pt>
    <dgm:pt modelId="{20C73B5A-1F36-4978-B488-3DE1709BF39E}" type="parTrans" cxnId="{C7788C0C-C955-4365-A4C0-EEBA2112CB5A}">
      <dgm:prSet/>
      <dgm:spPr/>
      <dgm:t>
        <a:bodyPr/>
        <a:lstStyle/>
        <a:p>
          <a:endParaRPr lang="en-US" b="1"/>
        </a:p>
      </dgm:t>
    </dgm:pt>
    <dgm:pt modelId="{E51CB752-9EA1-4ABD-803F-4970AE1CDA13}" type="sibTrans" cxnId="{C7788C0C-C955-4365-A4C0-EEBA2112CB5A}">
      <dgm:prSet/>
      <dgm:spPr/>
      <dgm:t>
        <a:bodyPr/>
        <a:lstStyle/>
        <a:p>
          <a:endParaRPr lang="en-US" b="1"/>
        </a:p>
      </dgm:t>
    </dgm:pt>
    <dgm:pt modelId="{6CB33680-3E03-43EB-8661-E9F0A75EE1FD}">
      <dgm:prSet phldrT="[Text]"/>
      <dgm:spPr/>
      <dgm:t>
        <a:bodyPr/>
        <a:lstStyle/>
        <a:p>
          <a:r>
            <a:rPr lang="en-US" b="1" dirty="0">
              <a:solidFill>
                <a:schemeClr val="accent1">
                  <a:lumMod val="75000"/>
                </a:schemeClr>
              </a:solidFill>
            </a:rPr>
            <a:t>Council  of  Ministries</a:t>
          </a:r>
        </a:p>
      </dgm:t>
    </dgm:pt>
    <dgm:pt modelId="{0D2280EE-EE83-45FB-827C-E8E3AE74C0F2}" type="parTrans" cxnId="{983D59BA-76CE-40E6-8AF6-F7F74812212F}">
      <dgm:prSet/>
      <dgm:spPr/>
      <dgm:t>
        <a:bodyPr/>
        <a:lstStyle/>
        <a:p>
          <a:endParaRPr lang="en-US" b="1"/>
        </a:p>
      </dgm:t>
    </dgm:pt>
    <dgm:pt modelId="{17CB491E-549F-40CC-B4F4-A1EDCBE3963C}" type="sibTrans" cxnId="{983D59BA-76CE-40E6-8AF6-F7F74812212F}">
      <dgm:prSet/>
      <dgm:spPr/>
      <dgm:t>
        <a:bodyPr/>
        <a:lstStyle/>
        <a:p>
          <a:endParaRPr lang="en-US" b="1"/>
        </a:p>
      </dgm:t>
    </dgm:pt>
    <dgm:pt modelId="{A79DAE31-2D34-40F4-92D7-979F05A1B5E1}">
      <dgm:prSet phldrT="[Text]"/>
      <dgm:spPr/>
      <dgm:t>
        <a:bodyPr/>
        <a:lstStyle/>
        <a:p>
          <a:r>
            <a:rPr lang="en-US" b="1" dirty="0">
              <a:solidFill>
                <a:schemeClr val="accent1">
                  <a:lumMod val="75000"/>
                </a:schemeClr>
              </a:solidFill>
            </a:rPr>
            <a:t>Mission-Vision-Strategic Objectives</a:t>
          </a:r>
        </a:p>
      </dgm:t>
    </dgm:pt>
    <dgm:pt modelId="{AC008E41-55CE-4920-B0BD-BA656A4682A8}" type="parTrans" cxnId="{B5942FF2-9C70-4A3E-BDC1-0FEA7E27B13C}">
      <dgm:prSet/>
      <dgm:spPr/>
      <dgm:t>
        <a:bodyPr/>
        <a:lstStyle/>
        <a:p>
          <a:endParaRPr lang="en-US" b="1"/>
        </a:p>
      </dgm:t>
    </dgm:pt>
    <dgm:pt modelId="{45EF0343-38B5-47CC-B83D-E8916CAA5B0F}" type="sibTrans" cxnId="{B5942FF2-9C70-4A3E-BDC1-0FEA7E27B13C}">
      <dgm:prSet/>
      <dgm:spPr/>
      <dgm:t>
        <a:bodyPr/>
        <a:lstStyle/>
        <a:p>
          <a:endParaRPr lang="en-US" b="1"/>
        </a:p>
      </dgm:t>
    </dgm:pt>
    <dgm:pt modelId="{EDC3BED9-DF86-47A7-9C5A-8A042754D4D7}">
      <dgm:prSet phldrT="[Text]"/>
      <dgm:spPr/>
      <dgm:t>
        <a:bodyPr/>
        <a:lstStyle/>
        <a:p>
          <a:r>
            <a:rPr lang="en-US" b="1" dirty="0">
              <a:solidFill>
                <a:schemeClr val="accent1">
                  <a:lumMod val="75000"/>
                </a:schemeClr>
              </a:solidFill>
            </a:rPr>
            <a:t>P.P.S. -  Priest, Parish Council and Stewardship Ministry  Consensus</a:t>
          </a:r>
        </a:p>
      </dgm:t>
    </dgm:pt>
    <dgm:pt modelId="{32B273F9-CDCF-4CD0-84AE-2F5F0F40F208}" type="parTrans" cxnId="{A1E40791-B17F-42ED-B462-DA913DD19BB7}">
      <dgm:prSet/>
      <dgm:spPr/>
      <dgm:t>
        <a:bodyPr/>
        <a:lstStyle/>
        <a:p>
          <a:endParaRPr lang="en-US" b="1"/>
        </a:p>
      </dgm:t>
    </dgm:pt>
    <dgm:pt modelId="{40D01029-8AF9-47AD-BF1D-8306AE8BFCF1}" type="sibTrans" cxnId="{A1E40791-B17F-42ED-B462-DA913DD19BB7}">
      <dgm:prSet/>
      <dgm:spPr/>
      <dgm:t>
        <a:bodyPr/>
        <a:lstStyle/>
        <a:p>
          <a:endParaRPr lang="en-US" b="1"/>
        </a:p>
      </dgm:t>
    </dgm:pt>
    <dgm:pt modelId="{751C5165-F4EF-4168-84D9-C0424433BBA6}" type="pres">
      <dgm:prSet presAssocID="{F9D24401-851C-4CD3-B45D-044F34844C84}" presName="Name0" presStyleCnt="0">
        <dgm:presLayoutVars>
          <dgm:dir/>
          <dgm:animLvl val="lvl"/>
          <dgm:resizeHandles val="exact"/>
        </dgm:presLayoutVars>
      </dgm:prSet>
      <dgm:spPr/>
    </dgm:pt>
    <dgm:pt modelId="{4588E9A4-0E16-4F58-8F5A-598482862F6A}" type="pres">
      <dgm:prSet presAssocID="{25D89224-80B6-4A39-89C6-DE0D37A7A51A}" presName="Name8" presStyleCnt="0"/>
      <dgm:spPr/>
    </dgm:pt>
    <dgm:pt modelId="{A8108EFF-444B-47F5-BEE1-D6ED0EFB1FDF}" type="pres">
      <dgm:prSet presAssocID="{25D89224-80B6-4A39-89C6-DE0D37A7A51A}" presName="level" presStyleLbl="node1" presStyleIdx="0" presStyleCnt="10" custLinFactNeighborX="2598">
        <dgm:presLayoutVars>
          <dgm:chMax val="1"/>
          <dgm:bulletEnabled val="1"/>
        </dgm:presLayoutVars>
      </dgm:prSet>
      <dgm:spPr/>
    </dgm:pt>
    <dgm:pt modelId="{7B9AE9AE-53C5-4CCA-992D-BEBF60BBBABE}" type="pres">
      <dgm:prSet presAssocID="{25D89224-80B6-4A39-89C6-DE0D37A7A51A}" presName="levelTx" presStyleLbl="revTx" presStyleIdx="0" presStyleCnt="0">
        <dgm:presLayoutVars>
          <dgm:chMax val="1"/>
          <dgm:bulletEnabled val="1"/>
        </dgm:presLayoutVars>
      </dgm:prSet>
      <dgm:spPr/>
    </dgm:pt>
    <dgm:pt modelId="{D6AB1B3C-9030-4354-92AF-79B85725EEAD}" type="pres">
      <dgm:prSet presAssocID="{803C6984-C9EA-4422-8D8C-30149E057B6B}" presName="Name8" presStyleCnt="0"/>
      <dgm:spPr/>
    </dgm:pt>
    <dgm:pt modelId="{B4B45960-6836-4201-81BC-C37FE5FA5D7B}" type="pres">
      <dgm:prSet presAssocID="{803C6984-C9EA-4422-8D8C-30149E057B6B}" presName="level" presStyleLbl="node1" presStyleIdx="1" presStyleCnt="10">
        <dgm:presLayoutVars>
          <dgm:chMax val="1"/>
          <dgm:bulletEnabled val="1"/>
        </dgm:presLayoutVars>
      </dgm:prSet>
      <dgm:spPr/>
    </dgm:pt>
    <dgm:pt modelId="{BABAFB81-3EBE-4A15-B8CC-C8D7C0366DB3}" type="pres">
      <dgm:prSet presAssocID="{803C6984-C9EA-4422-8D8C-30149E057B6B}" presName="levelTx" presStyleLbl="revTx" presStyleIdx="0" presStyleCnt="0">
        <dgm:presLayoutVars>
          <dgm:chMax val="1"/>
          <dgm:bulletEnabled val="1"/>
        </dgm:presLayoutVars>
      </dgm:prSet>
      <dgm:spPr/>
    </dgm:pt>
    <dgm:pt modelId="{CCD8066D-21FF-4E74-8712-400348819598}" type="pres">
      <dgm:prSet presAssocID="{A61E726F-28AF-442A-8426-E961666DE049}" presName="Name8" presStyleCnt="0"/>
      <dgm:spPr/>
    </dgm:pt>
    <dgm:pt modelId="{8548D703-C7C5-4873-84C9-7BA53045F05D}" type="pres">
      <dgm:prSet presAssocID="{A61E726F-28AF-442A-8426-E961666DE049}" presName="level" presStyleLbl="node1" presStyleIdx="2" presStyleCnt="10">
        <dgm:presLayoutVars>
          <dgm:chMax val="1"/>
          <dgm:bulletEnabled val="1"/>
        </dgm:presLayoutVars>
      </dgm:prSet>
      <dgm:spPr/>
    </dgm:pt>
    <dgm:pt modelId="{5769F42E-B66A-4394-B71C-9F9A5C2EEDA8}" type="pres">
      <dgm:prSet presAssocID="{A61E726F-28AF-442A-8426-E961666DE049}" presName="levelTx" presStyleLbl="revTx" presStyleIdx="0" presStyleCnt="0">
        <dgm:presLayoutVars>
          <dgm:chMax val="1"/>
          <dgm:bulletEnabled val="1"/>
        </dgm:presLayoutVars>
      </dgm:prSet>
      <dgm:spPr/>
    </dgm:pt>
    <dgm:pt modelId="{41B32A93-57C0-4CEC-9723-ABBBB5EFCA8B}" type="pres">
      <dgm:prSet presAssocID="{1132E2E1-E358-4F5F-B30E-D1C8830DB57C}" presName="Name8" presStyleCnt="0"/>
      <dgm:spPr/>
    </dgm:pt>
    <dgm:pt modelId="{3E8DCD35-D526-4D5F-87B4-A2AE441D2C62}" type="pres">
      <dgm:prSet presAssocID="{1132E2E1-E358-4F5F-B30E-D1C8830DB57C}" presName="level" presStyleLbl="node1" presStyleIdx="3" presStyleCnt="10">
        <dgm:presLayoutVars>
          <dgm:chMax val="1"/>
          <dgm:bulletEnabled val="1"/>
        </dgm:presLayoutVars>
      </dgm:prSet>
      <dgm:spPr/>
    </dgm:pt>
    <dgm:pt modelId="{5E8EDDD1-F82E-4A3F-AB6C-F923EDB986BA}" type="pres">
      <dgm:prSet presAssocID="{1132E2E1-E358-4F5F-B30E-D1C8830DB57C}" presName="levelTx" presStyleLbl="revTx" presStyleIdx="0" presStyleCnt="0">
        <dgm:presLayoutVars>
          <dgm:chMax val="1"/>
          <dgm:bulletEnabled val="1"/>
        </dgm:presLayoutVars>
      </dgm:prSet>
      <dgm:spPr/>
    </dgm:pt>
    <dgm:pt modelId="{656E5833-C125-480D-AEE5-CCD04B9B5EB1}" type="pres">
      <dgm:prSet presAssocID="{9A62EACB-74D4-478C-84DD-8E194CD4D754}" presName="Name8" presStyleCnt="0"/>
      <dgm:spPr/>
    </dgm:pt>
    <dgm:pt modelId="{08D9BA92-7DEB-4F88-B186-1BDB74141C83}" type="pres">
      <dgm:prSet presAssocID="{9A62EACB-74D4-478C-84DD-8E194CD4D754}" presName="level" presStyleLbl="node1" presStyleIdx="4" presStyleCnt="10">
        <dgm:presLayoutVars>
          <dgm:chMax val="1"/>
          <dgm:bulletEnabled val="1"/>
        </dgm:presLayoutVars>
      </dgm:prSet>
      <dgm:spPr/>
    </dgm:pt>
    <dgm:pt modelId="{09847956-E228-44A9-A3E3-B40655CA4DEB}" type="pres">
      <dgm:prSet presAssocID="{9A62EACB-74D4-478C-84DD-8E194CD4D754}" presName="levelTx" presStyleLbl="revTx" presStyleIdx="0" presStyleCnt="0">
        <dgm:presLayoutVars>
          <dgm:chMax val="1"/>
          <dgm:bulletEnabled val="1"/>
        </dgm:presLayoutVars>
      </dgm:prSet>
      <dgm:spPr/>
    </dgm:pt>
    <dgm:pt modelId="{B5BE2DB0-898B-4E26-B665-F8C8128FB356}" type="pres">
      <dgm:prSet presAssocID="{2F8F013F-5E47-494A-A48B-F802875F404B}" presName="Name8" presStyleCnt="0"/>
      <dgm:spPr/>
    </dgm:pt>
    <dgm:pt modelId="{539ED224-79D4-427F-904C-2307478E72C8}" type="pres">
      <dgm:prSet presAssocID="{2F8F013F-5E47-494A-A48B-F802875F404B}" presName="level" presStyleLbl="node1" presStyleIdx="5" presStyleCnt="10">
        <dgm:presLayoutVars>
          <dgm:chMax val="1"/>
          <dgm:bulletEnabled val="1"/>
        </dgm:presLayoutVars>
      </dgm:prSet>
      <dgm:spPr/>
    </dgm:pt>
    <dgm:pt modelId="{834C986E-1A29-45AB-B7D5-AADAB4ED8FCC}" type="pres">
      <dgm:prSet presAssocID="{2F8F013F-5E47-494A-A48B-F802875F404B}" presName="levelTx" presStyleLbl="revTx" presStyleIdx="0" presStyleCnt="0">
        <dgm:presLayoutVars>
          <dgm:chMax val="1"/>
          <dgm:bulletEnabled val="1"/>
        </dgm:presLayoutVars>
      </dgm:prSet>
      <dgm:spPr/>
    </dgm:pt>
    <dgm:pt modelId="{7BB66847-9DD6-46F7-AD0F-4AD0C6B17A59}" type="pres">
      <dgm:prSet presAssocID="{99C99753-EEDF-4156-973D-A7B7FDF64FD1}" presName="Name8" presStyleCnt="0"/>
      <dgm:spPr/>
    </dgm:pt>
    <dgm:pt modelId="{7241A9BC-3806-4D1B-95CC-A6D6C9F78FCE}" type="pres">
      <dgm:prSet presAssocID="{99C99753-EEDF-4156-973D-A7B7FDF64FD1}" presName="level" presStyleLbl="node1" presStyleIdx="6" presStyleCnt="10">
        <dgm:presLayoutVars>
          <dgm:chMax val="1"/>
          <dgm:bulletEnabled val="1"/>
        </dgm:presLayoutVars>
      </dgm:prSet>
      <dgm:spPr/>
    </dgm:pt>
    <dgm:pt modelId="{D2139259-F15B-4221-8704-24A8479F0AFD}" type="pres">
      <dgm:prSet presAssocID="{99C99753-EEDF-4156-973D-A7B7FDF64FD1}" presName="levelTx" presStyleLbl="revTx" presStyleIdx="0" presStyleCnt="0">
        <dgm:presLayoutVars>
          <dgm:chMax val="1"/>
          <dgm:bulletEnabled val="1"/>
        </dgm:presLayoutVars>
      </dgm:prSet>
      <dgm:spPr/>
    </dgm:pt>
    <dgm:pt modelId="{21486629-A6AA-49AF-A180-DA8F64418999}" type="pres">
      <dgm:prSet presAssocID="{6CB33680-3E03-43EB-8661-E9F0A75EE1FD}" presName="Name8" presStyleCnt="0"/>
      <dgm:spPr/>
    </dgm:pt>
    <dgm:pt modelId="{71F6270D-10E7-4DA2-9F97-54FB8B8C001E}" type="pres">
      <dgm:prSet presAssocID="{6CB33680-3E03-43EB-8661-E9F0A75EE1FD}" presName="level" presStyleLbl="node1" presStyleIdx="7" presStyleCnt="10">
        <dgm:presLayoutVars>
          <dgm:chMax val="1"/>
          <dgm:bulletEnabled val="1"/>
        </dgm:presLayoutVars>
      </dgm:prSet>
      <dgm:spPr/>
    </dgm:pt>
    <dgm:pt modelId="{66FFBCB0-A78E-4F64-BC91-A59A7E9F5923}" type="pres">
      <dgm:prSet presAssocID="{6CB33680-3E03-43EB-8661-E9F0A75EE1FD}" presName="levelTx" presStyleLbl="revTx" presStyleIdx="0" presStyleCnt="0">
        <dgm:presLayoutVars>
          <dgm:chMax val="1"/>
          <dgm:bulletEnabled val="1"/>
        </dgm:presLayoutVars>
      </dgm:prSet>
      <dgm:spPr/>
    </dgm:pt>
    <dgm:pt modelId="{3B762A9B-6044-482F-8AD2-2D62FDA55368}" type="pres">
      <dgm:prSet presAssocID="{A79DAE31-2D34-40F4-92D7-979F05A1B5E1}" presName="Name8" presStyleCnt="0"/>
      <dgm:spPr/>
    </dgm:pt>
    <dgm:pt modelId="{FDCFA003-72A3-480D-BEE6-EF82D5ED6E34}" type="pres">
      <dgm:prSet presAssocID="{A79DAE31-2D34-40F4-92D7-979F05A1B5E1}" presName="level" presStyleLbl="node1" presStyleIdx="8" presStyleCnt="10">
        <dgm:presLayoutVars>
          <dgm:chMax val="1"/>
          <dgm:bulletEnabled val="1"/>
        </dgm:presLayoutVars>
      </dgm:prSet>
      <dgm:spPr/>
    </dgm:pt>
    <dgm:pt modelId="{A6C64BFC-717F-4AB1-81A5-D1696C845AA3}" type="pres">
      <dgm:prSet presAssocID="{A79DAE31-2D34-40F4-92D7-979F05A1B5E1}" presName="levelTx" presStyleLbl="revTx" presStyleIdx="0" presStyleCnt="0">
        <dgm:presLayoutVars>
          <dgm:chMax val="1"/>
          <dgm:bulletEnabled val="1"/>
        </dgm:presLayoutVars>
      </dgm:prSet>
      <dgm:spPr/>
    </dgm:pt>
    <dgm:pt modelId="{EABADCAA-31C5-4E86-BC97-492459078CBB}" type="pres">
      <dgm:prSet presAssocID="{EDC3BED9-DF86-47A7-9C5A-8A042754D4D7}" presName="Name8" presStyleCnt="0"/>
      <dgm:spPr/>
    </dgm:pt>
    <dgm:pt modelId="{BAE37F02-527F-4150-8844-1A989AD2E4B3}" type="pres">
      <dgm:prSet presAssocID="{EDC3BED9-DF86-47A7-9C5A-8A042754D4D7}" presName="level" presStyleLbl="node1" presStyleIdx="9" presStyleCnt="10">
        <dgm:presLayoutVars>
          <dgm:chMax val="1"/>
          <dgm:bulletEnabled val="1"/>
        </dgm:presLayoutVars>
      </dgm:prSet>
      <dgm:spPr/>
    </dgm:pt>
    <dgm:pt modelId="{23148009-B8A1-43F3-A62F-0983A9C5D137}" type="pres">
      <dgm:prSet presAssocID="{EDC3BED9-DF86-47A7-9C5A-8A042754D4D7}" presName="levelTx" presStyleLbl="revTx" presStyleIdx="0" presStyleCnt="0">
        <dgm:presLayoutVars>
          <dgm:chMax val="1"/>
          <dgm:bulletEnabled val="1"/>
        </dgm:presLayoutVars>
      </dgm:prSet>
      <dgm:spPr/>
    </dgm:pt>
  </dgm:ptLst>
  <dgm:cxnLst>
    <dgm:cxn modelId="{B9689D06-CFF4-4E0E-8502-7F7008603B05}" type="presOf" srcId="{99C99753-EEDF-4156-973D-A7B7FDF64FD1}" destId="{D2139259-F15B-4221-8704-24A8479F0AFD}" srcOrd="1" destOrd="0" presId="urn:microsoft.com/office/officeart/2005/8/layout/pyramid1"/>
    <dgm:cxn modelId="{1E2FB607-AB34-4F7E-B041-9BDDA5152701}" srcId="{F9D24401-851C-4CD3-B45D-044F34844C84}" destId="{9A62EACB-74D4-478C-84DD-8E194CD4D754}" srcOrd="4" destOrd="0" parTransId="{0E0EE07E-5F43-4AD1-8F24-0E6FC44DCAFF}" sibTransId="{451D46EC-2E18-425E-BF7C-711C04A10FEC}"/>
    <dgm:cxn modelId="{8D519C08-056D-4A6C-99A5-1F09BEB33CDB}" type="presOf" srcId="{9A62EACB-74D4-478C-84DD-8E194CD4D754}" destId="{08D9BA92-7DEB-4F88-B186-1BDB74141C83}" srcOrd="0" destOrd="0" presId="urn:microsoft.com/office/officeart/2005/8/layout/pyramid1"/>
    <dgm:cxn modelId="{C7788C0C-C955-4365-A4C0-EEBA2112CB5A}" srcId="{F9D24401-851C-4CD3-B45D-044F34844C84}" destId="{99C99753-EEDF-4156-973D-A7B7FDF64FD1}" srcOrd="6" destOrd="0" parTransId="{20C73B5A-1F36-4978-B488-3DE1709BF39E}" sibTransId="{E51CB752-9EA1-4ABD-803F-4970AE1CDA13}"/>
    <dgm:cxn modelId="{F51EF613-A2EC-44EA-B30B-AE54F2DFA3D0}" type="presOf" srcId="{9A62EACB-74D4-478C-84DD-8E194CD4D754}" destId="{09847956-E228-44A9-A3E3-B40655CA4DEB}" srcOrd="1" destOrd="0" presId="urn:microsoft.com/office/officeart/2005/8/layout/pyramid1"/>
    <dgm:cxn modelId="{D0B38B14-A4BD-4AEE-95B4-8072D3F67527}" type="presOf" srcId="{6CB33680-3E03-43EB-8661-E9F0A75EE1FD}" destId="{71F6270D-10E7-4DA2-9F97-54FB8B8C001E}" srcOrd="0" destOrd="0" presId="urn:microsoft.com/office/officeart/2005/8/layout/pyramid1"/>
    <dgm:cxn modelId="{AA02DB20-AEAF-414C-BAEF-3559B80D860C}" type="presOf" srcId="{803C6984-C9EA-4422-8D8C-30149E057B6B}" destId="{B4B45960-6836-4201-81BC-C37FE5FA5D7B}" srcOrd="0" destOrd="0" presId="urn:microsoft.com/office/officeart/2005/8/layout/pyramid1"/>
    <dgm:cxn modelId="{C1D76D22-208D-46DF-B064-85BE31B544A0}" type="presOf" srcId="{A61E726F-28AF-442A-8426-E961666DE049}" destId="{8548D703-C7C5-4873-84C9-7BA53045F05D}" srcOrd="0" destOrd="0" presId="urn:microsoft.com/office/officeart/2005/8/layout/pyramid1"/>
    <dgm:cxn modelId="{EBBD8624-E54E-40A6-838E-7D05F97681F9}" srcId="{F9D24401-851C-4CD3-B45D-044F34844C84}" destId="{803C6984-C9EA-4422-8D8C-30149E057B6B}" srcOrd="1" destOrd="0" parTransId="{8DB5DB1C-C030-4203-AD2E-E70FD3204DBA}" sibTransId="{04B01B4C-62D0-4D0E-881E-770A8EAD54B5}"/>
    <dgm:cxn modelId="{5942F62E-CA33-4A96-B4F0-8553D0E8CF48}" type="presOf" srcId="{25D89224-80B6-4A39-89C6-DE0D37A7A51A}" destId="{A8108EFF-444B-47F5-BEE1-D6ED0EFB1FDF}" srcOrd="0" destOrd="0" presId="urn:microsoft.com/office/officeart/2005/8/layout/pyramid1"/>
    <dgm:cxn modelId="{13EAE937-6A47-4206-9D81-2DBA3C53452F}" type="presOf" srcId="{1132E2E1-E358-4F5F-B30E-D1C8830DB57C}" destId="{3E8DCD35-D526-4D5F-87B4-A2AE441D2C62}" srcOrd="0" destOrd="0" presId="urn:microsoft.com/office/officeart/2005/8/layout/pyramid1"/>
    <dgm:cxn modelId="{924D795C-379A-491E-A6A7-9E332785784D}" srcId="{F9D24401-851C-4CD3-B45D-044F34844C84}" destId="{A61E726F-28AF-442A-8426-E961666DE049}" srcOrd="2" destOrd="0" parTransId="{D8089CD5-412C-4959-843C-4166B7FF089F}" sibTransId="{C95FE173-CBB4-4CE8-824B-3F6058F29F67}"/>
    <dgm:cxn modelId="{81AA2A4A-8B5B-44CE-862C-554F4CF3382B}" type="presOf" srcId="{1132E2E1-E358-4F5F-B30E-D1C8830DB57C}" destId="{5E8EDDD1-F82E-4A3F-AB6C-F923EDB986BA}" srcOrd="1" destOrd="0" presId="urn:microsoft.com/office/officeart/2005/8/layout/pyramid1"/>
    <dgm:cxn modelId="{88C4BC7B-7EAA-4EC6-B313-D125BAF00891}" type="presOf" srcId="{803C6984-C9EA-4422-8D8C-30149E057B6B}" destId="{BABAFB81-3EBE-4A15-B8CC-C8D7C0366DB3}" srcOrd="1" destOrd="0" presId="urn:microsoft.com/office/officeart/2005/8/layout/pyramid1"/>
    <dgm:cxn modelId="{6CC39480-4821-4D3B-85E9-919F627520E4}" type="presOf" srcId="{EDC3BED9-DF86-47A7-9C5A-8A042754D4D7}" destId="{BAE37F02-527F-4150-8844-1A989AD2E4B3}" srcOrd="0" destOrd="0" presId="urn:microsoft.com/office/officeart/2005/8/layout/pyramid1"/>
    <dgm:cxn modelId="{5C476C86-B281-4F76-B031-BCF1DAA504C0}" type="presOf" srcId="{99C99753-EEDF-4156-973D-A7B7FDF64FD1}" destId="{7241A9BC-3806-4D1B-95CC-A6D6C9F78FCE}" srcOrd="0" destOrd="0" presId="urn:microsoft.com/office/officeart/2005/8/layout/pyramid1"/>
    <dgm:cxn modelId="{A1E40791-B17F-42ED-B462-DA913DD19BB7}" srcId="{F9D24401-851C-4CD3-B45D-044F34844C84}" destId="{EDC3BED9-DF86-47A7-9C5A-8A042754D4D7}" srcOrd="9" destOrd="0" parTransId="{32B273F9-CDCF-4CD0-84AE-2F5F0F40F208}" sibTransId="{40D01029-8AF9-47AD-BF1D-8306AE8BFCF1}"/>
    <dgm:cxn modelId="{32C6419B-10DB-4139-8063-2A42BF2B09B3}" type="presOf" srcId="{6CB33680-3E03-43EB-8661-E9F0A75EE1FD}" destId="{66FFBCB0-A78E-4F64-BC91-A59A7E9F5923}" srcOrd="1" destOrd="0" presId="urn:microsoft.com/office/officeart/2005/8/layout/pyramid1"/>
    <dgm:cxn modelId="{1097FC9E-02BE-4F6F-8F8B-745D853BEA46}" type="presOf" srcId="{25D89224-80B6-4A39-89C6-DE0D37A7A51A}" destId="{7B9AE9AE-53C5-4CCA-992D-BEBF60BBBABE}" srcOrd="1" destOrd="0" presId="urn:microsoft.com/office/officeart/2005/8/layout/pyramid1"/>
    <dgm:cxn modelId="{F3A774B9-9709-4A80-BE4C-B39AF2F34E2E}" type="presOf" srcId="{A61E726F-28AF-442A-8426-E961666DE049}" destId="{5769F42E-B66A-4394-B71C-9F9A5C2EEDA8}" srcOrd="1" destOrd="0" presId="urn:microsoft.com/office/officeart/2005/8/layout/pyramid1"/>
    <dgm:cxn modelId="{983D59BA-76CE-40E6-8AF6-F7F74812212F}" srcId="{F9D24401-851C-4CD3-B45D-044F34844C84}" destId="{6CB33680-3E03-43EB-8661-E9F0A75EE1FD}" srcOrd="7" destOrd="0" parTransId="{0D2280EE-EE83-45FB-827C-E8E3AE74C0F2}" sibTransId="{17CB491E-549F-40CC-B4F4-A1EDCBE3963C}"/>
    <dgm:cxn modelId="{BD2B47BC-7D84-4F2D-B6B1-419683D42256}" type="presOf" srcId="{F9D24401-851C-4CD3-B45D-044F34844C84}" destId="{751C5165-F4EF-4168-84D9-C0424433BBA6}" srcOrd="0" destOrd="0" presId="urn:microsoft.com/office/officeart/2005/8/layout/pyramid1"/>
    <dgm:cxn modelId="{D79EB8BE-87BE-4E99-AEF9-85141BD25D08}" type="presOf" srcId="{2F8F013F-5E47-494A-A48B-F802875F404B}" destId="{539ED224-79D4-427F-904C-2307478E72C8}" srcOrd="0" destOrd="0" presId="urn:microsoft.com/office/officeart/2005/8/layout/pyramid1"/>
    <dgm:cxn modelId="{159CA7BF-5FFA-4200-BCF9-E8717F7D374E}" type="presOf" srcId="{A79DAE31-2D34-40F4-92D7-979F05A1B5E1}" destId="{FDCFA003-72A3-480D-BEE6-EF82D5ED6E34}" srcOrd="0" destOrd="0" presId="urn:microsoft.com/office/officeart/2005/8/layout/pyramid1"/>
    <dgm:cxn modelId="{1321C2C3-0B7A-4E73-ACF0-1BD8A870CEE4}" type="presOf" srcId="{EDC3BED9-DF86-47A7-9C5A-8A042754D4D7}" destId="{23148009-B8A1-43F3-A62F-0983A9C5D137}" srcOrd="1" destOrd="0" presId="urn:microsoft.com/office/officeart/2005/8/layout/pyramid1"/>
    <dgm:cxn modelId="{35395FCA-C836-45B2-9917-FEF7484DA398}" type="presOf" srcId="{A79DAE31-2D34-40F4-92D7-979F05A1B5E1}" destId="{A6C64BFC-717F-4AB1-81A5-D1696C845AA3}" srcOrd="1" destOrd="0" presId="urn:microsoft.com/office/officeart/2005/8/layout/pyramid1"/>
    <dgm:cxn modelId="{9687E2D2-757A-483B-837B-2C26D45EE839}" srcId="{F9D24401-851C-4CD3-B45D-044F34844C84}" destId="{1132E2E1-E358-4F5F-B30E-D1C8830DB57C}" srcOrd="3" destOrd="0" parTransId="{DF42A162-0100-4AF4-9E45-1E7330185317}" sibTransId="{8D1D62CB-1474-44BA-91D0-7712766B2C23}"/>
    <dgm:cxn modelId="{D608B3E0-0B7C-4A92-AB27-D9C2F45F4D8A}" srcId="{F9D24401-851C-4CD3-B45D-044F34844C84}" destId="{2F8F013F-5E47-494A-A48B-F802875F404B}" srcOrd="5" destOrd="0" parTransId="{A7E370FE-AB68-40EC-96E2-6D9D975DCCB3}" sibTransId="{ABCF5D78-BBCD-413F-8C2A-C7FA01A86127}"/>
    <dgm:cxn modelId="{6FFE1BE4-03A6-40FD-968F-9D592AF08685}" srcId="{F9D24401-851C-4CD3-B45D-044F34844C84}" destId="{25D89224-80B6-4A39-89C6-DE0D37A7A51A}" srcOrd="0" destOrd="0" parTransId="{C04A3218-8FC9-4E0A-986A-3725C2CC3CE2}" sibTransId="{FF7CDE87-13BB-4EB8-B39E-58778FF58909}"/>
    <dgm:cxn modelId="{00E7ADEE-BCC0-4E6A-8E38-72FE851CB075}" type="presOf" srcId="{2F8F013F-5E47-494A-A48B-F802875F404B}" destId="{834C986E-1A29-45AB-B7D5-AADAB4ED8FCC}" srcOrd="1" destOrd="0" presId="urn:microsoft.com/office/officeart/2005/8/layout/pyramid1"/>
    <dgm:cxn modelId="{B5942FF2-9C70-4A3E-BDC1-0FEA7E27B13C}" srcId="{F9D24401-851C-4CD3-B45D-044F34844C84}" destId="{A79DAE31-2D34-40F4-92D7-979F05A1B5E1}" srcOrd="8" destOrd="0" parTransId="{AC008E41-55CE-4920-B0BD-BA656A4682A8}" sibTransId="{45EF0343-38B5-47CC-B83D-E8916CAA5B0F}"/>
    <dgm:cxn modelId="{A02E6A96-7743-467C-ACEC-0D6B055EE54D}" type="presParOf" srcId="{751C5165-F4EF-4168-84D9-C0424433BBA6}" destId="{4588E9A4-0E16-4F58-8F5A-598482862F6A}" srcOrd="0" destOrd="0" presId="urn:microsoft.com/office/officeart/2005/8/layout/pyramid1"/>
    <dgm:cxn modelId="{C7273590-5FA3-4D36-928B-885CD54736D8}" type="presParOf" srcId="{4588E9A4-0E16-4F58-8F5A-598482862F6A}" destId="{A8108EFF-444B-47F5-BEE1-D6ED0EFB1FDF}" srcOrd="0" destOrd="0" presId="urn:microsoft.com/office/officeart/2005/8/layout/pyramid1"/>
    <dgm:cxn modelId="{4E4247C5-6D57-454B-956F-82D1F54E8D3C}" type="presParOf" srcId="{4588E9A4-0E16-4F58-8F5A-598482862F6A}" destId="{7B9AE9AE-53C5-4CCA-992D-BEBF60BBBABE}" srcOrd="1" destOrd="0" presId="urn:microsoft.com/office/officeart/2005/8/layout/pyramid1"/>
    <dgm:cxn modelId="{33F9F44E-CED8-46A1-A480-3C1900517AC9}" type="presParOf" srcId="{751C5165-F4EF-4168-84D9-C0424433BBA6}" destId="{D6AB1B3C-9030-4354-92AF-79B85725EEAD}" srcOrd="1" destOrd="0" presId="urn:microsoft.com/office/officeart/2005/8/layout/pyramid1"/>
    <dgm:cxn modelId="{7C93E612-6B90-47E4-A007-9CBD2F4ED35A}" type="presParOf" srcId="{D6AB1B3C-9030-4354-92AF-79B85725EEAD}" destId="{B4B45960-6836-4201-81BC-C37FE5FA5D7B}" srcOrd="0" destOrd="0" presId="urn:microsoft.com/office/officeart/2005/8/layout/pyramid1"/>
    <dgm:cxn modelId="{2F5A884B-40F5-4C63-8B06-215BA21C98EC}" type="presParOf" srcId="{D6AB1B3C-9030-4354-92AF-79B85725EEAD}" destId="{BABAFB81-3EBE-4A15-B8CC-C8D7C0366DB3}" srcOrd="1" destOrd="0" presId="urn:microsoft.com/office/officeart/2005/8/layout/pyramid1"/>
    <dgm:cxn modelId="{9FD7C65C-406B-4D4F-B8B9-9513D3C1A076}" type="presParOf" srcId="{751C5165-F4EF-4168-84D9-C0424433BBA6}" destId="{CCD8066D-21FF-4E74-8712-400348819598}" srcOrd="2" destOrd="0" presId="urn:microsoft.com/office/officeart/2005/8/layout/pyramid1"/>
    <dgm:cxn modelId="{A0AF85CB-09C5-414A-86FE-CDB84CA3D5A7}" type="presParOf" srcId="{CCD8066D-21FF-4E74-8712-400348819598}" destId="{8548D703-C7C5-4873-84C9-7BA53045F05D}" srcOrd="0" destOrd="0" presId="urn:microsoft.com/office/officeart/2005/8/layout/pyramid1"/>
    <dgm:cxn modelId="{8D4052F5-A4DF-4246-8F51-FC34864F0926}" type="presParOf" srcId="{CCD8066D-21FF-4E74-8712-400348819598}" destId="{5769F42E-B66A-4394-B71C-9F9A5C2EEDA8}" srcOrd="1" destOrd="0" presId="urn:microsoft.com/office/officeart/2005/8/layout/pyramid1"/>
    <dgm:cxn modelId="{8FC7932C-F754-45BA-A7CC-0D4CADD5B6C0}" type="presParOf" srcId="{751C5165-F4EF-4168-84D9-C0424433BBA6}" destId="{41B32A93-57C0-4CEC-9723-ABBBB5EFCA8B}" srcOrd="3" destOrd="0" presId="urn:microsoft.com/office/officeart/2005/8/layout/pyramid1"/>
    <dgm:cxn modelId="{AEC24A3B-9F17-4730-9DEC-3F2EC7FD59C0}" type="presParOf" srcId="{41B32A93-57C0-4CEC-9723-ABBBB5EFCA8B}" destId="{3E8DCD35-D526-4D5F-87B4-A2AE441D2C62}" srcOrd="0" destOrd="0" presId="urn:microsoft.com/office/officeart/2005/8/layout/pyramid1"/>
    <dgm:cxn modelId="{C42A645E-F660-4F77-9B09-6946B5756D69}" type="presParOf" srcId="{41B32A93-57C0-4CEC-9723-ABBBB5EFCA8B}" destId="{5E8EDDD1-F82E-4A3F-AB6C-F923EDB986BA}" srcOrd="1" destOrd="0" presId="urn:microsoft.com/office/officeart/2005/8/layout/pyramid1"/>
    <dgm:cxn modelId="{2D216335-9508-4D79-87C3-968A8A17836B}" type="presParOf" srcId="{751C5165-F4EF-4168-84D9-C0424433BBA6}" destId="{656E5833-C125-480D-AEE5-CCD04B9B5EB1}" srcOrd="4" destOrd="0" presId="urn:microsoft.com/office/officeart/2005/8/layout/pyramid1"/>
    <dgm:cxn modelId="{FF2874B8-CBD9-4C2A-8A7F-BB04669E527D}" type="presParOf" srcId="{656E5833-C125-480D-AEE5-CCD04B9B5EB1}" destId="{08D9BA92-7DEB-4F88-B186-1BDB74141C83}" srcOrd="0" destOrd="0" presId="urn:microsoft.com/office/officeart/2005/8/layout/pyramid1"/>
    <dgm:cxn modelId="{EEF64E99-D8CD-43D9-9DD9-F0A263A56C01}" type="presParOf" srcId="{656E5833-C125-480D-AEE5-CCD04B9B5EB1}" destId="{09847956-E228-44A9-A3E3-B40655CA4DEB}" srcOrd="1" destOrd="0" presId="urn:microsoft.com/office/officeart/2005/8/layout/pyramid1"/>
    <dgm:cxn modelId="{7C12E153-D42D-4D07-91EF-DA3AF343082B}" type="presParOf" srcId="{751C5165-F4EF-4168-84D9-C0424433BBA6}" destId="{B5BE2DB0-898B-4E26-B665-F8C8128FB356}" srcOrd="5" destOrd="0" presId="urn:microsoft.com/office/officeart/2005/8/layout/pyramid1"/>
    <dgm:cxn modelId="{3B132436-E3FC-474F-9C04-0CFFE28B57F2}" type="presParOf" srcId="{B5BE2DB0-898B-4E26-B665-F8C8128FB356}" destId="{539ED224-79D4-427F-904C-2307478E72C8}" srcOrd="0" destOrd="0" presId="urn:microsoft.com/office/officeart/2005/8/layout/pyramid1"/>
    <dgm:cxn modelId="{F15D967F-046A-4EBE-9AF1-4FEA09ADEE2F}" type="presParOf" srcId="{B5BE2DB0-898B-4E26-B665-F8C8128FB356}" destId="{834C986E-1A29-45AB-B7D5-AADAB4ED8FCC}" srcOrd="1" destOrd="0" presId="urn:microsoft.com/office/officeart/2005/8/layout/pyramid1"/>
    <dgm:cxn modelId="{C065F13D-B9AB-433D-A0B1-DDD25618D90E}" type="presParOf" srcId="{751C5165-F4EF-4168-84D9-C0424433BBA6}" destId="{7BB66847-9DD6-46F7-AD0F-4AD0C6B17A59}" srcOrd="6" destOrd="0" presId="urn:microsoft.com/office/officeart/2005/8/layout/pyramid1"/>
    <dgm:cxn modelId="{BB8534AF-4BB7-47E9-A890-E2F108828693}" type="presParOf" srcId="{7BB66847-9DD6-46F7-AD0F-4AD0C6B17A59}" destId="{7241A9BC-3806-4D1B-95CC-A6D6C9F78FCE}" srcOrd="0" destOrd="0" presId="urn:microsoft.com/office/officeart/2005/8/layout/pyramid1"/>
    <dgm:cxn modelId="{7D8FB9E4-4EF2-401D-98D5-BA198120CAC6}" type="presParOf" srcId="{7BB66847-9DD6-46F7-AD0F-4AD0C6B17A59}" destId="{D2139259-F15B-4221-8704-24A8479F0AFD}" srcOrd="1" destOrd="0" presId="urn:microsoft.com/office/officeart/2005/8/layout/pyramid1"/>
    <dgm:cxn modelId="{E38444EB-9F8A-442C-A7A4-9E9C6B16B9EF}" type="presParOf" srcId="{751C5165-F4EF-4168-84D9-C0424433BBA6}" destId="{21486629-A6AA-49AF-A180-DA8F64418999}" srcOrd="7" destOrd="0" presId="urn:microsoft.com/office/officeart/2005/8/layout/pyramid1"/>
    <dgm:cxn modelId="{42CDC146-94B0-454A-B2CF-F2914150FCE8}" type="presParOf" srcId="{21486629-A6AA-49AF-A180-DA8F64418999}" destId="{71F6270D-10E7-4DA2-9F97-54FB8B8C001E}" srcOrd="0" destOrd="0" presId="urn:microsoft.com/office/officeart/2005/8/layout/pyramid1"/>
    <dgm:cxn modelId="{7730745E-E509-4A34-B408-B8BB2DC3F05F}" type="presParOf" srcId="{21486629-A6AA-49AF-A180-DA8F64418999}" destId="{66FFBCB0-A78E-4F64-BC91-A59A7E9F5923}" srcOrd="1" destOrd="0" presId="urn:microsoft.com/office/officeart/2005/8/layout/pyramid1"/>
    <dgm:cxn modelId="{9859B184-C9C0-46E3-A70E-030D0B52252B}" type="presParOf" srcId="{751C5165-F4EF-4168-84D9-C0424433BBA6}" destId="{3B762A9B-6044-482F-8AD2-2D62FDA55368}" srcOrd="8" destOrd="0" presId="urn:microsoft.com/office/officeart/2005/8/layout/pyramid1"/>
    <dgm:cxn modelId="{524B269C-E7FA-4880-B3FA-3F1ECAB62BBF}" type="presParOf" srcId="{3B762A9B-6044-482F-8AD2-2D62FDA55368}" destId="{FDCFA003-72A3-480D-BEE6-EF82D5ED6E34}" srcOrd="0" destOrd="0" presId="urn:microsoft.com/office/officeart/2005/8/layout/pyramid1"/>
    <dgm:cxn modelId="{548438B7-D3E2-47C1-A6A9-FED7E95591F6}" type="presParOf" srcId="{3B762A9B-6044-482F-8AD2-2D62FDA55368}" destId="{A6C64BFC-717F-4AB1-81A5-D1696C845AA3}" srcOrd="1" destOrd="0" presId="urn:microsoft.com/office/officeart/2005/8/layout/pyramid1"/>
    <dgm:cxn modelId="{E5E1390F-C274-420E-90B4-EEBE12677EB7}" type="presParOf" srcId="{751C5165-F4EF-4168-84D9-C0424433BBA6}" destId="{EABADCAA-31C5-4E86-BC97-492459078CBB}" srcOrd="9" destOrd="0" presId="urn:microsoft.com/office/officeart/2005/8/layout/pyramid1"/>
    <dgm:cxn modelId="{4F4C6CDF-8E65-4AC8-AADF-DC9F81CC23B6}" type="presParOf" srcId="{EABADCAA-31C5-4E86-BC97-492459078CBB}" destId="{BAE37F02-527F-4150-8844-1A989AD2E4B3}" srcOrd="0" destOrd="0" presId="urn:microsoft.com/office/officeart/2005/8/layout/pyramid1"/>
    <dgm:cxn modelId="{21645B81-F0F7-4BC7-ADED-F13210A766D1}" type="presParOf" srcId="{EABADCAA-31C5-4E86-BC97-492459078CBB}" destId="{23148009-B8A1-43F3-A62F-0983A9C5D13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08EFF-444B-47F5-BEE1-D6ED0EFB1FDF}">
      <dsp:nvSpPr>
        <dsp:cNvPr id="0" name=""/>
        <dsp:cNvSpPr/>
      </dsp:nvSpPr>
      <dsp:spPr>
        <a:xfrm>
          <a:off x="4125119" y="0"/>
          <a:ext cx="911431"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a:cs typeface="Times New Roman"/>
            </a:rPr>
            <a:t>†</a:t>
          </a:r>
          <a:endParaRPr lang="en-US" sz="3200" b="1" kern="1200" dirty="0"/>
        </a:p>
      </dsp:txBody>
      <dsp:txXfrm>
        <a:off x="4125119" y="0"/>
        <a:ext cx="911431" cy="685800"/>
      </dsp:txXfrm>
    </dsp:sp>
    <dsp:sp modelId="{B4B45960-6836-4201-81BC-C37FE5FA5D7B}">
      <dsp:nvSpPr>
        <dsp:cNvPr id="0" name=""/>
        <dsp:cNvSpPr/>
      </dsp:nvSpPr>
      <dsp:spPr>
        <a:xfrm>
          <a:off x="3645724" y="685800"/>
          <a:ext cx="1822862"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Follow Up</a:t>
          </a:r>
        </a:p>
      </dsp:txBody>
      <dsp:txXfrm>
        <a:off x="3964725" y="685800"/>
        <a:ext cx="1184860" cy="685800"/>
      </dsp:txXfrm>
    </dsp:sp>
    <dsp:sp modelId="{8548D703-C7C5-4873-84C9-7BA53045F05D}">
      <dsp:nvSpPr>
        <dsp:cNvPr id="0" name=""/>
        <dsp:cNvSpPr/>
      </dsp:nvSpPr>
      <dsp:spPr>
        <a:xfrm>
          <a:off x="3190009" y="1371600"/>
          <a:ext cx="2734293"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Home Visitations</a:t>
          </a:r>
        </a:p>
      </dsp:txBody>
      <dsp:txXfrm>
        <a:off x="3668510" y="1371600"/>
        <a:ext cx="1777290" cy="685800"/>
      </dsp:txXfrm>
    </dsp:sp>
    <dsp:sp modelId="{3E8DCD35-D526-4D5F-87B4-A2AE441D2C62}">
      <dsp:nvSpPr>
        <dsp:cNvPr id="0" name=""/>
        <dsp:cNvSpPr/>
      </dsp:nvSpPr>
      <dsp:spPr>
        <a:xfrm>
          <a:off x="2734293" y="2057400"/>
          <a:ext cx="3645724"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Ambassadors Select Stewards</a:t>
          </a:r>
        </a:p>
      </dsp:txBody>
      <dsp:txXfrm>
        <a:off x="3372295" y="2057400"/>
        <a:ext cx="2369721" cy="685800"/>
      </dsp:txXfrm>
    </dsp:sp>
    <dsp:sp modelId="{08D9BA92-7DEB-4F88-B186-1BDB74141C83}">
      <dsp:nvSpPr>
        <dsp:cNvPr id="0" name=""/>
        <dsp:cNvSpPr/>
      </dsp:nvSpPr>
      <dsp:spPr>
        <a:xfrm>
          <a:off x="2278577" y="2743199"/>
          <a:ext cx="4557156"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Train  Ambassadors</a:t>
          </a:r>
        </a:p>
      </dsp:txBody>
      <dsp:txXfrm>
        <a:off x="3076080" y="2743199"/>
        <a:ext cx="2962151" cy="685800"/>
      </dsp:txXfrm>
    </dsp:sp>
    <dsp:sp modelId="{539ED224-79D4-427F-904C-2307478E72C8}">
      <dsp:nvSpPr>
        <dsp:cNvPr id="0" name=""/>
        <dsp:cNvSpPr/>
      </dsp:nvSpPr>
      <dsp:spPr>
        <a:xfrm>
          <a:off x="1822862" y="3428999"/>
          <a:ext cx="5468587"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Recruit  Ambassadors</a:t>
          </a:r>
        </a:p>
      </dsp:txBody>
      <dsp:txXfrm>
        <a:off x="2779865" y="3428999"/>
        <a:ext cx="3554581" cy="685800"/>
      </dsp:txXfrm>
    </dsp:sp>
    <dsp:sp modelId="{7241A9BC-3806-4D1B-95CC-A6D6C9F78FCE}">
      <dsp:nvSpPr>
        <dsp:cNvPr id="0" name=""/>
        <dsp:cNvSpPr/>
      </dsp:nvSpPr>
      <dsp:spPr>
        <a:xfrm>
          <a:off x="1367146" y="4114799"/>
          <a:ext cx="6380018"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Ministry  Handbook  and  Stewardship  Materials</a:t>
          </a:r>
        </a:p>
      </dsp:txBody>
      <dsp:txXfrm>
        <a:off x="2483650" y="4114799"/>
        <a:ext cx="4147011" cy="685800"/>
      </dsp:txXfrm>
    </dsp:sp>
    <dsp:sp modelId="{71F6270D-10E7-4DA2-9F97-54FB8B8C001E}">
      <dsp:nvSpPr>
        <dsp:cNvPr id="0" name=""/>
        <dsp:cNvSpPr/>
      </dsp:nvSpPr>
      <dsp:spPr>
        <a:xfrm>
          <a:off x="911431" y="4800600"/>
          <a:ext cx="7291449"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Council  of  Ministries</a:t>
          </a:r>
        </a:p>
      </dsp:txBody>
      <dsp:txXfrm>
        <a:off x="2187434" y="4800600"/>
        <a:ext cx="4739442" cy="685800"/>
      </dsp:txXfrm>
    </dsp:sp>
    <dsp:sp modelId="{FDCFA003-72A3-480D-BEE6-EF82D5ED6E34}">
      <dsp:nvSpPr>
        <dsp:cNvPr id="0" name=""/>
        <dsp:cNvSpPr/>
      </dsp:nvSpPr>
      <dsp:spPr>
        <a:xfrm>
          <a:off x="455715" y="5486400"/>
          <a:ext cx="8202880"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Mission-Vision-Strategic Objectives</a:t>
          </a:r>
        </a:p>
      </dsp:txBody>
      <dsp:txXfrm>
        <a:off x="1891219" y="5486400"/>
        <a:ext cx="5331872" cy="685800"/>
      </dsp:txXfrm>
    </dsp:sp>
    <dsp:sp modelId="{BAE37F02-527F-4150-8844-1A989AD2E4B3}">
      <dsp:nvSpPr>
        <dsp:cNvPr id="0" name=""/>
        <dsp:cNvSpPr/>
      </dsp:nvSpPr>
      <dsp:spPr>
        <a:xfrm>
          <a:off x="0" y="6172200"/>
          <a:ext cx="9114312" cy="685800"/>
        </a:xfrm>
        <a:prstGeom prst="trapezoid">
          <a:avLst>
            <a:gd name="adj" fmla="val 664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P.P.S. - Priest, Parish Council and Stewardship Ministry  Consensus</a:t>
          </a:r>
        </a:p>
      </dsp:txBody>
      <dsp:txXfrm>
        <a:off x="1595004" y="6172200"/>
        <a:ext cx="5924302" cy="685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08EFF-444B-47F5-BEE1-D6ED0EFB1FDF}">
      <dsp:nvSpPr>
        <dsp:cNvPr id="0" name=""/>
        <dsp:cNvSpPr/>
      </dsp:nvSpPr>
      <dsp:spPr>
        <a:xfrm>
          <a:off x="4138556" y="0"/>
          <a:ext cx="9144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a:cs typeface="Times New Roman"/>
            </a:rPr>
            <a:t>†</a:t>
          </a:r>
          <a:endParaRPr lang="en-US" sz="3200" b="1" kern="1200" dirty="0"/>
        </a:p>
      </dsp:txBody>
      <dsp:txXfrm>
        <a:off x="4138556" y="0"/>
        <a:ext cx="914400" cy="685800"/>
      </dsp:txXfrm>
    </dsp:sp>
    <dsp:sp modelId="{B4B45960-6836-4201-81BC-C37FE5FA5D7B}">
      <dsp:nvSpPr>
        <dsp:cNvPr id="0" name=""/>
        <dsp:cNvSpPr/>
      </dsp:nvSpPr>
      <dsp:spPr>
        <a:xfrm>
          <a:off x="3657600" y="685800"/>
          <a:ext cx="18288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Follow Up</a:t>
          </a:r>
        </a:p>
      </dsp:txBody>
      <dsp:txXfrm>
        <a:off x="3977640" y="685800"/>
        <a:ext cx="1188720" cy="685800"/>
      </dsp:txXfrm>
    </dsp:sp>
    <dsp:sp modelId="{8548D703-C7C5-4873-84C9-7BA53045F05D}">
      <dsp:nvSpPr>
        <dsp:cNvPr id="0" name=""/>
        <dsp:cNvSpPr/>
      </dsp:nvSpPr>
      <dsp:spPr>
        <a:xfrm>
          <a:off x="3200400" y="1371600"/>
          <a:ext cx="27432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Home Visitations</a:t>
          </a:r>
        </a:p>
      </dsp:txBody>
      <dsp:txXfrm>
        <a:off x="3680459" y="1371600"/>
        <a:ext cx="1783080" cy="685800"/>
      </dsp:txXfrm>
    </dsp:sp>
    <dsp:sp modelId="{3E8DCD35-D526-4D5F-87B4-A2AE441D2C62}">
      <dsp:nvSpPr>
        <dsp:cNvPr id="0" name=""/>
        <dsp:cNvSpPr/>
      </dsp:nvSpPr>
      <dsp:spPr>
        <a:xfrm>
          <a:off x="2743200" y="2057400"/>
          <a:ext cx="36576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Ambassadors Select Stewards</a:t>
          </a:r>
        </a:p>
      </dsp:txBody>
      <dsp:txXfrm>
        <a:off x="3383280" y="2057400"/>
        <a:ext cx="2377440" cy="685800"/>
      </dsp:txXfrm>
    </dsp:sp>
    <dsp:sp modelId="{08D9BA92-7DEB-4F88-B186-1BDB74141C83}">
      <dsp:nvSpPr>
        <dsp:cNvPr id="0" name=""/>
        <dsp:cNvSpPr/>
      </dsp:nvSpPr>
      <dsp:spPr>
        <a:xfrm>
          <a:off x="2286000" y="2743199"/>
          <a:ext cx="45720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Train  Ambassadors</a:t>
          </a:r>
        </a:p>
      </dsp:txBody>
      <dsp:txXfrm>
        <a:off x="3086099" y="2743199"/>
        <a:ext cx="2971800" cy="685800"/>
      </dsp:txXfrm>
    </dsp:sp>
    <dsp:sp modelId="{539ED224-79D4-427F-904C-2307478E72C8}">
      <dsp:nvSpPr>
        <dsp:cNvPr id="0" name=""/>
        <dsp:cNvSpPr/>
      </dsp:nvSpPr>
      <dsp:spPr>
        <a:xfrm>
          <a:off x="1828800" y="3428999"/>
          <a:ext cx="5486399"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Recruit  Ambassadors</a:t>
          </a:r>
        </a:p>
      </dsp:txBody>
      <dsp:txXfrm>
        <a:off x="2788920" y="3428999"/>
        <a:ext cx="3566160" cy="685800"/>
      </dsp:txXfrm>
    </dsp:sp>
    <dsp:sp modelId="{7241A9BC-3806-4D1B-95CC-A6D6C9F78FCE}">
      <dsp:nvSpPr>
        <dsp:cNvPr id="0" name=""/>
        <dsp:cNvSpPr/>
      </dsp:nvSpPr>
      <dsp:spPr>
        <a:xfrm>
          <a:off x="1371600" y="4114799"/>
          <a:ext cx="6400799"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Ministry  Handbook  and  Stewardship  Materials</a:t>
          </a:r>
        </a:p>
      </dsp:txBody>
      <dsp:txXfrm>
        <a:off x="2491740" y="4114799"/>
        <a:ext cx="4160520" cy="685800"/>
      </dsp:txXfrm>
    </dsp:sp>
    <dsp:sp modelId="{71F6270D-10E7-4DA2-9F97-54FB8B8C001E}">
      <dsp:nvSpPr>
        <dsp:cNvPr id="0" name=""/>
        <dsp:cNvSpPr/>
      </dsp:nvSpPr>
      <dsp:spPr>
        <a:xfrm>
          <a:off x="914400" y="4800600"/>
          <a:ext cx="73152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Council  of  Ministries</a:t>
          </a:r>
        </a:p>
      </dsp:txBody>
      <dsp:txXfrm>
        <a:off x="2194559" y="4800600"/>
        <a:ext cx="4754880" cy="685800"/>
      </dsp:txXfrm>
    </dsp:sp>
    <dsp:sp modelId="{FDCFA003-72A3-480D-BEE6-EF82D5ED6E34}">
      <dsp:nvSpPr>
        <dsp:cNvPr id="0" name=""/>
        <dsp:cNvSpPr/>
      </dsp:nvSpPr>
      <dsp:spPr>
        <a:xfrm>
          <a:off x="457199" y="5486400"/>
          <a:ext cx="82296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Mission-Vision-Strategic Objectives</a:t>
          </a:r>
        </a:p>
      </dsp:txBody>
      <dsp:txXfrm>
        <a:off x="1897379" y="5486400"/>
        <a:ext cx="5349240" cy="685800"/>
      </dsp:txXfrm>
    </dsp:sp>
    <dsp:sp modelId="{BAE37F02-527F-4150-8844-1A989AD2E4B3}">
      <dsp:nvSpPr>
        <dsp:cNvPr id="0" name=""/>
        <dsp:cNvSpPr/>
      </dsp:nvSpPr>
      <dsp:spPr>
        <a:xfrm>
          <a:off x="0" y="6172200"/>
          <a:ext cx="9144000" cy="685800"/>
        </a:xfrm>
        <a:prstGeom prst="trapezoid">
          <a:avLst>
            <a:gd name="adj" fmla="val 666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lumMod val="75000"/>
                </a:schemeClr>
              </a:solidFill>
            </a:rPr>
            <a:t>P.P.S. -  Priest, Parish Council and Stewardship Ministry  Consensus</a:t>
          </a:r>
        </a:p>
      </dsp:txBody>
      <dsp:txXfrm>
        <a:off x="1600199" y="6172200"/>
        <a:ext cx="5943600" cy="6858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5046D39-E891-48B7-B3A2-0BF2F3D805D5}" type="datetimeFigureOut">
              <a:rPr lang="en-US" smtClean="0"/>
              <a:t>9/6/2023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0CBC540-EDD9-4154-9149-CB577BBA60B4}" type="slidenum">
              <a:rPr lang="en-US" smtClean="0"/>
              <a:t>‹#›</a:t>
            </a:fld>
            <a:endParaRPr lang="en-US" dirty="0"/>
          </a:p>
        </p:txBody>
      </p:sp>
    </p:spTree>
    <p:extLst>
      <p:ext uri="{BB962C8B-B14F-4D97-AF65-F5344CB8AC3E}">
        <p14:creationId xmlns:p14="http://schemas.microsoft.com/office/powerpoint/2010/main" val="3760168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BC540-EDD9-4154-9149-CB577BBA60B4}" type="slidenum">
              <a:rPr lang="en-US" smtClean="0"/>
              <a:t>3</a:t>
            </a:fld>
            <a:endParaRPr lang="en-US" dirty="0"/>
          </a:p>
        </p:txBody>
      </p:sp>
    </p:spTree>
    <p:extLst>
      <p:ext uri="{BB962C8B-B14F-4D97-AF65-F5344CB8AC3E}">
        <p14:creationId xmlns:p14="http://schemas.microsoft.com/office/powerpoint/2010/main" val="360516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BC540-EDD9-4154-9149-CB577BBA60B4}" type="slidenum">
              <a:rPr lang="en-US" smtClean="0"/>
              <a:t>38</a:t>
            </a:fld>
            <a:endParaRPr lang="en-US" dirty="0"/>
          </a:p>
        </p:txBody>
      </p:sp>
    </p:spTree>
    <p:extLst>
      <p:ext uri="{BB962C8B-B14F-4D97-AF65-F5344CB8AC3E}">
        <p14:creationId xmlns:p14="http://schemas.microsoft.com/office/powerpoint/2010/main" val="113030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973513" y="8831263"/>
            <a:ext cx="3036887" cy="4651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C4A61-B2AC-4049-8931-2E4D47223D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2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BC540-EDD9-4154-9149-CB577BBA60B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188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973513" y="8831263"/>
            <a:ext cx="3036887" cy="465137"/>
          </a:xfrm>
          <a:prstGeom prst="rect">
            <a:avLst/>
          </a:prstGeom>
          <a:ln/>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89FA140C-1652-4A0B-B157-586C5A15168C}" type="slidenum">
              <a:rPr kumimoji="0" lang="en-US" sz="1200" b="0" i="0" u="none" strike="noStrike" kern="1200" cap="none" spc="0" normalizeH="0" baseline="0" noProof="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70758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8DDB64-C2D0-40A6-B048-88FCCE1A775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707587" name="Rectangle 2"/>
          <p:cNvSpPr>
            <a:spLocks noGrp="1" noRot="1" noChangeAspect="1" noChangeArrowheads="1" noTextEdit="1"/>
          </p:cNvSpPr>
          <p:nvPr>
            <p:ph type="sldImg"/>
          </p:nvPr>
        </p:nvSpPr>
        <p:spPr>
          <a:xfrm>
            <a:off x="406400" y="696913"/>
            <a:ext cx="6197600" cy="3486150"/>
          </a:xfrm>
          <a:ln/>
        </p:spPr>
      </p:sp>
      <p:sp>
        <p:nvSpPr>
          <p:cNvPr id="707588" name="Rectangle 3"/>
          <p:cNvSpPr>
            <a:spLocks noGrp="1" noChangeArrowheads="1"/>
          </p:cNvSpPr>
          <p:nvPr>
            <p:ph type="body" idx="1"/>
          </p:nvPr>
        </p:nvSpPr>
        <p:spPr>
          <a:xfrm>
            <a:off x="701675" y="4416425"/>
            <a:ext cx="5607050" cy="4183063"/>
          </a:xfrm>
        </p:spPr>
        <p:txBody>
          <a:bodyPr lIns="91440" tIns="45720" rIns="91440" bIns="45720"/>
          <a:lstStyle/>
          <a:p>
            <a:endParaRPr lang="en-US" dirty="0"/>
          </a:p>
        </p:txBody>
      </p:sp>
    </p:spTree>
    <p:extLst>
      <p:ext uri="{BB962C8B-B14F-4D97-AF65-F5344CB8AC3E}">
        <p14:creationId xmlns:p14="http://schemas.microsoft.com/office/powerpoint/2010/main" val="87405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3450" y="4416425"/>
            <a:ext cx="5143500" cy="41814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C71C4A61-B2AC-4049-8931-2E4D47223D9E}"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60378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BC540-EDD9-4154-9149-CB577BBA60B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94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3450" y="4416425"/>
            <a:ext cx="5143500" cy="41814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C71C4A61-B2AC-4049-8931-2E4D47223D9E}"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22207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BC540-EDD9-4154-9149-CB577BBA60B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BC540-EDD9-4154-9149-CB577BBA60B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95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3450" y="4416425"/>
            <a:ext cx="5143500" cy="41814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C71C4A61-B2AC-4049-8931-2E4D47223D9E}"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39927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BC540-EDD9-4154-9149-CB577BBA60B4}" type="slidenum">
              <a:rPr lang="en-US" smtClean="0"/>
              <a:t>27</a:t>
            </a:fld>
            <a:endParaRPr lang="en-US" dirty="0"/>
          </a:p>
        </p:txBody>
      </p:sp>
    </p:spTree>
    <p:extLst>
      <p:ext uri="{BB962C8B-B14F-4D97-AF65-F5344CB8AC3E}">
        <p14:creationId xmlns:p14="http://schemas.microsoft.com/office/powerpoint/2010/main" val="1701969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BCCD-DD40-405B-A7F7-3736F232B2B8}" type="slidenum">
              <a:rPr kumimoji="0" lang="en-US" sz="13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433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657057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24964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0584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405132"/>
      </p:ext>
    </p:extLst>
  </p:cSld>
  <p:clrMapOvr>
    <a:masterClrMapping/>
  </p:clrMapOvr>
  <p:transition>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21300"/>
            <a:ext cx="121920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2532" name="Rectangle 4"/>
          <p:cNvSpPr>
            <a:spLocks noGrp="1" noChangeArrowheads="1"/>
          </p:cNvSpPr>
          <p:nvPr>
            <p:ph type="ctrTitle"/>
          </p:nvPr>
        </p:nvSpPr>
        <p:spPr>
          <a:xfrm>
            <a:off x="1219200" y="2041525"/>
            <a:ext cx="9753600" cy="579438"/>
          </a:xfrm>
        </p:spPr>
        <p:txBody>
          <a:bodyPr>
            <a:spAutoFit/>
          </a:bodyPr>
          <a:lstStyle>
            <a:lvl1pPr>
              <a:lnSpc>
                <a:spcPct val="100000"/>
              </a:lnSpc>
              <a:defRPr sz="3200">
                <a:latin typeface="Arial" panose="020B0604020202020204" pitchFamily="34" charset="0"/>
                <a:cs typeface="Arial" panose="020B0604020202020204" pitchFamily="34" charset="0"/>
              </a:defRPr>
            </a:lvl1pPr>
          </a:lstStyle>
          <a:p>
            <a:pPr lvl="0"/>
            <a:r>
              <a:rPr lang="en-US" noProof="0"/>
              <a:t>Click to edit Master title style</a:t>
            </a:r>
          </a:p>
        </p:txBody>
      </p:sp>
      <p:sp>
        <p:nvSpPr>
          <p:cNvPr id="22533" name="Rectangle 5"/>
          <p:cNvSpPr>
            <a:spLocks noGrp="1" noChangeArrowheads="1"/>
          </p:cNvSpPr>
          <p:nvPr>
            <p:ph type="ftr" sz="quarter" idx="3"/>
          </p:nvPr>
        </p:nvSpPr>
        <p:spPr>
          <a:xfrm>
            <a:off x="101600" y="6324600"/>
            <a:ext cx="7518400" cy="457200"/>
          </a:xfrm>
        </p:spPr>
        <p:txBody>
          <a:bodyPr/>
          <a:lstStyle>
            <a:lvl1pPr>
              <a:defRPr/>
            </a:lvl1pPr>
          </a:lstStyle>
          <a:p>
            <a:endParaRPr lang="en-US" dirty="0"/>
          </a:p>
        </p:txBody>
      </p:sp>
      <p:sp>
        <p:nvSpPr>
          <p:cNvPr id="22534" name="Rectangle 6"/>
          <p:cNvSpPr>
            <a:spLocks noGrp="1" noChangeArrowheads="1"/>
          </p:cNvSpPr>
          <p:nvPr>
            <p:ph type="sldNum" sz="quarter" idx="4"/>
          </p:nvPr>
        </p:nvSpPr>
        <p:spPr bwMode="auto">
          <a:xfrm>
            <a:off x="9550400" y="6324600"/>
            <a:ext cx="2540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2"/>
                </a:solidFill>
                <a:latin typeface="RequiemDisplay-HTF-SmallCaps" pitchFamily="18" charset="0"/>
              </a:defRPr>
            </a:lvl1pPr>
          </a:lstStyle>
          <a:p>
            <a:fld id="{275E9D09-6B38-451A-A692-C9902794228F}" type="slidenum">
              <a:rPr lang="en-US"/>
              <a:pPr/>
              <a:t>‹#›</a:t>
            </a:fld>
            <a:endParaRPr lang="en-US" dirty="0">
              <a:solidFill>
                <a:schemeClr val="tx1"/>
              </a:solidFill>
              <a:latin typeface="Times"/>
            </a:endParaRPr>
          </a:p>
        </p:txBody>
      </p:sp>
      <p:sp>
        <p:nvSpPr>
          <p:cNvPr id="22536" name="Rectangle 8"/>
          <p:cNvSpPr>
            <a:spLocks noGrp="1" noChangeArrowheads="1"/>
          </p:cNvSpPr>
          <p:nvPr>
            <p:ph type="subTitle" sz="quarter" idx="1"/>
          </p:nvPr>
        </p:nvSpPr>
        <p:spPr>
          <a:xfrm>
            <a:off x="1828800" y="3505200"/>
            <a:ext cx="8534400" cy="1752600"/>
          </a:xfrm>
        </p:spPr>
        <p:txBody>
          <a:bodyPr/>
          <a:lstStyle>
            <a:lvl1pPr marL="0" indent="0" algn="ctr">
              <a:buFontTx/>
              <a:buNone/>
              <a:defRPr sz="2800">
                <a:latin typeface="Arial" panose="020B0604020202020204" pitchFamily="34" charset="0"/>
                <a:cs typeface="Arial" panose="020B0604020202020204" pitchFamily="34" charset="0"/>
              </a:defRPr>
            </a:lvl1pPr>
          </a:lstStyle>
          <a:p>
            <a:pPr lvl="0"/>
            <a:r>
              <a:rPr lang="en-US" noProof="0"/>
              <a:t>Click to edit Master subtitle style</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1" y="1"/>
            <a:ext cx="1329513" cy="96625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62488" y="0"/>
            <a:ext cx="1329513" cy="966250"/>
          </a:xfrm>
          <a:prstGeom prst="rect">
            <a:avLst/>
          </a:prstGeom>
        </p:spPr>
      </p:pic>
    </p:spTree>
    <p:extLst>
      <p:ext uri="{BB962C8B-B14F-4D97-AF65-F5344CB8AC3E}">
        <p14:creationId xmlns:p14="http://schemas.microsoft.com/office/powerpoint/2010/main" val="2630796785"/>
      </p:ext>
    </p:extLst>
  </p:cSld>
  <p:clrMapOvr>
    <a:masterClrMapping/>
  </p:clrMapOvr>
  <p:transition>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4005100701"/>
      </p:ext>
    </p:extLst>
  </p:cSld>
  <p:clrMapOvr>
    <a:masterClrMapping/>
  </p:clrMapOvr>
  <p:transition>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435384"/>
      </p:ext>
    </p:extLst>
  </p:cSld>
  <p:clrMapOvr>
    <a:masterClrMapping/>
  </p:clrMapOvr>
  <p:transition>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62388" y="0"/>
            <a:ext cx="8432800" cy="1143000"/>
          </a:xfrm>
        </p:spPr>
        <p:txBody>
          <a:bodyPr/>
          <a:lstStyle/>
          <a:p>
            <a:r>
              <a:rPr lang="en-US"/>
              <a:t>Click to edit Master title style</a:t>
            </a:r>
          </a:p>
        </p:txBody>
      </p:sp>
      <p:sp>
        <p:nvSpPr>
          <p:cNvPr id="3" name="Content Placeholder 2"/>
          <p:cNvSpPr>
            <a:spLocks noGrp="1"/>
          </p:cNvSpPr>
          <p:nvPr>
            <p:ph sz="half" idx="1"/>
          </p:nvPr>
        </p:nvSpPr>
        <p:spPr>
          <a:xfrm>
            <a:off x="1422400" y="1752600"/>
            <a:ext cx="4826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0" y="1752600"/>
            <a:ext cx="4826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1782032803"/>
      </p:ext>
    </p:extLst>
  </p:cSld>
  <p:clrMapOvr>
    <a:masterClrMapping/>
  </p:clrMapOvr>
  <p:transition>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708773256"/>
      </p:ext>
    </p:extLst>
  </p:cSld>
  <p:clrMapOvr>
    <a:masterClrMapping/>
  </p:clrMapOvr>
  <p:transition>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908888522"/>
      </p:ext>
    </p:extLst>
  </p:cSld>
  <p:clrMapOvr>
    <a:masterClrMapping/>
  </p:clrMapOvr>
  <p:transition>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50356"/>
      </p:ext>
    </p:extLst>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645235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3187648957"/>
      </p:ext>
    </p:extLst>
  </p:cSld>
  <p:clrMapOvr>
    <a:masterClrMapping/>
  </p:clrMapOvr>
  <p:transition>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2221418208"/>
      </p:ext>
    </p:extLst>
  </p:cSld>
  <p:clrMapOvr>
    <a:masterClrMapping/>
  </p:clrMapOvr>
  <p:transition>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684283744"/>
      </p:ext>
    </p:extLst>
  </p:cSld>
  <p:clrMapOvr>
    <a:masterClrMapping/>
  </p:clrMapOvr>
  <p:transition>
    <p:strips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28600"/>
            <a:ext cx="2463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228600"/>
            <a:ext cx="7188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2577715215"/>
      </p:ext>
    </p:extLst>
  </p:cSld>
  <p:clrMapOvr>
    <a:masterClrMapping/>
  </p:clrMapOvr>
  <p:transition>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0"/>
            <a:ext cx="84328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826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0" y="1752600"/>
            <a:ext cx="4826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0" y="6629400"/>
            <a:ext cx="6299200" cy="228600"/>
          </a:xfrm>
        </p:spPr>
        <p:txBody>
          <a:bodyPr/>
          <a:lstStyle>
            <a:lvl1pPr>
              <a:defRPr/>
            </a:lvl1pPr>
          </a:lstStyle>
          <a:p>
            <a:endParaRPr lang="en-US" dirty="0"/>
          </a:p>
        </p:txBody>
      </p:sp>
    </p:spTree>
    <p:extLst>
      <p:ext uri="{BB962C8B-B14F-4D97-AF65-F5344CB8AC3E}">
        <p14:creationId xmlns:p14="http://schemas.microsoft.com/office/powerpoint/2010/main" val="1460165001"/>
      </p:ext>
    </p:extLst>
  </p:cSld>
  <p:clrMapOvr>
    <a:masterClrMapping/>
  </p:clrMapOvr>
  <p:transition>
    <p:strips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0"/>
            <a:ext cx="8432800" cy="1143000"/>
          </a:xfrm>
        </p:spPr>
        <p:txBody>
          <a:bodyPr/>
          <a:lstStyle/>
          <a:p>
            <a:r>
              <a:rPr lang="en-US"/>
              <a:t>Click to edit Master title style</a:t>
            </a:r>
          </a:p>
        </p:txBody>
      </p:sp>
      <p:sp>
        <p:nvSpPr>
          <p:cNvPr id="3" name="SmartArt Placeholder 2"/>
          <p:cNvSpPr>
            <a:spLocks noGrp="1"/>
          </p:cNvSpPr>
          <p:nvPr>
            <p:ph type="dgm" idx="1"/>
          </p:nvPr>
        </p:nvSpPr>
        <p:spPr>
          <a:xfrm>
            <a:off x="1422400" y="1752600"/>
            <a:ext cx="9855200" cy="4343400"/>
          </a:xfrm>
        </p:spPr>
        <p:txBody>
          <a:bodyPr/>
          <a:lstStyle/>
          <a:p>
            <a:endParaRPr lang="en-US" dirty="0"/>
          </a:p>
        </p:txBody>
      </p:sp>
      <p:sp>
        <p:nvSpPr>
          <p:cNvPr id="4" name="Footer Placeholder 3"/>
          <p:cNvSpPr>
            <a:spLocks noGrp="1"/>
          </p:cNvSpPr>
          <p:nvPr>
            <p:ph type="ftr" sz="quarter" idx="10"/>
          </p:nvPr>
        </p:nvSpPr>
        <p:spPr>
          <a:xfrm>
            <a:off x="0" y="6629400"/>
            <a:ext cx="6299200" cy="228600"/>
          </a:xfrm>
        </p:spPr>
        <p:txBody>
          <a:bodyPr/>
          <a:lstStyle>
            <a:lvl1pPr>
              <a:defRPr/>
            </a:lvl1pPr>
          </a:lstStyle>
          <a:p>
            <a:endParaRPr lang="en-US" dirty="0"/>
          </a:p>
        </p:txBody>
      </p:sp>
    </p:spTree>
    <p:extLst>
      <p:ext uri="{BB962C8B-B14F-4D97-AF65-F5344CB8AC3E}">
        <p14:creationId xmlns:p14="http://schemas.microsoft.com/office/powerpoint/2010/main" val="2673977382"/>
      </p:ext>
    </p:extLst>
  </p:cSld>
  <p:clrMapOvr>
    <a:masterClrMapping/>
  </p:clrMapOvr>
  <p:transition>
    <p:strips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0"/>
            <a:ext cx="8432800" cy="1143000"/>
          </a:xfrm>
        </p:spPr>
        <p:txBody>
          <a:bodyPr/>
          <a:lstStyle/>
          <a:p>
            <a:r>
              <a:rPr lang="en-US"/>
              <a:t>Click to edit Master title style</a:t>
            </a:r>
          </a:p>
        </p:txBody>
      </p:sp>
      <p:sp>
        <p:nvSpPr>
          <p:cNvPr id="3" name="Table Placeholder 2"/>
          <p:cNvSpPr>
            <a:spLocks noGrp="1"/>
          </p:cNvSpPr>
          <p:nvPr>
            <p:ph type="tbl" idx="1"/>
          </p:nvPr>
        </p:nvSpPr>
        <p:spPr>
          <a:xfrm>
            <a:off x="1422400" y="1752600"/>
            <a:ext cx="9855200" cy="4343400"/>
          </a:xfrm>
        </p:spPr>
        <p:txBody>
          <a:bodyPr/>
          <a:lstStyle/>
          <a:p>
            <a:endParaRPr lang="en-US" dirty="0"/>
          </a:p>
        </p:txBody>
      </p:sp>
      <p:sp>
        <p:nvSpPr>
          <p:cNvPr id="4" name="Footer Placeholder 3"/>
          <p:cNvSpPr>
            <a:spLocks noGrp="1"/>
          </p:cNvSpPr>
          <p:nvPr>
            <p:ph type="ftr" sz="quarter" idx="10"/>
          </p:nvPr>
        </p:nvSpPr>
        <p:spPr>
          <a:xfrm>
            <a:off x="0" y="6629400"/>
            <a:ext cx="6299200" cy="228600"/>
          </a:xfrm>
        </p:spPr>
        <p:txBody>
          <a:bodyPr/>
          <a:lstStyle>
            <a:lvl1pPr>
              <a:defRPr/>
            </a:lvl1pPr>
          </a:lstStyle>
          <a:p>
            <a:endParaRPr lang="en-US" dirty="0"/>
          </a:p>
        </p:txBody>
      </p:sp>
    </p:spTree>
    <p:extLst>
      <p:ext uri="{BB962C8B-B14F-4D97-AF65-F5344CB8AC3E}">
        <p14:creationId xmlns:p14="http://schemas.microsoft.com/office/powerpoint/2010/main" val="629724340"/>
      </p:ext>
    </p:extLst>
  </p:cSld>
  <p:clrMapOvr>
    <a:masterClrMapping/>
  </p:clrMapOvr>
  <p:transition>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515886"/>
      </p:ext>
    </p:extLst>
  </p:cSld>
  <p:clrMapOvr>
    <a:masterClrMapping/>
  </p:clrMapOvr>
  <p:transition>
    <p:strips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117927384"/>
      </p:ext>
    </p:extLst>
  </p:cSld>
  <p:clrMapOvr>
    <a:masterClrMapping/>
  </p:clrMapOvr>
  <p:transition>
    <p:strips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31334"/>
      </p:ext>
    </p:extLst>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227175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21300"/>
            <a:ext cx="121920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2532" name="Rectangle 4"/>
          <p:cNvSpPr>
            <a:spLocks noGrp="1" noChangeArrowheads="1"/>
          </p:cNvSpPr>
          <p:nvPr>
            <p:ph type="ctrTitle"/>
          </p:nvPr>
        </p:nvSpPr>
        <p:spPr>
          <a:xfrm>
            <a:off x="1344891" y="957264"/>
            <a:ext cx="9753600" cy="707886"/>
          </a:xfrm>
          <a:prstGeom prst="rect">
            <a:avLst/>
          </a:prstGeom>
        </p:spPr>
        <p:txBody>
          <a:bodyPr>
            <a:spAutoFit/>
          </a:bodyPr>
          <a:lstStyle>
            <a:lvl1pPr>
              <a:lnSpc>
                <a:spcPct val="100000"/>
              </a:lnSpc>
              <a:defRPr sz="4000"/>
            </a:lvl1pPr>
          </a:lstStyle>
          <a:p>
            <a:pPr lvl="0"/>
            <a:r>
              <a:rPr lang="en-US" noProof="0"/>
              <a:t>Click to edit Master title style</a:t>
            </a:r>
          </a:p>
        </p:txBody>
      </p:sp>
      <p:sp>
        <p:nvSpPr>
          <p:cNvPr id="22536" name="Rectangle 8"/>
          <p:cNvSpPr>
            <a:spLocks noGrp="1" noChangeArrowheads="1"/>
          </p:cNvSpPr>
          <p:nvPr>
            <p:ph type="subTitle" sz="quarter" idx="1"/>
          </p:nvPr>
        </p:nvSpPr>
        <p:spPr>
          <a:xfrm>
            <a:off x="1828800" y="3505200"/>
            <a:ext cx="8534400" cy="1752600"/>
          </a:xfrm>
          <a:prstGeom prst="rect">
            <a:avLst/>
          </a:prstGeom>
        </p:spPr>
        <p:txBody>
          <a:bodyPr/>
          <a:lstStyle>
            <a:lvl1pPr marL="0" indent="0" algn="ctr">
              <a:buFontTx/>
              <a:buNone/>
              <a:defRPr sz="2800"/>
            </a:lvl1pPr>
          </a:lstStyle>
          <a:p>
            <a:pPr lvl="0"/>
            <a:r>
              <a:rPr lang="en-US" noProof="0"/>
              <a:t>Click to edit Master subtitle style</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946869" cy="688156"/>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45131" y="1"/>
            <a:ext cx="946869" cy="688156"/>
          </a:xfrm>
          <a:prstGeom prst="rect">
            <a:avLst/>
          </a:prstGeom>
        </p:spPr>
      </p:pic>
    </p:spTree>
    <p:extLst>
      <p:ext uri="{BB962C8B-B14F-4D97-AF65-F5344CB8AC3E}">
        <p14:creationId xmlns:p14="http://schemas.microsoft.com/office/powerpoint/2010/main" val="4217995199"/>
      </p:ext>
    </p:extLst>
  </p:cSld>
  <p:clrMapOvr>
    <a:masterClrMapping/>
  </p:clrMapOvr>
  <p:transition>
    <p:strips dir="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026852"/>
      </p:ext>
    </p:extLst>
  </p:cSld>
  <p:clrMapOvr>
    <a:masterClrMapping/>
  </p:clrMapOvr>
  <p:transition>
    <p:strips dir="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88572" y="633948"/>
            <a:ext cx="843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68400" y="2186233"/>
            <a:ext cx="98552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264126"/>
      </p:ext>
    </p:extLst>
  </p:cSld>
  <p:clrMapOvr>
    <a:masterClrMapping/>
  </p:clrMapOvr>
  <p:transition>
    <p:strips dir="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88572" y="633948"/>
            <a:ext cx="843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422400" y="1752600"/>
            <a:ext cx="4826000" cy="4343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0" y="1752600"/>
            <a:ext cx="4826000" cy="4343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547390"/>
      </p:ext>
    </p:extLst>
  </p:cSld>
  <p:clrMapOvr>
    <a:masterClrMapping/>
  </p:clrMapOvr>
  <p:transition>
    <p:strips dir="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88572" y="633948"/>
            <a:ext cx="843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46731406"/>
      </p:ext>
    </p:extLst>
  </p:cSld>
  <p:clrMapOvr>
    <a:masterClrMapping/>
  </p:clrMapOvr>
  <p:transition>
    <p:strips dir="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191221"/>
      </p:ext>
    </p:extLst>
  </p:cSld>
  <p:clrMapOvr>
    <a:masterClrMapping/>
  </p:clrMapOvr>
  <p:transition>
    <p:strips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88572" y="633948"/>
            <a:ext cx="843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68878289"/>
      </p:ext>
    </p:extLst>
  </p:cSld>
  <p:clrMapOvr>
    <a:masterClrMapping/>
  </p:clrMapOvr>
  <p:transition>
    <p:strips dir="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17" y="1"/>
            <a:ext cx="1157816"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08784" y="7938"/>
            <a:ext cx="1157816"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663903"/>
      </p:ext>
    </p:extLst>
  </p:cSld>
  <p:clrMapOvr>
    <a:masterClrMapping/>
  </p:clrMapOvr>
  <p:transition>
    <p:strips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397586"/>
      </p:ext>
    </p:extLst>
  </p:cSld>
  <p:clrMapOvr>
    <a:masterClrMapping/>
  </p:clrMapOvr>
  <p:transition>
    <p:strips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39505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827284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76531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379462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229476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916865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568250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720918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23213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148080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11899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8311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08028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911297"/>
      </p:ext>
    </p:extLst>
  </p:cSld>
  <p:clrMapOvr>
    <a:masterClrMapping/>
  </p:clrMapOvr>
  <p:transition>
    <p:strips dir="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12192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230264"/>
      </p:ext>
    </p:extLst>
  </p:cSld>
  <p:clrMapOvr>
    <a:masterClrMapping/>
  </p:clrMapOvr>
  <p:transition>
    <p:strips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701173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112327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249378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94155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434037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218937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102631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07337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81151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492423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6811932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623996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86255"/>
      </p:ext>
    </p:extLst>
  </p:cSld>
  <p:clrMapOvr>
    <a:masterClrMapping/>
  </p:clrMapOvr>
  <p:transition>
    <p:strips dir="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747519"/>
      </p:ext>
    </p:extLst>
  </p:cSld>
  <p:clrMapOvr>
    <a:masterClrMapping/>
  </p:clrMapOvr>
  <p:transition>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40023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04447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9/6/2023</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01057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image" Target="../media/image3.jp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3909402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FF3"/>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19">
            <a:extLst>
              <a:ext uri="{28A0092B-C50C-407E-A947-70E740481C1C}">
                <a14:useLocalDpi xmlns:a14="http://schemas.microsoft.com/office/drawing/2010/main" val="0"/>
              </a:ext>
            </a:extLst>
          </a:blip>
          <a:srcRect l="151" t="5911" r="-151" b="-105"/>
          <a:stretch>
            <a:fillRect/>
          </a:stretch>
        </p:blipFill>
        <p:spPr bwMode="auto">
          <a:xfrm>
            <a:off x="0" y="5410200"/>
            <a:ext cx="121920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920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1508" name="Rectangle 4"/>
          <p:cNvSpPr>
            <a:spLocks noGrp="1" noChangeArrowheads="1"/>
          </p:cNvSpPr>
          <p:nvPr>
            <p:ph type="title"/>
          </p:nvPr>
        </p:nvSpPr>
        <p:spPr bwMode="auto">
          <a:xfrm>
            <a:off x="1332613" y="-26592"/>
            <a:ext cx="952987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509" name="Rectangle 5"/>
          <p:cNvSpPr>
            <a:spLocks noGrp="1" noChangeArrowheads="1"/>
          </p:cNvSpPr>
          <p:nvPr>
            <p:ph type="body" idx="1"/>
          </p:nvPr>
        </p:nvSpPr>
        <p:spPr bwMode="auto">
          <a:xfrm>
            <a:off x="1422400" y="1752600"/>
            <a:ext cx="9855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511" name="Rectangle 7"/>
          <p:cNvSpPr>
            <a:spLocks noGrp="1" noChangeArrowheads="1"/>
          </p:cNvSpPr>
          <p:nvPr>
            <p:ph type="ftr" sz="quarter" idx="3"/>
          </p:nvPr>
        </p:nvSpPr>
        <p:spPr bwMode="auto">
          <a:xfrm>
            <a:off x="0" y="6629400"/>
            <a:ext cx="629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bg2"/>
                </a:solidFill>
                <a:latin typeface="RequiemDisplay-HTF-Roman" charset="0"/>
              </a:defRPr>
            </a:lvl1pPr>
          </a:lstStyle>
          <a:p>
            <a:endParaRPr lang="en-US" dirty="0"/>
          </a:p>
        </p:txBody>
      </p:sp>
      <p:pic>
        <p:nvPicPr>
          <p:cNvPr id="12" name="Picture 1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101" y="1"/>
            <a:ext cx="1329513" cy="966250"/>
          </a:xfrm>
          <a:prstGeom prst="rect">
            <a:avLst/>
          </a:prstGeom>
        </p:spPr>
      </p:pic>
      <p:pic>
        <p:nvPicPr>
          <p:cNvPr id="14" name="Picture 13"/>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876665" y="3539"/>
            <a:ext cx="1329513" cy="966250"/>
          </a:xfrm>
          <a:prstGeom prst="rect">
            <a:avLst/>
          </a:prstGeom>
        </p:spPr>
      </p:pic>
    </p:spTree>
    <p:extLst>
      <p:ext uri="{BB962C8B-B14F-4D97-AF65-F5344CB8AC3E}">
        <p14:creationId xmlns:p14="http://schemas.microsoft.com/office/powerpoint/2010/main" val="37124509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80" r:id="rId17"/>
  </p:sldLayoutIdLst>
  <p:transition>
    <p:strips dir="rd"/>
  </p:transition>
  <p:txStyles>
    <p:titleStyle>
      <a:lvl1pPr algn="ctr" rtl="0" fontAlgn="base">
        <a:lnSpc>
          <a:spcPct val="70000"/>
        </a:lnSpc>
        <a:spcBef>
          <a:spcPct val="0"/>
        </a:spcBef>
        <a:spcAft>
          <a:spcPct val="0"/>
        </a:spcAft>
        <a:defRPr sz="3600" b="1" u="sng">
          <a:solidFill>
            <a:srgbClr val="760002"/>
          </a:solidFill>
          <a:effectLst/>
          <a:latin typeface="Georgia" panose="02040502050405020303" pitchFamily="18" charset="0"/>
          <a:ea typeface="+mj-ea"/>
          <a:cs typeface="Arial" panose="020B0604020202020204" pitchFamily="34" charset="0"/>
        </a:defRPr>
      </a:lvl1pPr>
      <a:lvl2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2pPr>
      <a:lvl3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3pPr>
      <a:lvl4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4pPr>
      <a:lvl5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5pPr>
      <a:lvl6pPr marL="4572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6pPr>
      <a:lvl7pPr marL="9144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7pPr>
      <a:lvl8pPr marL="13716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8pPr>
      <a:lvl9pPr marL="18288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9pPr>
    </p:titleStyle>
    <p:bodyStyle>
      <a:lvl1pPr marL="342900" indent="-342900" algn="l" rtl="0" fontAlgn="base">
        <a:lnSpc>
          <a:spcPct val="90000"/>
        </a:lnSpc>
        <a:spcBef>
          <a:spcPct val="20000"/>
        </a:spcBef>
        <a:spcAft>
          <a:spcPct val="0"/>
        </a:spcAft>
        <a:buChar char="•"/>
        <a:defRPr sz="3200" b="1" baseline="0">
          <a:solidFill>
            <a:schemeClr val="tx1"/>
          </a:solidFill>
          <a:effectLst>
            <a:outerShdw blurRad="38100" dist="38100" dir="2700000" algn="tl">
              <a:srgbClr val="C0C0C0"/>
            </a:outerShdw>
          </a:effectLst>
          <a:latin typeface="Georgia" panose="02040502050405020303" pitchFamily="18" charset="0"/>
          <a:ea typeface="+mn-ea"/>
          <a:cs typeface="Arial" panose="020B0604020202020204" pitchFamily="34" charset="0"/>
        </a:defRPr>
      </a:lvl1pPr>
      <a:lvl2pPr marL="742950" indent="-285750" algn="l" rtl="0" fontAlgn="base">
        <a:lnSpc>
          <a:spcPct val="90000"/>
        </a:lnSpc>
        <a:spcBef>
          <a:spcPct val="20000"/>
        </a:spcBef>
        <a:spcAft>
          <a:spcPct val="0"/>
        </a:spcAft>
        <a:buChar char="–"/>
        <a:defRPr sz="2800" b="1">
          <a:solidFill>
            <a:schemeClr val="tx1"/>
          </a:solidFill>
          <a:effectLst>
            <a:outerShdw blurRad="38100" dist="38100" dir="2700000" algn="tl">
              <a:srgbClr val="C0C0C0"/>
            </a:outerShdw>
          </a:effectLst>
          <a:latin typeface="Georgia" panose="02040502050405020303" pitchFamily="18" charset="0"/>
          <a:cs typeface="Arial" panose="020B0604020202020204" pitchFamily="34" charset="0"/>
        </a:defRPr>
      </a:lvl2pPr>
      <a:lvl3pPr marL="1143000" indent="-228600" algn="l" rtl="0" fontAlgn="base">
        <a:lnSpc>
          <a:spcPct val="90000"/>
        </a:lnSpc>
        <a:spcBef>
          <a:spcPct val="20000"/>
        </a:spcBef>
        <a:spcAft>
          <a:spcPct val="0"/>
        </a:spcAft>
        <a:buChar char="•"/>
        <a:defRPr sz="2400" b="1">
          <a:solidFill>
            <a:schemeClr val="tx1"/>
          </a:solidFill>
          <a:latin typeface="Georgia" panose="02040502050405020303" pitchFamily="18" charset="0"/>
          <a:cs typeface="Arial" panose="020B0604020202020204" pitchFamily="34" charset="0"/>
        </a:defRPr>
      </a:lvl3pPr>
      <a:lvl4pPr marL="1600200" indent="-228600" algn="l" rtl="0" fontAlgn="base">
        <a:lnSpc>
          <a:spcPct val="110000"/>
        </a:lnSpc>
        <a:spcBef>
          <a:spcPct val="20000"/>
        </a:spcBef>
        <a:spcAft>
          <a:spcPct val="0"/>
        </a:spcAft>
        <a:buChar char="–"/>
        <a:defRPr sz="2000" b="1">
          <a:solidFill>
            <a:schemeClr val="tx1"/>
          </a:solidFill>
          <a:latin typeface="Georgia" panose="02040502050405020303" pitchFamily="18" charset="0"/>
          <a:cs typeface="Arial" panose="020B0604020202020204" pitchFamily="34" charset="0"/>
        </a:defRPr>
      </a:lvl4pPr>
      <a:lvl5pPr marL="2057400" indent="-228600" algn="l" rtl="0" fontAlgn="base">
        <a:lnSpc>
          <a:spcPct val="110000"/>
        </a:lnSpc>
        <a:spcBef>
          <a:spcPct val="20000"/>
        </a:spcBef>
        <a:spcAft>
          <a:spcPct val="0"/>
        </a:spcAft>
        <a:buChar char="»"/>
        <a:defRPr sz="2000" b="1">
          <a:solidFill>
            <a:schemeClr val="tx1"/>
          </a:solidFill>
          <a:latin typeface="Georgia" panose="02040502050405020303" pitchFamily="18" charset="0"/>
          <a:cs typeface="Arial" panose="020B0604020202020204" pitchFamily="34" charset="0"/>
        </a:defRPr>
      </a:lvl5pPr>
      <a:lvl6pPr marL="2514600" indent="-228600" algn="l" rtl="0" fontAlgn="base">
        <a:lnSpc>
          <a:spcPct val="110000"/>
        </a:lnSpc>
        <a:spcBef>
          <a:spcPct val="20000"/>
        </a:spcBef>
        <a:spcAft>
          <a:spcPct val="0"/>
        </a:spcAft>
        <a:buChar char="»"/>
        <a:defRPr sz="2000">
          <a:solidFill>
            <a:schemeClr val="tx1"/>
          </a:solidFill>
          <a:latin typeface="+mn-lt"/>
        </a:defRPr>
      </a:lvl6pPr>
      <a:lvl7pPr marL="2971800" indent="-228600" algn="l" rtl="0" fontAlgn="base">
        <a:lnSpc>
          <a:spcPct val="110000"/>
        </a:lnSpc>
        <a:spcBef>
          <a:spcPct val="20000"/>
        </a:spcBef>
        <a:spcAft>
          <a:spcPct val="0"/>
        </a:spcAft>
        <a:buChar char="»"/>
        <a:defRPr sz="2000">
          <a:solidFill>
            <a:schemeClr val="tx1"/>
          </a:solidFill>
          <a:latin typeface="+mn-lt"/>
        </a:defRPr>
      </a:lvl7pPr>
      <a:lvl8pPr marL="3429000" indent="-228600" algn="l" rtl="0" fontAlgn="base">
        <a:lnSpc>
          <a:spcPct val="110000"/>
        </a:lnSpc>
        <a:spcBef>
          <a:spcPct val="20000"/>
        </a:spcBef>
        <a:spcAft>
          <a:spcPct val="0"/>
        </a:spcAft>
        <a:buChar char="»"/>
        <a:defRPr sz="2000">
          <a:solidFill>
            <a:schemeClr val="tx1"/>
          </a:solidFill>
          <a:latin typeface="+mn-lt"/>
        </a:defRPr>
      </a:lvl8pPr>
      <a:lvl9pPr marL="3886200" indent="-228600" algn="l" rtl="0" fontAlgn="base">
        <a:lnSpc>
          <a:spcPct val="11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EFFF3"/>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userDrawn="1"/>
        </p:nvPicPr>
        <p:blipFill>
          <a:blip r:embed="rId11">
            <a:extLst>
              <a:ext uri="{28A0092B-C50C-407E-A947-70E740481C1C}">
                <a14:useLocalDpi xmlns:a14="http://schemas.microsoft.com/office/drawing/2010/main" val="0"/>
              </a:ext>
            </a:extLst>
          </a:blip>
          <a:srcRect l="151" t="5911" r="-151" b="-105"/>
          <a:stretch>
            <a:fillRect/>
          </a:stretch>
        </p:blipFill>
        <p:spPr bwMode="auto">
          <a:xfrm>
            <a:off x="0" y="5410200"/>
            <a:ext cx="121920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12192000" cy="153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600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ransition>
    <p:strips dir="rd"/>
  </p:transition>
  <p:hf sldNum="0" hdr="0" dt="0"/>
  <p:txStyles>
    <p:titleStyle>
      <a:lvl1pPr algn="ctr" rtl="0" eaLnBrk="1" fontAlgn="base" hangingPunct="1">
        <a:lnSpc>
          <a:spcPct val="70000"/>
        </a:lnSpc>
        <a:spcBef>
          <a:spcPct val="0"/>
        </a:spcBef>
        <a:spcAft>
          <a:spcPct val="0"/>
        </a:spcAft>
        <a:defRPr sz="3600">
          <a:solidFill>
            <a:srgbClr val="760002"/>
          </a:solidFill>
          <a:effectLst>
            <a:outerShdw blurRad="38100" dist="38100" dir="2700000" algn="tl">
              <a:srgbClr val="C0C0C0"/>
            </a:outerShdw>
          </a:effectLst>
          <a:latin typeface="+mj-lt"/>
          <a:ea typeface="+mj-ea"/>
          <a:cs typeface="+mj-cs"/>
        </a:defRPr>
      </a:lvl1pPr>
      <a:lvl2pPr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2pPr>
      <a:lvl3pPr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3pPr>
      <a:lvl4pPr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4pPr>
      <a:lvl5pPr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5pPr>
      <a:lvl6pPr marL="457200"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6pPr>
      <a:lvl7pPr marL="914400"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7pPr>
      <a:lvl8pPr marL="1371600"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8pPr>
      <a:lvl9pPr marL="1828800" algn="ctr" rtl="0" eaLnBrk="1" fontAlgn="base" hangingPunct="1">
        <a:lnSpc>
          <a:spcPct val="70000"/>
        </a:lnSpc>
        <a:spcBef>
          <a:spcPct val="0"/>
        </a:spcBef>
        <a:spcAft>
          <a:spcPct val="0"/>
        </a:spcAft>
        <a:defRPr sz="4400">
          <a:solidFill>
            <a:srgbClr val="760002"/>
          </a:solidFill>
          <a:effectLst>
            <a:outerShdw blurRad="38100" dist="38100" dir="2700000" algn="tl">
              <a:srgbClr val="C0C0C0"/>
            </a:outerShdw>
          </a:effectLst>
          <a:latin typeface="RequiemDisplay-HTF-SmallCaps" pitchFamily="18" charset="0"/>
        </a:defRPr>
      </a:lvl9pPr>
    </p:titleStyle>
    <p:bodyStyle>
      <a:lvl1pPr marL="342900" indent="-342900" algn="l" rtl="0" eaLnBrk="1" fontAlgn="base" hangingPunct="1">
        <a:lnSpc>
          <a:spcPct val="90000"/>
        </a:lnSpc>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lnSpc>
          <a:spcPct val="90000"/>
        </a:lnSpc>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3000" indent="-228600" algn="l" rtl="0" eaLnBrk="1" fontAlgn="base" hangingPunct="1">
        <a:lnSpc>
          <a:spcPct val="90000"/>
        </a:lnSpc>
        <a:spcBef>
          <a:spcPct val="20000"/>
        </a:spcBef>
        <a:spcAft>
          <a:spcPct val="0"/>
        </a:spcAft>
        <a:buChar char="•"/>
        <a:defRPr sz="2400">
          <a:solidFill>
            <a:schemeClr val="tx1"/>
          </a:solidFill>
          <a:latin typeface="+mn-lt"/>
        </a:defRPr>
      </a:lvl3pPr>
      <a:lvl4pPr marL="1600200" indent="-228600" algn="l" rtl="0" eaLnBrk="1" fontAlgn="base" hangingPunct="1">
        <a:lnSpc>
          <a:spcPct val="110000"/>
        </a:lnSpc>
        <a:spcBef>
          <a:spcPct val="20000"/>
        </a:spcBef>
        <a:spcAft>
          <a:spcPct val="0"/>
        </a:spcAft>
        <a:buChar char="–"/>
        <a:defRPr sz="2000">
          <a:solidFill>
            <a:schemeClr val="tx1"/>
          </a:solidFill>
          <a:latin typeface="+mn-lt"/>
        </a:defRPr>
      </a:lvl4pPr>
      <a:lvl5pPr marL="2057400" indent="-228600" algn="l" rtl="0" eaLnBrk="1" fontAlgn="base" hangingPunct="1">
        <a:lnSpc>
          <a:spcPct val="110000"/>
        </a:lnSpc>
        <a:spcBef>
          <a:spcPct val="20000"/>
        </a:spcBef>
        <a:spcAft>
          <a:spcPct val="0"/>
        </a:spcAft>
        <a:buChar char="»"/>
        <a:defRPr sz="2000">
          <a:solidFill>
            <a:schemeClr val="tx1"/>
          </a:solidFill>
          <a:latin typeface="+mn-lt"/>
        </a:defRPr>
      </a:lvl5pPr>
      <a:lvl6pPr marL="2514600" indent="-228600" algn="l" rtl="0" eaLnBrk="1" fontAlgn="base" hangingPunct="1">
        <a:lnSpc>
          <a:spcPct val="110000"/>
        </a:lnSpc>
        <a:spcBef>
          <a:spcPct val="20000"/>
        </a:spcBef>
        <a:spcAft>
          <a:spcPct val="0"/>
        </a:spcAft>
        <a:buChar char="»"/>
        <a:defRPr sz="2000">
          <a:solidFill>
            <a:schemeClr val="tx1"/>
          </a:solidFill>
          <a:latin typeface="+mn-lt"/>
        </a:defRPr>
      </a:lvl6pPr>
      <a:lvl7pPr marL="2971800" indent="-228600" algn="l" rtl="0" eaLnBrk="1" fontAlgn="base" hangingPunct="1">
        <a:lnSpc>
          <a:spcPct val="110000"/>
        </a:lnSpc>
        <a:spcBef>
          <a:spcPct val="20000"/>
        </a:spcBef>
        <a:spcAft>
          <a:spcPct val="0"/>
        </a:spcAft>
        <a:buChar char="»"/>
        <a:defRPr sz="2000">
          <a:solidFill>
            <a:schemeClr val="tx1"/>
          </a:solidFill>
          <a:latin typeface="+mn-lt"/>
        </a:defRPr>
      </a:lvl7pPr>
      <a:lvl8pPr marL="3429000" indent="-228600" algn="l" rtl="0" eaLnBrk="1" fontAlgn="base" hangingPunct="1">
        <a:lnSpc>
          <a:spcPct val="110000"/>
        </a:lnSpc>
        <a:spcBef>
          <a:spcPct val="20000"/>
        </a:spcBef>
        <a:spcAft>
          <a:spcPct val="0"/>
        </a:spcAft>
        <a:buChar char="»"/>
        <a:defRPr sz="2000">
          <a:solidFill>
            <a:schemeClr val="tx1"/>
          </a:solidFill>
          <a:latin typeface="+mn-lt"/>
        </a:defRPr>
      </a:lvl8pPr>
      <a:lvl9pPr marL="3886200" indent="-228600" algn="l" rtl="0" eaLnBrk="1" fontAlgn="base" hangingPunct="1">
        <a:lnSpc>
          <a:spcPct val="11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27723880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9/6/2023</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67381090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michaelmilton.org/2020/02/23/giving-up-something-for-lent-or-just-giving-up-lent-a-reflection-on-the-value-of-the-church-year/" TargetMode="External"/><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hyperlink" Target="https://www.atlgoc.org/time-and-talents" TargetMode="External"/><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10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hurchanswers.com/blog/eight-differences-church-giving-church-du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ixnio.com/es/media/hombre-iglesia-personas-de-edad-avanzada-personas-oracion" TargetMode="External"/><Relationship Id="rId7" Type="http://schemas.openxmlformats.org/officeDocument/2006/relationships/hyperlink" Target="https://pixabay.com/es/diez-10-por-ciento-estad%C3%ADstica-706887/" TargetMode="Externa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hyperlink" Target="https://plainbibleteaching.com/2006/10/05/now-concerning-the-collection-part-3-use-of-the-treasury/" TargetMode="Externa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g.ndsu.edu/gearupkindergarten/gearing-up-blog/parent-involvement-with-childrens-education" TargetMode="External"/><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hyperlink" Target="http://christianity.stackexchange.com/questions/55914/why-do-lds-cross-their-arms-during-prayer" TargetMode="Externa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hyperlink" Target="http://groundreport.com/is-tithing-truly-a-scripturally-based-doctorine-and-practice-within-christian-churches-toda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odfreephotos.com/other-landscapes/sunset-over-the-horizon-on-the-farmland.jpg.php"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flickr.com/photos/86530412@N02/8473895049/"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pxhere.com/en/photo/544027"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Twelve_Apostles" TargetMode="Externa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s://en.wikipedia.org/wiki/Christianity_in_the_3rd_century" TargetMode="External"/><Relationship Id="rId4" Type="http://schemas.openxmlformats.org/officeDocument/2006/relationships/hyperlink" Target="https://en.wikipedia.org/wiki/Council_of_Jerusale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vancopayments.com/egiving/church-giving-statistics-tithing" TargetMode="External"/><Relationship Id="rId2" Type="http://schemas.openxmlformats.org/officeDocument/2006/relationships/hyperlink" Target="https://nonprofitssource.com/online-giving-statistics/church-giv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americanwealthinequality.com/job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stewardshipcalling.com/articles-2/" TargetMode="Externa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hyperlink" Target="https://www.ancientfaith.com/podcasts/stewardshipcalling/the_joy_of_the_tithe" TargetMode="Externa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flickr.com/photos/51035555243@N01/15277244495" TargetMode="External"/><Relationship Id="rId5" Type="http://schemas.openxmlformats.org/officeDocument/2006/relationships/image" Target="../media/image46.jpg"/><Relationship Id="rId4" Type="http://schemas.openxmlformats.org/officeDocument/2006/relationships/hyperlink" Target="https://www.newgrounds.com/art/view/enna/the-fear-of-being-bad-at-ar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hyperlink" Target="http://rosannedingli.blogspot.com/2012/04/wisdom-of-others.html" TargetMode="External"/><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saltyearthnotes.blogspot.com/2012/12/what-is-giving-glory-to-god.html" TargetMode="Externa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hyperlink" Target="https://www.bundabergnow.com/2019/02/14/gin-gin-valentines-library/" TargetMode="External"/><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flickr.com/photos/thecomnetwork/15233376488" TargetMode="External"/><Relationship Id="rId2" Type="http://schemas.openxmlformats.org/officeDocument/2006/relationships/image" Target="../media/image58.jpg"/><Relationship Id="rId1" Type="http://schemas.openxmlformats.org/officeDocument/2006/relationships/slideLayout" Target="../slideLayouts/slideLayout45.xml"/><Relationship Id="rId5" Type="http://schemas.openxmlformats.org/officeDocument/2006/relationships/hyperlink" Target="https://www.pngall.com/communication-png" TargetMode="Externa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hyperlink" Target="http://www.tandfonline.com/doi/abs/10.1080/01449290500330448" TargetMode="External"/><Relationship Id="rId2" Type="http://schemas.openxmlformats.org/officeDocument/2006/relationships/image" Target="../media/image18.jpeg"/><Relationship Id="rId1" Type="http://schemas.openxmlformats.org/officeDocument/2006/relationships/slideLayout" Target="../slideLayouts/slideLayout40.xml"/><Relationship Id="rId4" Type="http://schemas.openxmlformats.org/officeDocument/2006/relationships/hyperlink" Target="https://www.nucleus.church/blog/church-website-essential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www.nucleus.church/blog/church-website-essentials/" TargetMode="External"/><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8.xml"/><Relationship Id="rId5" Type="http://schemas.openxmlformats.org/officeDocument/2006/relationships/image" Target="../media/image61.jpg"/><Relationship Id="rId4" Type="http://schemas.openxmlformats.org/officeDocument/2006/relationships/image" Target="../media/image64.jpeg"/></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eg"/><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3.jpeg"/><Relationship Id="rId1" Type="http://schemas.openxmlformats.org/officeDocument/2006/relationships/slideLayout" Target="../slideLayouts/slideLayout58.xml"/><Relationship Id="rId4" Type="http://schemas.openxmlformats.org/officeDocument/2006/relationships/image" Target="../media/image61.jpg"/></Relationships>
</file>

<file path=ppt/slides/_rels/slide8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4.jpeg"/><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3" Type="http://schemas.openxmlformats.org/officeDocument/2006/relationships/hyperlink" Target="https://www.ancientfaith.com/podcasts/stewardshipcalling/donor_fatigue" TargetMode="External"/><Relationship Id="rId2" Type="http://schemas.openxmlformats.org/officeDocument/2006/relationships/image" Target="../media/image43.jpeg"/><Relationship Id="rId1" Type="http://schemas.openxmlformats.org/officeDocument/2006/relationships/slideLayout" Target="../slideLayouts/slideLayout58.xml"/><Relationship Id="rId5" Type="http://schemas.openxmlformats.org/officeDocument/2006/relationships/image" Target="../media/image42.jpg"/><Relationship Id="rId4" Type="http://schemas.openxmlformats.org/officeDocument/2006/relationships/image" Target="../media/image66.jpg"/></Relationships>
</file>

<file path=ppt/slides/_rels/slide8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www.aliem.com/2019/04/teaming-tips-case-8-wayward-collaborator/" TargetMode="External"/><Relationship Id="rId2" Type="http://schemas.openxmlformats.org/officeDocument/2006/relationships/image" Target="../media/image68.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pngall.com/team-work-png" TargetMode="External"/><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hyperlink" Target="https://www.pngall.com/team-work-png" TargetMode="External"/><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hyperlink" Target="https://www.pngall.com/team-work-png" TargetMode="External"/><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hyperlink" Target="https://www.pngall.com/team-work-png" TargetMode="External"/><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toxifier.blogspot.com/2012/07/who-was-albert-einstein-random.html" TargetMode="External"/><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12CEC-68EA-9787-7295-DB3F32D798EA}"/>
              </a:ext>
            </a:extLst>
          </p:cNvPr>
          <p:cNvSpPr>
            <a:spLocks noGrp="1"/>
          </p:cNvSpPr>
          <p:nvPr>
            <p:ph idx="1"/>
          </p:nvPr>
        </p:nvSpPr>
        <p:spPr/>
        <p:txBody>
          <a:bodyPr/>
          <a:lstStyle/>
          <a:p>
            <a:pPr marL="0" marR="114300" indent="0" algn="just">
              <a:spcBef>
                <a:spcPts val="0"/>
              </a:spcBef>
              <a:spcAft>
                <a:spcPts val="0"/>
              </a:spcAft>
              <a:buNone/>
            </a:pPr>
            <a:endParaRPr lang="en-US"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2. What </a:t>
            </a:r>
            <a:r>
              <a:rPr lang="en-US" sz="40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IS</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stewardship according to the Orthodox Christian Faith </a:t>
            </a:r>
            <a:endParaRPr lang="en-US" sz="40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endParaRPr lang="en-US" dirty="0">
              <a:solidFill>
                <a:schemeClr val="bg1"/>
              </a:solidFill>
            </a:endParaRPr>
          </a:p>
        </p:txBody>
      </p:sp>
    </p:spTree>
    <p:extLst>
      <p:ext uri="{BB962C8B-B14F-4D97-AF65-F5344CB8AC3E}">
        <p14:creationId xmlns:p14="http://schemas.microsoft.com/office/powerpoint/2010/main" val="3037133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parable-of-the-talents-262x300">
            <a:extLst>
              <a:ext uri="{FF2B5EF4-FFF2-40B4-BE49-F238E27FC236}">
                <a16:creationId xmlns:a16="http://schemas.microsoft.com/office/drawing/2014/main" id="{3257E7E2-C96A-9EC1-6A23-4144562BF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897" y="801794"/>
            <a:ext cx="2686206" cy="30762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CD88E031-BE20-324E-1D0B-4E7D2202207F}"/>
              </a:ext>
            </a:extLst>
          </p:cNvPr>
          <p:cNvSpPr>
            <a:spLocks noChangeArrowheads="1"/>
          </p:cNvSpPr>
          <p:nvPr/>
        </p:nvSpPr>
        <p:spPr bwMode="auto">
          <a:xfrm>
            <a:off x="2054302" y="4199738"/>
            <a:ext cx="8718473" cy="16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pPr algn="ctr" defTabSz="841248" fontAlgn="base">
              <a:lnSpc>
                <a:spcPct val="90000"/>
              </a:lnSpc>
              <a:spcBef>
                <a:spcPct val="0"/>
              </a:spcBef>
              <a:spcAft>
                <a:spcPts val="600"/>
              </a:spcAft>
              <a:tabLst>
                <a:tab pos="311087" algn="l"/>
              </a:tabLst>
              <a:defRPr/>
            </a:pPr>
            <a:r>
              <a:rPr lang="en-US" sz="3128" b="1" kern="1200" dirty="0">
                <a:solidFill>
                  <a:schemeClr val="bg1"/>
                </a:solidFill>
                <a:latin typeface="Arial Rounded MT Bold" panose="020F0704030504030204" pitchFamily="34" charset="0"/>
                <a:cs typeface="Arial" panose="020B0604020202020204" pitchFamily="34" charset="0"/>
              </a:rPr>
              <a:t>“</a:t>
            </a:r>
            <a:r>
              <a:rPr lang="en-US" sz="3312" b="1" kern="1200" dirty="0">
                <a:solidFill>
                  <a:schemeClr val="bg1"/>
                </a:solidFill>
                <a:latin typeface="Arial Rounded MT Bold" panose="020F0704030504030204" pitchFamily="34" charset="0"/>
                <a:cs typeface="Arial" panose="020B0604020202020204" pitchFamily="34" charset="0"/>
              </a:rPr>
              <a:t>Well  done,  good  and  faithful  servant;  you  have  been  faithful  over  a  little,  I  will  set  you  over  much</a:t>
            </a:r>
            <a:r>
              <a:rPr lang="en-US" sz="3128" b="1" kern="1200" dirty="0">
                <a:solidFill>
                  <a:schemeClr val="bg1"/>
                </a:solidFill>
                <a:latin typeface="Arial Rounded MT Bold" panose="020F0704030504030204" pitchFamily="34" charset="0"/>
                <a:cs typeface="Arial" panose="020B0604020202020204" pitchFamily="34" charset="0"/>
              </a:rPr>
              <a:t>.”</a:t>
            </a:r>
            <a:r>
              <a:rPr lang="en-US" sz="3128" kern="1200" dirty="0">
                <a:solidFill>
                  <a:schemeClr val="bg1"/>
                </a:solidFill>
                <a:latin typeface="Arial Rounded MT Bold" panose="020F0704030504030204" pitchFamily="34" charset="0"/>
                <a:cs typeface="Arial" panose="020B0604020202020204" pitchFamily="34" charset="0"/>
              </a:rPr>
              <a:t>	</a:t>
            </a:r>
            <a:r>
              <a:rPr lang="en-US" sz="3128" kern="1200" dirty="0">
                <a:solidFill>
                  <a:schemeClr val="bg1"/>
                </a:solidFill>
                <a:latin typeface="Georgia" panose="02040502050405020303" pitchFamily="18" charset="0"/>
                <a:cs typeface="Arial" panose="020B0604020202020204" pitchFamily="34" charset="0"/>
              </a:rPr>
              <a:t>	</a:t>
            </a:r>
            <a:br>
              <a:rPr lang="en-US" sz="3128" kern="1200" dirty="0">
                <a:solidFill>
                  <a:schemeClr val="bg1"/>
                </a:solidFill>
                <a:latin typeface="Georgia" panose="02040502050405020303" pitchFamily="18" charset="0"/>
                <a:cs typeface="Arial" panose="020B0604020202020204" pitchFamily="34" charset="0"/>
              </a:rPr>
            </a:br>
            <a:r>
              <a:rPr lang="en-US" sz="3128" kern="1200" dirty="0">
                <a:solidFill>
                  <a:schemeClr val="bg1"/>
                </a:solidFill>
                <a:latin typeface="Georgia" panose="02040502050405020303" pitchFamily="18" charset="0"/>
                <a:cs typeface="Arial" panose="020B0604020202020204" pitchFamily="34" charset="0"/>
              </a:rPr>
              <a:t>						</a:t>
            </a:r>
            <a:endParaRPr lang="en-US" sz="2400" i="1" dirty="0">
              <a:solidFill>
                <a:schemeClr val="bg1"/>
              </a:solidFill>
              <a:latin typeface="Georgia" panose="02040502050405020303" pitchFamily="18" charset="0"/>
              <a:cs typeface="Arial" panose="020B0604020202020204" pitchFamily="34" charset="0"/>
            </a:endParaRPr>
          </a:p>
        </p:txBody>
      </p:sp>
      <p:sp>
        <p:nvSpPr>
          <p:cNvPr id="5" name="TextBox 4">
            <a:extLst>
              <a:ext uri="{FF2B5EF4-FFF2-40B4-BE49-F238E27FC236}">
                <a16:creationId xmlns:a16="http://schemas.microsoft.com/office/drawing/2014/main" id="{18EBA37D-86C4-48DA-8F01-D19B347CFB9C}"/>
              </a:ext>
            </a:extLst>
          </p:cNvPr>
          <p:cNvSpPr txBox="1"/>
          <p:nvPr/>
        </p:nvSpPr>
        <p:spPr>
          <a:xfrm>
            <a:off x="0" y="6433304"/>
            <a:ext cx="12192000" cy="369332"/>
          </a:xfrm>
          <a:prstGeom prst="rect">
            <a:avLst/>
          </a:prstGeom>
          <a:noFill/>
        </p:spPr>
        <p:txBody>
          <a:bodyPr wrap="square">
            <a:spAutoFit/>
          </a:bodyPr>
          <a:lstStyle/>
          <a:p>
            <a:pPr algn="ctr"/>
            <a:r>
              <a:rPr lang="en-US" sz="1800" i="1" kern="1200" dirty="0">
                <a:solidFill>
                  <a:schemeClr val="bg1">
                    <a:lumMod val="85000"/>
                  </a:schemeClr>
                </a:solidFill>
                <a:latin typeface="Georgia" panose="02040502050405020303" pitchFamily="18" charset="0"/>
                <a:cs typeface="Arial" panose="020B0604020202020204" pitchFamily="34" charset="0"/>
              </a:rPr>
              <a:t>Matthew 25:14-30</a:t>
            </a:r>
            <a:endParaRPr lang="en-US" dirty="0">
              <a:solidFill>
                <a:schemeClr val="bg1">
                  <a:lumMod val="85000"/>
                </a:schemeClr>
              </a:solidFill>
            </a:endParaRPr>
          </a:p>
        </p:txBody>
      </p:sp>
      <p:sp>
        <p:nvSpPr>
          <p:cNvPr id="6" name="Rectangle 5">
            <a:extLst>
              <a:ext uri="{FF2B5EF4-FFF2-40B4-BE49-F238E27FC236}">
                <a16:creationId xmlns:a16="http://schemas.microsoft.com/office/drawing/2014/main" id="{2CA397F3-FF5B-236F-2BC2-EBE41AC7004A}"/>
              </a:ext>
            </a:extLst>
          </p:cNvPr>
          <p:cNvSpPr txBox="1">
            <a:spLocks noChangeArrowheads="1"/>
          </p:cNvSpPr>
          <p:nvPr/>
        </p:nvSpPr>
        <p:spPr>
          <a:xfrm>
            <a:off x="2814675" y="-91440"/>
            <a:ext cx="7197725" cy="1143000"/>
          </a:xfrm>
          <a:prstGeom prst="rect">
            <a:avLst/>
          </a:prstGeom>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a:solidFill>
                  <a:schemeClr val="bg1">
                    <a:lumMod val="85000"/>
                  </a:schemeClr>
                </a:solidFill>
              </a:rPr>
              <a:t>The  Parable  of  the  Talents</a:t>
            </a:r>
            <a:endParaRPr lang="en-US" b="1" u="sng" dirty="0">
              <a:solidFill>
                <a:schemeClr val="bg1">
                  <a:lumMod val="85000"/>
                </a:schemeClr>
              </a:solidFill>
            </a:endParaRPr>
          </a:p>
        </p:txBody>
      </p:sp>
    </p:spTree>
    <p:extLst>
      <p:ext uri="{BB962C8B-B14F-4D97-AF65-F5344CB8AC3E}">
        <p14:creationId xmlns:p14="http://schemas.microsoft.com/office/powerpoint/2010/main" val="7068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outdoor, clouds, purple, cloudy&#10;&#10;Description automatically generated">
            <a:extLst>
              <a:ext uri="{FF2B5EF4-FFF2-40B4-BE49-F238E27FC236}">
                <a16:creationId xmlns:a16="http://schemas.microsoft.com/office/drawing/2014/main" id="{DF2EA295-9A25-30E2-3422-BB714A1983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686" r="-1" b="-1"/>
          <a:stretch/>
        </p:blipFill>
        <p:spPr>
          <a:xfrm>
            <a:off x="20" y="431"/>
            <a:ext cx="8115280" cy="6408311"/>
          </a:xfrm>
          <a:prstGeom prst="rect">
            <a:avLst/>
          </a:prstGeom>
        </p:spPr>
      </p:pic>
      <p:sp>
        <p:nvSpPr>
          <p:cNvPr id="7" name="TextBox 6">
            <a:extLst>
              <a:ext uri="{FF2B5EF4-FFF2-40B4-BE49-F238E27FC236}">
                <a16:creationId xmlns:a16="http://schemas.microsoft.com/office/drawing/2014/main" id="{61CF6437-700B-C5CF-65BE-8340E630E2F8}"/>
              </a:ext>
            </a:extLst>
          </p:cNvPr>
          <p:cNvSpPr txBox="1"/>
          <p:nvPr/>
        </p:nvSpPr>
        <p:spPr>
          <a:xfrm>
            <a:off x="8271718" y="551508"/>
            <a:ext cx="4339382" cy="3540265"/>
          </a:xfrm>
          <a:prstGeom prst="rect">
            <a:avLst/>
          </a:prstGeom>
        </p:spPr>
        <p:txBody>
          <a:bodyPr vert="horz" lIns="91440" tIns="45720" rIns="91440" bIns="45720" rtlCol="0">
            <a:noAutofit/>
          </a:bodyPr>
          <a:lstStyle/>
          <a:p>
            <a:pPr>
              <a:lnSpc>
                <a:spcPct val="90000"/>
              </a:lnSpc>
              <a:spcAft>
                <a:spcPts val="600"/>
              </a:spcAft>
              <a:defRPr/>
            </a:pPr>
            <a:r>
              <a:rPr lang="en-US" sz="3600" b="1" dirty="0"/>
              <a:t>“We  make  a  living  by  what  we  get.</a:t>
            </a:r>
          </a:p>
          <a:p>
            <a:pPr>
              <a:lnSpc>
                <a:spcPct val="90000"/>
              </a:lnSpc>
              <a:spcAft>
                <a:spcPts val="600"/>
              </a:spcAft>
              <a:defRPr/>
            </a:pPr>
            <a:endParaRPr lang="en-US" sz="3600" b="1" dirty="0"/>
          </a:p>
          <a:p>
            <a:pPr>
              <a:lnSpc>
                <a:spcPct val="90000"/>
              </a:lnSpc>
              <a:spcAft>
                <a:spcPts val="600"/>
              </a:spcAft>
              <a:defRPr/>
            </a:pPr>
            <a:endParaRPr lang="en-US" sz="3600" b="1" dirty="0"/>
          </a:p>
          <a:p>
            <a:pPr>
              <a:lnSpc>
                <a:spcPct val="90000"/>
              </a:lnSpc>
              <a:spcAft>
                <a:spcPts val="600"/>
              </a:spcAft>
              <a:defRPr/>
            </a:pPr>
            <a:r>
              <a:rPr lang="en-US" sz="3600" b="1" dirty="0"/>
              <a:t>We  make  a  life  by  what  we  give.”</a:t>
            </a:r>
          </a:p>
          <a:p>
            <a:pPr>
              <a:lnSpc>
                <a:spcPct val="90000"/>
              </a:lnSpc>
              <a:spcAft>
                <a:spcPts val="600"/>
              </a:spcAft>
              <a:defRPr/>
            </a:pPr>
            <a:endParaRPr lang="en-US" sz="3600" b="1" dirty="0"/>
          </a:p>
          <a:p>
            <a:pPr>
              <a:lnSpc>
                <a:spcPct val="90000"/>
              </a:lnSpc>
              <a:spcAft>
                <a:spcPts val="600"/>
              </a:spcAft>
              <a:defRPr/>
            </a:pPr>
            <a:endParaRPr lang="en-US" sz="3600" b="1" dirty="0"/>
          </a:p>
          <a:p>
            <a:pPr>
              <a:lnSpc>
                <a:spcPct val="90000"/>
              </a:lnSpc>
              <a:spcAft>
                <a:spcPts val="600"/>
              </a:spcAft>
              <a:defRPr/>
            </a:pPr>
            <a:r>
              <a:rPr lang="en-US" sz="3600" b="1" dirty="0"/>
              <a:t>Sir Winston Churchill	</a:t>
            </a:r>
          </a:p>
        </p:txBody>
      </p:sp>
      <p:sp>
        <p:nvSpPr>
          <p:cNvPr id="35" name="Rectangle 3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536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94DF0B-D4F1-48DC-82CF-3A640EDAF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106" y="980513"/>
            <a:ext cx="2665990" cy="5059939"/>
          </a:xfrm>
          <a:prstGeom prst="rect">
            <a:avLst/>
          </a:prstGeom>
        </p:spPr>
      </p:pic>
      <p:sp>
        <p:nvSpPr>
          <p:cNvPr id="3" name="TextBox 2">
            <a:extLst>
              <a:ext uri="{FF2B5EF4-FFF2-40B4-BE49-F238E27FC236}">
                <a16:creationId xmlns:a16="http://schemas.microsoft.com/office/drawing/2014/main" id="{D0984FE1-0944-40A4-AB4E-7DCB85227DAF}"/>
              </a:ext>
            </a:extLst>
          </p:cNvPr>
          <p:cNvSpPr txBox="1"/>
          <p:nvPr/>
        </p:nvSpPr>
        <p:spPr>
          <a:xfrm>
            <a:off x="1703575" y="6132620"/>
            <a:ext cx="9035360" cy="1077218"/>
          </a:xfrm>
          <a:prstGeom prst="rect">
            <a:avLst/>
          </a:prstGeom>
          <a:noFill/>
        </p:spPr>
        <p:txBody>
          <a:bodyPr wrap="square">
            <a:spAutoFit/>
          </a:bodyPr>
          <a:lstStyle/>
          <a:p>
            <a:pPr eaLnBrk="0" fontAlgn="base" hangingPunct="0">
              <a:spcBef>
                <a:spcPct val="0"/>
              </a:spcBef>
              <a:spcAft>
                <a:spcPct val="0"/>
              </a:spcAft>
              <a:defRPr/>
            </a:pPr>
            <a:r>
              <a:rPr lang="en-US" sz="3200" b="1" u="sng" dirty="0">
                <a:solidFill>
                  <a:srgbClr val="5D0100"/>
                </a:solidFill>
                <a:latin typeface="Georgia" panose="02040502050405020303" pitchFamily="18" charset="0"/>
                <a:hlinkClick r:id="rId3"/>
              </a:rPr>
              <a:t>https://www.atlgoc.org/time-and-talents</a:t>
            </a:r>
            <a:endParaRPr lang="en-US" sz="3200" b="1" u="sng" dirty="0">
              <a:solidFill>
                <a:srgbClr val="5D0100"/>
              </a:solidFill>
              <a:latin typeface="Georgia" panose="02040502050405020303" pitchFamily="18" charset="0"/>
            </a:endParaRPr>
          </a:p>
          <a:p>
            <a:pPr eaLnBrk="0" fontAlgn="base" hangingPunct="0">
              <a:spcBef>
                <a:spcPct val="0"/>
              </a:spcBef>
              <a:spcAft>
                <a:spcPct val="0"/>
              </a:spcAft>
              <a:defRPr/>
            </a:pPr>
            <a:endParaRPr lang="en-US" sz="3200" b="1" u="sng" dirty="0">
              <a:solidFill>
                <a:srgbClr val="5D0100"/>
              </a:solidFill>
              <a:latin typeface="Georgia" panose="02040502050405020303" pitchFamily="18" charset="0"/>
            </a:endParaRPr>
          </a:p>
        </p:txBody>
      </p:sp>
      <p:pic>
        <p:nvPicPr>
          <p:cNvPr id="7" name="Picture 6">
            <a:extLst>
              <a:ext uri="{FF2B5EF4-FFF2-40B4-BE49-F238E27FC236}">
                <a16:creationId xmlns:a16="http://schemas.microsoft.com/office/drawing/2014/main" id="{EAF852A1-CD85-4A26-9D11-224148B0C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817" y="1008282"/>
            <a:ext cx="2721178" cy="5089272"/>
          </a:xfrm>
          <a:prstGeom prst="rect">
            <a:avLst/>
          </a:prstGeom>
        </p:spPr>
      </p:pic>
      <p:pic>
        <p:nvPicPr>
          <p:cNvPr id="5" name="Picture 4">
            <a:extLst>
              <a:ext uri="{FF2B5EF4-FFF2-40B4-BE49-F238E27FC236}">
                <a16:creationId xmlns:a16="http://schemas.microsoft.com/office/drawing/2014/main" id="{04E9805A-A80A-4276-94C6-CF07F04D7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815" y="1022950"/>
            <a:ext cx="2812493" cy="5089273"/>
          </a:xfrm>
          <a:prstGeom prst="rect">
            <a:avLst/>
          </a:prstGeom>
        </p:spPr>
      </p:pic>
      <p:pic>
        <p:nvPicPr>
          <p:cNvPr id="11" name="Picture 10">
            <a:extLst>
              <a:ext uri="{FF2B5EF4-FFF2-40B4-BE49-F238E27FC236}">
                <a16:creationId xmlns:a16="http://schemas.microsoft.com/office/drawing/2014/main" id="{8D07259B-B044-4674-A4DF-EEE84CA7C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959" y="1011352"/>
            <a:ext cx="2460115" cy="5059939"/>
          </a:xfrm>
          <a:prstGeom prst="rect">
            <a:avLst/>
          </a:prstGeom>
        </p:spPr>
      </p:pic>
      <p:sp>
        <p:nvSpPr>
          <p:cNvPr id="13" name="TextBox 12">
            <a:extLst>
              <a:ext uri="{FF2B5EF4-FFF2-40B4-BE49-F238E27FC236}">
                <a16:creationId xmlns:a16="http://schemas.microsoft.com/office/drawing/2014/main" id="{0FCDF910-A88A-4836-966C-316B18BDE523}"/>
              </a:ext>
            </a:extLst>
          </p:cNvPr>
          <p:cNvSpPr txBox="1"/>
          <p:nvPr/>
        </p:nvSpPr>
        <p:spPr>
          <a:xfrm>
            <a:off x="2181225" y="-46213"/>
            <a:ext cx="8029575" cy="707886"/>
          </a:xfrm>
          <a:prstGeom prst="rect">
            <a:avLst/>
          </a:prstGeom>
          <a:noFill/>
        </p:spPr>
        <p:txBody>
          <a:bodyPr wrap="square">
            <a:spAutoFit/>
          </a:bodyPr>
          <a:lstStyle/>
          <a:p>
            <a:pPr eaLnBrk="0" fontAlgn="base" hangingPunct="0">
              <a:spcBef>
                <a:spcPct val="0"/>
              </a:spcBef>
              <a:spcAft>
                <a:spcPct val="0"/>
              </a:spcAft>
              <a:defRPr/>
            </a:pPr>
            <a:r>
              <a:rPr lang="en-US" sz="4000" b="1" u="sng" dirty="0">
                <a:solidFill>
                  <a:schemeClr val="bg1"/>
                </a:solidFill>
                <a:latin typeface="Arial Rounded MT Bold" panose="020F0704030504030204" pitchFamily="34" charset="0"/>
              </a:rPr>
              <a:t>Effective  Online  Talents  Form</a:t>
            </a:r>
          </a:p>
        </p:txBody>
      </p:sp>
    </p:spTree>
    <p:extLst>
      <p:ext uri="{BB962C8B-B14F-4D97-AF65-F5344CB8AC3E}">
        <p14:creationId xmlns:p14="http://schemas.microsoft.com/office/powerpoint/2010/main" val="24017023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FCDF910-A88A-4836-966C-316B18BDE523}"/>
              </a:ext>
            </a:extLst>
          </p:cNvPr>
          <p:cNvSpPr txBox="1"/>
          <p:nvPr/>
        </p:nvSpPr>
        <p:spPr>
          <a:xfrm>
            <a:off x="3360994" y="59064"/>
            <a:ext cx="10044023" cy="877729"/>
          </a:xfrm>
          <a:prstGeom prst="rect">
            <a:avLst/>
          </a:prstGeom>
        </p:spPr>
        <p:txBody>
          <a:bodyPr vert="horz" lIns="91440" tIns="45720" rIns="91440" bIns="45720" rtlCol="0" anchor="ctr">
            <a:normAutofit/>
          </a:bodyPr>
          <a:lstStyle/>
          <a:p>
            <a:pPr fontAlgn="base">
              <a:lnSpc>
                <a:spcPct val="90000"/>
              </a:lnSpc>
              <a:spcBef>
                <a:spcPct val="0"/>
              </a:spcBef>
              <a:spcAft>
                <a:spcPts val="600"/>
              </a:spcAft>
              <a:defRPr/>
            </a:pPr>
            <a:r>
              <a:rPr lang="en-US" sz="4000" b="1" u="sng" kern="1200" dirty="0">
                <a:solidFill>
                  <a:srgbClr val="FFFFFF"/>
                </a:solidFill>
                <a:latin typeface="Arial Rounded MT Bold" panose="020F0704030504030204" pitchFamily="34" charset="0"/>
                <a:ea typeface="+mj-ea"/>
                <a:cs typeface="+mj-cs"/>
              </a:rPr>
              <a:t>GOA  Talents  Pledge  Form</a:t>
            </a:r>
          </a:p>
        </p:txBody>
      </p:sp>
      <p:sp>
        <p:nvSpPr>
          <p:cNvPr id="3" name="TextBox 2">
            <a:extLst>
              <a:ext uri="{FF2B5EF4-FFF2-40B4-BE49-F238E27FC236}">
                <a16:creationId xmlns:a16="http://schemas.microsoft.com/office/drawing/2014/main" id="{D0984FE1-0944-40A4-AB4E-7DCB85227DAF}"/>
              </a:ext>
            </a:extLst>
          </p:cNvPr>
          <p:cNvSpPr txBox="1"/>
          <p:nvPr/>
        </p:nvSpPr>
        <p:spPr>
          <a:xfrm>
            <a:off x="1228725" y="6383633"/>
            <a:ext cx="10963275" cy="369332"/>
          </a:xfrm>
          <a:prstGeom prst="rect">
            <a:avLst/>
          </a:prstGeom>
          <a:noFill/>
        </p:spPr>
        <p:txBody>
          <a:bodyPr wrap="square">
            <a:spAutoFit/>
          </a:bodyPr>
          <a:lstStyle/>
          <a:p>
            <a:pPr defTabSz="621792" eaLnBrk="0" fontAlgn="base" hangingPunct="0">
              <a:spcBef>
                <a:spcPct val="0"/>
              </a:spcBef>
              <a:spcAft>
                <a:spcPts val="600"/>
              </a:spcAft>
              <a:defRPr/>
            </a:pPr>
            <a:r>
              <a:rPr lang="en-US" b="1" u="sng" kern="1200" dirty="0">
                <a:solidFill>
                  <a:srgbClr val="0070C0"/>
                </a:solidFill>
                <a:latin typeface="Georgia" panose="02040502050405020303" pitchFamily="18" charset="0"/>
                <a:ea typeface="+mn-ea"/>
                <a:cs typeface="+mn-cs"/>
              </a:rPr>
              <a:t>https://www.goarch.org/-/2020-stewardship-campaign-resources?inheritRedirect=true</a:t>
            </a:r>
            <a:endParaRPr lang="en-US" b="1" u="sng" dirty="0">
              <a:solidFill>
                <a:srgbClr val="0070C0"/>
              </a:solidFill>
              <a:latin typeface="Georgia" panose="02040502050405020303" pitchFamily="18" charset="0"/>
            </a:endParaRPr>
          </a:p>
        </p:txBody>
      </p:sp>
      <p:pic>
        <p:nvPicPr>
          <p:cNvPr id="4" name="Picture 3">
            <a:extLst>
              <a:ext uri="{FF2B5EF4-FFF2-40B4-BE49-F238E27FC236}">
                <a16:creationId xmlns:a16="http://schemas.microsoft.com/office/drawing/2014/main" id="{D2E698D9-CE20-443C-B5A6-A0C02DAE1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081" y="1575954"/>
            <a:ext cx="6277143" cy="4702643"/>
          </a:xfrm>
          <a:prstGeom prst="rect">
            <a:avLst/>
          </a:prstGeom>
        </p:spPr>
      </p:pic>
      <p:pic>
        <p:nvPicPr>
          <p:cNvPr id="8" name="Picture 7">
            <a:extLst>
              <a:ext uri="{FF2B5EF4-FFF2-40B4-BE49-F238E27FC236}">
                <a16:creationId xmlns:a16="http://schemas.microsoft.com/office/drawing/2014/main" id="{9751E3A6-73DE-4E8B-910E-FC551FC9B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240" y="1575955"/>
            <a:ext cx="1973967" cy="4722254"/>
          </a:xfrm>
          <a:prstGeom prst="rect">
            <a:avLst/>
          </a:prstGeom>
        </p:spPr>
      </p:pic>
    </p:spTree>
    <p:extLst>
      <p:ext uri="{BB962C8B-B14F-4D97-AF65-F5344CB8AC3E}">
        <p14:creationId xmlns:p14="http://schemas.microsoft.com/office/powerpoint/2010/main" val="2855217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699838" y="5498115"/>
            <a:ext cx="8530011" cy="1159200"/>
          </a:xfrm>
        </p:spPr>
        <p:txBody>
          <a:bodyPr vert="horz" lIns="91440" tIns="45720" rIns="91440" bIns="45720" rtlCol="0" anchor="ctr">
            <a:normAutofit/>
          </a:bodyPr>
          <a:lstStyle/>
          <a:p>
            <a:pPr algn="ctr"/>
            <a:r>
              <a:rPr lang="en-US" sz="3700" u="none" kern="1200" dirty="0">
                <a:solidFill>
                  <a:srgbClr val="FFFFFF"/>
                </a:solidFill>
                <a:latin typeface="Arial Rounded MT Bold" panose="020F0704030504030204" pitchFamily="34" charset="0"/>
              </a:rPr>
              <a:t>Adult  Stewardship  </a:t>
            </a:r>
            <a:br>
              <a:rPr lang="en-US" sz="3700" kern="1200" dirty="0">
                <a:solidFill>
                  <a:srgbClr val="FFFFFF"/>
                </a:solidFill>
                <a:latin typeface="Arial Rounded MT Bold" panose="020F0704030504030204" pitchFamily="34" charset="0"/>
              </a:rPr>
            </a:br>
            <a:r>
              <a:rPr lang="en-US" sz="3700" kern="1200" dirty="0">
                <a:solidFill>
                  <a:srgbClr val="FFFFFF"/>
                </a:solidFill>
                <a:latin typeface="Arial Rounded MT Bold" panose="020F0704030504030204" pitchFamily="34" charset="0"/>
              </a:rPr>
              <a:t>Serbian  Orthodox  Trifold - Inside</a:t>
            </a:r>
          </a:p>
        </p:txBody>
      </p:sp>
      <p:pic>
        <p:nvPicPr>
          <p:cNvPr id="9" name="Picture 8">
            <a:extLst>
              <a:ext uri="{FF2B5EF4-FFF2-40B4-BE49-F238E27FC236}">
                <a16:creationId xmlns:a16="http://schemas.microsoft.com/office/drawing/2014/main" id="{47193768-33DA-4375-B283-F6F947B4050A}"/>
              </a:ext>
            </a:extLst>
          </p:cNvPr>
          <p:cNvPicPr>
            <a:picLocks noChangeAspect="1"/>
          </p:cNvPicPr>
          <p:nvPr/>
        </p:nvPicPr>
        <p:blipFill rotWithShape="1">
          <a:blip r:embed="rId2">
            <a:extLst>
              <a:ext uri="{28A0092B-C50C-407E-A947-70E740481C1C}">
                <a14:useLocalDpi xmlns:a14="http://schemas.microsoft.com/office/drawing/2010/main" val="0"/>
              </a:ext>
            </a:extLst>
          </a:blip>
          <a:srcRect l="1656" t="7450" r="6024" b="4955"/>
          <a:stretch/>
        </p:blipFill>
        <p:spPr>
          <a:xfrm>
            <a:off x="2354868" y="5551"/>
            <a:ext cx="7219950" cy="5291879"/>
          </a:xfrm>
          <a:prstGeom prst="rect">
            <a:avLst/>
          </a:prstGeom>
        </p:spPr>
      </p:pic>
    </p:spTree>
    <p:extLst>
      <p:ext uri="{BB962C8B-B14F-4D97-AF65-F5344CB8AC3E}">
        <p14:creationId xmlns:p14="http://schemas.microsoft.com/office/powerpoint/2010/main" val="35916478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idx="4294967295"/>
          </p:nvPr>
        </p:nvSpPr>
        <p:spPr>
          <a:xfrm>
            <a:off x="578888" y="2672210"/>
            <a:ext cx="2880828" cy="3071906"/>
          </a:xfrm>
        </p:spPr>
        <p:txBody>
          <a:bodyPr vert="horz" lIns="91440" tIns="45720" rIns="91440" bIns="45720" rtlCol="0" anchor="t">
            <a:normAutofit/>
          </a:bodyPr>
          <a:lstStyle/>
          <a:p>
            <a:pPr algn="ctr"/>
            <a:r>
              <a:rPr lang="en-US" sz="3400" u="none" kern="1200" dirty="0">
                <a:solidFill>
                  <a:srgbClr val="FFFFFF"/>
                </a:solidFill>
                <a:latin typeface="Arial Rounded MT Bold" panose="020F0704030504030204" pitchFamily="34" charset="0"/>
              </a:rPr>
              <a:t>Adult  Stewardship  </a:t>
            </a:r>
            <a:br>
              <a:rPr lang="en-US" sz="3400" kern="1200" dirty="0">
                <a:solidFill>
                  <a:srgbClr val="FFFFFF"/>
                </a:solidFill>
                <a:latin typeface="Arial Rounded MT Bold" panose="020F0704030504030204" pitchFamily="34" charset="0"/>
              </a:rPr>
            </a:br>
            <a:r>
              <a:rPr lang="en-US" sz="3400" kern="1200" dirty="0">
                <a:solidFill>
                  <a:srgbClr val="FFFFFF"/>
                </a:solidFill>
                <a:latin typeface="Arial Rounded MT Bold" panose="020F0704030504030204" pitchFamily="34" charset="0"/>
              </a:rPr>
              <a:t>Serbian  Orthodox  Trifold - Outside</a:t>
            </a:r>
          </a:p>
        </p:txBody>
      </p:sp>
      <p:pic>
        <p:nvPicPr>
          <p:cNvPr id="6" name="Picture 5">
            <a:extLst>
              <a:ext uri="{FF2B5EF4-FFF2-40B4-BE49-F238E27FC236}">
                <a16:creationId xmlns:a16="http://schemas.microsoft.com/office/drawing/2014/main" id="{9156ED2B-75D4-43DF-97B4-0FDC790B2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2271" y="133350"/>
            <a:ext cx="8257978" cy="6379288"/>
          </a:xfrm>
          <a:prstGeom prst="rect">
            <a:avLst/>
          </a:prstGeom>
        </p:spPr>
      </p:pic>
    </p:spTree>
    <p:extLst>
      <p:ext uri="{BB962C8B-B14F-4D97-AF65-F5344CB8AC3E}">
        <p14:creationId xmlns:p14="http://schemas.microsoft.com/office/powerpoint/2010/main" val="9626434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E256C2-096C-4B88-A57E-F4F93260FE8D}"/>
              </a:ext>
            </a:extLst>
          </p:cNvPr>
          <p:cNvPicPr>
            <a:picLocks noChangeAspect="1"/>
          </p:cNvPicPr>
          <p:nvPr/>
        </p:nvPicPr>
        <p:blipFill rotWithShape="1">
          <a:blip r:embed="rId3">
            <a:extLst>
              <a:ext uri="{28A0092B-C50C-407E-A947-70E740481C1C}">
                <a14:useLocalDpi xmlns:a14="http://schemas.microsoft.com/office/drawing/2010/main" val="0"/>
              </a:ext>
            </a:extLst>
          </a:blip>
          <a:srcRect l="8901" r="5762"/>
          <a:stretch/>
        </p:blipFill>
        <p:spPr>
          <a:xfrm>
            <a:off x="4791008" y="197649"/>
            <a:ext cx="2556961" cy="3531574"/>
          </a:xfrm>
          <a:prstGeom prst="rect">
            <a:avLst/>
          </a:prstGeom>
        </p:spPr>
      </p:pic>
      <p:pic>
        <p:nvPicPr>
          <p:cNvPr id="7" name="Picture 6">
            <a:extLst>
              <a:ext uri="{FF2B5EF4-FFF2-40B4-BE49-F238E27FC236}">
                <a16:creationId xmlns:a16="http://schemas.microsoft.com/office/drawing/2014/main" id="{45DEA8AA-BA17-4FEB-9248-DE2C86327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984" y="255797"/>
            <a:ext cx="3365303" cy="3982828"/>
          </a:xfrm>
          <a:prstGeom prst="rect">
            <a:avLst/>
          </a:prstGeom>
        </p:spPr>
      </p:pic>
      <p:pic>
        <p:nvPicPr>
          <p:cNvPr id="9" name="Picture 8">
            <a:extLst>
              <a:ext uri="{FF2B5EF4-FFF2-40B4-BE49-F238E27FC236}">
                <a16:creationId xmlns:a16="http://schemas.microsoft.com/office/drawing/2014/main" id="{B6713A53-CB98-488A-8510-B1D214316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9527" y="3750762"/>
            <a:ext cx="4178015" cy="2995550"/>
          </a:xfrm>
          <a:prstGeom prst="rect">
            <a:avLst/>
          </a:prstGeom>
        </p:spPr>
      </p:pic>
      <p:pic>
        <p:nvPicPr>
          <p:cNvPr id="3" name="Picture 2">
            <a:extLst>
              <a:ext uri="{FF2B5EF4-FFF2-40B4-BE49-F238E27FC236}">
                <a16:creationId xmlns:a16="http://schemas.microsoft.com/office/drawing/2014/main" id="{57159D92-6489-4D10-A7F2-E01C41453F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67" r="4383"/>
          <a:stretch/>
        </p:blipFill>
        <p:spPr>
          <a:xfrm>
            <a:off x="396498" y="197649"/>
            <a:ext cx="2956532" cy="4156990"/>
          </a:xfrm>
          <a:prstGeom prst="rect">
            <a:avLst/>
          </a:prstGeom>
        </p:spPr>
      </p:pic>
      <p:sp>
        <p:nvSpPr>
          <p:cNvPr id="8" name="TextBox 7">
            <a:extLst>
              <a:ext uri="{FF2B5EF4-FFF2-40B4-BE49-F238E27FC236}">
                <a16:creationId xmlns:a16="http://schemas.microsoft.com/office/drawing/2014/main" id="{9C931299-05F6-435D-9DD2-68ABA414DB43}"/>
              </a:ext>
            </a:extLst>
          </p:cNvPr>
          <p:cNvSpPr txBox="1"/>
          <p:nvPr/>
        </p:nvSpPr>
        <p:spPr>
          <a:xfrm>
            <a:off x="9597371" y="4818660"/>
            <a:ext cx="2195373" cy="1557120"/>
          </a:xfrm>
          <a:prstGeom prst="rect">
            <a:avLst/>
          </a:prstGeom>
          <a:noFill/>
        </p:spPr>
        <p:txBody>
          <a:bodyPr wrap="square">
            <a:spAutoFit/>
          </a:bodyPr>
          <a:lstStyle/>
          <a:p>
            <a:pPr defTabSz="731520" eaLnBrk="0" fontAlgn="base" hangingPunct="0">
              <a:spcBef>
                <a:spcPct val="0"/>
              </a:spcBef>
              <a:spcAft>
                <a:spcPts val="600"/>
              </a:spcAft>
              <a:defRPr/>
            </a:pPr>
            <a:r>
              <a:rPr lang="en-US" sz="1920" b="1" kern="1200" dirty="0">
                <a:solidFill>
                  <a:schemeClr val="accent1">
                    <a:lumMod val="40000"/>
                    <a:lumOff val="60000"/>
                  </a:schemeClr>
                </a:solidFill>
                <a:latin typeface="Georgia" panose="02040502050405020303" pitchFamily="18" charset="0"/>
                <a:ea typeface="+mn-ea"/>
                <a:cs typeface="+mn-cs"/>
              </a:rPr>
              <a:t>https://stewardshipcalling.com/stewardship-ministry-handbooks/</a:t>
            </a:r>
            <a:endParaRPr lang="en-US" sz="2400" b="1" dirty="0">
              <a:solidFill>
                <a:schemeClr val="accent1">
                  <a:lumMod val="40000"/>
                  <a:lumOff val="60000"/>
                </a:schemeClr>
              </a:solidFill>
              <a:latin typeface="Georgia" panose="02040502050405020303" pitchFamily="18" charset="0"/>
            </a:endParaRPr>
          </a:p>
        </p:txBody>
      </p:sp>
      <p:sp>
        <p:nvSpPr>
          <p:cNvPr id="4" name="TextBox 3">
            <a:extLst>
              <a:ext uri="{FF2B5EF4-FFF2-40B4-BE49-F238E27FC236}">
                <a16:creationId xmlns:a16="http://schemas.microsoft.com/office/drawing/2014/main" id="{CDD38426-499B-441D-B5CF-9EFA2B9955E6}"/>
              </a:ext>
            </a:extLst>
          </p:cNvPr>
          <p:cNvSpPr txBox="1"/>
          <p:nvPr/>
        </p:nvSpPr>
        <p:spPr>
          <a:xfrm>
            <a:off x="336282" y="5043157"/>
            <a:ext cx="1986372" cy="1274195"/>
          </a:xfrm>
          <a:prstGeom prst="rect">
            <a:avLst/>
          </a:prstGeom>
          <a:noFill/>
        </p:spPr>
        <p:txBody>
          <a:bodyPr wrap="square">
            <a:spAutoFit/>
          </a:bodyPr>
          <a:lstStyle/>
          <a:p>
            <a:pPr algn="ctr" defTabSz="731520" eaLnBrk="0" fontAlgn="base" hangingPunct="0">
              <a:spcBef>
                <a:spcPct val="0"/>
              </a:spcBef>
              <a:spcAft>
                <a:spcPts val="600"/>
              </a:spcAft>
              <a:defRPr/>
            </a:pPr>
            <a:r>
              <a:rPr lang="en-US" sz="1920" b="1" kern="1200" dirty="0">
                <a:solidFill>
                  <a:schemeClr val="accent1">
                    <a:lumMod val="40000"/>
                    <a:lumOff val="60000"/>
                  </a:schemeClr>
                </a:solidFill>
                <a:latin typeface="Georgia" panose="02040502050405020303" pitchFamily="18" charset="0"/>
                <a:ea typeface="+mn-ea"/>
                <a:cs typeface="+mn-cs"/>
              </a:rPr>
              <a:t>Parish Ministry Handbooks Examples</a:t>
            </a:r>
            <a:endParaRPr lang="en-US" sz="2400" b="1" dirty="0">
              <a:solidFill>
                <a:schemeClr val="accent1">
                  <a:lumMod val="40000"/>
                  <a:lumOff val="60000"/>
                </a:schemeClr>
              </a:solidFill>
              <a:latin typeface="Georgia" panose="02040502050405020303" pitchFamily="18" charset="0"/>
            </a:endParaRPr>
          </a:p>
        </p:txBody>
      </p:sp>
      <p:sp>
        <p:nvSpPr>
          <p:cNvPr id="6" name="Rectangle: Rounded Corners 5">
            <a:extLst>
              <a:ext uri="{FF2B5EF4-FFF2-40B4-BE49-F238E27FC236}">
                <a16:creationId xmlns:a16="http://schemas.microsoft.com/office/drawing/2014/main" id="{115CA970-2CB4-4436-B8C5-DA713BEA2D41}"/>
              </a:ext>
            </a:extLst>
          </p:cNvPr>
          <p:cNvSpPr/>
          <p:nvPr/>
        </p:nvSpPr>
        <p:spPr bwMode="auto">
          <a:xfrm>
            <a:off x="533109" y="4894860"/>
            <a:ext cx="1589753" cy="155712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4200" dirty="0">
              <a:solidFill>
                <a:schemeClr val="accent1">
                  <a:lumMod val="40000"/>
                  <a:lumOff val="60000"/>
                </a:schemeClr>
              </a:solidFill>
              <a:latin typeface="Times"/>
            </a:endParaRPr>
          </a:p>
        </p:txBody>
      </p:sp>
      <p:sp>
        <p:nvSpPr>
          <p:cNvPr id="12" name="Rectangle: Rounded Corners 11">
            <a:extLst>
              <a:ext uri="{FF2B5EF4-FFF2-40B4-BE49-F238E27FC236}">
                <a16:creationId xmlns:a16="http://schemas.microsoft.com/office/drawing/2014/main" id="{3A1C644B-6190-4AA8-B487-4F1C643A7007}"/>
              </a:ext>
            </a:extLst>
          </p:cNvPr>
          <p:cNvSpPr/>
          <p:nvPr/>
        </p:nvSpPr>
        <p:spPr bwMode="auto">
          <a:xfrm>
            <a:off x="9554873" y="4797212"/>
            <a:ext cx="2148690" cy="1578568"/>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4200" dirty="0">
              <a:solidFill>
                <a:srgbClr val="5D0100"/>
              </a:solidFill>
              <a:latin typeface="Times"/>
            </a:endParaRPr>
          </a:p>
        </p:txBody>
      </p:sp>
    </p:spTree>
    <p:extLst>
      <p:ext uri="{BB962C8B-B14F-4D97-AF65-F5344CB8AC3E}">
        <p14:creationId xmlns:p14="http://schemas.microsoft.com/office/powerpoint/2010/main" val="335678377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Silver diamond-studded crown on a black pillow">
            <a:extLst>
              <a:ext uri="{FF2B5EF4-FFF2-40B4-BE49-F238E27FC236}">
                <a16:creationId xmlns:a16="http://schemas.microsoft.com/office/drawing/2014/main" id="{A2467DDE-355F-49C9-5A7C-A8E1E432DC8C}"/>
              </a:ext>
            </a:extLst>
          </p:cNvPr>
          <p:cNvPicPr>
            <a:picLocks noChangeAspect="1"/>
          </p:cNvPicPr>
          <p:nvPr/>
        </p:nvPicPr>
        <p:blipFill rotWithShape="1">
          <a:blip r:embed="rId2">
            <a:alphaModFix/>
          </a:blip>
          <a:srcRect l="5778"/>
          <a:stretch/>
        </p:blipFill>
        <p:spPr>
          <a:xfrm>
            <a:off x="185720" y="175049"/>
            <a:ext cx="12191979" cy="6857990"/>
          </a:xfrm>
          <a:prstGeom prst="rect">
            <a:avLst/>
          </a:prstGeom>
        </p:spPr>
      </p:pic>
      <p:sp>
        <p:nvSpPr>
          <p:cNvPr id="2" name="TextBox 1">
            <a:extLst>
              <a:ext uri="{FF2B5EF4-FFF2-40B4-BE49-F238E27FC236}">
                <a16:creationId xmlns:a16="http://schemas.microsoft.com/office/drawing/2014/main" id="{F0A1283A-88E4-F450-0BF5-A4CEC11A6D93}"/>
              </a:ext>
            </a:extLst>
          </p:cNvPr>
          <p:cNvSpPr txBox="1"/>
          <p:nvPr/>
        </p:nvSpPr>
        <p:spPr>
          <a:xfrm>
            <a:off x="5383723" y="5753460"/>
            <a:ext cx="6039405" cy="1520987"/>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2800" u="sng" dirty="0">
                <a:solidFill>
                  <a:schemeClr val="bg1">
                    <a:lumMod val="65000"/>
                  </a:schemeClr>
                </a:solidFill>
                <a:latin typeface="Arial Rounded MT Bold" panose="020F0704030504030204" pitchFamily="34" charset="0"/>
                <a:ea typeface="+mj-ea"/>
                <a:cs typeface="+mj-cs"/>
              </a:rPr>
              <a:t>Parable of the Rich Young Man</a:t>
            </a:r>
          </a:p>
        </p:txBody>
      </p:sp>
      <p:sp>
        <p:nvSpPr>
          <p:cNvPr id="5" name="TextBox 4">
            <a:extLst>
              <a:ext uri="{FF2B5EF4-FFF2-40B4-BE49-F238E27FC236}">
                <a16:creationId xmlns:a16="http://schemas.microsoft.com/office/drawing/2014/main" id="{FB1BC7EC-BFAC-ACE8-B3EA-0FD572306316}"/>
              </a:ext>
            </a:extLst>
          </p:cNvPr>
          <p:cNvSpPr txBox="1"/>
          <p:nvPr/>
        </p:nvSpPr>
        <p:spPr>
          <a:xfrm>
            <a:off x="4946868" y="6142162"/>
            <a:ext cx="6162674" cy="540789"/>
          </a:xfrm>
          <a:prstGeom prst="rect">
            <a:avLst/>
          </a:prstGeom>
          <a:noFill/>
        </p:spPr>
        <p:txBody>
          <a:bodyPr wrap="square">
            <a:spAutoFit/>
          </a:bodyPr>
          <a:lstStyle/>
          <a:p>
            <a:pPr algn="ctr" eaLnBrk="0" fontAlgn="base" hangingPunct="0">
              <a:lnSpc>
                <a:spcPts val="4063"/>
              </a:lnSpc>
              <a:spcBef>
                <a:spcPct val="0"/>
              </a:spcBef>
              <a:spcAft>
                <a:spcPct val="0"/>
              </a:spcAft>
              <a:defRPr/>
            </a:pPr>
            <a:r>
              <a:rPr lang="en-US" sz="1800" dirty="0">
                <a:solidFill>
                  <a:schemeClr val="bg1">
                    <a:lumMod val="50000"/>
                  </a:schemeClr>
                </a:solidFill>
                <a:latin typeface="Arial Rounded MT Bold" panose="020F0704030504030204" pitchFamily="34" charset="0"/>
              </a:rPr>
              <a:t>Matthew  19:16-26</a:t>
            </a:r>
          </a:p>
        </p:txBody>
      </p:sp>
      <p:sp>
        <p:nvSpPr>
          <p:cNvPr id="7" name="TextBox 6">
            <a:extLst>
              <a:ext uri="{FF2B5EF4-FFF2-40B4-BE49-F238E27FC236}">
                <a16:creationId xmlns:a16="http://schemas.microsoft.com/office/drawing/2014/main" id="{FE81E475-D524-07EB-CE43-1F2769AA31E8}"/>
              </a:ext>
            </a:extLst>
          </p:cNvPr>
          <p:cNvSpPr txBox="1"/>
          <p:nvPr/>
        </p:nvSpPr>
        <p:spPr>
          <a:xfrm>
            <a:off x="693815" y="1104540"/>
            <a:ext cx="10415727" cy="2308324"/>
          </a:xfrm>
          <a:prstGeom prst="rect">
            <a:avLst/>
          </a:prstGeom>
          <a:noFill/>
        </p:spPr>
        <p:txBody>
          <a:bodyPr wrap="square">
            <a:spAutoFit/>
          </a:bodyPr>
          <a:lstStyle/>
          <a:p>
            <a:pPr eaLnBrk="0" fontAlgn="base" hangingPunct="0">
              <a:spcBef>
                <a:spcPct val="50000"/>
              </a:spcBef>
              <a:spcAft>
                <a:spcPct val="0"/>
              </a:spcAft>
              <a:defRPr/>
            </a:pPr>
            <a:r>
              <a:rPr lang="en-US" sz="3000" b="1" i="1" dirty="0">
                <a:solidFill>
                  <a:schemeClr val="bg1"/>
                </a:solidFill>
                <a:latin typeface="Arial Rounded MT Bold" panose="020F0704030504030204" pitchFamily="34" charset="0"/>
                <a:cs typeface="Arial" panose="020B0604020202020204" pitchFamily="34" charset="0"/>
              </a:rPr>
              <a:t>“If  you  would  be  </a:t>
            </a:r>
            <a:r>
              <a:rPr lang="en-US" sz="3000" b="1" i="1" u="sng" dirty="0">
                <a:solidFill>
                  <a:srgbClr val="FF0000"/>
                </a:solidFill>
                <a:latin typeface="Arial Rounded MT Bold" panose="020F0704030504030204" pitchFamily="34" charset="0"/>
                <a:cs typeface="Arial" panose="020B0604020202020204" pitchFamily="34" charset="0"/>
              </a:rPr>
              <a:t>perfect</a:t>
            </a:r>
            <a:r>
              <a:rPr lang="en-US" sz="3000" b="1" i="1" dirty="0">
                <a:solidFill>
                  <a:schemeClr val="bg1"/>
                </a:solidFill>
                <a:latin typeface="Arial Rounded MT Bold" panose="020F0704030504030204" pitchFamily="34" charset="0"/>
                <a:cs typeface="Arial" panose="020B0604020202020204" pitchFamily="34" charset="0"/>
              </a:rPr>
              <a:t>,  go,  sell  what  you  possess and  give  to   the  poor,  and  you  will  have  treasure  in  heaven;  and  come  follow  me.”</a:t>
            </a:r>
          </a:p>
          <a:p>
            <a:pPr eaLnBrk="0" fontAlgn="base" hangingPunct="0">
              <a:spcBef>
                <a:spcPct val="50000"/>
              </a:spcBef>
              <a:spcAft>
                <a:spcPct val="0"/>
              </a:spcAft>
              <a:defRPr/>
            </a:pPr>
            <a:endParaRPr lang="en-US" sz="1800" b="1" dirty="0">
              <a:solidFill>
                <a:schemeClr val="bg1"/>
              </a:solidFill>
              <a:latin typeface="Arial Rounded MT Bold" panose="020F0704030504030204" pitchFamily="34" charset="0"/>
              <a:cs typeface="Arial" panose="020B0604020202020204" pitchFamily="34" charset="0"/>
            </a:endParaRPr>
          </a:p>
          <a:p>
            <a:pPr eaLnBrk="0" fontAlgn="base" hangingPunct="0">
              <a:spcBef>
                <a:spcPct val="50000"/>
              </a:spcBef>
              <a:spcAft>
                <a:spcPct val="0"/>
              </a:spcAft>
              <a:defRPr/>
            </a:pPr>
            <a:endParaRPr lang="en-US" sz="1800" b="1" i="1" dirty="0">
              <a:solidFill>
                <a:schemeClr val="bg1"/>
              </a:solidFill>
              <a:latin typeface="Arial Rounded MT Bold" panose="020F07040305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5BC646-625F-C5F6-2EE8-2F598FABFCB0}"/>
              </a:ext>
            </a:extLst>
          </p:cNvPr>
          <p:cNvSpPr txBox="1"/>
          <p:nvPr/>
        </p:nvSpPr>
        <p:spPr>
          <a:xfrm>
            <a:off x="415808" y="229348"/>
            <a:ext cx="11961891" cy="461665"/>
          </a:xfrm>
          <a:prstGeom prst="rect">
            <a:avLst/>
          </a:prstGeom>
          <a:noFill/>
        </p:spPr>
        <p:txBody>
          <a:bodyPr wrap="square">
            <a:spAutoFit/>
          </a:bodyPr>
          <a:lstStyle/>
          <a:p>
            <a:pPr eaLnBrk="0" fontAlgn="base" hangingPunct="0">
              <a:spcBef>
                <a:spcPct val="50000"/>
              </a:spcBef>
              <a:spcAft>
                <a:spcPct val="0"/>
              </a:spcAft>
              <a:defRPr/>
            </a:pPr>
            <a:r>
              <a:rPr lang="en-US" b="1" dirty="0">
                <a:solidFill>
                  <a:schemeClr val="bg1">
                    <a:lumMod val="65000"/>
                  </a:schemeClr>
                </a:solidFill>
                <a:latin typeface="Arial Rounded MT Bold" panose="020F0704030504030204" pitchFamily="34" charset="0"/>
                <a:cs typeface="Arial" panose="020B0604020202020204" pitchFamily="34" charset="0"/>
              </a:rPr>
              <a:t>The  question Christ was asked:  </a:t>
            </a:r>
            <a:r>
              <a:rPr lang="en-US" sz="2000" b="1" dirty="0">
                <a:solidFill>
                  <a:schemeClr val="bg1"/>
                </a:solidFill>
                <a:latin typeface="Arial Rounded MT Bold" panose="020F0704030504030204" pitchFamily="34" charset="0"/>
                <a:cs typeface="Arial" panose="020B0604020202020204" pitchFamily="34" charset="0"/>
              </a:rPr>
              <a:t>“</a:t>
            </a:r>
            <a:r>
              <a:rPr lang="en-US" sz="2400" b="1" i="1" u="sng" dirty="0">
                <a:solidFill>
                  <a:schemeClr val="bg1"/>
                </a:solidFill>
                <a:latin typeface="Arial Rounded MT Bold" panose="020F0704030504030204" pitchFamily="34" charset="0"/>
                <a:cs typeface="Arial" panose="020B0604020202020204" pitchFamily="34" charset="0"/>
              </a:rPr>
              <a:t>What  good  deed  must  I  do  to  have  eternal  life</a:t>
            </a:r>
            <a:r>
              <a:rPr lang="en-US" sz="2000" b="1" dirty="0">
                <a:solidFill>
                  <a:schemeClr val="bg1"/>
                </a:solidFill>
                <a:latin typeface="Arial Rounded MT Bold" panose="020F070403050403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B449A4A2-E08B-C244-4DC4-391E67E2239B}"/>
              </a:ext>
            </a:extLst>
          </p:cNvPr>
          <p:cNvSpPr txBox="1"/>
          <p:nvPr/>
        </p:nvSpPr>
        <p:spPr>
          <a:xfrm>
            <a:off x="749731" y="3754834"/>
            <a:ext cx="4052284" cy="1569660"/>
          </a:xfrm>
          <a:prstGeom prst="rect">
            <a:avLst/>
          </a:prstGeom>
          <a:noFill/>
        </p:spPr>
        <p:txBody>
          <a:bodyPr wrap="square">
            <a:spAutoFit/>
          </a:bodyPr>
          <a:lstStyle/>
          <a:p>
            <a:pPr eaLnBrk="0" fontAlgn="base" hangingPunct="0">
              <a:spcBef>
                <a:spcPct val="50000"/>
              </a:spcBef>
              <a:spcAft>
                <a:spcPct val="0"/>
              </a:spcAft>
              <a:defRPr/>
            </a:pPr>
            <a:r>
              <a:rPr lang="en-US" sz="3200" b="1" dirty="0">
                <a:solidFill>
                  <a:schemeClr val="bg1"/>
                </a:solidFill>
                <a:latin typeface="Arial Rounded MT Bold" panose="020F0704030504030204" pitchFamily="34" charset="0"/>
                <a:cs typeface="Arial" panose="020B0604020202020204" pitchFamily="34" charset="0"/>
              </a:rPr>
              <a:t>Are  you  prepared  to  go  ALL  IN  for  the  Lord?</a:t>
            </a:r>
          </a:p>
        </p:txBody>
      </p:sp>
    </p:spTree>
    <p:extLst>
      <p:ext uri="{BB962C8B-B14F-4D97-AF65-F5344CB8AC3E}">
        <p14:creationId xmlns:p14="http://schemas.microsoft.com/office/powerpoint/2010/main" val="302434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1674380" y="5482915"/>
            <a:ext cx="4707671" cy="12256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fontAlgn="base">
              <a:lnSpc>
                <a:spcPct val="90000"/>
              </a:lnSpc>
              <a:spcBef>
                <a:spcPct val="0"/>
              </a:spcBef>
              <a:spcAft>
                <a:spcPts val="600"/>
              </a:spcAft>
              <a:defRPr/>
            </a:pPr>
            <a:r>
              <a:rPr lang="en-US" sz="2400" b="1" kern="1200">
                <a:solidFill>
                  <a:schemeClr val="bg1">
                    <a:lumMod val="65000"/>
                  </a:schemeClr>
                </a:solidFill>
                <a:latin typeface="Arial Rounded MT Bold" panose="020F0704030504030204" pitchFamily="34" charset="0"/>
                <a:ea typeface="+mj-ea"/>
                <a:cs typeface="+mj-cs"/>
              </a:rPr>
              <a:t>Luke  16:11</a:t>
            </a:r>
          </a:p>
        </p:txBody>
      </p:sp>
      <p:sp>
        <p:nvSpPr>
          <p:cNvPr id="603138" name="Text Box 4"/>
          <p:cNvSpPr txBox="1">
            <a:spLocks noChangeArrowheads="1"/>
          </p:cNvSpPr>
          <p:nvPr/>
        </p:nvSpPr>
        <p:spPr bwMode="auto">
          <a:xfrm>
            <a:off x="1068200" y="2370831"/>
            <a:ext cx="4707671" cy="40299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tabLst>
                <a:tab pos="573088" algn="l"/>
              </a:tabLst>
              <a:defRPr sz="2400">
                <a:solidFill>
                  <a:schemeClr val="tx1"/>
                </a:solidFill>
                <a:latin typeface="Times"/>
              </a:defRPr>
            </a:lvl1pPr>
            <a:lvl2pPr marL="742950" indent="-285750">
              <a:tabLst>
                <a:tab pos="573088" algn="l"/>
              </a:tabLst>
              <a:defRPr sz="2400">
                <a:solidFill>
                  <a:schemeClr val="tx1"/>
                </a:solidFill>
                <a:latin typeface="Times"/>
              </a:defRPr>
            </a:lvl2pPr>
            <a:lvl3pPr marL="1143000" indent="-228600">
              <a:tabLst>
                <a:tab pos="573088" algn="l"/>
              </a:tabLst>
              <a:defRPr sz="2400">
                <a:solidFill>
                  <a:schemeClr val="tx1"/>
                </a:solidFill>
                <a:latin typeface="Times"/>
              </a:defRPr>
            </a:lvl3pPr>
            <a:lvl4pPr marL="1600200" indent="-228600">
              <a:tabLst>
                <a:tab pos="573088" algn="l"/>
              </a:tabLst>
              <a:defRPr sz="2400">
                <a:solidFill>
                  <a:schemeClr val="tx1"/>
                </a:solidFill>
                <a:latin typeface="Times"/>
              </a:defRPr>
            </a:lvl4pPr>
            <a:lvl5pPr marL="2057400" indent="-228600">
              <a:tabLst>
                <a:tab pos="573088" algn="l"/>
              </a:tabLst>
              <a:defRPr sz="2400">
                <a:solidFill>
                  <a:schemeClr val="tx1"/>
                </a:solidFill>
                <a:latin typeface="Times"/>
              </a:defRPr>
            </a:lvl5pPr>
            <a:lvl6pPr marL="2514600" indent="-228600" eaLnBrk="0" fontAlgn="base" hangingPunct="0">
              <a:spcBef>
                <a:spcPct val="0"/>
              </a:spcBef>
              <a:spcAft>
                <a:spcPct val="0"/>
              </a:spcAft>
              <a:tabLst>
                <a:tab pos="573088" algn="l"/>
              </a:tabLst>
              <a:defRPr sz="2400">
                <a:solidFill>
                  <a:schemeClr val="tx1"/>
                </a:solidFill>
                <a:latin typeface="Times"/>
              </a:defRPr>
            </a:lvl6pPr>
            <a:lvl7pPr marL="2971800" indent="-228600" eaLnBrk="0" fontAlgn="base" hangingPunct="0">
              <a:spcBef>
                <a:spcPct val="0"/>
              </a:spcBef>
              <a:spcAft>
                <a:spcPct val="0"/>
              </a:spcAft>
              <a:tabLst>
                <a:tab pos="573088" algn="l"/>
              </a:tabLst>
              <a:defRPr sz="2400">
                <a:solidFill>
                  <a:schemeClr val="tx1"/>
                </a:solidFill>
                <a:latin typeface="Times"/>
              </a:defRPr>
            </a:lvl7pPr>
            <a:lvl8pPr marL="3429000" indent="-228600" eaLnBrk="0" fontAlgn="base" hangingPunct="0">
              <a:spcBef>
                <a:spcPct val="0"/>
              </a:spcBef>
              <a:spcAft>
                <a:spcPct val="0"/>
              </a:spcAft>
              <a:tabLst>
                <a:tab pos="573088" algn="l"/>
              </a:tabLst>
              <a:defRPr sz="2400">
                <a:solidFill>
                  <a:schemeClr val="tx1"/>
                </a:solidFill>
                <a:latin typeface="Times"/>
              </a:defRPr>
            </a:lvl8pPr>
            <a:lvl9pPr marL="3886200" indent="-228600" eaLnBrk="0" fontAlgn="base" hangingPunct="0">
              <a:spcBef>
                <a:spcPct val="0"/>
              </a:spcBef>
              <a:spcAft>
                <a:spcPct val="0"/>
              </a:spcAft>
              <a:tabLst>
                <a:tab pos="573088" algn="l"/>
              </a:tabLst>
              <a:defRPr sz="2400">
                <a:solidFill>
                  <a:schemeClr val="tx1"/>
                </a:solidFill>
                <a:latin typeface="Times"/>
              </a:defRPr>
            </a:lvl9pPr>
          </a:lstStyle>
          <a:p>
            <a:pPr fontAlgn="base">
              <a:lnSpc>
                <a:spcPct val="90000"/>
              </a:lnSpc>
              <a:spcBef>
                <a:spcPct val="50000"/>
              </a:spcBef>
              <a:spcAft>
                <a:spcPct val="0"/>
              </a:spcAft>
              <a:defRPr/>
            </a:pPr>
            <a:br>
              <a:rPr lang="en-US" sz="3200" dirty="0">
                <a:solidFill>
                  <a:schemeClr val="bg1"/>
                </a:solidFill>
                <a:latin typeface="+mn-lt"/>
              </a:rPr>
            </a:br>
            <a:r>
              <a:rPr lang="en-US" sz="3200" dirty="0">
                <a:solidFill>
                  <a:schemeClr val="bg1"/>
                </a:solidFill>
                <a:latin typeface="Arial Rounded MT Bold" panose="020F0704030504030204" pitchFamily="34" charset="0"/>
              </a:rPr>
              <a:t>“And  if  you  are  untrustworthy  about  worldly  wealth,  </a:t>
            </a:r>
          </a:p>
          <a:p>
            <a:pPr fontAlgn="base">
              <a:lnSpc>
                <a:spcPct val="90000"/>
              </a:lnSpc>
              <a:spcBef>
                <a:spcPct val="50000"/>
              </a:spcBef>
              <a:spcAft>
                <a:spcPct val="0"/>
              </a:spcAft>
              <a:defRPr/>
            </a:pPr>
            <a:endParaRPr lang="en-US" sz="3200" dirty="0">
              <a:solidFill>
                <a:schemeClr val="bg1"/>
              </a:solidFill>
              <a:latin typeface="Arial Rounded MT Bold" panose="020F0704030504030204" pitchFamily="34" charset="0"/>
            </a:endParaRPr>
          </a:p>
          <a:p>
            <a:pPr fontAlgn="base">
              <a:lnSpc>
                <a:spcPct val="90000"/>
              </a:lnSpc>
              <a:spcBef>
                <a:spcPct val="50000"/>
              </a:spcBef>
              <a:spcAft>
                <a:spcPct val="0"/>
              </a:spcAft>
              <a:defRPr/>
            </a:pPr>
            <a:r>
              <a:rPr lang="en-US" sz="3200" dirty="0">
                <a:solidFill>
                  <a:schemeClr val="bg1"/>
                </a:solidFill>
                <a:latin typeface="Arial Rounded MT Bold" panose="020F0704030504030204" pitchFamily="34" charset="0"/>
              </a:rPr>
              <a:t>…who  will trust  you  with  the  true  riches  of   heaven?” </a:t>
            </a:r>
          </a:p>
          <a:p>
            <a:pPr fontAlgn="base">
              <a:lnSpc>
                <a:spcPct val="90000"/>
              </a:lnSpc>
              <a:spcBef>
                <a:spcPct val="50000"/>
              </a:spcBef>
              <a:spcAft>
                <a:spcPct val="0"/>
              </a:spcAft>
              <a:defRPr/>
            </a:pPr>
            <a:r>
              <a:rPr lang="en-US" sz="3200" dirty="0">
                <a:solidFill>
                  <a:schemeClr val="bg1"/>
                </a:solidFill>
                <a:latin typeface="Arial Rounded MT Bold" panose="020F0704030504030204" pitchFamily="34" charset="0"/>
              </a:rPr>
              <a:t>				</a:t>
            </a:r>
            <a:r>
              <a:rPr lang="en-US" sz="3200" dirty="0">
                <a:solidFill>
                  <a:schemeClr val="bg1"/>
                </a:solidFill>
                <a:latin typeface="+mn-lt"/>
              </a:rPr>
              <a:t>			</a:t>
            </a:r>
            <a:endParaRPr lang="en-US" sz="3200" i="1" dirty="0">
              <a:solidFill>
                <a:schemeClr val="bg1"/>
              </a:solidFill>
              <a:latin typeface="+mn-lt"/>
            </a:endParaRPr>
          </a:p>
          <a:p>
            <a:pPr indent="-228600" fontAlgn="base">
              <a:lnSpc>
                <a:spcPct val="90000"/>
              </a:lnSpc>
              <a:spcBef>
                <a:spcPct val="50000"/>
              </a:spcBef>
              <a:spcAft>
                <a:spcPct val="0"/>
              </a:spcAft>
              <a:buFont typeface="Arial" panose="020B0604020202020204" pitchFamily="34" charset="0"/>
              <a:buChar char="•"/>
              <a:defRPr/>
            </a:pPr>
            <a:endParaRPr lang="en-US" sz="3200" dirty="0">
              <a:solidFill>
                <a:schemeClr val="bg1"/>
              </a:solidFill>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036" r="1" b="10881"/>
          <a:stretch/>
        </p:blipFill>
        <p:spPr>
          <a:xfrm>
            <a:off x="6525453" y="3520801"/>
            <a:ext cx="5666547" cy="3398024"/>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726" r="1" b="13588"/>
          <a:stretch/>
        </p:blipFill>
        <p:spPr>
          <a:xfrm>
            <a:off x="6519101" y="15218"/>
            <a:ext cx="5669723" cy="3469076"/>
          </a:xfrm>
          <a:prstGeom prst="rect">
            <a:avLst/>
          </a:prstGeom>
        </p:spPr>
      </p:pic>
    </p:spTree>
    <p:extLst>
      <p:ext uri="{BB962C8B-B14F-4D97-AF65-F5344CB8AC3E}">
        <p14:creationId xmlns:p14="http://schemas.microsoft.com/office/powerpoint/2010/main" val="31018979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3138">
                                            <p:txEl>
                                              <p:pRg st="0" end="0"/>
                                            </p:txEl>
                                          </p:spTgt>
                                        </p:tgtEl>
                                        <p:attrNameLst>
                                          <p:attrName>style.visibility</p:attrName>
                                        </p:attrNameLst>
                                      </p:cBhvr>
                                      <p:to>
                                        <p:strVal val="visible"/>
                                      </p:to>
                                    </p:set>
                                    <p:animEffect transition="in" filter="fade">
                                      <p:cBhvr>
                                        <p:cTn id="7" dur="500"/>
                                        <p:tgtEl>
                                          <p:spTgt spid="6031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3138">
                                            <p:txEl>
                                              <p:pRg st="2" end="2"/>
                                            </p:txEl>
                                          </p:spTgt>
                                        </p:tgtEl>
                                        <p:attrNameLst>
                                          <p:attrName>style.visibility</p:attrName>
                                        </p:attrNameLst>
                                      </p:cBhvr>
                                      <p:to>
                                        <p:strVal val="visible"/>
                                      </p:to>
                                    </p:set>
                                    <p:animEffect transition="in" filter="fade">
                                      <p:cBhvr>
                                        <p:cTn id="12" dur="500"/>
                                        <p:tgtEl>
                                          <p:spTgt spid="6031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12CEC-68EA-9787-7295-DB3F32D798EA}"/>
              </a:ext>
            </a:extLst>
          </p:cNvPr>
          <p:cNvSpPr>
            <a:spLocks noGrp="1"/>
          </p:cNvSpPr>
          <p:nvPr>
            <p:ph idx="1"/>
          </p:nvPr>
        </p:nvSpPr>
        <p:spPr/>
        <p:txBody>
          <a:bodyPr/>
          <a:lstStyle/>
          <a:p>
            <a:pPr marL="0" marR="114300" indent="0" algn="just">
              <a:spcBef>
                <a:spcPts val="0"/>
              </a:spcBef>
              <a:spcAft>
                <a:spcPts val="0"/>
              </a:spcAft>
              <a:buNone/>
            </a:pP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What is </a:t>
            </a:r>
            <a:r>
              <a:rPr lang="en-US" sz="32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NOT</a:t>
            </a:r>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stewardship According to the Orthodox Christian faith– or what I call the heresies of stewardship so many of our American Orthosohere churches are practicing</a:t>
            </a:r>
            <a:endParaRPr lang="en-US" sz="32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endParaRPr lang="en-US" dirty="0">
              <a:solidFill>
                <a:schemeClr val="bg1"/>
              </a:solidFill>
            </a:endParaRPr>
          </a:p>
        </p:txBody>
      </p:sp>
    </p:spTree>
    <p:extLst>
      <p:ext uri="{BB962C8B-B14F-4D97-AF65-F5344CB8AC3E}">
        <p14:creationId xmlns:p14="http://schemas.microsoft.com/office/powerpoint/2010/main" val="2663216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CB5F7077-6BBA-4C2E-8932-A3C6AB74ABDA}"/>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t="8737" b="25868"/>
          <a:stretch/>
        </p:blipFill>
        <p:spPr>
          <a:xfrm>
            <a:off x="20" y="1282"/>
            <a:ext cx="12191980" cy="6856718"/>
          </a:xfrm>
          <a:prstGeom prst="rect">
            <a:avLst/>
          </a:prstGeom>
        </p:spPr>
      </p:pic>
    </p:spTree>
    <p:extLst>
      <p:ext uri="{BB962C8B-B14F-4D97-AF65-F5344CB8AC3E}">
        <p14:creationId xmlns:p14="http://schemas.microsoft.com/office/powerpoint/2010/main" val="3524307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descr="Old wrinkled hands with some coins">
            <a:extLst>
              <a:ext uri="{FF2B5EF4-FFF2-40B4-BE49-F238E27FC236}">
                <a16:creationId xmlns:a16="http://schemas.microsoft.com/office/drawing/2014/main" id="{FFC59D3E-F1CA-30FF-B62E-28C6B11ECE0B}"/>
              </a:ext>
            </a:extLst>
          </p:cNvPr>
          <p:cNvPicPr>
            <a:picLocks noChangeAspect="1"/>
          </p:cNvPicPr>
          <p:nvPr/>
        </p:nvPicPr>
        <p:blipFill rotWithShape="1">
          <a:blip r:embed="rId3">
            <a:alphaModFix amt="20000"/>
          </a:blip>
          <a:srcRect b="15730"/>
          <a:stretch/>
        </p:blipFill>
        <p:spPr>
          <a:xfrm>
            <a:off x="20" y="36577"/>
            <a:ext cx="12191980" cy="6857999"/>
          </a:xfrm>
          <a:prstGeom prst="rect">
            <a:avLst/>
          </a:prstGeom>
        </p:spPr>
      </p:pic>
      <p:sp>
        <p:nvSpPr>
          <p:cNvPr id="3" name="Content Placeholder 2">
            <a:extLst>
              <a:ext uri="{FF2B5EF4-FFF2-40B4-BE49-F238E27FC236}">
                <a16:creationId xmlns:a16="http://schemas.microsoft.com/office/drawing/2014/main" id="{EBC2EAD9-6422-4942-A399-6E3D56F802B8}"/>
              </a:ext>
            </a:extLst>
          </p:cNvPr>
          <p:cNvSpPr>
            <a:spLocks noGrp="1"/>
          </p:cNvSpPr>
          <p:nvPr>
            <p:ph idx="1"/>
          </p:nvPr>
        </p:nvSpPr>
        <p:spPr>
          <a:xfrm>
            <a:off x="2487170" y="390618"/>
            <a:ext cx="7217660" cy="6679531"/>
          </a:xfrm>
        </p:spPr>
        <p:txBody>
          <a:bodyPr anchor="ctr">
            <a:normAutofit/>
          </a:bodyPr>
          <a:lstStyle/>
          <a:p>
            <a:pPr marL="0" lvl="0" indent="0" algn="ctr">
              <a:lnSpc>
                <a:spcPct val="100000"/>
              </a:lnSpc>
              <a:spcBef>
                <a:spcPts val="0"/>
              </a:spcBef>
              <a:buNone/>
              <a:defRPr/>
            </a:pPr>
            <a:r>
              <a:rPr lang="en-US" sz="3600" b="1" dirty="0">
                <a:solidFill>
                  <a:srgbClr val="FFFFFF"/>
                </a:solidFill>
                <a:latin typeface="Arial" panose="020B0604020202020204" pitchFamily="34" charset="0"/>
                <a:cs typeface="Arial" panose="020B0604020202020204" pitchFamily="34" charset="0"/>
              </a:rPr>
              <a:t>“charges  for  membership  in  a  </a:t>
            </a:r>
            <a:r>
              <a:rPr lang="en-US" sz="3600" b="1" dirty="0">
                <a:solidFill>
                  <a:srgbClr val="FF0000"/>
                </a:solidFill>
                <a:latin typeface="Arial" panose="020B0604020202020204" pitchFamily="34" charset="0"/>
                <a:cs typeface="Arial" panose="020B0604020202020204" pitchFamily="34" charset="0"/>
              </a:rPr>
              <a:t>club</a:t>
            </a:r>
            <a:r>
              <a:rPr lang="en-US" sz="3600" b="1" dirty="0">
                <a:solidFill>
                  <a:srgbClr val="FFFFFF"/>
                </a:solidFill>
                <a:latin typeface="Arial" panose="020B0604020202020204" pitchFamily="34" charset="0"/>
                <a:cs typeface="Arial" panose="020B0604020202020204" pitchFamily="34" charset="0"/>
              </a:rPr>
              <a:t>  or  </a:t>
            </a:r>
            <a:r>
              <a:rPr lang="en-US" sz="3600" b="1" dirty="0">
                <a:solidFill>
                  <a:srgbClr val="FF0000"/>
                </a:solidFill>
                <a:latin typeface="Arial" panose="020B0604020202020204" pitchFamily="34" charset="0"/>
                <a:cs typeface="Arial" panose="020B0604020202020204" pitchFamily="34" charset="0"/>
              </a:rPr>
              <a:t>organization</a:t>
            </a:r>
            <a:r>
              <a:rPr lang="en-US" sz="3600" b="1" dirty="0">
                <a:solidFill>
                  <a:srgbClr val="FFFFFF"/>
                </a:solidFill>
                <a:latin typeface="Arial" panose="020B0604020202020204" pitchFamily="34" charset="0"/>
                <a:cs typeface="Arial" panose="020B0604020202020204" pitchFamily="34" charset="0"/>
              </a:rPr>
              <a:t>”</a:t>
            </a:r>
            <a:br>
              <a:rPr lang="en-US" sz="3600" b="1" dirty="0">
                <a:solidFill>
                  <a:srgbClr val="FFFFFF"/>
                </a:solidFill>
                <a:latin typeface="Arial" panose="020B0604020202020204" pitchFamily="34" charset="0"/>
                <a:cs typeface="Arial" panose="020B0604020202020204" pitchFamily="34" charset="0"/>
              </a:rPr>
            </a:br>
            <a:endParaRPr lang="en-US" sz="3600" b="1" dirty="0">
              <a:solidFill>
                <a:srgbClr val="FFFFFF"/>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A957DB2E-8FB9-4485-919E-07494B92DAD4}"/>
              </a:ext>
            </a:extLst>
          </p:cNvPr>
          <p:cNvCxnSpPr>
            <a:cxnSpLocks/>
          </p:cNvCxnSpPr>
          <p:nvPr/>
        </p:nvCxnSpPr>
        <p:spPr bwMode="auto">
          <a:xfrm>
            <a:off x="158496" y="5702344"/>
            <a:ext cx="344251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itle 3">
            <a:extLst>
              <a:ext uri="{FF2B5EF4-FFF2-40B4-BE49-F238E27FC236}">
                <a16:creationId xmlns:a16="http://schemas.microsoft.com/office/drawing/2014/main" id="{3A2C0702-B3F7-BCE6-9AA5-A3B9BBF15F44}"/>
              </a:ext>
            </a:extLst>
          </p:cNvPr>
          <p:cNvSpPr>
            <a:spLocks noGrp="1"/>
          </p:cNvSpPr>
          <p:nvPr>
            <p:ph type="title"/>
          </p:nvPr>
        </p:nvSpPr>
        <p:spPr>
          <a:xfrm>
            <a:off x="21" y="12807"/>
            <a:ext cx="12191979" cy="1325563"/>
          </a:xfrm>
        </p:spPr>
        <p:txBody>
          <a:bodyPr/>
          <a:lstStyle/>
          <a:p>
            <a:pPr algn="ctr"/>
            <a:r>
              <a:rPr lang="en-US" b="1" u="sng" dirty="0">
                <a:solidFill>
                  <a:srgbClr val="FF0000"/>
                </a:solidFill>
                <a:latin typeface="Arial" panose="020B0604020202020204" pitchFamily="34" charset="0"/>
                <a:cs typeface="Arial" panose="020B0604020202020204" pitchFamily="34" charset="0"/>
              </a:rPr>
              <a:t>Dictionary  Definition  of  Dues:</a:t>
            </a:r>
            <a:r>
              <a:rPr lang="en-US" b="1" dirty="0">
                <a:solidFill>
                  <a:srgbClr val="FF0000"/>
                </a:solidFill>
                <a:latin typeface="Arial" panose="020B0604020202020204" pitchFamily="34" charset="0"/>
                <a:cs typeface="Arial" panose="020B0604020202020204" pitchFamily="34" charset="0"/>
              </a:rPr>
              <a:t> </a:t>
            </a:r>
            <a:endParaRPr lang="en-US" dirty="0">
              <a:solidFill>
                <a:srgbClr val="FF0000"/>
              </a:solidFill>
            </a:endParaRPr>
          </a:p>
        </p:txBody>
      </p:sp>
    </p:spTree>
    <p:extLst>
      <p:ext uri="{BB962C8B-B14F-4D97-AF65-F5344CB8AC3E}">
        <p14:creationId xmlns:p14="http://schemas.microsoft.com/office/powerpoint/2010/main" val="31702653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C0AB94-B6A5-45E1-A4E6-CFEDAC8A9A64}"/>
              </a:ext>
            </a:extLst>
          </p:cNvPr>
          <p:cNvSpPr>
            <a:spLocks noGrp="1"/>
          </p:cNvSpPr>
          <p:nvPr>
            <p:ph type="title" idx="4294967295"/>
          </p:nvPr>
        </p:nvSpPr>
        <p:spPr>
          <a:xfrm>
            <a:off x="3629022" y="259362"/>
            <a:ext cx="10044023" cy="877729"/>
          </a:xfrm>
        </p:spPr>
        <p:txBody>
          <a:bodyPr vert="horz" lIns="91440" tIns="45720" rIns="91440" bIns="45720" rtlCol="0" anchor="ctr">
            <a:normAutofit/>
          </a:bodyPr>
          <a:lstStyle/>
          <a:p>
            <a:r>
              <a:rPr lang="en-US" sz="4000" u="sng" kern="1200" dirty="0">
                <a:solidFill>
                  <a:srgbClr val="FFFFFF"/>
                </a:solidFill>
                <a:latin typeface="Arial Rounded MT Bold" panose="020F0704030504030204" pitchFamily="34" charset="0"/>
              </a:rPr>
              <a:t>Dues  Vs.  Stewardship</a:t>
            </a:r>
          </a:p>
        </p:txBody>
      </p:sp>
      <p:sp>
        <p:nvSpPr>
          <p:cNvPr id="4" name="Content Placeholder 3">
            <a:extLst>
              <a:ext uri="{FF2B5EF4-FFF2-40B4-BE49-F238E27FC236}">
                <a16:creationId xmlns:a16="http://schemas.microsoft.com/office/drawing/2014/main" id="{CE69F7D7-B51A-498B-9A2C-2C454D7A514E}"/>
              </a:ext>
            </a:extLst>
          </p:cNvPr>
          <p:cNvSpPr>
            <a:spLocks noGrp="1"/>
          </p:cNvSpPr>
          <p:nvPr>
            <p:ph idx="4294967295"/>
          </p:nvPr>
        </p:nvSpPr>
        <p:spPr>
          <a:xfrm>
            <a:off x="1771650" y="2654656"/>
            <a:ext cx="9481698" cy="4422776"/>
          </a:xfrm>
        </p:spPr>
        <p:txBody>
          <a:bodyPr>
            <a:normAutofit/>
          </a:bodyPr>
          <a:lstStyle/>
          <a:p>
            <a:pPr marL="0" indent="0" defTabSz="704088">
              <a:spcBef>
                <a:spcPts val="770"/>
              </a:spcBef>
              <a:buNone/>
            </a:pPr>
            <a:r>
              <a:rPr lang="en-US" sz="3200" kern="1200" dirty="0">
                <a:solidFill>
                  <a:schemeClr val="tx1"/>
                </a:solidFill>
                <a:latin typeface="Arial Rounded MT Bold" panose="020F0704030504030204" pitchFamily="34" charset="0"/>
              </a:rPr>
              <a:t>~ Is  what  Christ  taught</a:t>
            </a:r>
          </a:p>
          <a:p>
            <a:pPr marL="0" indent="0" defTabSz="704088">
              <a:spcBef>
                <a:spcPts val="770"/>
              </a:spcBef>
              <a:buNone/>
            </a:pPr>
            <a:r>
              <a:rPr lang="en-US" sz="3200" kern="1200" dirty="0">
                <a:solidFill>
                  <a:schemeClr val="tx1"/>
                </a:solidFill>
                <a:latin typeface="Arial Rounded MT Bold" panose="020F0704030504030204" pitchFamily="34" charset="0"/>
              </a:rPr>
              <a:t>~ Is  Biblical</a:t>
            </a:r>
          </a:p>
          <a:p>
            <a:pPr marL="0" indent="0" defTabSz="704088">
              <a:spcBef>
                <a:spcPts val="770"/>
              </a:spcBef>
              <a:buNone/>
            </a:pPr>
            <a:r>
              <a:rPr lang="en-US" sz="3200" kern="1200" dirty="0">
                <a:solidFill>
                  <a:schemeClr val="tx1"/>
                </a:solidFill>
                <a:latin typeface="Arial Rounded MT Bold" panose="020F0704030504030204" pitchFamily="34" charset="0"/>
              </a:rPr>
              <a:t>~ Is  what  God  practices  with  us</a:t>
            </a:r>
          </a:p>
          <a:p>
            <a:pPr marL="0" indent="0" defTabSz="704088">
              <a:spcBef>
                <a:spcPts val="770"/>
              </a:spcBef>
              <a:buNone/>
            </a:pPr>
            <a:r>
              <a:rPr lang="en-US" sz="3200" kern="1200" dirty="0">
                <a:solidFill>
                  <a:schemeClr val="tx1"/>
                </a:solidFill>
                <a:latin typeface="Arial Rounded MT Bold" panose="020F0704030504030204" pitchFamily="34" charset="0"/>
              </a:rPr>
              <a:t>~ Avoids  a  “consumer  transaction”</a:t>
            </a:r>
          </a:p>
          <a:p>
            <a:pPr marL="0" indent="0" defTabSz="704088">
              <a:spcBef>
                <a:spcPts val="770"/>
              </a:spcBef>
              <a:buNone/>
            </a:pPr>
            <a:r>
              <a:rPr lang="en-US" sz="3200" kern="1200" dirty="0">
                <a:solidFill>
                  <a:schemeClr val="tx1"/>
                </a:solidFill>
                <a:latin typeface="Arial Rounded MT Bold" panose="020F0704030504030204" pitchFamily="34" charset="0"/>
              </a:rPr>
              <a:t>~ Focuses  on  more  than  just  money  (3 Ts)</a:t>
            </a:r>
          </a:p>
          <a:p>
            <a:pPr marL="0" indent="0" defTabSz="704088">
              <a:spcBef>
                <a:spcPts val="770"/>
              </a:spcBef>
              <a:buNone/>
            </a:pPr>
            <a:r>
              <a:rPr lang="en-US" sz="3200" kern="1200" dirty="0">
                <a:solidFill>
                  <a:schemeClr val="tx1"/>
                </a:solidFill>
                <a:latin typeface="Arial Rounded MT Bold" panose="020F0704030504030204" pitchFamily="34" charset="0"/>
              </a:rPr>
              <a:t>~ The  best  path  to  increase  ALL resources  	in  your  Parish</a:t>
            </a:r>
          </a:p>
          <a:p>
            <a:pPr marL="0" indent="0" defTabSz="704088">
              <a:spcBef>
                <a:spcPts val="770"/>
              </a:spcBef>
              <a:buNone/>
            </a:pPr>
            <a:r>
              <a:rPr lang="en-US" sz="3200" kern="1200" dirty="0">
                <a:solidFill>
                  <a:schemeClr val="tx1"/>
                </a:solidFill>
                <a:latin typeface="Arial Rounded MT Bold" panose="020F0704030504030204" pitchFamily="34" charset="0"/>
              </a:rPr>
              <a:t>	</a:t>
            </a:r>
          </a:p>
          <a:p>
            <a:pPr marL="176022" indent="-176022" defTabSz="704088">
              <a:spcBef>
                <a:spcPts val="770"/>
              </a:spcBef>
            </a:pPr>
            <a:endParaRPr lang="en-US" sz="2156" kern="1200" dirty="0">
              <a:solidFill>
                <a:schemeClr val="tx1"/>
              </a:solidFill>
              <a:latin typeface="+mn-lt"/>
              <a:ea typeface="+mn-ea"/>
              <a:cs typeface="+mn-cs"/>
            </a:endParaRPr>
          </a:p>
          <a:p>
            <a:endParaRPr lang="en-US" dirty="0"/>
          </a:p>
        </p:txBody>
      </p:sp>
      <p:sp>
        <p:nvSpPr>
          <p:cNvPr id="6" name="TextBox 5">
            <a:extLst>
              <a:ext uri="{FF2B5EF4-FFF2-40B4-BE49-F238E27FC236}">
                <a16:creationId xmlns:a16="http://schemas.microsoft.com/office/drawing/2014/main" id="{2784C58B-8915-4233-A4DC-BBDE517A81FA}"/>
              </a:ext>
            </a:extLst>
          </p:cNvPr>
          <p:cNvSpPr txBox="1"/>
          <p:nvPr/>
        </p:nvSpPr>
        <p:spPr>
          <a:xfrm>
            <a:off x="4887178" y="1658431"/>
            <a:ext cx="4024576" cy="590033"/>
          </a:xfrm>
          <a:prstGeom prst="rect">
            <a:avLst/>
          </a:prstGeom>
          <a:noFill/>
        </p:spPr>
        <p:txBody>
          <a:bodyPr wrap="square" rtlCol="0">
            <a:spAutoFit/>
          </a:bodyPr>
          <a:lstStyle/>
          <a:p>
            <a:pPr marL="0" marR="0" lvl="0" indent="0" algn="l" defTabSz="704088" rtl="0" eaLnBrk="0" fontAlgn="base" latinLnBrk="0" hangingPunct="0">
              <a:lnSpc>
                <a:spcPct val="100000"/>
              </a:lnSpc>
              <a:spcBef>
                <a:spcPct val="0"/>
              </a:spcBef>
              <a:spcAft>
                <a:spcPts val="600"/>
              </a:spcAft>
              <a:buClrTx/>
              <a:buSzTx/>
              <a:buFontTx/>
              <a:buNone/>
              <a:tabLst/>
              <a:defRPr/>
            </a:pPr>
            <a:r>
              <a:rPr kumimoji="0" lang="en-US" sz="3234" b="1" i="0" u="sng" strike="noStrike" kern="1200" cap="none" spc="0" normalizeH="0" baseline="0" noProof="0" dirty="0">
                <a:ln>
                  <a:noFill/>
                </a:ln>
                <a:solidFill>
                  <a:srgbClr val="002060"/>
                </a:solidFill>
                <a:effectLst/>
                <a:uLnTx/>
                <a:uFillTx/>
                <a:latin typeface="Arial Rounded MT Bold" panose="020F0704030504030204" pitchFamily="34" charset="0"/>
                <a:ea typeface="+mn-ea"/>
                <a:cs typeface="+mn-cs"/>
              </a:rPr>
              <a:t>STEWARDSHIP:</a:t>
            </a:r>
            <a:endParaRPr kumimoji="0" lang="en-US" sz="4200" b="1" i="0" u="sng" strike="noStrike" kern="1200" cap="none" spc="0" normalizeH="0" baseline="0" noProof="0" dirty="0">
              <a:ln>
                <a:noFill/>
              </a:ln>
              <a:solidFill>
                <a:srgbClr val="002060"/>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49620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B2B2B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everly Hill City Hall">
            <a:extLst>
              <a:ext uri="{FF2B5EF4-FFF2-40B4-BE49-F238E27FC236}">
                <a16:creationId xmlns:a16="http://schemas.microsoft.com/office/drawing/2014/main" id="{81BCF928-5D09-1FB1-CCB8-F42833779EEA}"/>
              </a:ext>
            </a:extLst>
          </p:cNvPr>
          <p:cNvPicPr>
            <a:picLocks noChangeAspect="1"/>
          </p:cNvPicPr>
          <p:nvPr/>
        </p:nvPicPr>
        <p:blipFill rotWithShape="1">
          <a:blip r:embed="rId2">
            <a:alphaModFix amt="50000"/>
          </a:blip>
          <a:srcRect t="12628" b="3102"/>
          <a:stretch/>
        </p:blipFill>
        <p:spPr>
          <a:xfrm>
            <a:off x="20" y="1"/>
            <a:ext cx="12191980" cy="6857999"/>
          </a:xfrm>
          <a:prstGeom prst="rect">
            <a:avLst/>
          </a:prstGeom>
        </p:spPr>
      </p:pic>
      <p:sp>
        <p:nvSpPr>
          <p:cNvPr id="2" name="Title 1">
            <a:extLst>
              <a:ext uri="{FF2B5EF4-FFF2-40B4-BE49-F238E27FC236}">
                <a16:creationId xmlns:a16="http://schemas.microsoft.com/office/drawing/2014/main" id="{BD94AE43-F074-3157-CFC0-5D56E2ABD90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latin typeface="Arial Rounded MT Bold" panose="020F0704030504030204" pitchFamily="34" charset="0"/>
              </a:rPr>
              <a:t>Most church budgets aren’t real church budgets!</a:t>
            </a:r>
            <a:br>
              <a:rPr lang="en-US" sz="5100" dirty="0">
                <a:solidFill>
                  <a:srgbClr val="FFFFFF"/>
                </a:solidFill>
                <a:latin typeface="Arial Rounded MT Bold" panose="020F0704030504030204" pitchFamily="34" charset="0"/>
              </a:rPr>
            </a:br>
            <a:br>
              <a:rPr lang="en-US" sz="5100" dirty="0">
                <a:solidFill>
                  <a:srgbClr val="FFFFFF"/>
                </a:solidFill>
                <a:latin typeface="Arial Rounded MT Bold" panose="020F0704030504030204" pitchFamily="34" charset="0"/>
              </a:rPr>
            </a:br>
            <a:endParaRPr lang="en-US" sz="5100" dirty="0">
              <a:solidFill>
                <a:srgbClr val="FFFFFF"/>
              </a:solidFill>
              <a:latin typeface="Arial Rounded MT Bold" panose="020F0704030504030204" pitchFamily="34" charset="0"/>
            </a:endParaRPr>
          </a:p>
        </p:txBody>
      </p:sp>
    </p:spTree>
    <p:extLst>
      <p:ext uri="{BB962C8B-B14F-4D97-AF65-F5344CB8AC3E}">
        <p14:creationId xmlns:p14="http://schemas.microsoft.com/office/powerpoint/2010/main" val="35710428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8637" y="1774377"/>
            <a:ext cx="3932030" cy="3956690"/>
          </a:xfrm>
        </p:spPr>
        <p:txBody>
          <a:bodyPr anchor="ctr">
            <a:normAutofit/>
          </a:bodyPr>
          <a:lstStyle/>
          <a:p>
            <a:pPr algn="ctr"/>
            <a:r>
              <a:rPr lang="en-US" sz="5600" b="1" dirty="0">
                <a:solidFill>
                  <a:schemeClr val="bg1"/>
                </a:solidFill>
                <a:latin typeface="Arial" panose="020B0604020202020204" pitchFamily="34" charset="0"/>
                <a:cs typeface="Arial" panose="020B0604020202020204" pitchFamily="34" charset="0"/>
              </a:rPr>
              <a:t>Disguised  Dues </a:t>
            </a:r>
            <a:br>
              <a:rPr lang="en-US" sz="5600" b="1" u="sng" dirty="0">
                <a:solidFill>
                  <a:schemeClr val="bg1"/>
                </a:solidFill>
                <a:latin typeface="Arial" panose="020B0604020202020204" pitchFamily="34" charset="0"/>
                <a:cs typeface="Arial" panose="020B0604020202020204" pitchFamily="34" charset="0"/>
              </a:rPr>
            </a:br>
            <a:endParaRPr lang="en-US" sz="5600" b="1" u="sng" dirty="0">
              <a:solidFill>
                <a:schemeClr val="bg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C2EAD9-6422-4942-A399-6E3D56F802B8}"/>
              </a:ext>
            </a:extLst>
          </p:cNvPr>
          <p:cNvSpPr>
            <a:spLocks noGrp="1"/>
          </p:cNvSpPr>
          <p:nvPr>
            <p:ph idx="1"/>
          </p:nvPr>
        </p:nvSpPr>
        <p:spPr>
          <a:xfrm>
            <a:off x="5281306" y="1774377"/>
            <a:ext cx="6747231" cy="4571972"/>
          </a:xfrm>
        </p:spPr>
        <p:txBody>
          <a:bodyPr anchor="ctr">
            <a:noAutofit/>
          </a:bodyPr>
          <a:lstStyle/>
          <a:p>
            <a:pPr marL="509588" indent="-509588">
              <a:buFont typeface="+mj-lt"/>
              <a:buAutoNum type="arabicPeriod"/>
            </a:pPr>
            <a:r>
              <a:rPr lang="en-US" sz="3000" b="1" dirty="0">
                <a:solidFill>
                  <a:schemeClr val="bg1"/>
                </a:solidFill>
                <a:latin typeface="Arial" panose="020B0604020202020204" pitchFamily="34" charset="0"/>
                <a:cs typeface="Arial" panose="020B0604020202020204" pitchFamily="34" charset="0"/>
              </a:rPr>
              <a:t>Minimums  or  suggested  	donations</a:t>
            </a:r>
          </a:p>
          <a:p>
            <a:pPr marL="509588" indent="-509588">
              <a:buFont typeface="+mj-lt"/>
              <a:buAutoNum type="arabicPeriod"/>
            </a:pPr>
            <a:r>
              <a:rPr lang="en-US" sz="3000" b="1" dirty="0">
                <a:solidFill>
                  <a:schemeClr val="bg1"/>
                </a:solidFill>
                <a:latin typeface="Arial" panose="020B0604020202020204" pitchFamily="34" charset="0"/>
                <a:cs typeface="Arial" panose="020B0604020202020204" pitchFamily="34" charset="0"/>
              </a:rPr>
              <a:t>Donations  based  on  age  or 	demographic  status</a:t>
            </a:r>
          </a:p>
          <a:p>
            <a:pPr marL="509588" indent="-509588">
              <a:buFont typeface="+mj-lt"/>
              <a:buAutoNum type="arabicPeriod"/>
            </a:pPr>
            <a:r>
              <a:rPr lang="en-US" sz="3000" b="1" dirty="0">
                <a:solidFill>
                  <a:schemeClr val="bg1"/>
                </a:solidFill>
                <a:latin typeface="Arial" panose="020B0604020202020204" pitchFamily="34" charset="0"/>
                <a:cs typeface="Arial" panose="020B0604020202020204" pitchFamily="34" charset="0"/>
              </a:rPr>
              <a:t>“Perks”  given  to  “members”</a:t>
            </a:r>
          </a:p>
          <a:p>
            <a:pPr marL="509588" indent="-509588">
              <a:buFont typeface="+mj-lt"/>
              <a:buAutoNum type="arabicPeriod"/>
            </a:pPr>
            <a:r>
              <a:rPr lang="en-US" sz="3000" b="1" dirty="0">
                <a:solidFill>
                  <a:schemeClr val="bg1"/>
                </a:solidFill>
                <a:latin typeface="Arial" panose="020B0604020202020204" pitchFamily="34" charset="0"/>
                <a:cs typeface="Arial" panose="020B0604020202020204" pitchFamily="34" charset="0"/>
              </a:rPr>
              <a:t>“Family  plans”</a:t>
            </a:r>
          </a:p>
          <a:p>
            <a:pPr marL="509588" indent="-509588">
              <a:buFont typeface="+mj-lt"/>
              <a:buAutoNum type="arabicPeriod"/>
            </a:pPr>
            <a:r>
              <a:rPr lang="en-US" sz="3000" b="1" dirty="0">
                <a:solidFill>
                  <a:schemeClr val="bg1"/>
                </a:solidFill>
                <a:latin typeface="Arial" panose="020B0604020202020204" pitchFamily="34" charset="0"/>
                <a:cs typeface="Arial" panose="020B0604020202020204" pitchFamily="34" charset="0"/>
              </a:rPr>
              <a:t>Dues  set  based  on  budget</a:t>
            </a:r>
          </a:p>
          <a:p>
            <a:pPr marL="509588" indent="-509588">
              <a:buFont typeface="+mj-lt"/>
              <a:buAutoNum type="arabicPeriod"/>
            </a:pPr>
            <a:r>
              <a:rPr lang="en-US" sz="3000" b="1" dirty="0">
                <a:solidFill>
                  <a:schemeClr val="bg1"/>
                </a:solidFill>
                <a:latin typeface="Arial" panose="020B0604020202020204" pitchFamily="34" charset="0"/>
                <a:cs typeface="Arial" panose="020B0604020202020204" pitchFamily="34" charset="0"/>
              </a:rPr>
              <a:t>“Pay  a  day”  of  church  	expenses</a:t>
            </a:r>
          </a:p>
          <a:p>
            <a:pPr>
              <a:buFont typeface="+mj-lt"/>
              <a:buAutoNum type="arabicPeriod"/>
            </a:pPr>
            <a:r>
              <a:rPr lang="en-US" sz="3000" b="1" dirty="0">
                <a:solidFill>
                  <a:schemeClr val="bg1"/>
                </a:solidFill>
                <a:latin typeface="Arial" panose="020B0604020202020204" pitchFamily="34" charset="0"/>
                <a:cs typeface="Arial" panose="020B0604020202020204" pitchFamily="34" charset="0"/>
              </a:rPr>
              <a:t> Anything  other  than  the  tithe  	and  proportional  percentage  	giving</a:t>
            </a:r>
          </a:p>
          <a:p>
            <a:pPr>
              <a:buFont typeface="+mj-lt"/>
              <a:buAutoNum type="arabicPeriod"/>
            </a:pPr>
            <a:endParaRPr lang="en-US" sz="3000" b="1" dirty="0">
              <a:solidFill>
                <a:schemeClr val="bg1"/>
              </a:solidFill>
              <a:latin typeface="Arial" panose="020B0604020202020204" pitchFamily="34" charset="0"/>
              <a:cs typeface="Arial" panose="020B0604020202020204" pitchFamily="34" charset="0"/>
            </a:endParaRPr>
          </a:p>
          <a:p>
            <a:pPr>
              <a:buFont typeface="+mj-lt"/>
              <a:buAutoNum type="arabicPeriod"/>
            </a:pPr>
            <a:endParaRPr lang="en-US" sz="3000" b="1" dirty="0">
              <a:solidFill>
                <a:schemeClr val="bg1"/>
              </a:solidFill>
              <a:latin typeface="Arial" panose="020B0604020202020204" pitchFamily="34" charset="0"/>
              <a:cs typeface="Arial" panose="020B0604020202020204" pitchFamily="34" charset="0"/>
            </a:endParaRPr>
          </a:p>
          <a:p>
            <a:pPr>
              <a:buFont typeface="+mj-lt"/>
              <a:buAutoNum type="arabicPeriod"/>
            </a:pPr>
            <a:endParaRPr lang="en-US" sz="3000" b="1" dirty="0">
              <a:solidFill>
                <a:schemeClr val="bg1"/>
              </a:solidFill>
              <a:latin typeface="Arial" panose="020B0604020202020204" pitchFamily="34" charset="0"/>
              <a:cs typeface="Arial" panose="020B0604020202020204" pitchFamily="34" charset="0"/>
            </a:endParaRPr>
          </a:p>
        </p:txBody>
      </p:sp>
      <p:pic>
        <p:nvPicPr>
          <p:cNvPr id="7" name="Picture 9" descr="Old wrinkled hands with some coins">
            <a:extLst>
              <a:ext uri="{FF2B5EF4-FFF2-40B4-BE49-F238E27FC236}">
                <a16:creationId xmlns:a16="http://schemas.microsoft.com/office/drawing/2014/main" id="{0C9E84E3-22F0-41B2-9001-C65774178610}"/>
              </a:ext>
            </a:extLst>
          </p:cNvPr>
          <p:cNvPicPr>
            <a:picLocks noChangeAspect="1"/>
          </p:cNvPicPr>
          <p:nvPr/>
        </p:nvPicPr>
        <p:blipFill rotWithShape="1">
          <a:blip r:embed="rId2">
            <a:alphaModFix amt="20000"/>
          </a:blip>
          <a:srcRect b="15730"/>
          <a:stretch/>
        </p:blipFill>
        <p:spPr>
          <a:xfrm>
            <a:off x="20" y="36577"/>
            <a:ext cx="12191980" cy="6857999"/>
          </a:xfrm>
          <a:prstGeom prst="rect">
            <a:avLst/>
          </a:prstGeom>
        </p:spPr>
      </p:pic>
    </p:spTree>
    <p:extLst>
      <p:ext uri="{BB962C8B-B14F-4D97-AF65-F5344CB8AC3E}">
        <p14:creationId xmlns:p14="http://schemas.microsoft.com/office/powerpoint/2010/main" val="4291010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4D4D4D"/>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4D4D4D"/>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4D4D4D"/>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4D4D4D"/>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4D4D4D"/>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4D4D4D"/>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descr="Old wrinkled hands with some coins">
            <a:extLst>
              <a:ext uri="{FF2B5EF4-FFF2-40B4-BE49-F238E27FC236}">
                <a16:creationId xmlns:a16="http://schemas.microsoft.com/office/drawing/2014/main" id="{FFC59D3E-F1CA-30FF-B62E-28C6B11ECE0B}"/>
              </a:ext>
            </a:extLst>
          </p:cNvPr>
          <p:cNvPicPr>
            <a:picLocks noChangeAspect="1"/>
          </p:cNvPicPr>
          <p:nvPr/>
        </p:nvPicPr>
        <p:blipFill rotWithShape="1">
          <a:blip r:embed="rId3">
            <a:alphaModFix amt="20000"/>
          </a:blip>
          <a:srcRect b="15730"/>
          <a:stretch/>
        </p:blipFill>
        <p:spPr>
          <a:xfrm>
            <a:off x="20" y="36577"/>
            <a:ext cx="12191980" cy="6857999"/>
          </a:xfrm>
          <a:prstGeom prst="rect">
            <a:avLst/>
          </a:prstGeom>
        </p:spPr>
      </p:pic>
      <p:sp>
        <p:nvSpPr>
          <p:cNvPr id="3" name="Content Placeholder 2">
            <a:extLst>
              <a:ext uri="{FF2B5EF4-FFF2-40B4-BE49-F238E27FC236}">
                <a16:creationId xmlns:a16="http://schemas.microsoft.com/office/drawing/2014/main" id="{EBC2EAD9-6422-4942-A399-6E3D56F802B8}"/>
              </a:ext>
            </a:extLst>
          </p:cNvPr>
          <p:cNvSpPr>
            <a:spLocks noGrp="1"/>
          </p:cNvSpPr>
          <p:nvPr>
            <p:ph idx="1"/>
          </p:nvPr>
        </p:nvSpPr>
        <p:spPr>
          <a:xfrm>
            <a:off x="4154750" y="36576"/>
            <a:ext cx="7937958" cy="6679531"/>
          </a:xfrm>
        </p:spPr>
        <p:txBody>
          <a:bodyPr anchor="ctr">
            <a:normAutofit/>
          </a:bodyPr>
          <a:lstStyle/>
          <a:p>
            <a:pPr marL="514350" lvl="0" indent="-514350">
              <a:lnSpc>
                <a:spcPct val="100000"/>
              </a:lnSpc>
              <a:spcBef>
                <a:spcPts val="0"/>
              </a:spcBef>
              <a:buFontTx/>
              <a:buAutoNum type="arabicPeriod"/>
              <a:defRPr/>
            </a:pPr>
            <a:r>
              <a:rPr lang="en-US" b="1" dirty="0">
                <a:solidFill>
                  <a:prstClr val="white"/>
                </a:solidFill>
                <a:latin typeface="Arial" panose="020B0604020202020204" pitchFamily="34" charset="0"/>
                <a:cs typeface="Arial" panose="020B0604020202020204" pitchFamily="34" charset="0"/>
              </a:rPr>
              <a:t>Christ  never  taught  dues</a:t>
            </a:r>
          </a:p>
          <a:p>
            <a:pPr marL="514350" lvl="0" indent="-514350">
              <a:lnSpc>
                <a:spcPct val="100000"/>
              </a:lnSpc>
              <a:spcBef>
                <a:spcPts val="0"/>
              </a:spcBef>
              <a:buFontTx/>
              <a:buAutoNum type="arabicPeriod"/>
              <a:defRPr/>
            </a:pPr>
            <a:endParaRPr lang="en-US" b="1" dirty="0">
              <a:solidFill>
                <a:prstClr val="white"/>
              </a:solidFill>
              <a:latin typeface="Arial" panose="020B0604020202020204" pitchFamily="34" charset="0"/>
              <a:cs typeface="Arial" panose="020B0604020202020204" pitchFamily="34" charset="0"/>
            </a:endParaRPr>
          </a:p>
          <a:p>
            <a:pPr marL="514350" lvl="0" indent="-514350">
              <a:lnSpc>
                <a:spcPct val="100000"/>
              </a:lnSpc>
              <a:spcBef>
                <a:spcPts val="0"/>
              </a:spcBef>
              <a:buFontTx/>
              <a:buAutoNum type="arabicPeriod"/>
              <a:defRPr/>
            </a:pPr>
            <a:r>
              <a:rPr lang="en-US" b="1" dirty="0">
                <a:solidFill>
                  <a:prstClr val="white"/>
                </a:solidFill>
                <a:latin typeface="Arial" panose="020B0604020202020204" pitchFamily="34" charset="0"/>
                <a:cs typeface="Arial" panose="020B0604020202020204" pitchFamily="34" charset="0"/>
              </a:rPr>
              <a:t>Christ  explained  our  stewardship  	obligation</a:t>
            </a:r>
          </a:p>
          <a:p>
            <a:pPr marL="514350" lvl="0" indent="-514350">
              <a:lnSpc>
                <a:spcPct val="100000"/>
              </a:lnSpc>
              <a:spcBef>
                <a:spcPts val="0"/>
              </a:spcBef>
              <a:buFontTx/>
              <a:buAutoNum type="arabicPeriod"/>
              <a:defRPr/>
            </a:pPr>
            <a:endParaRPr lang="en-US" b="1" dirty="0">
              <a:solidFill>
                <a:prstClr val="white"/>
              </a:solidFill>
              <a:latin typeface="Arial" panose="020B0604020202020204" pitchFamily="34" charset="0"/>
              <a:cs typeface="Arial" panose="020B0604020202020204" pitchFamily="34" charset="0"/>
            </a:endParaRPr>
          </a:p>
          <a:p>
            <a:pPr marL="457200" lvl="1" indent="0">
              <a:lnSpc>
                <a:spcPct val="100000"/>
              </a:lnSpc>
              <a:spcBef>
                <a:spcPts val="0"/>
              </a:spcBef>
              <a:buNone/>
              <a:defRPr/>
            </a:pPr>
            <a:r>
              <a:rPr lang="en-US" sz="1800" b="1" dirty="0">
                <a:solidFill>
                  <a:prstClr val="white"/>
                </a:solidFill>
                <a:latin typeface="Arial" panose="020B0604020202020204" pitchFamily="34" charset="0"/>
                <a:cs typeface="Arial" panose="020B0604020202020204" pitchFamily="34" charset="0"/>
              </a:rPr>
              <a:t>	</a:t>
            </a:r>
            <a:r>
              <a:rPr lang="en-US" b="1" dirty="0">
                <a:solidFill>
                  <a:prstClr val="white"/>
                </a:solidFill>
                <a:latin typeface="Arial" panose="020B0604020202020204" pitchFamily="34" charset="0"/>
                <a:cs typeface="Arial" panose="020B0604020202020204" pitchFamily="34" charset="0"/>
              </a:rPr>
              <a:t>= 100%  in the parable of the Rich Young 		Man  </a:t>
            </a:r>
            <a:r>
              <a:rPr lang="en-US" sz="1800" b="1" dirty="0">
                <a:solidFill>
                  <a:prstClr val="white"/>
                </a:solidFill>
                <a:latin typeface="Arial" panose="020B0604020202020204" pitchFamily="34" charset="0"/>
                <a:cs typeface="Arial" panose="020B0604020202020204" pitchFamily="34" charset="0"/>
              </a:rPr>
              <a:t>(Matthew 19:16-22)</a:t>
            </a:r>
          </a:p>
          <a:p>
            <a:pPr marL="457200" lvl="1" indent="0">
              <a:lnSpc>
                <a:spcPct val="100000"/>
              </a:lnSpc>
              <a:spcBef>
                <a:spcPts val="0"/>
              </a:spcBef>
              <a:buNone/>
              <a:defRPr/>
            </a:pPr>
            <a:endParaRPr lang="en-US" sz="1800" b="1" dirty="0">
              <a:solidFill>
                <a:prstClr val="white"/>
              </a:solidFill>
              <a:latin typeface="Arial" panose="020B0604020202020204" pitchFamily="34" charset="0"/>
              <a:cs typeface="Arial" panose="020B0604020202020204" pitchFamily="34" charset="0"/>
            </a:endParaRPr>
          </a:p>
          <a:p>
            <a:pPr marL="457200" lvl="1" indent="0">
              <a:lnSpc>
                <a:spcPct val="100000"/>
              </a:lnSpc>
              <a:spcBef>
                <a:spcPts val="0"/>
              </a:spcBef>
              <a:buNone/>
              <a:defRPr/>
            </a:pPr>
            <a:r>
              <a:rPr lang="en-US" b="1" dirty="0">
                <a:solidFill>
                  <a:prstClr val="white"/>
                </a:solidFill>
                <a:latin typeface="Arial" panose="020B0604020202020204" pitchFamily="34" charset="0"/>
                <a:cs typeface="Arial" panose="020B0604020202020204" pitchFamily="34" charset="0"/>
              </a:rPr>
              <a:t>	= 50% + 4x what was taken ≈ 100% in the		parable of Zacchaeus </a:t>
            </a:r>
            <a:r>
              <a:rPr lang="en-US" sz="1800" b="1" dirty="0">
                <a:solidFill>
                  <a:prstClr val="white"/>
                </a:solidFill>
                <a:latin typeface="Arial" panose="020B0604020202020204" pitchFamily="34" charset="0"/>
                <a:cs typeface="Arial" panose="020B0604020202020204" pitchFamily="34" charset="0"/>
              </a:rPr>
              <a:t>(Luke 19:1-10)</a:t>
            </a:r>
          </a:p>
          <a:p>
            <a:pPr marL="457200" lvl="1" indent="0">
              <a:lnSpc>
                <a:spcPct val="100000"/>
              </a:lnSpc>
              <a:spcBef>
                <a:spcPts val="0"/>
              </a:spcBef>
              <a:buNone/>
              <a:defRPr/>
            </a:pPr>
            <a:endParaRPr lang="en-US" sz="1800" b="1" dirty="0">
              <a:solidFill>
                <a:prstClr val="white"/>
              </a:solidFill>
              <a:latin typeface="Arial" panose="020B0604020202020204" pitchFamily="34" charset="0"/>
              <a:cs typeface="Arial" panose="020B0604020202020204" pitchFamily="34" charset="0"/>
            </a:endParaRPr>
          </a:p>
          <a:p>
            <a:pPr marL="457200" lvl="1" indent="0">
              <a:lnSpc>
                <a:spcPct val="100000"/>
              </a:lnSpc>
              <a:spcBef>
                <a:spcPts val="0"/>
              </a:spcBef>
              <a:buNone/>
              <a:defRPr/>
            </a:pPr>
            <a:endParaRPr lang="en-US" sz="1800" b="1" dirty="0">
              <a:solidFill>
                <a:prstClr val="white"/>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A957DB2E-8FB9-4485-919E-07494B92DAD4}"/>
              </a:ext>
            </a:extLst>
          </p:cNvPr>
          <p:cNvCxnSpPr>
            <a:cxnSpLocks/>
          </p:cNvCxnSpPr>
          <p:nvPr/>
        </p:nvCxnSpPr>
        <p:spPr bwMode="auto">
          <a:xfrm>
            <a:off x="158496" y="5702344"/>
            <a:ext cx="344251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E1850F5E-94A7-40C8-AB3E-4A28A7A7C0AF}"/>
              </a:ext>
            </a:extLst>
          </p:cNvPr>
          <p:cNvSpPr txBox="1"/>
          <p:nvPr/>
        </p:nvSpPr>
        <p:spPr>
          <a:xfrm>
            <a:off x="56924" y="6375147"/>
            <a:ext cx="875350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¹ </a:t>
            </a:r>
            <a:r>
              <a:rPr kumimoji="0" lang="en-US" sz="16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Thom Rainer </a:t>
            </a:r>
            <a:r>
              <a:rPr kumimoji="0" lang="en-US" sz="16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https://churchanswers.com/blog/eight-differences-church-giving-church-dues/</a:t>
            </a:r>
            <a:endParaRPr kumimoji="0" lang="en-US" sz="16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19" name="Title 1">
            <a:extLst>
              <a:ext uri="{FF2B5EF4-FFF2-40B4-BE49-F238E27FC236}">
                <a16:creationId xmlns:a16="http://schemas.microsoft.com/office/drawing/2014/main" id="{C4695815-519A-4BBC-A21D-3F90E5DEA0F3}"/>
              </a:ext>
            </a:extLst>
          </p:cNvPr>
          <p:cNvSpPr>
            <a:spLocks noGrp="1"/>
          </p:cNvSpPr>
          <p:nvPr>
            <p:ph type="title"/>
          </p:nvPr>
        </p:nvSpPr>
        <p:spPr>
          <a:xfrm>
            <a:off x="0" y="-890295"/>
            <a:ext cx="3313164" cy="4726276"/>
          </a:xfrm>
        </p:spPr>
        <p:txBody>
          <a:bodyPr>
            <a:normAutofit/>
          </a:bodyPr>
          <a:lstStyle/>
          <a:p>
            <a:pPr algn="ctr"/>
            <a:r>
              <a:rPr lang="en-US" sz="4000" b="1" dirty="0">
                <a:solidFill>
                  <a:srgbClr val="FFFFFF"/>
                </a:solidFill>
                <a:latin typeface="Arial" panose="020B0604020202020204" pitchFamily="34" charset="0"/>
                <a:cs typeface="Arial" panose="020B0604020202020204" pitchFamily="34" charset="0"/>
              </a:rPr>
              <a:t>The  Problem  </a:t>
            </a:r>
            <a:r>
              <a:rPr lang="en-US" sz="4000" b="1" u="sng" dirty="0">
                <a:solidFill>
                  <a:srgbClr val="FFFFFF"/>
                </a:solidFill>
                <a:latin typeface="Arial" panose="020B0604020202020204" pitchFamily="34" charset="0"/>
                <a:cs typeface="Arial" panose="020B0604020202020204" pitchFamily="34" charset="0"/>
              </a:rPr>
              <a:t>With  Dues?</a:t>
            </a:r>
            <a:r>
              <a:rPr lang="en-US" sz="4000" b="1" u="sng" dirty="0">
                <a:solidFill>
                  <a:schemeClr val="bg1">
                    <a:lumMod val="65000"/>
                  </a:schemeClr>
                </a:solidFill>
                <a:latin typeface="Calibri" panose="020F0502020204030204" pitchFamily="34" charset="0"/>
                <a:cs typeface="Calibri" panose="020F0502020204030204" pitchFamily="34" charset="0"/>
              </a:rPr>
              <a:t>¹</a:t>
            </a:r>
            <a:r>
              <a:rPr lang="en-US" sz="4000" b="1" u="sng" dirty="0">
                <a:solidFill>
                  <a:srgbClr val="FFFFFF"/>
                </a:solidFill>
                <a:latin typeface="Calibri" panose="020F0502020204030204" pitchFamily="34" charset="0"/>
                <a:cs typeface="Calibri" panose="020F0502020204030204" pitchFamily="34" charset="0"/>
              </a:rPr>
              <a:t> </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25871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5F5F5F"/>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a:xfrm>
            <a:off x="4630151" y="1146496"/>
            <a:ext cx="5774898" cy="923368"/>
          </a:xfrm>
        </p:spPr>
        <p:txBody>
          <a:bodyPr>
            <a:normAutofit/>
          </a:bodyPr>
          <a:lstStyle/>
          <a:p>
            <a:pPr defTabSz="731520"/>
            <a:br>
              <a:rPr lang="en-US" sz="500" kern="1200">
                <a:solidFill>
                  <a:schemeClr val="tx1"/>
                </a:solidFill>
                <a:latin typeface="+mj-lt"/>
                <a:ea typeface="+mj-ea"/>
                <a:cs typeface="+mj-cs"/>
              </a:rPr>
            </a:br>
            <a:br>
              <a:rPr lang="en-US" sz="500" kern="1200">
                <a:solidFill>
                  <a:schemeClr val="tx1"/>
                </a:solidFill>
                <a:latin typeface="+mj-lt"/>
                <a:ea typeface="+mj-ea"/>
                <a:cs typeface="+mj-cs"/>
              </a:rPr>
            </a:br>
            <a:br>
              <a:rPr lang="en-US" sz="500" kern="1200">
                <a:solidFill>
                  <a:schemeClr val="tx1"/>
                </a:solidFill>
                <a:latin typeface="+mj-lt"/>
                <a:ea typeface="+mj-ea"/>
                <a:cs typeface="+mj-cs"/>
              </a:rPr>
            </a:br>
            <a:endParaRPr lang="en-US" sz="500" u="none"/>
          </a:p>
        </p:txBody>
      </p:sp>
      <p:sp>
        <p:nvSpPr>
          <p:cNvPr id="8" name="TextBox 7">
            <a:extLst>
              <a:ext uri="{FF2B5EF4-FFF2-40B4-BE49-F238E27FC236}">
                <a16:creationId xmlns:a16="http://schemas.microsoft.com/office/drawing/2014/main" id="{306C4063-3403-4561-B7AA-09A6ED455CDD}"/>
              </a:ext>
            </a:extLst>
          </p:cNvPr>
          <p:cNvSpPr txBox="1"/>
          <p:nvPr/>
        </p:nvSpPr>
        <p:spPr>
          <a:xfrm>
            <a:off x="2010155" y="1758103"/>
            <a:ext cx="8137935" cy="3717941"/>
          </a:xfrm>
          <a:prstGeom prst="rect">
            <a:avLst/>
          </a:prstGeom>
          <a:noFill/>
        </p:spPr>
        <p:txBody>
          <a:bodyPr wrap="square" rtlCol="0">
            <a:spAutoFit/>
          </a:bodyPr>
          <a:lstStyle/>
          <a:p>
            <a:pPr algn="ctr" defTabSz="731520" eaLnBrk="0" fontAlgn="base" hangingPunct="0">
              <a:spcBef>
                <a:spcPct val="0"/>
              </a:spcBef>
              <a:spcAft>
                <a:spcPts val="600"/>
              </a:spcAft>
              <a:defRPr/>
            </a:pPr>
            <a:r>
              <a:rPr lang="en-US" sz="5760" b="1" kern="1200" dirty="0" err="1">
                <a:solidFill>
                  <a:schemeClr val="bg1"/>
                </a:solidFill>
                <a:latin typeface="Tempus Sans ITC" panose="04020404030D07020202" pitchFamily="82" charset="0"/>
                <a:ea typeface="+mn-ea"/>
                <a:cs typeface="+mn-cs"/>
              </a:rPr>
              <a:t>S</a:t>
            </a:r>
            <a:r>
              <a:rPr lang="en-US" sz="11200" b="1" kern="1200" dirty="0" err="1">
                <a:solidFill>
                  <a:schemeClr val="bg1"/>
                </a:solidFill>
                <a:latin typeface="Tempus Sans ITC" panose="04020404030D07020202" pitchFamily="82" charset="0"/>
                <a:ea typeface="+mn-ea"/>
                <a:cs typeface="+mn-cs"/>
              </a:rPr>
              <a:t>†</a:t>
            </a:r>
            <a:r>
              <a:rPr lang="en-US" sz="5760" b="1" kern="1200" dirty="0" err="1">
                <a:solidFill>
                  <a:schemeClr val="bg1"/>
                </a:solidFill>
                <a:latin typeface="Tempus Sans ITC" panose="04020404030D07020202" pitchFamily="82" charset="0"/>
                <a:ea typeface="+mn-ea"/>
                <a:cs typeface="+mn-cs"/>
              </a:rPr>
              <a:t>ewardship</a:t>
            </a:r>
            <a:r>
              <a:rPr lang="en-US" sz="3360" b="1" kern="1200" dirty="0">
                <a:solidFill>
                  <a:schemeClr val="bg1"/>
                </a:solidFill>
                <a:latin typeface="Tempus Sans ITC" panose="04020404030D07020202" pitchFamily="82" charset="0"/>
                <a:ea typeface="+mn-ea"/>
                <a:cs typeface="+mn-cs"/>
              </a:rPr>
              <a:t>…</a:t>
            </a:r>
          </a:p>
          <a:p>
            <a:pPr algn="ctr" defTabSz="731520" eaLnBrk="0" fontAlgn="base" hangingPunct="0">
              <a:spcBef>
                <a:spcPct val="0"/>
              </a:spcBef>
              <a:spcAft>
                <a:spcPts val="600"/>
              </a:spcAft>
              <a:defRPr/>
            </a:pPr>
            <a:endParaRPr lang="en-US" sz="3360" b="1" kern="1200" dirty="0">
              <a:solidFill>
                <a:schemeClr val="bg1"/>
              </a:solidFill>
              <a:latin typeface="Tempus Sans ITC" panose="04020404030D07020202" pitchFamily="82" charset="0"/>
              <a:ea typeface="+mn-ea"/>
              <a:cs typeface="+mn-cs"/>
            </a:endParaRPr>
          </a:p>
          <a:p>
            <a:pPr algn="ctr" defTabSz="731520" eaLnBrk="0" fontAlgn="base" hangingPunct="0">
              <a:spcBef>
                <a:spcPct val="0"/>
              </a:spcBef>
              <a:spcAft>
                <a:spcPts val="600"/>
              </a:spcAft>
              <a:defRPr/>
            </a:pPr>
            <a:r>
              <a:rPr lang="en-US" sz="4000" b="1" kern="1200" dirty="0">
                <a:solidFill>
                  <a:schemeClr val="bg1"/>
                </a:solidFill>
                <a:latin typeface="Tempus Sans ITC" panose="04020404030D07020202" pitchFamily="82" charset="0"/>
                <a:ea typeface="+mn-ea"/>
                <a:cs typeface="+mn-cs"/>
              </a:rPr>
              <a:t>…what  you  do  with  </a:t>
            </a:r>
            <a:r>
              <a:rPr lang="en-US" sz="4000" b="1" u="sng" kern="1200" dirty="0">
                <a:solidFill>
                  <a:schemeClr val="bg1"/>
                </a:solidFill>
                <a:latin typeface="Tempus Sans ITC" panose="04020404030D07020202" pitchFamily="82" charset="0"/>
                <a:ea typeface="+mn-ea"/>
                <a:cs typeface="+mn-cs"/>
              </a:rPr>
              <a:t>ALL</a:t>
            </a:r>
            <a:r>
              <a:rPr lang="en-US" sz="4000" b="1" kern="1200" dirty="0">
                <a:solidFill>
                  <a:schemeClr val="bg1"/>
                </a:solidFill>
                <a:latin typeface="Tempus Sans ITC" panose="04020404030D07020202" pitchFamily="82" charset="0"/>
                <a:ea typeface="+mn-ea"/>
                <a:cs typeface="+mn-cs"/>
              </a:rPr>
              <a:t>  the  gifts       God  gave  you</a:t>
            </a:r>
            <a:endParaRPr lang="en-US" sz="4000" b="1" dirty="0">
              <a:solidFill>
                <a:schemeClr val="bg1"/>
              </a:solidFill>
              <a:latin typeface="Tempus Sans ITC" panose="04020404030D07020202" pitchFamily="82" charset="0"/>
            </a:endParaRPr>
          </a:p>
        </p:txBody>
      </p:sp>
      <p:sp>
        <p:nvSpPr>
          <p:cNvPr id="9" name="Rectangle 2">
            <a:extLst>
              <a:ext uri="{FF2B5EF4-FFF2-40B4-BE49-F238E27FC236}">
                <a16:creationId xmlns:a16="http://schemas.microsoft.com/office/drawing/2014/main" id="{F8F39766-82F5-4F5E-8C00-5725F6C326E2}"/>
              </a:ext>
            </a:extLst>
          </p:cNvPr>
          <p:cNvSpPr txBox="1">
            <a:spLocks noChangeArrowheads="1"/>
          </p:cNvSpPr>
          <p:nvPr/>
        </p:nvSpPr>
        <p:spPr>
          <a:xfrm>
            <a:off x="2128458" y="823317"/>
            <a:ext cx="7736765" cy="923368"/>
          </a:xfrm>
          <a:prstGeom prst="rect">
            <a:avLst/>
          </a:prstGeom>
        </p:spPr>
        <p:txBody>
          <a:bodyPr/>
          <a:lstStyle>
            <a:lvl1pPr algn="ctr" rtl="0" fontAlgn="base">
              <a:lnSpc>
                <a:spcPct val="70000"/>
              </a:lnSpc>
              <a:spcBef>
                <a:spcPct val="0"/>
              </a:spcBef>
              <a:spcAft>
                <a:spcPct val="0"/>
              </a:spcAft>
              <a:defRPr sz="3600" b="1" u="sng">
                <a:solidFill>
                  <a:srgbClr val="760002"/>
                </a:solidFill>
                <a:effectLst/>
                <a:latin typeface="Georgia" panose="02040502050405020303" pitchFamily="18" charset="0"/>
                <a:ea typeface="+mj-ea"/>
                <a:cs typeface="Arial" panose="020B0604020202020204" pitchFamily="34" charset="0"/>
              </a:defRPr>
            </a:lvl1pPr>
            <a:lvl2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2pPr>
            <a:lvl3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3pPr>
            <a:lvl4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4pPr>
            <a:lvl5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5pPr>
            <a:lvl6pPr marL="4572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6pPr>
            <a:lvl7pPr marL="9144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7pPr>
            <a:lvl8pPr marL="13716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8pPr>
            <a:lvl9pPr marL="18288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9pPr>
          </a:lstStyle>
          <a:p>
            <a:pPr defTabSz="731520">
              <a:spcAft>
                <a:spcPts val="600"/>
              </a:spcAft>
              <a:defRPr/>
            </a:pPr>
            <a:r>
              <a:rPr lang="en-US" sz="2560" b="1" kern="0" dirty="0">
                <a:solidFill>
                  <a:srgbClr val="FF0000"/>
                </a:solidFill>
                <a:effectLst/>
                <a:latin typeface="Arial Rounded MT Bold" panose="020F0704030504030204" pitchFamily="34" charset="0"/>
              </a:rPr>
              <a:t>Stewardship Calling  Stewardship  </a:t>
            </a:r>
            <a:r>
              <a:rPr lang="en-US" sz="2560" b="1" u="sng" kern="0" dirty="0">
                <a:solidFill>
                  <a:srgbClr val="FF0000"/>
                </a:solidFill>
                <a:effectLst/>
                <a:latin typeface="Arial Rounded MT Bold" panose="020F0704030504030204" pitchFamily="34" charset="0"/>
              </a:rPr>
              <a:t>Definition</a:t>
            </a:r>
            <a:endParaRPr lang="en-US" sz="3200" kern="0" dirty="0">
              <a:solidFill>
                <a:srgbClr val="FF0000"/>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C42B127D-2768-4839-87EE-BCC5D754E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14" y="546306"/>
            <a:ext cx="1400442" cy="1200379"/>
          </a:xfrm>
          <a:prstGeom prst="rect">
            <a:avLst/>
          </a:prstGeom>
        </p:spPr>
      </p:pic>
      <p:pic>
        <p:nvPicPr>
          <p:cNvPr id="11" name="Picture 10">
            <a:extLst>
              <a:ext uri="{FF2B5EF4-FFF2-40B4-BE49-F238E27FC236}">
                <a16:creationId xmlns:a16="http://schemas.microsoft.com/office/drawing/2014/main" id="{F1B8637C-EEC0-4753-941B-594A4D6CC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565" y="634304"/>
            <a:ext cx="1400442" cy="1200379"/>
          </a:xfrm>
          <a:prstGeom prst="rect">
            <a:avLst/>
          </a:prstGeom>
        </p:spPr>
      </p:pic>
    </p:spTree>
    <p:extLst>
      <p:ext uri="{BB962C8B-B14F-4D97-AF65-F5344CB8AC3E}">
        <p14:creationId xmlns:p14="http://schemas.microsoft.com/office/powerpoint/2010/main" val="212495250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descr="Old wrinkled hands with some coins">
            <a:extLst>
              <a:ext uri="{FF2B5EF4-FFF2-40B4-BE49-F238E27FC236}">
                <a16:creationId xmlns:a16="http://schemas.microsoft.com/office/drawing/2014/main" id="{FFC59D3E-F1CA-30FF-B62E-28C6B11ECE0B}"/>
              </a:ext>
            </a:extLst>
          </p:cNvPr>
          <p:cNvPicPr>
            <a:picLocks noChangeAspect="1"/>
          </p:cNvPicPr>
          <p:nvPr/>
        </p:nvPicPr>
        <p:blipFill rotWithShape="1">
          <a:blip r:embed="rId3">
            <a:alphaModFix amt="20000"/>
          </a:blip>
          <a:srcRect b="15730"/>
          <a:stretch/>
        </p:blipFill>
        <p:spPr>
          <a:xfrm>
            <a:off x="55079" y="1"/>
            <a:ext cx="12191980" cy="6857999"/>
          </a:xfrm>
          <a:prstGeom prst="rect">
            <a:avLst/>
          </a:prstGeom>
        </p:spPr>
      </p:pic>
      <p:sp>
        <p:nvSpPr>
          <p:cNvPr id="3" name="Content Placeholder 2">
            <a:extLst>
              <a:ext uri="{FF2B5EF4-FFF2-40B4-BE49-F238E27FC236}">
                <a16:creationId xmlns:a16="http://schemas.microsoft.com/office/drawing/2014/main" id="{EBC2EAD9-6422-4942-A399-6E3D56F802B8}"/>
              </a:ext>
            </a:extLst>
          </p:cNvPr>
          <p:cNvSpPr>
            <a:spLocks noGrp="1"/>
          </p:cNvSpPr>
          <p:nvPr>
            <p:ph idx="1"/>
          </p:nvPr>
        </p:nvSpPr>
        <p:spPr>
          <a:xfrm>
            <a:off x="3222614" y="825492"/>
            <a:ext cx="8969386" cy="6395545"/>
          </a:xfrm>
        </p:spPr>
        <p:txBody>
          <a:bodyPr anchor="ctr">
            <a:normAutofit/>
          </a:bodyPr>
          <a:lstStyle/>
          <a:p>
            <a:pPr marL="0" indent="0">
              <a:buNone/>
            </a:pPr>
            <a:r>
              <a:rPr lang="en-US" b="1" dirty="0">
                <a:solidFill>
                  <a:srgbClr val="FFFFFF"/>
                </a:solidFill>
                <a:latin typeface="Arial" panose="020B0604020202020204" pitchFamily="34" charset="0"/>
                <a:cs typeface="Arial" panose="020B0604020202020204" pitchFamily="34" charset="0"/>
              </a:rPr>
              <a:t>3. Membership  dues  create  entitlement benefits  	and  are  given  with  	expectations  because  	“</a:t>
            </a:r>
            <a:r>
              <a:rPr lang="en-US" b="1" u="sng" dirty="0">
                <a:solidFill>
                  <a:srgbClr val="FF0000"/>
                </a:solidFill>
                <a:latin typeface="Arial" panose="020B0604020202020204" pitchFamily="34" charset="0"/>
                <a:cs typeface="Arial" panose="020B0604020202020204" pitchFamily="34" charset="0"/>
              </a:rPr>
              <a:t>it’s  my  money</a:t>
            </a:r>
            <a:r>
              <a:rPr lang="en-US" b="1" dirty="0">
                <a:solidFill>
                  <a:srgbClr val="FFFFFF"/>
                </a:solidFill>
                <a:latin typeface="Arial" panose="020B0604020202020204" pitchFamily="34" charset="0"/>
                <a:cs typeface="Arial" panose="020B0604020202020204" pitchFamily="34" charset="0"/>
              </a:rPr>
              <a:t>”</a:t>
            </a:r>
          </a:p>
          <a:p>
            <a:pPr marL="457200" indent="-457200">
              <a:buFont typeface="+mj-lt"/>
              <a:buAutoNum type="arabicPeriod" startAt="3"/>
            </a:pPr>
            <a:endParaRPr lang="en-US" sz="1200" b="1" dirty="0">
              <a:solidFill>
                <a:srgbClr val="FFFFFF"/>
              </a:solidFill>
              <a:latin typeface="Arial" panose="020B0604020202020204" pitchFamily="34" charset="0"/>
              <a:cs typeface="Arial" panose="020B0604020202020204" pitchFamily="34" charset="0"/>
            </a:endParaRPr>
          </a:p>
          <a:p>
            <a:pPr marL="854075" lvl="1" indent="0">
              <a:buNone/>
            </a:pPr>
            <a:r>
              <a:rPr lang="en-US" b="1" dirty="0">
                <a:solidFill>
                  <a:srgbClr val="FFFFFF"/>
                </a:solidFill>
                <a:latin typeface="Arial" panose="020B0604020202020204" pitchFamily="34" charset="0"/>
                <a:cs typeface="Arial" panose="020B0604020202020204" pitchFamily="34" charset="0"/>
              </a:rPr>
              <a:t>~ Payer  gives  for  </a:t>
            </a:r>
            <a:r>
              <a:rPr lang="en-US" b="1" dirty="0">
                <a:solidFill>
                  <a:srgbClr val="FF0000"/>
                </a:solidFill>
                <a:latin typeface="Arial" panose="020B0604020202020204" pitchFamily="34" charset="0"/>
                <a:cs typeface="Arial" panose="020B0604020202020204" pitchFamily="34" charset="0"/>
              </a:rPr>
              <a:t>recognition</a:t>
            </a:r>
            <a:r>
              <a:rPr lang="en-US" b="1" dirty="0">
                <a:solidFill>
                  <a:srgbClr val="FFFFFF"/>
                </a:solidFill>
                <a:latin typeface="Arial" panose="020B0604020202020204" pitchFamily="34" charset="0"/>
                <a:cs typeface="Arial" panose="020B0604020202020204" pitchFamily="34" charset="0"/>
              </a:rPr>
              <a:t>  and  not  out  of  		gratitude  and  humility</a:t>
            </a:r>
          </a:p>
          <a:p>
            <a:pPr marL="854075" indent="0">
              <a:buFont typeface="+mj-lt"/>
              <a:buAutoNum type="arabicPeriod" startAt="3"/>
            </a:pPr>
            <a:endParaRPr lang="en-US" sz="1200" b="1" dirty="0">
              <a:solidFill>
                <a:srgbClr val="FFFFFF"/>
              </a:solidFill>
              <a:latin typeface="Arial" panose="020B0604020202020204" pitchFamily="34" charset="0"/>
              <a:cs typeface="Arial" panose="020B0604020202020204" pitchFamily="34" charset="0"/>
            </a:endParaRPr>
          </a:p>
          <a:p>
            <a:pPr marL="854075" lvl="1" indent="0">
              <a:buNone/>
            </a:pPr>
            <a:r>
              <a:rPr lang="en-US" b="1" dirty="0">
                <a:solidFill>
                  <a:srgbClr val="FFFFFF"/>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Payer  uses  money  to  claim  a  “</a:t>
            </a:r>
            <a:r>
              <a:rPr lang="en-US" b="1" dirty="0">
                <a:solidFill>
                  <a:srgbClr val="FF0000"/>
                </a:solidFill>
                <a:latin typeface="Arial" panose="020B0604020202020204" pitchFamily="34" charset="0"/>
                <a:cs typeface="Arial" panose="020B0604020202020204" pitchFamily="34" charset="0"/>
              </a:rPr>
              <a:t>right</a:t>
            </a:r>
            <a:r>
              <a:rPr lang="en-US" b="1" dirty="0">
                <a:solidFill>
                  <a:schemeClr val="bg1"/>
                </a:solidFill>
                <a:latin typeface="Arial" panose="020B0604020202020204" pitchFamily="34" charset="0"/>
                <a:cs typeface="Arial" panose="020B0604020202020204" pitchFamily="34" charset="0"/>
              </a:rPr>
              <a:t>”  to  		determine  all  church  spending</a:t>
            </a:r>
          </a:p>
          <a:p>
            <a:pPr marL="854075" lvl="1" indent="0">
              <a:buNone/>
            </a:pPr>
            <a:endParaRPr lang="en-US" b="1" dirty="0">
              <a:solidFill>
                <a:schemeClr val="bg1"/>
              </a:solidFill>
              <a:latin typeface="Arial" panose="020B0604020202020204" pitchFamily="34" charset="0"/>
              <a:cs typeface="Arial" panose="020B0604020202020204" pitchFamily="34" charset="0"/>
            </a:endParaRPr>
          </a:p>
          <a:p>
            <a:pPr marL="854075" lvl="1" indent="0">
              <a:buNone/>
            </a:pPr>
            <a:r>
              <a:rPr lang="en-US" b="1" dirty="0">
                <a:solidFill>
                  <a:srgbClr val="FFFFFF"/>
                </a:solidFill>
                <a:latin typeface="Arial" panose="020B0604020202020204" pitchFamily="34" charset="0"/>
                <a:cs typeface="Arial" panose="020B0604020202020204" pitchFamily="34" charset="0"/>
              </a:rPr>
              <a:t>~ Payer  </a:t>
            </a:r>
            <a:r>
              <a:rPr lang="en-US" b="1" dirty="0">
                <a:solidFill>
                  <a:srgbClr val="FF0000"/>
                </a:solidFill>
                <a:latin typeface="Arial" panose="020B0604020202020204" pitchFamily="34" charset="0"/>
                <a:cs typeface="Arial" panose="020B0604020202020204" pitchFamily="34" charset="0"/>
              </a:rPr>
              <a:t>withhold</a:t>
            </a:r>
            <a:r>
              <a:rPr lang="en-US" b="1" dirty="0">
                <a:solidFill>
                  <a:srgbClr val="FFFFFF"/>
                </a:solidFill>
                <a:latin typeface="Arial" panose="020B0604020202020204" pitchFamily="34" charset="0"/>
                <a:cs typeface="Arial" panose="020B0604020202020204" pitchFamily="34" charset="0"/>
              </a:rPr>
              <a:t>  funds  when  they  don’t  get  		what  they  want  (and  tries  to  convince  		others  to  do  likewise)</a:t>
            </a:r>
          </a:p>
          <a:p>
            <a:pPr marL="457200" lvl="1" indent="0">
              <a:buNone/>
            </a:pPr>
            <a:endParaRPr lang="en-US" b="1" dirty="0">
              <a:solidFill>
                <a:srgbClr val="FFFFFF"/>
              </a:solidFill>
              <a:latin typeface="Arial" panose="020B0604020202020204" pitchFamily="34" charset="0"/>
              <a:cs typeface="Arial" panose="020B0604020202020204" pitchFamily="34" charset="0"/>
            </a:endParaRPr>
          </a:p>
          <a:p>
            <a:pPr>
              <a:buFont typeface="+mj-lt"/>
              <a:buAutoNum type="arabicPeriod" startAt="3"/>
            </a:pPr>
            <a:endParaRPr lang="en-US" sz="1200" b="1" dirty="0">
              <a:solidFill>
                <a:srgbClr val="FFFFFF"/>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b="1" dirty="0">
                <a:solidFill>
                  <a:srgbClr val="FFFFFF"/>
                </a:solidFill>
                <a:latin typeface="Arial" panose="020B0604020202020204" pitchFamily="34" charset="0"/>
                <a:cs typeface="Arial" panose="020B0604020202020204" pitchFamily="34" charset="0"/>
              </a:rPr>
              <a:t>4.  </a:t>
            </a:r>
            <a:r>
              <a:rPr lang="en-US" b="1" dirty="0">
                <a:solidFill>
                  <a:schemeClr val="bg1"/>
                </a:solidFill>
                <a:latin typeface="Arial" panose="020B0604020202020204" pitchFamily="34" charset="0"/>
                <a:cs typeface="Arial" panose="020B0604020202020204" pitchFamily="34" charset="0"/>
              </a:rPr>
              <a:t>Funds  are  given  from  what’s  left  not  “</a:t>
            </a:r>
            <a:r>
              <a:rPr lang="en-US" b="1" dirty="0">
                <a:solidFill>
                  <a:srgbClr val="00B050"/>
                </a:solidFill>
                <a:latin typeface="Arial" panose="020B0604020202020204" pitchFamily="34" charset="0"/>
                <a:cs typeface="Arial" panose="020B0604020202020204" pitchFamily="34" charset="0"/>
              </a:rPr>
              <a:t>first  	fruits</a:t>
            </a:r>
            <a:r>
              <a:rPr lang="en-US" b="1" dirty="0">
                <a:solidFill>
                  <a:schemeClr val="bg1"/>
                </a:solidFill>
                <a:latin typeface="Arial" panose="020B0604020202020204" pitchFamily="34" charset="0"/>
                <a:cs typeface="Arial" panose="020B0604020202020204" pitchFamily="34" charset="0"/>
              </a:rPr>
              <a:t>”  and  d</a:t>
            </a:r>
            <a:r>
              <a:rPr lang="en-US" dirty="0">
                <a:solidFill>
                  <a:srgbClr val="FFFFFF"/>
                </a:solidFill>
                <a:latin typeface="Arial Rounded MT Bold" panose="020F0704030504030204" pitchFamily="34" charset="0"/>
              </a:rPr>
              <a:t>ues  becomes  the  max</a:t>
            </a:r>
          </a:p>
          <a:p>
            <a:pPr marL="514350" lvl="0" indent="-514350">
              <a:lnSpc>
                <a:spcPct val="100000"/>
              </a:lnSpc>
              <a:spcBef>
                <a:spcPts val="0"/>
              </a:spcBef>
              <a:buFontTx/>
              <a:buAutoNum type="arabicPeriod"/>
              <a:defRPr/>
            </a:pPr>
            <a:endParaRPr lang="en-US" b="1" dirty="0">
              <a:solidFill>
                <a:srgbClr val="FFFFFF"/>
              </a:solidFill>
              <a:latin typeface="Arial" panose="020B0604020202020204" pitchFamily="34" charset="0"/>
              <a:cs typeface="Arial" panose="020B0604020202020204" pitchFamily="34" charset="0"/>
            </a:endParaRPr>
          </a:p>
          <a:p>
            <a:pPr marL="0" indent="0">
              <a:buNone/>
            </a:pPr>
            <a:endParaRPr lang="en-US" b="1" dirty="0">
              <a:solidFill>
                <a:schemeClr val="bg1"/>
              </a:solidFill>
              <a:latin typeface="Arial" panose="020B0604020202020204" pitchFamily="34" charset="0"/>
              <a:cs typeface="Arial" panose="020B0604020202020204" pitchFamily="34" charset="0"/>
            </a:endParaRPr>
          </a:p>
          <a:p>
            <a:pPr>
              <a:buFont typeface="+mj-lt"/>
              <a:buAutoNum type="arabicPeriod" startAt="3"/>
            </a:pPr>
            <a:endParaRPr lang="en-US" sz="2000" b="1" dirty="0">
              <a:solidFill>
                <a:srgbClr val="FFFFFF"/>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D52BBD52-53FA-44FB-A3F5-3C62ABCCCD25}"/>
              </a:ext>
            </a:extLst>
          </p:cNvPr>
          <p:cNvSpPr>
            <a:spLocks noGrp="1"/>
          </p:cNvSpPr>
          <p:nvPr>
            <p:ph type="title"/>
          </p:nvPr>
        </p:nvSpPr>
        <p:spPr>
          <a:xfrm>
            <a:off x="0" y="-890295"/>
            <a:ext cx="3313164" cy="4726276"/>
          </a:xfrm>
        </p:spPr>
        <p:txBody>
          <a:bodyPr>
            <a:normAutofit/>
          </a:bodyPr>
          <a:lstStyle/>
          <a:p>
            <a:pPr algn="ctr"/>
            <a:r>
              <a:rPr lang="en-US" sz="4000" b="1" dirty="0">
                <a:solidFill>
                  <a:srgbClr val="FFFFFF"/>
                </a:solidFill>
                <a:latin typeface="Arial" panose="020B0604020202020204" pitchFamily="34" charset="0"/>
                <a:cs typeface="Arial" panose="020B0604020202020204" pitchFamily="34" charset="0"/>
              </a:rPr>
              <a:t>The  Problem  </a:t>
            </a:r>
            <a:r>
              <a:rPr lang="en-US" sz="4000" b="1" u="sng" dirty="0">
                <a:solidFill>
                  <a:srgbClr val="FFFFFF"/>
                </a:solidFill>
                <a:latin typeface="Arial" panose="020B0604020202020204" pitchFamily="34" charset="0"/>
                <a:cs typeface="Arial" panose="020B0604020202020204" pitchFamily="34" charset="0"/>
              </a:rPr>
              <a:t>With  Dues?</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303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5F5F5F"/>
                                      </p:to>
                                    </p:animClr>
                                  </p:sub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5F5F5F"/>
                                      </p:to>
                                    </p:animClr>
                                  </p:sub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5F5F5F"/>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12CEC-68EA-9787-7295-DB3F32D798EA}"/>
              </a:ext>
            </a:extLst>
          </p:cNvPr>
          <p:cNvSpPr>
            <a:spLocks noGrp="1"/>
          </p:cNvSpPr>
          <p:nvPr>
            <p:ph idx="1"/>
          </p:nvPr>
        </p:nvSpPr>
        <p:spPr/>
        <p:txBody>
          <a:bodyPr/>
          <a:lstStyle/>
          <a:p>
            <a:pPr marL="0" marR="114300" indent="0" algn="just">
              <a:spcBef>
                <a:spcPts val="0"/>
              </a:spcBef>
              <a:spcAft>
                <a:spcPts val="0"/>
              </a:spcAft>
              <a:buNone/>
            </a:pPr>
            <a:r>
              <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4. What is the root cause of our American Orthosphere stewardship problems</a:t>
            </a:r>
            <a:endParaRPr lang="en-US" sz="36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endParaRPr lang="en-US" dirty="0">
              <a:solidFill>
                <a:schemeClr val="bg1"/>
              </a:solidFill>
            </a:endParaRPr>
          </a:p>
        </p:txBody>
      </p:sp>
      <p:sp>
        <p:nvSpPr>
          <p:cNvPr id="5" name="Title 4">
            <a:extLst>
              <a:ext uri="{FF2B5EF4-FFF2-40B4-BE49-F238E27FC236}">
                <a16:creationId xmlns:a16="http://schemas.microsoft.com/office/drawing/2014/main" id="{1FE7E70C-A8FE-EB47-C4C5-6071706366B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58839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people, cooking&#10;&#10;Description automatically generated">
            <a:extLst>
              <a:ext uri="{FF2B5EF4-FFF2-40B4-BE49-F238E27FC236}">
                <a16:creationId xmlns:a16="http://schemas.microsoft.com/office/drawing/2014/main" id="{4522EF12-5051-4655-ACC9-4230585CCC7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563" t="2897" b="17894"/>
          <a:stretch/>
        </p:blipFill>
        <p:spPr>
          <a:xfrm>
            <a:off x="586409" y="2955620"/>
            <a:ext cx="4311925" cy="3533622"/>
          </a:xfrm>
          <a:prstGeom prst="rect">
            <a:avLst/>
          </a:prstGeom>
        </p:spPr>
      </p:pic>
      <p:pic>
        <p:nvPicPr>
          <p:cNvPr id="7" name="Picture 6" descr="A picture containing person, music, indoor, brass&#10;&#10;Description automatically generated">
            <a:extLst>
              <a:ext uri="{FF2B5EF4-FFF2-40B4-BE49-F238E27FC236}">
                <a16:creationId xmlns:a16="http://schemas.microsoft.com/office/drawing/2014/main" id="{2C0DA94E-D14A-4A96-A73C-C8810E6069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2902227"/>
            <a:ext cx="5860528" cy="3662830"/>
          </a:xfrm>
          <a:prstGeom prst="rect">
            <a:avLst/>
          </a:prstGeom>
        </p:spPr>
      </p:pic>
      <p:pic>
        <p:nvPicPr>
          <p:cNvPr id="5" name="Picture 4" descr="Logo, company name&#10;&#10;Description automatically generated">
            <a:extLst>
              <a:ext uri="{FF2B5EF4-FFF2-40B4-BE49-F238E27FC236}">
                <a16:creationId xmlns:a16="http://schemas.microsoft.com/office/drawing/2014/main" id="{3952CCAB-E31A-425E-B0BE-B925D4C8A5D0}"/>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465" t="17936" r="3723" b="16445"/>
          <a:stretch/>
        </p:blipFill>
        <p:spPr>
          <a:xfrm>
            <a:off x="7573617" y="4078247"/>
            <a:ext cx="3548269" cy="1557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1D97564A-B85B-4414-B799-6E5244C1DAD1}"/>
              </a:ext>
            </a:extLst>
          </p:cNvPr>
          <p:cNvSpPr txBox="1"/>
          <p:nvPr/>
        </p:nvSpPr>
        <p:spPr>
          <a:xfrm>
            <a:off x="-228599" y="665921"/>
            <a:ext cx="53870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Why  Do  Orthodox  Christians  </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Pray</a:t>
            </a:r>
          </a:p>
        </p:txBody>
      </p:sp>
      <p:sp>
        <p:nvSpPr>
          <p:cNvPr id="10" name="TextBox 9">
            <a:extLst>
              <a:ext uri="{FF2B5EF4-FFF2-40B4-BE49-F238E27FC236}">
                <a16:creationId xmlns:a16="http://schemas.microsoft.com/office/drawing/2014/main" id="{7098FD8E-26F4-45D2-8E43-E75254486179}"/>
              </a:ext>
            </a:extLst>
          </p:cNvPr>
          <p:cNvSpPr txBox="1"/>
          <p:nvPr/>
        </p:nvSpPr>
        <p:spPr>
          <a:xfrm>
            <a:off x="6332759" y="739646"/>
            <a:ext cx="53870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Orthodox  Christians Don’t  </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Tithe</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1" name="TextBox 10">
            <a:extLst>
              <a:ext uri="{FF2B5EF4-FFF2-40B4-BE49-F238E27FC236}">
                <a16:creationId xmlns:a16="http://schemas.microsoft.com/office/drawing/2014/main" id="{A086C8B8-9C43-41D4-9141-CF2B36E5E837}"/>
              </a:ext>
            </a:extLst>
          </p:cNvPr>
          <p:cNvSpPr txBox="1"/>
          <p:nvPr/>
        </p:nvSpPr>
        <p:spPr>
          <a:xfrm>
            <a:off x="5260286" y="1108979"/>
            <a:ext cx="12622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CC3300"/>
                </a:solidFill>
                <a:effectLst/>
                <a:uLnTx/>
                <a:uFillTx/>
                <a:latin typeface="Calibri" panose="020F0502020204030204"/>
                <a:ea typeface="+mn-ea"/>
                <a:cs typeface="+mn-cs"/>
              </a:rPr>
              <a:t>but…</a:t>
            </a:r>
          </a:p>
        </p:txBody>
      </p:sp>
    </p:spTree>
    <p:extLst>
      <p:ext uri="{BB962C8B-B14F-4D97-AF65-F5344CB8AC3E}">
        <p14:creationId xmlns:p14="http://schemas.microsoft.com/office/powerpoint/2010/main" val="2763414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ople handing a red book">
            <a:extLst>
              <a:ext uri="{FF2B5EF4-FFF2-40B4-BE49-F238E27FC236}">
                <a16:creationId xmlns:a16="http://schemas.microsoft.com/office/drawing/2014/main" id="{C8E1E537-6697-4247-21F4-F22F98A94A2C}"/>
              </a:ext>
            </a:extLst>
          </p:cNvPr>
          <p:cNvPicPr>
            <a:picLocks noChangeAspect="1"/>
          </p:cNvPicPr>
          <p:nvPr/>
        </p:nvPicPr>
        <p:blipFill rotWithShape="1">
          <a:blip r:embed="rId3">
            <a:alphaModFix amt="35000"/>
          </a:blip>
          <a:srcRect t="641" b="15090"/>
          <a:stretch/>
        </p:blipFill>
        <p:spPr>
          <a:xfrm>
            <a:off x="20" y="10"/>
            <a:ext cx="12191980" cy="6857990"/>
          </a:xfrm>
          <a:prstGeom prst="rect">
            <a:avLst/>
          </a:prstGeom>
        </p:spPr>
      </p:pic>
      <p:sp>
        <p:nvSpPr>
          <p:cNvPr id="2" name="Title 1"/>
          <p:cNvSpPr>
            <a:spLocks noGrp="1"/>
          </p:cNvSpPr>
          <p:nvPr>
            <p:ph type="title" idx="4294967295"/>
          </p:nvPr>
        </p:nvSpPr>
        <p:spPr>
          <a:xfrm>
            <a:off x="3799140" y="-82828"/>
            <a:ext cx="10515600" cy="1325563"/>
          </a:xfrm>
        </p:spPr>
        <p:txBody>
          <a:bodyPr vert="horz" lIns="91440" tIns="45720" rIns="91440" bIns="45720" rtlCol="0" anchor="ctr">
            <a:normAutofit/>
          </a:bodyPr>
          <a:lstStyle/>
          <a:p>
            <a:r>
              <a:rPr lang="en-US" u="sng" dirty="0">
                <a:solidFill>
                  <a:srgbClr val="FFFFFF"/>
                </a:solidFill>
                <a:latin typeface="Arial Rounded MT Bold" panose="020F0704030504030204" pitchFamily="34" charset="0"/>
              </a:rPr>
              <a:t>The  Big  Question</a:t>
            </a:r>
          </a:p>
        </p:txBody>
      </p:sp>
      <p:sp>
        <p:nvSpPr>
          <p:cNvPr id="3" name="Content Placeholder 2"/>
          <p:cNvSpPr>
            <a:spLocks noGrp="1"/>
          </p:cNvSpPr>
          <p:nvPr>
            <p:ph idx="4294967295"/>
          </p:nvPr>
        </p:nvSpPr>
        <p:spPr>
          <a:xfrm>
            <a:off x="2378706" y="2589490"/>
            <a:ext cx="7031115" cy="4351338"/>
          </a:xfrm>
        </p:spPr>
        <p:txBody>
          <a:bodyPr vert="horz" lIns="91440" tIns="45720" rIns="91440" bIns="45720" rtlCol="0">
            <a:normAutofit/>
          </a:bodyPr>
          <a:lstStyle/>
          <a:p>
            <a:pPr marL="228600" lvl="1" indent="0" algn="ctr">
              <a:buNone/>
              <a:tabLst>
                <a:tab pos="1198563" algn="l"/>
                <a:tab pos="1371600" algn="l"/>
              </a:tabLst>
            </a:pPr>
            <a:r>
              <a:rPr lang="en-US" sz="3600" dirty="0">
                <a:solidFill>
                  <a:srgbClr val="FFFFFF"/>
                </a:solidFill>
                <a:effectLst/>
                <a:latin typeface="Arial Rounded MT Bold" panose="020F0704030504030204" pitchFamily="34" charset="0"/>
              </a:rPr>
              <a:t>What  did  our  (immigrant)  parents  and  grandparents  know,  and  teach  us,  about  being   generous  and  giving  to  our  churches?</a:t>
            </a:r>
          </a:p>
          <a:p>
            <a:pPr marL="228600" lvl="1" indent="0" algn="ctr">
              <a:buNone/>
              <a:tabLst>
                <a:tab pos="1198563" algn="l"/>
                <a:tab pos="1371600" algn="l"/>
              </a:tabLst>
            </a:pPr>
            <a:endParaRPr lang="en-US" sz="3600" dirty="0">
              <a:solidFill>
                <a:srgbClr val="FFFFFF"/>
              </a:solidFill>
              <a:effectLst/>
              <a:latin typeface="Arial Rounded MT Bold" panose="020F0704030504030204" pitchFamily="34" charset="0"/>
            </a:endParaRPr>
          </a:p>
          <a:p>
            <a:pPr algn="ctr"/>
            <a:endParaRPr lang="en-US" dirty="0">
              <a:solidFill>
                <a:srgbClr val="FFFFFF"/>
              </a:solidFill>
            </a:endParaRPr>
          </a:p>
        </p:txBody>
      </p:sp>
    </p:spTree>
    <p:extLst>
      <p:ext uri="{BB962C8B-B14F-4D97-AF65-F5344CB8AC3E}">
        <p14:creationId xmlns:p14="http://schemas.microsoft.com/office/powerpoint/2010/main" val="30612995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The Statue of Liberty in Manhattan">
            <a:extLst>
              <a:ext uri="{FF2B5EF4-FFF2-40B4-BE49-F238E27FC236}">
                <a16:creationId xmlns:a16="http://schemas.microsoft.com/office/drawing/2014/main" id="{4AFEFB22-F3A6-0C58-42F5-85F3F842AD7F}"/>
              </a:ext>
            </a:extLst>
          </p:cNvPr>
          <p:cNvPicPr>
            <a:picLocks noChangeAspect="1"/>
          </p:cNvPicPr>
          <p:nvPr/>
        </p:nvPicPr>
        <p:blipFill rotWithShape="1">
          <a:blip r:embed="rId2">
            <a:alphaModFix amt="35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A19CC56B-E50F-5C30-13D9-5CD29C369DBE}"/>
              </a:ext>
            </a:extLst>
          </p:cNvPr>
          <p:cNvSpPr>
            <a:spLocks noGrp="1"/>
          </p:cNvSpPr>
          <p:nvPr>
            <p:ph type="title"/>
          </p:nvPr>
        </p:nvSpPr>
        <p:spPr>
          <a:xfrm>
            <a:off x="-3049" y="588494"/>
            <a:ext cx="3396450" cy="4072044"/>
          </a:xfrm>
        </p:spPr>
        <p:txBody>
          <a:bodyPr vert="horz" lIns="91440" tIns="45720" rIns="91440" bIns="45720" rtlCol="0" anchor="t">
            <a:normAutofit/>
          </a:bodyPr>
          <a:lstStyle/>
          <a:p>
            <a:pPr algn="ctr"/>
            <a:r>
              <a:rPr lang="en-US" sz="2400" u="none" dirty="0">
                <a:solidFill>
                  <a:srgbClr val="FFFFFF"/>
                </a:solidFill>
                <a:latin typeface="Arial Rounded MT Bold" panose="020F0704030504030204" pitchFamily="34" charset="0"/>
              </a:rPr>
              <a:t>2  Scientific  Studies  Involving  Ethnic  Immigrant  Church  </a:t>
            </a:r>
            <a:r>
              <a:rPr lang="en-US" sz="2400" u="sng" dirty="0">
                <a:solidFill>
                  <a:srgbClr val="FFFFFF"/>
                </a:solidFill>
                <a:latin typeface="Arial Rounded MT Bold" panose="020F0704030504030204" pitchFamily="34" charset="0"/>
              </a:rPr>
              <a:t>Communities</a:t>
            </a:r>
          </a:p>
        </p:txBody>
      </p:sp>
      <p:sp>
        <p:nvSpPr>
          <p:cNvPr id="5" name="TextBox 4">
            <a:extLst>
              <a:ext uri="{FF2B5EF4-FFF2-40B4-BE49-F238E27FC236}">
                <a16:creationId xmlns:a16="http://schemas.microsoft.com/office/drawing/2014/main" id="{63D891E6-BBFA-6A1D-A3F4-1801732321CE}"/>
              </a:ext>
            </a:extLst>
          </p:cNvPr>
          <p:cNvSpPr txBox="1"/>
          <p:nvPr/>
        </p:nvSpPr>
        <p:spPr>
          <a:xfrm>
            <a:off x="4474346" y="919091"/>
            <a:ext cx="7539519" cy="4072043"/>
          </a:xfrm>
          <a:prstGeom prst="rect">
            <a:avLst/>
          </a:prstGeom>
        </p:spPr>
        <p:txBody>
          <a:bodyPr vert="horz" lIns="91440" tIns="45720" rIns="91440" bIns="45720" rtlCol="0">
            <a:normAutofit/>
          </a:bodyPr>
          <a:lstStyle/>
          <a:p>
            <a:pPr marL="228600" marR="0" lvl="1" indent="0" algn="l" defTabSz="914400" rtl="0" eaLnBrk="1" fontAlgn="auto" latinLnBrk="0" hangingPunct="1">
              <a:lnSpc>
                <a:spcPct val="90000"/>
              </a:lnSpc>
              <a:spcBef>
                <a:spcPts val="0"/>
              </a:spcBef>
              <a:spcAft>
                <a:spcPts val="600"/>
              </a:spcAft>
              <a:buClrTx/>
              <a:buSzTx/>
              <a:buFontTx/>
              <a:buNone/>
              <a:tabLst>
                <a:tab pos="1314450" algn="l"/>
                <a:tab pos="1371600" algn="l"/>
              </a:tabLst>
              <a:defRPr/>
            </a:pPr>
            <a:r>
              <a:rPr kumimoji="0" lang="en-US" sz="3200" b="1"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1. “Immigrants  in  the  United  	States  are  less  likely  to  give  	to  charitable  organizations  	and  also  give  less…” ¹</a:t>
            </a:r>
          </a:p>
          <a:p>
            <a:pPr marL="228600" marR="0" lvl="1" indent="0" algn="l" defTabSz="914400" rtl="0" eaLnBrk="1" fontAlgn="auto" latinLnBrk="0" hangingPunct="1">
              <a:lnSpc>
                <a:spcPct val="90000"/>
              </a:lnSpc>
              <a:spcBef>
                <a:spcPts val="0"/>
              </a:spcBef>
              <a:spcAft>
                <a:spcPts val="600"/>
              </a:spcAft>
              <a:buClrTx/>
              <a:buSzTx/>
              <a:buFontTx/>
              <a:buNone/>
              <a:tabLst>
                <a:tab pos="1371600" algn="l"/>
              </a:tabLst>
              <a:defRPr/>
            </a:pPr>
            <a:r>
              <a:rPr kumimoji="0" lang="en-US" sz="3200" b="1"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			</a:t>
            </a:r>
          </a:p>
          <a:p>
            <a:pPr marL="228600" marR="0" lvl="1" indent="0" algn="l" defTabSz="914400" rtl="0" eaLnBrk="1" fontAlgn="auto" latinLnBrk="0" hangingPunct="1">
              <a:lnSpc>
                <a:spcPct val="90000"/>
              </a:lnSpc>
              <a:spcBef>
                <a:spcPts val="0"/>
              </a:spcBef>
              <a:spcAft>
                <a:spcPts val="600"/>
              </a:spcAft>
              <a:buClrTx/>
              <a:buSzTx/>
              <a:buFontTx/>
              <a:buNone/>
              <a:tabLst>
                <a:tab pos="1371600" algn="l"/>
              </a:tabLst>
              <a:defRPr/>
            </a:pPr>
            <a:r>
              <a:rPr kumimoji="0" lang="en-US" sz="3200" b="1"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2. “U.S.  citizens  give  more  to  	religion  than  immigrants…” ² </a:t>
            </a:r>
          </a:p>
          <a:p>
            <a:pPr marL="228600" marR="0" lvl="1" indent="0" algn="l" defTabSz="914400" rtl="0" eaLnBrk="1" fontAlgn="auto" latinLnBrk="0" hangingPunct="1">
              <a:lnSpc>
                <a:spcPct val="90000"/>
              </a:lnSpc>
              <a:spcBef>
                <a:spcPts val="0"/>
              </a:spcBef>
              <a:spcAft>
                <a:spcPts val="600"/>
              </a:spcAft>
              <a:buClrTx/>
              <a:buSzTx/>
              <a:buFontTx/>
              <a:buNone/>
              <a:tabLst>
                <a:tab pos="1371600" algn="l"/>
              </a:tabLst>
              <a:defRPr/>
            </a:pPr>
            <a:r>
              <a:rPr kumimoji="0" lang="en-US" sz="3200" b="1"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40E55B7-1567-C6AD-70B7-E97B3247A5E0}"/>
              </a:ext>
            </a:extLst>
          </p:cNvPr>
          <p:cNvSpPr txBox="1"/>
          <p:nvPr/>
        </p:nvSpPr>
        <p:spPr>
          <a:xfrm>
            <a:off x="565404" y="5910215"/>
            <a:ext cx="11603113" cy="1815882"/>
          </a:xfrm>
          <a:prstGeom prst="rect">
            <a:avLst/>
          </a:prstGeom>
          <a:noFill/>
        </p:spPr>
        <p:txBody>
          <a:bodyPr wrap="square" rtlCol="0">
            <a:spAutoFit/>
          </a:bodyPr>
          <a:lstStyle/>
          <a:p>
            <a:pPr marL="457200" marR="0" lvl="1" indent="0" algn="l" defTabSz="914400" rtl="0" eaLnBrk="0" fontAlgn="base" latinLnBrk="0" hangingPunct="0">
              <a:lnSpc>
                <a:spcPct val="100000"/>
              </a:lnSpc>
              <a:spcBef>
                <a:spcPct val="0"/>
              </a:spcBef>
              <a:spcAft>
                <a:spcPct val="0"/>
              </a:spcAft>
              <a:buClrTx/>
              <a:buSzTx/>
              <a:buFontTx/>
              <a:buNone/>
              <a:tabLst>
                <a:tab pos="1371600" algn="l"/>
              </a:tabLst>
              <a:defRPr/>
            </a:pPr>
            <a:r>
              <a:rPr kumimoji="0" lang="en-US" sz="1400" b="0" i="0" u="none" strike="noStrike" kern="1200" cap="none" spc="0" normalizeH="0" baseline="0" noProof="0" dirty="0">
                <a:ln>
                  <a:noFill/>
                </a:ln>
                <a:solidFill>
                  <a:prstClr val="white">
                    <a:lumMod val="65000"/>
                  </a:prstClr>
                </a:solidFill>
                <a:effectLst/>
                <a:uLnTx/>
                <a:uFillTx/>
                <a:latin typeface="Times New Roman" panose="02020603050405020304" pitchFamily="18" charset="0"/>
                <a:ea typeface="+mn-ea"/>
                <a:cs typeface="Times New Roman" panose="02020603050405020304" pitchFamily="18" charset="0"/>
              </a:rPr>
              <a:t>¹ </a:t>
            </a:r>
            <a:r>
              <a:rPr kumimoji="0" lang="en-US" sz="1400" b="0" i="0" u="none" strike="noStrike" kern="1200" cap="none" spc="0" normalizeH="0" baseline="0" noProof="0" dirty="0">
                <a:ln>
                  <a:noFill/>
                </a:ln>
                <a:solidFill>
                  <a:prstClr val="white">
                    <a:lumMod val="65000"/>
                  </a:prstClr>
                </a:solidFill>
                <a:effectLst/>
                <a:uLnTx/>
                <a:uFillTx/>
                <a:latin typeface="Times"/>
                <a:ea typeface="+mn-ea"/>
                <a:cs typeface="+mn-cs"/>
              </a:rPr>
              <a:t>Osili UO, Du D. 2005. Immigrant Assimilation and charitable giving. New Directions for Philanthropic Fundraising 48:89-104</a:t>
            </a:r>
          </a:p>
          <a:p>
            <a:pPr marL="457200" marR="0" lvl="1" indent="0" algn="l" defTabSz="914400" rtl="0" eaLnBrk="0" fontAlgn="base" latinLnBrk="0" hangingPunct="0">
              <a:lnSpc>
                <a:spcPct val="100000"/>
              </a:lnSpc>
              <a:spcBef>
                <a:spcPct val="0"/>
              </a:spcBef>
              <a:spcAft>
                <a:spcPct val="0"/>
              </a:spcAft>
              <a:buClrTx/>
              <a:buSzTx/>
              <a:buFontTx/>
              <a:buNone/>
              <a:tabLst>
                <a:tab pos="1371600" algn="l"/>
              </a:tabLst>
              <a:defRPr/>
            </a:pPr>
            <a:endParaRPr kumimoji="0" lang="en-US" sz="1400" b="0" i="0" u="none" strike="noStrike" kern="1200" cap="none" spc="0" normalizeH="0" baseline="0" noProof="0" dirty="0">
              <a:ln>
                <a:noFill/>
              </a:ln>
              <a:solidFill>
                <a:prstClr val="white">
                  <a:lumMod val="65000"/>
                </a:prstClr>
              </a:solidFill>
              <a:effectLst/>
              <a:uLnTx/>
              <a:uFillTx/>
              <a:latin typeface="Times"/>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tab pos="1371600" algn="l"/>
              </a:tabLst>
              <a:defRPr/>
            </a:pPr>
            <a:r>
              <a:rPr kumimoji="0" lang="en-US" sz="1400" b="0" i="0" u="none" strike="noStrike" kern="1200" cap="none" spc="0" normalizeH="0" baseline="0" noProof="0" dirty="0">
                <a:ln>
                  <a:noFill/>
                </a:ln>
                <a:solidFill>
                  <a:prstClr val="white">
                    <a:lumMod val="65000"/>
                  </a:prstClr>
                </a:solidFill>
                <a:effectLst/>
                <a:uLnTx/>
                <a:uFillTx/>
                <a:latin typeface="Times New Roman" panose="02020603050405020304" pitchFamily="18" charset="0"/>
                <a:ea typeface="+mn-ea"/>
                <a:cs typeface="Times New Roman" panose="02020603050405020304" pitchFamily="18" charset="0"/>
              </a:rPr>
              <a:t>² </a:t>
            </a:r>
            <a:r>
              <a:rPr kumimoji="0" lang="en-US" sz="1400" b="0" i="0" u="none" strike="noStrike" kern="1200" cap="none" spc="0" normalizeH="0" baseline="0" noProof="0" dirty="0">
                <a:ln>
                  <a:noFill/>
                </a:ln>
                <a:solidFill>
                  <a:prstClr val="white">
                    <a:lumMod val="65000"/>
                  </a:prstClr>
                </a:solidFill>
                <a:effectLst/>
                <a:uLnTx/>
                <a:uFillTx/>
                <a:latin typeface="Times"/>
                <a:ea typeface="+mn-ea"/>
                <a:cs typeface="+mn-cs"/>
              </a:rPr>
              <a:t>Brown E, Ferris JM. 2007. Social Capital and Philanthropy: An Analysis of the Impact of Social Capital on Individual Giving and Volunteering. Nonprofit and Voluntary Sector Quarterly 36:85-99</a:t>
            </a:r>
          </a:p>
          <a:p>
            <a:pPr marL="457200" marR="0" lvl="1" indent="0" algn="l" defTabSz="914400" rtl="0" eaLnBrk="0" fontAlgn="base" latinLnBrk="0" hangingPunct="0">
              <a:lnSpc>
                <a:spcPct val="100000"/>
              </a:lnSpc>
              <a:spcBef>
                <a:spcPct val="0"/>
              </a:spcBef>
              <a:spcAft>
                <a:spcPct val="0"/>
              </a:spcAft>
              <a:buClrTx/>
              <a:buSzTx/>
              <a:buFontTx/>
              <a:buNone/>
              <a:tabLst>
                <a:tab pos="1371600" algn="l"/>
              </a:tabLst>
              <a:defRPr/>
            </a:pPr>
            <a:endParaRPr kumimoji="0" lang="en-US" sz="1400" b="0" i="0" u="none" strike="noStrike" kern="1200" cap="none" spc="0" normalizeH="0" baseline="0" noProof="0" dirty="0">
              <a:ln>
                <a:noFill/>
              </a:ln>
              <a:solidFill>
                <a:srgbClr val="FFFFFF"/>
              </a:solidFill>
              <a:effectLst/>
              <a:uLnTx/>
              <a:uFillTx/>
              <a:latin typeface="Times"/>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FFFFFF"/>
              </a:solidFill>
              <a:effectLst/>
              <a:uLnTx/>
              <a:uFillTx/>
              <a:latin typeface="Times"/>
              <a:ea typeface="+mn-ea"/>
              <a:cs typeface="+mn-cs"/>
            </a:endParaRPr>
          </a:p>
        </p:txBody>
      </p:sp>
      <p:cxnSp>
        <p:nvCxnSpPr>
          <p:cNvPr id="8" name="Straight Connector 7">
            <a:extLst>
              <a:ext uri="{FF2B5EF4-FFF2-40B4-BE49-F238E27FC236}">
                <a16:creationId xmlns:a16="http://schemas.microsoft.com/office/drawing/2014/main" id="{CEAF9F75-0011-1108-B1D5-E7EAC68F0F52}"/>
              </a:ext>
            </a:extLst>
          </p:cNvPr>
          <p:cNvCxnSpPr>
            <a:cxnSpLocks/>
          </p:cNvCxnSpPr>
          <p:nvPr/>
        </p:nvCxnSpPr>
        <p:spPr bwMode="auto">
          <a:xfrm>
            <a:off x="760206" y="5866877"/>
            <a:ext cx="1125365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5267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5F5F5F"/>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Two people looking at a computer&#10;&#10;Description automatically generated with low confidence">
            <a:extLst>
              <a:ext uri="{FF2B5EF4-FFF2-40B4-BE49-F238E27FC236}">
                <a16:creationId xmlns:a16="http://schemas.microsoft.com/office/drawing/2014/main" id="{7BAD0C80-FC03-4772-8F0D-B8CF106A2BD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642" r="5621"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8" name="Freeform: Shape 17">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picture containing person, sitting, indoor&#10;&#10;Description automatically generated">
            <a:extLst>
              <a:ext uri="{FF2B5EF4-FFF2-40B4-BE49-F238E27FC236}">
                <a16:creationId xmlns:a16="http://schemas.microsoft.com/office/drawing/2014/main" id="{1699C06B-D993-4DAD-8CF6-9DC9A52BC64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1410" r="1"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2" name="Freeform: Shape 21">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TextBox 18">
            <a:extLst>
              <a:ext uri="{FF2B5EF4-FFF2-40B4-BE49-F238E27FC236}">
                <a16:creationId xmlns:a16="http://schemas.microsoft.com/office/drawing/2014/main" id="{B5396E22-6F06-49E0-8A85-BC71D6620F94}"/>
              </a:ext>
            </a:extLst>
          </p:cNvPr>
          <p:cNvSpPr txBox="1"/>
          <p:nvPr/>
        </p:nvSpPr>
        <p:spPr>
          <a:xfrm>
            <a:off x="6541758" y="104666"/>
            <a:ext cx="54470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do  not  do, what  you  never  learned  to  do.</a:t>
            </a:r>
          </a:p>
        </p:txBody>
      </p:sp>
      <p:sp>
        <p:nvSpPr>
          <p:cNvPr id="21" name="TextBox 20">
            <a:extLst>
              <a:ext uri="{FF2B5EF4-FFF2-40B4-BE49-F238E27FC236}">
                <a16:creationId xmlns:a16="http://schemas.microsoft.com/office/drawing/2014/main" id="{66F03027-976D-4E21-9BEA-61B91ED457E9}"/>
              </a:ext>
            </a:extLst>
          </p:cNvPr>
          <p:cNvSpPr txBox="1"/>
          <p:nvPr/>
        </p:nvSpPr>
        <p:spPr>
          <a:xfrm>
            <a:off x="98773" y="5609557"/>
            <a:ext cx="6661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have  you  taught  your  loved  ones  about  stewardship?</a:t>
            </a:r>
          </a:p>
        </p:txBody>
      </p:sp>
    </p:spTree>
    <p:extLst>
      <p:ext uri="{BB962C8B-B14F-4D97-AF65-F5344CB8AC3E}">
        <p14:creationId xmlns:p14="http://schemas.microsoft.com/office/powerpoint/2010/main" val="3343017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12CEC-68EA-9787-7295-DB3F32D798EA}"/>
              </a:ext>
            </a:extLst>
          </p:cNvPr>
          <p:cNvSpPr>
            <a:spLocks noGrp="1"/>
          </p:cNvSpPr>
          <p:nvPr>
            <p:ph idx="1"/>
          </p:nvPr>
        </p:nvSpPr>
        <p:spPr/>
        <p:txBody>
          <a:bodyPr/>
          <a:lstStyle/>
          <a:p>
            <a:pPr marL="0" marR="114300" indent="0" algn="just">
              <a:spcBef>
                <a:spcPts val="0"/>
              </a:spcBef>
              <a:spcAft>
                <a:spcPts val="0"/>
              </a:spcAft>
              <a:buNone/>
            </a:pPr>
            <a:endParaRPr lang="en-US"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5. What are most effective things you can do to transform the stewardship and generosity culture of your parish. Spoiler alert, it’s an effective annual campaign of becoming a percentage giving church on your way to being a tithing church</a:t>
            </a:r>
            <a:endParaRPr lang="en-US" sz="32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pPr marL="0" marR="114300" indent="0" algn="just">
              <a:spcBef>
                <a:spcPts val="0"/>
              </a:spcBef>
              <a:spcAft>
                <a:spcPts val="0"/>
              </a:spcAft>
              <a:buNone/>
            </a:pPr>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p>
            <a:endParaRPr lang="en-US" dirty="0">
              <a:solidFill>
                <a:schemeClr val="bg1"/>
              </a:solidFill>
            </a:endParaRPr>
          </a:p>
        </p:txBody>
      </p:sp>
    </p:spTree>
    <p:extLst>
      <p:ext uri="{BB962C8B-B14F-4D97-AF65-F5344CB8AC3E}">
        <p14:creationId xmlns:p14="http://schemas.microsoft.com/office/powerpoint/2010/main" val="2639881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A232E-D553-4214-83B6-B6815BA001E4}"/>
              </a:ext>
            </a:extLst>
          </p:cNvPr>
          <p:cNvPicPr>
            <a:picLocks noChangeAspect="1"/>
          </p:cNvPicPr>
          <p:nvPr/>
        </p:nvPicPr>
        <p:blipFill rotWithShape="1">
          <a:blip r:embed="rId3">
            <a:extLst>
              <a:ext uri="{28A0092B-C50C-407E-A947-70E740481C1C}">
                <a14:useLocalDpi xmlns:a14="http://schemas.microsoft.com/office/drawing/2010/main" val="0"/>
              </a:ext>
            </a:extLst>
          </a:blip>
          <a:srcRect b="14075"/>
          <a:stretch/>
        </p:blipFill>
        <p:spPr>
          <a:xfrm>
            <a:off x="-1" y="52917"/>
            <a:ext cx="12192000" cy="6956691"/>
          </a:xfrm>
          <a:prstGeom prst="rect">
            <a:avLst/>
          </a:prstGeom>
        </p:spPr>
      </p:pic>
      <p:sp>
        <p:nvSpPr>
          <p:cNvPr id="6" name="Flowchart: Manual Input 5">
            <a:extLst>
              <a:ext uri="{FF2B5EF4-FFF2-40B4-BE49-F238E27FC236}">
                <a16:creationId xmlns:a16="http://schemas.microsoft.com/office/drawing/2014/main" id="{E5BABC77-9845-428E-847E-DC767BDABBE5}"/>
              </a:ext>
            </a:extLst>
          </p:cNvPr>
          <p:cNvSpPr/>
          <p:nvPr/>
        </p:nvSpPr>
        <p:spPr>
          <a:xfrm rot="5400000">
            <a:off x="-281973" y="311221"/>
            <a:ext cx="6996974" cy="643302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8576 h 10000"/>
              <a:gd name="connsiteX3" fmla="*/ 0 w 10000"/>
              <a:gd name="connsiteY3" fmla="*/ 10000 h 10000"/>
              <a:gd name="connsiteX4" fmla="*/ 0 w 10000"/>
              <a:gd name="connsiteY4" fmla="*/ 2000 h 10000"/>
              <a:gd name="connsiteX0" fmla="*/ 0 w 10000"/>
              <a:gd name="connsiteY0" fmla="*/ 2000 h 8587"/>
              <a:gd name="connsiteX1" fmla="*/ 10000 w 10000"/>
              <a:gd name="connsiteY1" fmla="*/ 0 h 8587"/>
              <a:gd name="connsiteX2" fmla="*/ 10000 w 10000"/>
              <a:gd name="connsiteY2" fmla="*/ 8576 h 8587"/>
              <a:gd name="connsiteX3" fmla="*/ 65 w 10000"/>
              <a:gd name="connsiteY3" fmla="*/ 8587 h 8587"/>
              <a:gd name="connsiteX4" fmla="*/ 0 w 10000"/>
              <a:gd name="connsiteY4" fmla="*/ 2000 h 8587"/>
              <a:gd name="connsiteX0" fmla="*/ 0 w 10000"/>
              <a:gd name="connsiteY0" fmla="*/ 2329 h 10000"/>
              <a:gd name="connsiteX1" fmla="*/ 10000 w 10000"/>
              <a:gd name="connsiteY1" fmla="*/ 0 h 10000"/>
              <a:gd name="connsiteX2" fmla="*/ 10000 w 10000"/>
              <a:gd name="connsiteY2" fmla="*/ 9987 h 10000"/>
              <a:gd name="connsiteX3" fmla="*/ 19 w 10000"/>
              <a:gd name="connsiteY3" fmla="*/ 10000 h 10000"/>
              <a:gd name="connsiteX4" fmla="*/ 0 w 10000"/>
              <a:gd name="connsiteY4" fmla="*/ 23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329"/>
                </a:moveTo>
                <a:lnTo>
                  <a:pt x="10000" y="0"/>
                </a:lnTo>
                <a:lnTo>
                  <a:pt x="10000" y="9987"/>
                </a:lnTo>
                <a:lnTo>
                  <a:pt x="19" y="10000"/>
                </a:lnTo>
                <a:cubicBezTo>
                  <a:pt x="-3" y="7443"/>
                  <a:pt x="22" y="4886"/>
                  <a:pt x="0" y="2329"/>
                </a:cubicBez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E0B0A97-ECC7-4E4E-A12D-8A63170F34C0}"/>
              </a:ext>
            </a:extLst>
          </p:cNvPr>
          <p:cNvSpPr txBox="1"/>
          <p:nvPr/>
        </p:nvSpPr>
        <p:spPr>
          <a:xfrm>
            <a:off x="164240" y="697283"/>
            <a:ext cx="4763718" cy="3939540"/>
          </a:xfrm>
          <a:prstGeom prst="rect">
            <a:avLst/>
          </a:prstGeom>
          <a:noFill/>
        </p:spPr>
        <p:txBody>
          <a:bodyPr wrap="square" rtlCol="0">
            <a:spAutoFit/>
          </a:bodyPr>
          <a:lstStyle/>
          <a:p>
            <a:pPr algn="ctr">
              <a:spcAft>
                <a:spcPts val="1200"/>
              </a:spcAft>
            </a:pPr>
            <a:r>
              <a:rPr lang="en-US" sz="6000" b="1" dirty="0">
                <a:solidFill>
                  <a:schemeClr val="bg1"/>
                </a:solidFill>
                <a:latin typeface="Arial" panose="020B0604020202020204" pitchFamily="34" charset="0"/>
                <a:cs typeface="Arial" panose="020B0604020202020204" pitchFamily="34" charset="0"/>
              </a:rPr>
              <a:t>Tithing &amp; Percentage Giving</a:t>
            </a:r>
          </a:p>
          <a:p>
            <a:pPr algn="ctr">
              <a:spcAft>
                <a:spcPts val="1200"/>
              </a:spcAft>
            </a:pPr>
            <a:endParaRPr lang="en-US" sz="600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AC7AF6D-18E3-47C7-ABEA-38A6AF071714}"/>
              </a:ext>
            </a:extLst>
          </p:cNvPr>
          <p:cNvSpPr txBox="1"/>
          <p:nvPr/>
        </p:nvSpPr>
        <p:spPr>
          <a:xfrm>
            <a:off x="1683523" y="6299908"/>
            <a:ext cx="1725152"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Bill  Marianes</a:t>
            </a:r>
          </a:p>
        </p:txBody>
      </p:sp>
      <p:pic>
        <p:nvPicPr>
          <p:cNvPr id="10" name="Picture 9" descr="Logo, company name&#10;&#10;Description automatically generated">
            <a:extLst>
              <a:ext uri="{FF2B5EF4-FFF2-40B4-BE49-F238E27FC236}">
                <a16:creationId xmlns:a16="http://schemas.microsoft.com/office/drawing/2014/main" id="{7ECADF7B-690C-4807-AC69-AED0AED45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40" y="5447057"/>
            <a:ext cx="1527126" cy="1252961"/>
          </a:xfrm>
          <a:prstGeom prst="rect">
            <a:avLst/>
          </a:prstGeom>
        </p:spPr>
      </p:pic>
    </p:spTree>
    <p:extLst>
      <p:ext uri="{BB962C8B-B14F-4D97-AF65-F5344CB8AC3E}">
        <p14:creationId xmlns:p14="http://schemas.microsoft.com/office/powerpoint/2010/main" val="537255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4">
            <a:extLst>
              <a:ext uri="{FF2B5EF4-FFF2-40B4-BE49-F238E27FC236}">
                <a16:creationId xmlns:a16="http://schemas.microsoft.com/office/drawing/2014/main" id="{F6A9D16E-BD7B-4F45-AD31-BECC38E2CBD8}"/>
              </a:ext>
            </a:extLst>
          </p:cNvPr>
          <p:cNvSpPr txBox="1">
            <a:spLocks/>
          </p:cNvSpPr>
          <p:nvPr/>
        </p:nvSpPr>
        <p:spPr>
          <a:xfrm>
            <a:off x="444334" y="439206"/>
            <a:ext cx="4972219" cy="13234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tabLst>
                <a:tab pos="914400" algn="l"/>
              </a:tabLst>
            </a:pPr>
            <a:r>
              <a:rPr lang="en-US" sz="4000" b="1" u="sng" kern="1200" dirty="0">
                <a:solidFill>
                  <a:schemeClr val="bg1"/>
                </a:solidFill>
                <a:latin typeface="Arial" panose="020B0604020202020204" pitchFamily="34" charset="0"/>
                <a:ea typeface="+mj-ea"/>
                <a:cs typeface="Arial" panose="020B0604020202020204" pitchFamily="34" charset="0"/>
              </a:rPr>
              <a:t>Tithing  of  all  3  Ts</a:t>
            </a:r>
          </a:p>
          <a:p>
            <a:pPr marL="0" indent="0">
              <a:spcBef>
                <a:spcPct val="0"/>
              </a:spcBef>
              <a:spcAft>
                <a:spcPts val="600"/>
              </a:spcAft>
              <a:buNone/>
              <a:tabLst>
                <a:tab pos="914400" algn="l"/>
              </a:tabLst>
            </a:pPr>
            <a:endParaRPr lang="en-US" sz="4000" b="1" u="sng" kern="1200" dirty="0">
              <a:solidFill>
                <a:schemeClr val="bg1"/>
              </a:solidFill>
              <a:latin typeface="Arial" panose="020B0604020202020204" pitchFamily="34" charset="0"/>
              <a:ea typeface="+mj-ea"/>
              <a:cs typeface="Arial" panose="020B0604020202020204" pitchFamily="34" charset="0"/>
            </a:endParaRPr>
          </a:p>
        </p:txBody>
      </p:sp>
      <p:sp>
        <p:nvSpPr>
          <p:cNvPr id="3" name="Content Placeholder 4">
            <a:extLst>
              <a:ext uri="{FF2B5EF4-FFF2-40B4-BE49-F238E27FC236}">
                <a16:creationId xmlns:a16="http://schemas.microsoft.com/office/drawing/2014/main" id="{419168B8-8D4C-4779-9F08-D096778A76CB}"/>
              </a:ext>
            </a:extLst>
          </p:cNvPr>
          <p:cNvSpPr txBox="1">
            <a:spLocks/>
          </p:cNvSpPr>
          <p:nvPr/>
        </p:nvSpPr>
        <p:spPr bwMode="auto">
          <a:xfrm>
            <a:off x="444334" y="2201850"/>
            <a:ext cx="4972219" cy="24543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marL="342900" indent="-342900" algn="l" rtl="0" fontAlgn="base">
              <a:lnSpc>
                <a:spcPct val="90000"/>
              </a:lnSpc>
              <a:spcBef>
                <a:spcPct val="20000"/>
              </a:spcBef>
              <a:spcAft>
                <a:spcPct val="0"/>
              </a:spcAft>
              <a:buChar char="•"/>
              <a:defRPr sz="3200" b="1" baseline="0">
                <a:solidFill>
                  <a:schemeClr val="tx1"/>
                </a:solidFill>
                <a:effectLst>
                  <a:outerShdw blurRad="38100" dist="38100" dir="2700000" algn="tl">
                    <a:srgbClr val="C0C0C0"/>
                  </a:outerShdw>
                </a:effectLst>
                <a:latin typeface="Georgia" panose="02040502050405020303" pitchFamily="18" charset="0"/>
                <a:ea typeface="+mn-ea"/>
                <a:cs typeface="Arial" panose="020B0604020202020204" pitchFamily="34" charset="0"/>
              </a:defRPr>
            </a:lvl1pPr>
            <a:lvl2pPr marL="742950" indent="-285750" algn="l" rtl="0" fontAlgn="base">
              <a:lnSpc>
                <a:spcPct val="90000"/>
              </a:lnSpc>
              <a:spcBef>
                <a:spcPct val="20000"/>
              </a:spcBef>
              <a:spcAft>
                <a:spcPct val="0"/>
              </a:spcAft>
              <a:buChar char="–"/>
              <a:defRPr sz="2800" b="1">
                <a:solidFill>
                  <a:schemeClr val="tx1"/>
                </a:solidFill>
                <a:effectLst>
                  <a:outerShdw blurRad="38100" dist="38100" dir="2700000" algn="tl">
                    <a:srgbClr val="C0C0C0"/>
                  </a:outerShdw>
                </a:effectLst>
                <a:latin typeface="Georgia" panose="02040502050405020303" pitchFamily="18" charset="0"/>
                <a:cs typeface="Arial" panose="020B0604020202020204" pitchFamily="34" charset="0"/>
              </a:defRPr>
            </a:lvl2pPr>
            <a:lvl3pPr marL="1143000" indent="-228600" algn="l" rtl="0" fontAlgn="base">
              <a:lnSpc>
                <a:spcPct val="90000"/>
              </a:lnSpc>
              <a:spcBef>
                <a:spcPct val="20000"/>
              </a:spcBef>
              <a:spcAft>
                <a:spcPct val="0"/>
              </a:spcAft>
              <a:buChar char="•"/>
              <a:defRPr sz="2400" b="1">
                <a:solidFill>
                  <a:schemeClr val="tx1"/>
                </a:solidFill>
                <a:latin typeface="Georgia" panose="02040502050405020303" pitchFamily="18" charset="0"/>
                <a:cs typeface="Arial" panose="020B0604020202020204" pitchFamily="34" charset="0"/>
              </a:defRPr>
            </a:lvl3pPr>
            <a:lvl4pPr marL="1600200" indent="-228600" algn="l" rtl="0" fontAlgn="base">
              <a:lnSpc>
                <a:spcPct val="110000"/>
              </a:lnSpc>
              <a:spcBef>
                <a:spcPct val="20000"/>
              </a:spcBef>
              <a:spcAft>
                <a:spcPct val="0"/>
              </a:spcAft>
              <a:buChar char="–"/>
              <a:defRPr sz="2000" b="1">
                <a:solidFill>
                  <a:schemeClr val="tx1"/>
                </a:solidFill>
                <a:latin typeface="Georgia" panose="02040502050405020303" pitchFamily="18" charset="0"/>
                <a:cs typeface="Arial" panose="020B0604020202020204" pitchFamily="34" charset="0"/>
              </a:defRPr>
            </a:lvl4pPr>
            <a:lvl5pPr marL="2057400" indent="-228600" algn="l" rtl="0" fontAlgn="base">
              <a:lnSpc>
                <a:spcPct val="110000"/>
              </a:lnSpc>
              <a:spcBef>
                <a:spcPct val="20000"/>
              </a:spcBef>
              <a:spcAft>
                <a:spcPct val="0"/>
              </a:spcAft>
              <a:buChar char="»"/>
              <a:defRPr sz="2000" b="1">
                <a:solidFill>
                  <a:schemeClr val="tx1"/>
                </a:solidFill>
                <a:latin typeface="Georgia" panose="02040502050405020303" pitchFamily="18" charset="0"/>
                <a:cs typeface="Arial" panose="020B0604020202020204" pitchFamily="34" charset="0"/>
              </a:defRPr>
            </a:lvl5pPr>
            <a:lvl6pPr marL="2514600" indent="-228600" algn="l" rtl="0" fontAlgn="base">
              <a:lnSpc>
                <a:spcPct val="110000"/>
              </a:lnSpc>
              <a:spcBef>
                <a:spcPct val="20000"/>
              </a:spcBef>
              <a:spcAft>
                <a:spcPct val="0"/>
              </a:spcAft>
              <a:buChar char="»"/>
              <a:defRPr sz="2000">
                <a:solidFill>
                  <a:schemeClr val="tx1"/>
                </a:solidFill>
                <a:latin typeface="+mn-lt"/>
              </a:defRPr>
            </a:lvl6pPr>
            <a:lvl7pPr marL="2971800" indent="-228600" algn="l" rtl="0" fontAlgn="base">
              <a:lnSpc>
                <a:spcPct val="110000"/>
              </a:lnSpc>
              <a:spcBef>
                <a:spcPct val="20000"/>
              </a:spcBef>
              <a:spcAft>
                <a:spcPct val="0"/>
              </a:spcAft>
              <a:buChar char="»"/>
              <a:defRPr sz="2000">
                <a:solidFill>
                  <a:schemeClr val="tx1"/>
                </a:solidFill>
                <a:latin typeface="+mn-lt"/>
              </a:defRPr>
            </a:lvl7pPr>
            <a:lvl8pPr marL="3429000" indent="-228600" algn="l" rtl="0" fontAlgn="base">
              <a:lnSpc>
                <a:spcPct val="110000"/>
              </a:lnSpc>
              <a:spcBef>
                <a:spcPct val="20000"/>
              </a:spcBef>
              <a:spcAft>
                <a:spcPct val="0"/>
              </a:spcAft>
              <a:buChar char="»"/>
              <a:defRPr sz="2000">
                <a:solidFill>
                  <a:schemeClr val="tx1"/>
                </a:solidFill>
                <a:latin typeface="+mn-lt"/>
              </a:defRPr>
            </a:lvl8pPr>
            <a:lvl9pPr marL="3886200" indent="-228600" algn="l" rtl="0" fontAlgn="base">
              <a:lnSpc>
                <a:spcPct val="110000"/>
              </a:lnSpc>
              <a:spcBef>
                <a:spcPct val="20000"/>
              </a:spcBef>
              <a:spcAft>
                <a:spcPct val="0"/>
              </a:spcAft>
              <a:buChar char="»"/>
              <a:defRPr sz="2000">
                <a:solidFill>
                  <a:schemeClr val="tx1"/>
                </a:solidFill>
                <a:latin typeface="+mn-lt"/>
              </a:defRPr>
            </a:lvl9pPr>
          </a:lstStyle>
          <a:p>
            <a:pPr marL="0" marR="0" lvl="0" indent="0" algn="ctr" fontAlgn="base">
              <a:spcBef>
                <a:spcPct val="20000"/>
              </a:spcBef>
              <a:spcAft>
                <a:spcPct val="0"/>
              </a:spcAft>
              <a:buClrTx/>
              <a:buSzTx/>
              <a:buNone/>
              <a:tabLst>
                <a:tab pos="914400" algn="l"/>
              </a:tabLst>
              <a:defRPr/>
            </a:pPr>
            <a:r>
              <a:rPr kumimoji="0" lang="en-US" b="1" i="0" u="none" strike="noStrike" cap="none" spc="0" normalizeH="0" baseline="0" noProof="0" dirty="0">
                <a:ln>
                  <a:noFill/>
                </a:ln>
                <a:solidFill>
                  <a:schemeClr val="bg1">
                    <a:alpha val="80000"/>
                  </a:schemeClr>
                </a:solidFill>
                <a:effectLst/>
                <a:uLnTx/>
                <a:uFillTx/>
                <a:latin typeface="Arial" panose="020B0604020202020204" pitchFamily="34" charset="0"/>
              </a:rPr>
              <a:t>Tithing  (percentage  giving)  of  Time,  Talents  and  Treasures  is  called  for  by  Holy  Scripture  and  can  make  a  significant  positive  difference</a:t>
            </a:r>
          </a:p>
        </p:txBody>
      </p:sp>
      <p:grpSp>
        <p:nvGrpSpPr>
          <p:cNvPr id="11" name="Group 10">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2" name="Group 11">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6" name="Freeform: Shape 15">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4" name="Freeform: Shape 13">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Picture 3" descr="A picture containing text, mammal, domestic cat&#10;&#10;Description automatically generated">
            <a:extLst>
              <a:ext uri="{FF2B5EF4-FFF2-40B4-BE49-F238E27FC236}">
                <a16:creationId xmlns:a16="http://schemas.microsoft.com/office/drawing/2014/main" id="{0C6B0255-9A0B-4D4F-A563-108A1A2AC94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76004" y="1350833"/>
            <a:ext cx="3500968" cy="3063347"/>
          </a:xfrm>
          <a:prstGeom prst="rect">
            <a:avLst/>
          </a:prstGeom>
        </p:spPr>
      </p:pic>
    </p:spTree>
    <p:extLst>
      <p:ext uri="{BB962C8B-B14F-4D97-AF65-F5344CB8AC3E}">
        <p14:creationId xmlns:p14="http://schemas.microsoft.com/office/powerpoint/2010/main" val="2110111906"/>
      </p:ext>
    </p:extLst>
  </p:cSld>
  <p:clrMapOvr>
    <a:masterClrMapping/>
  </p:clrMapOvr>
  <p:transition spd="med">
    <p:strips dir="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7522-DBBC-4D5B-A05A-742B99635C92}"/>
              </a:ext>
            </a:extLst>
          </p:cNvPr>
          <p:cNvSpPr>
            <a:spLocks noGrp="1"/>
          </p:cNvSpPr>
          <p:nvPr>
            <p:ph type="title"/>
          </p:nvPr>
        </p:nvSpPr>
        <p:spPr>
          <a:xfrm>
            <a:off x="7365594" y="3307300"/>
            <a:ext cx="4496727" cy="2889114"/>
          </a:xfrm>
        </p:spPr>
        <p:txBody>
          <a:bodyPr vert="horz" lIns="91440" tIns="45720" rIns="91440" bIns="45720" rtlCol="0" anchor="b">
            <a:normAutofit fontScale="90000"/>
          </a:bodyPr>
          <a:lstStyle/>
          <a:p>
            <a:pPr algn="ct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Now  all  the  tithe  of  the  land,  whether seed  of  the  land  or  fruit  of  the  tree,  is  the  Lord’s.  It  is  holy  to  the  Lord.”</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sz="3000" b="1" dirty="0">
                <a:solidFill>
                  <a:schemeClr val="accent2"/>
                </a:solidFill>
              </a:rPr>
              <a:t>Leviticus 27:30</a:t>
            </a:r>
          </a:p>
        </p:txBody>
      </p:sp>
      <p:sp>
        <p:nvSpPr>
          <p:cNvPr id="85" name="Freeform: Shape 8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A field with a few bales of hay in it and a sunset in the background&#10;&#10;Description automatically generated with low confidence">
            <a:extLst>
              <a:ext uri="{FF2B5EF4-FFF2-40B4-BE49-F238E27FC236}">
                <a16:creationId xmlns:a16="http://schemas.microsoft.com/office/drawing/2014/main" id="{7328750D-7C3C-4E28-8DBE-B8346AA4D6B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434" r="3244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5969826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ack of paper money&#10;&#10;Description automatically generated with low confidence">
            <a:extLst>
              <a:ext uri="{FF2B5EF4-FFF2-40B4-BE49-F238E27FC236}">
                <a16:creationId xmlns:a16="http://schemas.microsoft.com/office/drawing/2014/main" id="{23C2A8CE-6941-4BE5-B79D-ABF059A06B16}"/>
              </a:ext>
            </a:extLst>
          </p:cNvPr>
          <p:cNvPicPr>
            <a:picLocks noChangeAspect="1"/>
          </p:cNvPicPr>
          <p:nvPr/>
        </p:nvPicPr>
        <p:blipFill>
          <a:blip r:embed="rId3">
            <a:alphaModFix amt="38000"/>
            <a:extLst>
              <a:ext uri="{BEBA8EAE-BF5A-486C-A8C5-ECC9F3942E4B}">
                <a14:imgProps xmlns:a14="http://schemas.microsoft.com/office/drawing/2010/main">
                  <a14:imgLayer r:embed="rId4">
                    <a14:imgEffect>
                      <a14:sharpenSoften amount="-50000"/>
                    </a14:imgEffect>
                    <a14:imgEffect>
                      <a14:colorTemperature colorTemp="6502"/>
                    </a14:imgEffect>
                    <a14:imgEffect>
                      <a14:saturation sat="50000"/>
                    </a14:imgEffect>
                    <a14:imgEffect>
                      <a14:brightnessContrast bright="25000" contrast="-2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69284"/>
            <a:ext cx="12192000" cy="6719431"/>
          </a:xfrm>
          <a:prstGeom prst="rect">
            <a:avLst/>
          </a:prstGeom>
        </p:spPr>
      </p:pic>
      <p:sp>
        <p:nvSpPr>
          <p:cNvPr id="2" name="Title 1">
            <a:extLst>
              <a:ext uri="{FF2B5EF4-FFF2-40B4-BE49-F238E27FC236}">
                <a16:creationId xmlns:a16="http://schemas.microsoft.com/office/drawing/2014/main" id="{AAB9A06A-8373-4CE9-B2F6-B0B2C7D70FDB}"/>
              </a:ext>
            </a:extLst>
          </p:cNvPr>
          <p:cNvSpPr>
            <a:spLocks noGrp="1"/>
          </p:cNvSpPr>
          <p:nvPr>
            <p:ph type="title"/>
          </p:nvPr>
        </p:nvSpPr>
        <p:spPr>
          <a:xfrm>
            <a:off x="1676400" y="-305523"/>
            <a:ext cx="10515600" cy="1325563"/>
          </a:xfrm>
        </p:spPr>
        <p:txBody>
          <a:bodyPr/>
          <a:lstStyle/>
          <a:p>
            <a:r>
              <a:rPr lang="en-US" b="1" u="sng" dirty="0">
                <a:solidFill>
                  <a:schemeClr val="accent2">
                    <a:lumMod val="40000"/>
                    <a:lumOff val="60000"/>
                  </a:schemeClr>
                </a:solidFill>
                <a:latin typeface="Arial" panose="020B0604020202020204" pitchFamily="34" charset="0"/>
                <a:cs typeface="Arial" panose="020B0604020202020204" pitchFamily="34" charset="0"/>
              </a:rPr>
              <a:t>A  Steward  Is  Someone  Who…</a:t>
            </a:r>
          </a:p>
        </p:txBody>
      </p:sp>
      <p:sp>
        <p:nvSpPr>
          <p:cNvPr id="19" name="Content Placeholder 2">
            <a:extLst>
              <a:ext uri="{FF2B5EF4-FFF2-40B4-BE49-F238E27FC236}">
                <a16:creationId xmlns:a16="http://schemas.microsoft.com/office/drawing/2014/main" id="{8FAB2AAB-4E18-4E7C-91FA-03A640181BCE}"/>
              </a:ext>
            </a:extLst>
          </p:cNvPr>
          <p:cNvSpPr>
            <a:spLocks noGrp="1"/>
          </p:cNvSpPr>
          <p:nvPr>
            <p:ph idx="1"/>
          </p:nvPr>
        </p:nvSpPr>
        <p:spPr>
          <a:xfrm>
            <a:off x="600986" y="1140356"/>
            <a:ext cx="11824524" cy="3022332"/>
          </a:xfrm>
        </p:spPr>
        <p:txBody>
          <a:bodyPr>
            <a:noAutofit/>
          </a:bodyPr>
          <a:lstStyle/>
          <a:p>
            <a:pPr>
              <a:lnSpc>
                <a:spcPct val="50000"/>
              </a:lnSpc>
              <a:spcBef>
                <a:spcPts val="0"/>
              </a:spcBef>
              <a:buFont typeface="+mj-lt"/>
              <a:buAutoNum type="arabicPeriod"/>
            </a:pPr>
            <a:r>
              <a:rPr lang="en-US" sz="3200" b="1" dirty="0">
                <a:solidFill>
                  <a:schemeClr val="bg1"/>
                </a:solidFill>
                <a:latin typeface="Arial" panose="020B0604020202020204" pitchFamily="34" charset="0"/>
                <a:cs typeface="Arial" panose="020B0604020202020204" pitchFamily="34" charset="0"/>
              </a:rPr>
              <a:t>   is  a  temporary  caretaker  for  another</a:t>
            </a: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 </a:t>
            </a:r>
          </a:p>
          <a:p>
            <a:pPr marL="514350" indent="-514350">
              <a:lnSpc>
                <a:spcPct val="50000"/>
              </a:lnSpc>
              <a:spcBef>
                <a:spcPts val="0"/>
              </a:spcBef>
              <a:buAutoNum type="arabicPeriod" startAt="2"/>
            </a:pPr>
            <a:r>
              <a:rPr lang="en-US" sz="3200" b="1" dirty="0">
                <a:solidFill>
                  <a:schemeClr val="bg1"/>
                </a:solidFill>
                <a:latin typeface="Arial" panose="020B0604020202020204" pitchFamily="34" charset="0"/>
                <a:cs typeface="Arial" panose="020B0604020202020204" pitchFamily="34" charset="0"/>
              </a:rPr>
              <a:t>  joyfully  gives  with  a  heart  of  gratitude</a:t>
            </a:r>
          </a:p>
          <a:p>
            <a:pPr marL="514350" indent="-514350">
              <a:lnSpc>
                <a:spcPct val="50000"/>
              </a:lnSpc>
              <a:spcBef>
                <a:spcPts val="0"/>
              </a:spcBef>
              <a:buAutoNum type="arabicPeriod" startAt="2"/>
            </a:pPr>
            <a:endParaRPr lang="en-US" sz="3200" b="1" dirty="0">
              <a:solidFill>
                <a:schemeClr val="bg1"/>
              </a:solidFill>
              <a:latin typeface="Arial" panose="020B0604020202020204" pitchFamily="34" charset="0"/>
              <a:cs typeface="Arial" panose="020B0604020202020204" pitchFamily="34" charset="0"/>
            </a:endParaRP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3.   never  says  “their”  money</a:t>
            </a: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4.   expects  no  recognition  or  benefit</a:t>
            </a: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5.   only  regrets  not  giving  more</a:t>
            </a: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6.   gives  their  “first  fruits”  before  anything  else</a:t>
            </a: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7.   gives  proportionally  to  their  blessings</a:t>
            </a: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a:lnSpc>
                <a:spcPct val="50000"/>
              </a:lnSpc>
              <a:spcBef>
                <a:spcPts val="0"/>
              </a:spcBef>
              <a:buFont typeface="+mj-lt"/>
              <a:buAutoNum type="arabicPeriod"/>
            </a:pPr>
            <a:endParaRPr lang="en-US" sz="3200" b="1" dirty="0">
              <a:solidFill>
                <a:schemeClr val="bg1"/>
              </a:solidFill>
              <a:latin typeface="Arial" panose="020B0604020202020204" pitchFamily="34" charset="0"/>
              <a:cs typeface="Arial" panose="020B0604020202020204" pitchFamily="34" charset="0"/>
            </a:endParaRP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8.   views  giving  as  a  walk  of  discipleship  with  Christ</a:t>
            </a:r>
          </a:p>
          <a:p>
            <a:pPr marL="0" indent="0">
              <a:lnSpc>
                <a:spcPct val="50000"/>
              </a:lnSpc>
              <a:spcBef>
                <a:spcPts val="0"/>
              </a:spcBef>
              <a:buNone/>
            </a:pP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04861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subTnLst>
                                    <p:animClr clrSpc="rgb" dir="cw">
                                      <p:cBhvr override="childStyle">
                                        <p:cTn dur="1" fill="hold" display="0" masterRel="nextClick" afterEffect="1"/>
                                        <p:tgtEl>
                                          <p:spTgt spid="19">
                                            <p:txEl>
                                              <p:pRg st="0" end="0"/>
                                            </p:txEl>
                                          </p:spTgt>
                                        </p:tgtEl>
                                        <p:attrNameLst>
                                          <p:attrName>ppt_c</p:attrName>
                                        </p:attrNameLst>
                                      </p:cBhvr>
                                      <p:to>
                                        <a:srgbClr val="5F5F5F"/>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3" end="3"/>
                                            </p:txEl>
                                          </p:spTgt>
                                        </p:tgtEl>
                                        <p:attrNameLst>
                                          <p:attrName>style.visibility</p:attrName>
                                        </p:attrNameLst>
                                      </p:cBhvr>
                                      <p:to>
                                        <p:strVal val="visible"/>
                                      </p:to>
                                    </p:set>
                                    <p:animEffect transition="in" filter="fade">
                                      <p:cBhvr>
                                        <p:cTn id="12" dur="500"/>
                                        <p:tgtEl>
                                          <p:spTgt spid="19">
                                            <p:txEl>
                                              <p:pRg st="3" end="3"/>
                                            </p:txEl>
                                          </p:spTgt>
                                        </p:tgtEl>
                                      </p:cBhvr>
                                    </p:animEffect>
                                  </p:childTnLst>
                                  <p:subTnLst>
                                    <p:animClr clrSpc="rgb" dir="cw">
                                      <p:cBhvr override="childStyle">
                                        <p:cTn dur="1" fill="hold" display="0" masterRel="nextClick" afterEffect="1"/>
                                        <p:tgtEl>
                                          <p:spTgt spid="19">
                                            <p:txEl>
                                              <p:pRg st="3" end="3"/>
                                            </p:txEl>
                                          </p:spTgt>
                                        </p:tgtEl>
                                        <p:attrNameLst>
                                          <p:attrName>ppt_c</p:attrName>
                                        </p:attrNameLst>
                                      </p:cBhvr>
                                      <p:to>
                                        <a:srgbClr val="5F5F5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6" end="6"/>
                                            </p:txEl>
                                          </p:spTgt>
                                        </p:tgtEl>
                                        <p:attrNameLst>
                                          <p:attrName>style.visibility</p:attrName>
                                        </p:attrNameLst>
                                      </p:cBhvr>
                                      <p:to>
                                        <p:strVal val="visible"/>
                                      </p:to>
                                    </p:set>
                                    <p:animEffect transition="in" filter="fade">
                                      <p:cBhvr>
                                        <p:cTn id="17" dur="500"/>
                                        <p:tgtEl>
                                          <p:spTgt spid="19">
                                            <p:txEl>
                                              <p:pRg st="6" end="6"/>
                                            </p:txEl>
                                          </p:spTgt>
                                        </p:tgtEl>
                                      </p:cBhvr>
                                    </p:animEffect>
                                  </p:childTnLst>
                                  <p:subTnLst>
                                    <p:animClr clrSpc="rgb" dir="cw">
                                      <p:cBhvr override="childStyle">
                                        <p:cTn dur="1" fill="hold" display="0" masterRel="nextClick" afterEffect="1"/>
                                        <p:tgtEl>
                                          <p:spTgt spid="19">
                                            <p:txEl>
                                              <p:pRg st="6" end="6"/>
                                            </p:txEl>
                                          </p:spTgt>
                                        </p:tgtEl>
                                        <p:attrNameLst>
                                          <p:attrName>ppt_c</p:attrName>
                                        </p:attrNameLst>
                                      </p:cBhvr>
                                      <p:to>
                                        <a:srgbClr val="5F5F5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9" end="9"/>
                                            </p:txEl>
                                          </p:spTgt>
                                        </p:tgtEl>
                                        <p:attrNameLst>
                                          <p:attrName>style.visibility</p:attrName>
                                        </p:attrNameLst>
                                      </p:cBhvr>
                                      <p:to>
                                        <p:strVal val="visible"/>
                                      </p:to>
                                    </p:set>
                                    <p:animEffect transition="in" filter="fade">
                                      <p:cBhvr>
                                        <p:cTn id="22" dur="500"/>
                                        <p:tgtEl>
                                          <p:spTgt spid="19">
                                            <p:txEl>
                                              <p:pRg st="9" end="9"/>
                                            </p:txEl>
                                          </p:spTgt>
                                        </p:tgtEl>
                                      </p:cBhvr>
                                    </p:animEffect>
                                  </p:childTnLst>
                                  <p:subTnLst>
                                    <p:animClr clrSpc="rgb" dir="cw">
                                      <p:cBhvr override="childStyle">
                                        <p:cTn dur="1" fill="hold" display="0" masterRel="nextClick" afterEffect="1"/>
                                        <p:tgtEl>
                                          <p:spTgt spid="19">
                                            <p:txEl>
                                              <p:pRg st="9" end="9"/>
                                            </p:txEl>
                                          </p:spTgt>
                                        </p:tgtEl>
                                        <p:attrNameLst>
                                          <p:attrName>ppt_c</p:attrName>
                                        </p:attrNameLst>
                                      </p:cBhvr>
                                      <p:to>
                                        <a:srgbClr val="5F5F5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12" end="12"/>
                                            </p:txEl>
                                          </p:spTgt>
                                        </p:tgtEl>
                                        <p:attrNameLst>
                                          <p:attrName>style.visibility</p:attrName>
                                        </p:attrNameLst>
                                      </p:cBhvr>
                                      <p:to>
                                        <p:strVal val="visible"/>
                                      </p:to>
                                    </p:set>
                                    <p:animEffect transition="in" filter="fade">
                                      <p:cBhvr>
                                        <p:cTn id="27" dur="500"/>
                                        <p:tgtEl>
                                          <p:spTgt spid="19">
                                            <p:txEl>
                                              <p:pRg st="12" end="12"/>
                                            </p:txEl>
                                          </p:spTgt>
                                        </p:tgtEl>
                                      </p:cBhvr>
                                    </p:animEffect>
                                  </p:childTnLst>
                                  <p:subTnLst>
                                    <p:animClr clrSpc="rgb" dir="cw">
                                      <p:cBhvr override="childStyle">
                                        <p:cTn dur="1" fill="hold" display="0" masterRel="nextClick" afterEffect="1"/>
                                        <p:tgtEl>
                                          <p:spTgt spid="19">
                                            <p:txEl>
                                              <p:pRg st="12" end="12"/>
                                            </p:txEl>
                                          </p:spTgt>
                                        </p:tgtEl>
                                        <p:attrNameLst>
                                          <p:attrName>ppt_c</p:attrName>
                                        </p:attrNameLst>
                                      </p:cBhvr>
                                      <p:to>
                                        <a:srgbClr val="5F5F5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15" end="15"/>
                                            </p:txEl>
                                          </p:spTgt>
                                        </p:tgtEl>
                                        <p:attrNameLst>
                                          <p:attrName>style.visibility</p:attrName>
                                        </p:attrNameLst>
                                      </p:cBhvr>
                                      <p:to>
                                        <p:strVal val="visible"/>
                                      </p:to>
                                    </p:set>
                                    <p:animEffect transition="in" filter="fade">
                                      <p:cBhvr>
                                        <p:cTn id="32" dur="500"/>
                                        <p:tgtEl>
                                          <p:spTgt spid="19">
                                            <p:txEl>
                                              <p:pRg st="15" end="15"/>
                                            </p:txEl>
                                          </p:spTgt>
                                        </p:tgtEl>
                                      </p:cBhvr>
                                    </p:animEffect>
                                  </p:childTnLst>
                                  <p:subTnLst>
                                    <p:animClr clrSpc="rgb" dir="cw">
                                      <p:cBhvr override="childStyle">
                                        <p:cTn dur="1" fill="hold" display="0" masterRel="nextClick" afterEffect="1"/>
                                        <p:tgtEl>
                                          <p:spTgt spid="19">
                                            <p:txEl>
                                              <p:pRg st="15" end="15"/>
                                            </p:txEl>
                                          </p:spTgt>
                                        </p:tgtEl>
                                        <p:attrNameLst>
                                          <p:attrName>ppt_c</p:attrName>
                                        </p:attrNameLst>
                                      </p:cBhvr>
                                      <p:to>
                                        <a:srgbClr val="5F5F5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xEl>
                                              <p:pRg st="18" end="18"/>
                                            </p:txEl>
                                          </p:spTgt>
                                        </p:tgtEl>
                                        <p:attrNameLst>
                                          <p:attrName>style.visibility</p:attrName>
                                        </p:attrNameLst>
                                      </p:cBhvr>
                                      <p:to>
                                        <p:strVal val="visible"/>
                                      </p:to>
                                    </p:set>
                                    <p:animEffect transition="in" filter="fade">
                                      <p:cBhvr>
                                        <p:cTn id="37" dur="500"/>
                                        <p:tgtEl>
                                          <p:spTgt spid="19">
                                            <p:txEl>
                                              <p:pRg st="18" end="18"/>
                                            </p:txEl>
                                          </p:spTgt>
                                        </p:tgtEl>
                                      </p:cBhvr>
                                    </p:animEffect>
                                  </p:childTnLst>
                                  <p:subTnLst>
                                    <p:animClr clrSpc="rgb" dir="cw">
                                      <p:cBhvr override="childStyle">
                                        <p:cTn dur="1" fill="hold" display="0" masterRel="nextClick" afterEffect="1"/>
                                        <p:tgtEl>
                                          <p:spTgt spid="19">
                                            <p:txEl>
                                              <p:pRg st="18" end="18"/>
                                            </p:txEl>
                                          </p:spTgt>
                                        </p:tgtEl>
                                        <p:attrNameLst>
                                          <p:attrName>ppt_c</p:attrName>
                                        </p:attrNameLst>
                                      </p:cBhvr>
                                      <p:to>
                                        <a:srgbClr val="5F5F5F"/>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21" end="21"/>
                                            </p:txEl>
                                          </p:spTgt>
                                        </p:tgtEl>
                                        <p:attrNameLst>
                                          <p:attrName>style.visibility</p:attrName>
                                        </p:attrNameLst>
                                      </p:cBhvr>
                                      <p:to>
                                        <p:strVal val="visible"/>
                                      </p:to>
                                    </p:set>
                                    <p:animEffect transition="in" filter="fade">
                                      <p:cBhvr>
                                        <p:cTn id="42" dur="500"/>
                                        <p:tgtEl>
                                          <p:spTgt spid="19">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98259" y="3021475"/>
            <a:ext cx="4493721" cy="3708895"/>
          </a:xfrm>
          <a:noFill/>
        </p:spPr>
        <p:txBody>
          <a:bodyPr vert="horz" lIns="91440" tIns="45720" rIns="91440" bIns="45720" rtlCol="0" anchor="b">
            <a:noAutofit/>
          </a:bodyPr>
          <a:lstStyle/>
          <a:p>
            <a:pPr algn="ctr"/>
            <a:r>
              <a:rPr lang="en-US" sz="3200" b="1" dirty="0">
                <a:solidFill>
                  <a:schemeClr val="bg1"/>
                </a:solidFill>
                <a:latin typeface="Arial" panose="020B0604020202020204" pitchFamily="34" charset="0"/>
                <a:cs typeface="Arial" panose="020B0604020202020204" pitchFamily="34" charset="0"/>
              </a:rPr>
              <a:t>“Bring  the  whole  TITHE  into  the  storehouse…</a:t>
            </a:r>
            <a:br>
              <a:rPr lang="en-US" sz="3200" b="1" dirty="0">
                <a:solidFill>
                  <a:schemeClr val="bg1"/>
                </a:solidFill>
                <a:latin typeface="Arial" panose="020B0604020202020204" pitchFamily="34" charset="0"/>
                <a:cs typeface="Arial" panose="020B0604020202020204" pitchFamily="34" charset="0"/>
              </a:rPr>
            </a:b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Test  Me  in  this  says  the  Lord  Almighty,  and  see  if  I  will  not  throw  open  the  floodgates  of  Heaven  and  pour  out  so  much  that  you  will not  have  enough  room  for  it.” </a:t>
            </a:r>
            <a:br>
              <a:rPr lang="en-US" sz="3200" b="1" dirty="0">
                <a:solidFill>
                  <a:schemeClr val="bg1"/>
                </a:solidFill>
                <a:latin typeface="Arial" panose="020B0604020202020204" pitchFamily="34" charset="0"/>
                <a:cs typeface="Arial" panose="020B0604020202020204" pitchFamily="34" charset="0"/>
              </a:rPr>
            </a:br>
            <a:br>
              <a:rPr lang="en-US" sz="3200" b="1" dirty="0">
                <a:solidFill>
                  <a:schemeClr val="bg1"/>
                </a:solidFill>
                <a:latin typeface="Arial" panose="020B0604020202020204" pitchFamily="34" charset="0"/>
                <a:cs typeface="Arial" panose="020B0604020202020204" pitchFamily="34" charset="0"/>
              </a:rPr>
            </a:br>
            <a:r>
              <a:rPr lang="en-US" sz="2000" b="1" dirty="0">
                <a:solidFill>
                  <a:schemeClr val="accent2"/>
                </a:solidFill>
              </a:rPr>
              <a:t>Malachi 3:10</a:t>
            </a:r>
          </a:p>
        </p:txBody>
      </p:sp>
      <p:pic>
        <p:nvPicPr>
          <p:cNvPr id="5" name="Picture 4" descr="A picture containing food, ceiling, indoor, marketplace&#10;&#10;Description automatically generated">
            <a:extLst>
              <a:ext uri="{FF2B5EF4-FFF2-40B4-BE49-F238E27FC236}">
                <a16:creationId xmlns:a16="http://schemas.microsoft.com/office/drawing/2014/main" id="{18BEB35B-486D-4556-9D92-81D53A2ED05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918" r="8745" b="-1"/>
          <a:stretch/>
        </p:blipFill>
        <p:spPr>
          <a:xfrm>
            <a:off x="20" y="10"/>
            <a:ext cx="7534636" cy="6857990"/>
          </a:xfrm>
          <a:prstGeom prst="rect">
            <a:avLst/>
          </a:prstGeom>
        </p:spPr>
      </p:pic>
    </p:spTree>
    <p:extLst>
      <p:ext uri="{BB962C8B-B14F-4D97-AF65-F5344CB8AC3E}">
        <p14:creationId xmlns:p14="http://schemas.microsoft.com/office/powerpoint/2010/main" val="521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EF463D-EE6B-46FF-B7C7-74B09A96C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11A27B3A-460C-4100-99B5-817F25979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9" y="1498602"/>
            <a:ext cx="4403345" cy="3940174"/>
            <a:chOff x="827089" y="1498602"/>
            <a:chExt cx="4403345" cy="3940174"/>
          </a:xfrm>
          <a:effectLst>
            <a:outerShdw blurRad="381000" dist="152400" dir="5400000" algn="ctr" rotWithShape="0">
              <a:srgbClr val="000000">
                <a:alpha val="10000"/>
              </a:srgbClr>
            </a:outerShdw>
          </a:effectLst>
        </p:grpSpPr>
        <p:sp>
          <p:nvSpPr>
            <p:cNvPr id="45" name="Freeform: Shape 12">
              <a:extLst>
                <a:ext uri="{FF2B5EF4-FFF2-40B4-BE49-F238E27FC236}">
                  <a16:creationId xmlns:a16="http://schemas.microsoft.com/office/drawing/2014/main" id="{35450488-7F33-43E4-B4DA-CAB50A1CC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14" name="Freeform: Shape 13">
              <a:extLst>
                <a:ext uri="{FF2B5EF4-FFF2-40B4-BE49-F238E27FC236}">
                  <a16:creationId xmlns:a16="http://schemas.microsoft.com/office/drawing/2014/main" id="{EE5154B2-BEF9-4C08-B6B1-9DED9F17C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2" name="Title 1">
            <a:extLst>
              <a:ext uri="{FF2B5EF4-FFF2-40B4-BE49-F238E27FC236}">
                <a16:creationId xmlns:a16="http://schemas.microsoft.com/office/drawing/2014/main" id="{64F94543-D72E-4B97-B4EF-5BA6DDA77542}"/>
              </a:ext>
            </a:extLst>
          </p:cNvPr>
          <p:cNvSpPr>
            <a:spLocks noGrp="1"/>
          </p:cNvSpPr>
          <p:nvPr>
            <p:ph type="title"/>
          </p:nvPr>
        </p:nvSpPr>
        <p:spPr>
          <a:xfrm>
            <a:off x="1082843" y="2023558"/>
            <a:ext cx="3706550" cy="2491292"/>
          </a:xfrm>
        </p:spPr>
        <p:txBody>
          <a:bodyPr anchor="t">
            <a:normAutofit/>
          </a:bodyPr>
          <a:lstStyle/>
          <a:p>
            <a:pPr algn="ctr"/>
            <a:r>
              <a:rPr lang="en-US" altLang="en-US" sz="4000" b="1" dirty="0">
                <a:latin typeface="Arial" panose="020B0604020202020204" pitchFamily="34" charset="0"/>
                <a:cs typeface="Arial" panose="020B0604020202020204" pitchFamily="34" charset="0"/>
              </a:rPr>
              <a:t>The  Didascaly  </a:t>
            </a:r>
            <a:r>
              <a:rPr lang="en-US" altLang="en-US" sz="4000" b="1" u="sng" dirty="0">
                <a:latin typeface="Arial" panose="020B0604020202020204" pitchFamily="34" charset="0"/>
                <a:cs typeface="Arial" panose="020B0604020202020204" pitchFamily="34" charset="0"/>
              </a:rPr>
              <a:t>Apostolorum ¹</a:t>
            </a:r>
            <a:endParaRPr lang="en-US" sz="4000" dirty="0">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30B5ED20-499B-41E7-95BE-8BBD31314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35A51D22-76EA-4C70-B5C9-ED3946924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AD945C62-0C72-4A43-8F95-CA0232E49DD4}"/>
              </a:ext>
            </a:extLst>
          </p:cNvPr>
          <p:cNvSpPr>
            <a:spLocks noGrp="1"/>
          </p:cNvSpPr>
          <p:nvPr>
            <p:ph idx="1"/>
          </p:nvPr>
        </p:nvSpPr>
        <p:spPr>
          <a:xfrm>
            <a:off x="5832307" y="311860"/>
            <a:ext cx="6030830" cy="5401816"/>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altLang="en-US" sz="2400" b="1" i="1" u="none" strike="noStrike" kern="1200" cap="none" spc="0" normalizeH="0" baseline="0" noProof="0" dirty="0">
                <a:ln>
                  <a:noFill/>
                </a:ln>
                <a:solidFill>
                  <a:schemeClr val="tx1">
                    <a:alpha val="80000"/>
                  </a:schemeClr>
                </a:solidFill>
                <a:effectLst/>
                <a:uLnTx/>
                <a:uFillTx/>
                <a:latin typeface="Arial" panose="020B0604020202020204" pitchFamily="34" charset="0"/>
                <a:ea typeface="+mn-ea"/>
                <a:cs typeface="Arial" panose="020B0604020202020204" pitchFamily="34" charset="0"/>
              </a:rPr>
              <a:t>In  the  instructions  to  the  faithful:</a:t>
            </a:r>
          </a:p>
          <a:p>
            <a:pPr marL="0" marR="0" lvl="0" indent="0" defTabSz="914400" rtl="0" eaLnBrk="1" fontAlgn="auto" latinLnBrk="0" hangingPunct="1">
              <a:spcBef>
                <a:spcPts val="0"/>
              </a:spcBef>
              <a:spcAft>
                <a:spcPts val="600"/>
              </a:spcAft>
              <a:buClrTx/>
              <a:buSzTx/>
              <a:buFontTx/>
              <a:buNone/>
              <a:tabLst/>
              <a:defRPr/>
            </a:pPr>
            <a:endParaRPr kumimoji="0" lang="en-US" altLang="en-US" sz="2400" b="1" i="1" u="none" strike="noStrike" kern="1200" cap="none" spc="0" normalizeH="0" baseline="0" noProof="0" dirty="0">
              <a:ln>
                <a:noFill/>
              </a:ln>
              <a:solidFill>
                <a:schemeClr val="tx1">
                  <a:alpha val="80000"/>
                </a:scheme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spcBef>
                <a:spcPts val="0"/>
              </a:spcBef>
              <a:spcAft>
                <a:spcPts val="600"/>
              </a:spcAft>
              <a:buClrTx/>
              <a:buSzTx/>
              <a:buFontTx/>
              <a:buNone/>
              <a:tabLst/>
              <a:defRPr/>
            </a:pPr>
            <a:r>
              <a:rPr kumimoji="0" lang="en-US" altLang="en-US" sz="4000" b="1" i="1" u="none" strike="noStrike" kern="1200" cap="none" spc="0" normalizeH="0" baseline="0" noProof="0" dirty="0">
                <a:ln>
                  <a:noFill/>
                </a:ln>
                <a:solidFill>
                  <a:schemeClr val="accent4">
                    <a:lumMod val="60000"/>
                    <a:lumOff val="40000"/>
                    <a:alpha val="80000"/>
                  </a:schemeClr>
                </a:solidFill>
                <a:effectLst/>
                <a:uLnTx/>
                <a:uFillTx/>
                <a:latin typeface="Arial" panose="020B0604020202020204" pitchFamily="34" charset="0"/>
                <a:ea typeface="+mn-ea"/>
                <a:cs typeface="Arial" panose="020B0604020202020204" pitchFamily="34" charset="0"/>
              </a:rPr>
              <a:t>“Set  aside  part-offerings  and  tithes  and  first  fruits  to  Christ,  the  true  High  Priest,  and  to  His  ministers,  even  tithes  of  salvation  to  Him…”</a:t>
            </a:r>
            <a:endParaRPr kumimoji="0" lang="en-US" sz="4000" b="1" i="1" u="none" strike="noStrike" kern="1200" cap="none" spc="0" normalizeH="0" baseline="0" noProof="0" dirty="0">
              <a:ln>
                <a:noFill/>
              </a:ln>
              <a:solidFill>
                <a:schemeClr val="accent4">
                  <a:lumMod val="60000"/>
                  <a:lumOff val="40000"/>
                  <a:alpha val="80000"/>
                </a:schemeClr>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A77F87B5-7B46-45BA-BE41-F2042FAA523E}"/>
              </a:ext>
            </a:extLst>
          </p:cNvPr>
          <p:cNvSpPr txBox="1"/>
          <p:nvPr/>
        </p:nvSpPr>
        <p:spPr>
          <a:xfrm>
            <a:off x="725214" y="5897743"/>
            <a:ext cx="1067851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¹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Didascalia Apostolorum</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is a Christian legal treatise belonging to the genre of the Church Orders. It presents itself as being written by the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tooltip="Twelve Apostles">
                  <a:extLst>
                    <a:ext uri="{A12FA001-AC4F-418D-AE19-62706E023703}">
                      <ahyp:hlinkClr xmlns:ahyp="http://schemas.microsoft.com/office/drawing/2018/hyperlinkcolor" val="tx"/>
                    </a:ext>
                  </a:extLst>
                </a:hlinkClick>
              </a:rPr>
              <a:t>Twelve Apostles</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the time of the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tooltip="Council of Jerusalem">
                  <a:extLst>
                    <a:ext uri="{A12FA001-AC4F-418D-AE19-62706E023703}">
                      <ahyp:hlinkClr xmlns:ahyp="http://schemas.microsoft.com/office/drawing/2018/hyperlinkcolor" val="tx"/>
                    </a:ext>
                  </a:extLst>
                </a:hlinkClick>
              </a:rPr>
              <a:t>Council of Jerusalem</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however, scholars agree that it was actually a composition of the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tooltip="Christianity in the 3rd century">
                  <a:extLst>
                    <a:ext uri="{A12FA001-AC4F-418D-AE19-62706E023703}">
                      <ahyp:hlinkClr xmlns:ahyp="http://schemas.microsoft.com/office/drawing/2018/hyperlinkcolor" val="tx"/>
                    </a:ext>
                  </a:extLst>
                </a:hlinkClick>
              </a:rPr>
              <a:t>3rd century</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perhaps around </a:t>
            </a:r>
            <a:r>
              <a:rPr kumimoji="0" lang="en-US" sz="1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230 AD</a:t>
            </a:r>
          </a:p>
        </p:txBody>
      </p:sp>
      <p:cxnSp>
        <p:nvCxnSpPr>
          <p:cNvPr id="46" name="Straight Connector 45">
            <a:extLst>
              <a:ext uri="{FF2B5EF4-FFF2-40B4-BE49-F238E27FC236}">
                <a16:creationId xmlns:a16="http://schemas.microsoft.com/office/drawing/2014/main" id="{43A3775E-81FD-4447-946A-E246E740FBF7}"/>
              </a:ext>
            </a:extLst>
          </p:cNvPr>
          <p:cNvCxnSpPr>
            <a:cxnSpLocks/>
          </p:cNvCxnSpPr>
          <p:nvPr/>
        </p:nvCxnSpPr>
        <p:spPr>
          <a:xfrm>
            <a:off x="796377" y="5858132"/>
            <a:ext cx="103340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513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6D0942-5021-44FE-9BF8-CCE79E46CE78}"/>
              </a:ext>
            </a:extLst>
          </p:cNvPr>
          <p:cNvSpPr>
            <a:spLocks noGrp="1"/>
          </p:cNvSpPr>
          <p:nvPr>
            <p:ph idx="1"/>
          </p:nvPr>
        </p:nvSpPr>
        <p:spPr>
          <a:xfrm>
            <a:off x="339644" y="1298490"/>
            <a:ext cx="6445206" cy="3535083"/>
          </a:xfrm>
        </p:spPr>
        <p:txBody>
          <a:bodyPr anchor="t">
            <a:noAutofit/>
          </a:bodyPr>
          <a:lstStyle/>
          <a:p>
            <a:pPr algn="ctr">
              <a:spcBef>
                <a:spcPts val="0"/>
              </a:spcBef>
              <a:buFontTx/>
              <a:buNone/>
            </a:pPr>
            <a:r>
              <a:rPr lang="en-US" sz="4000" b="1" dirty="0">
                <a:latin typeface="Arial" panose="020B0604020202020204" pitchFamily="34" charset="0"/>
                <a:cs typeface="Arial" panose="020B0604020202020204" pitchFamily="34" charset="0"/>
              </a:rPr>
              <a:t>“If  there  was  a  danger  then  </a:t>
            </a:r>
            <a:r>
              <a:rPr lang="en-US" sz="2400" b="1" dirty="0">
                <a:latin typeface="Arial" panose="020B0604020202020204" pitchFamily="34" charset="0"/>
                <a:cs typeface="Arial" panose="020B0604020202020204" pitchFamily="34" charset="0"/>
              </a:rPr>
              <a:t>(during  Old  Testament times)</a:t>
            </a:r>
            <a:r>
              <a:rPr lang="en-US" sz="3600" b="1" dirty="0">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in  omitting  tithes,  think  how  great  it  must  be  now!”        </a:t>
            </a:r>
          </a:p>
          <a:p>
            <a:pPr algn="ctr">
              <a:buFontTx/>
              <a:buNone/>
            </a:pPr>
            <a:endParaRPr lang="en-US" sz="3600" b="1" dirty="0">
              <a:latin typeface="Arial" panose="020B0604020202020204" pitchFamily="34" charset="0"/>
              <a:cs typeface="Arial" panose="020B0604020202020204" pitchFamily="34" charset="0"/>
            </a:endParaRPr>
          </a:p>
          <a:p>
            <a:pPr algn="ctr">
              <a:buFontTx/>
              <a:buNone/>
            </a:pPr>
            <a:r>
              <a:rPr lang="en-US" sz="3600" b="1" dirty="0">
                <a:latin typeface="Arial" panose="020B0604020202020204" pitchFamily="34" charset="0"/>
                <a:cs typeface="Arial" panose="020B0604020202020204" pitchFamily="34" charset="0"/>
              </a:rPr>
              <a:t>	</a:t>
            </a:r>
          </a:p>
          <a:p>
            <a:pPr algn="ctr">
              <a:buFontTx/>
              <a:buNone/>
            </a:pPr>
            <a:endParaRPr lang="en-US" sz="3600" b="1"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963F45D8-F320-4035-93B2-4D83635E87AA}"/>
              </a:ext>
            </a:extLst>
          </p:cNvPr>
          <p:cNvSpPr txBox="1">
            <a:spLocks/>
          </p:cNvSpPr>
          <p:nvPr/>
        </p:nvSpPr>
        <p:spPr>
          <a:xfrm>
            <a:off x="497015" y="5474369"/>
            <a:ext cx="6130464" cy="1383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sz="2000" b="1" dirty="0">
                <a:latin typeface="Arial" panose="020B0604020202020204" pitchFamily="34" charset="0"/>
                <a:cs typeface="Arial" panose="020B0604020202020204" pitchFamily="34" charset="0"/>
              </a:rPr>
              <a:t>St.  John  Chrysostom,  </a:t>
            </a:r>
            <a:r>
              <a:rPr lang="en-US" sz="2000" dirty="0">
                <a:latin typeface="Arial" panose="020B0604020202020204" pitchFamily="34" charset="0"/>
                <a:cs typeface="Arial" panose="020B0604020202020204" pitchFamily="34" charset="0"/>
              </a:rPr>
              <a:t>Homily  on  Ephesians  2:10  - Nicene  and  Post-Nicene  Fathers,  Volume  XIII First  series,  p.69</a:t>
            </a:r>
          </a:p>
          <a:p>
            <a:endParaRPr lang="en-US" sz="2000" dirty="0">
              <a:latin typeface="Arial" panose="020B0604020202020204" pitchFamily="34" charset="0"/>
              <a:cs typeface="Arial" panose="020B0604020202020204" pitchFamily="34" charset="0"/>
            </a:endParaRPr>
          </a:p>
        </p:txBody>
      </p:sp>
      <p:pic>
        <p:nvPicPr>
          <p:cNvPr id="5" name="Picture 4" descr="A painting of a person&#10;&#10;Description automatically generated">
            <a:extLst>
              <a:ext uri="{FF2B5EF4-FFF2-40B4-BE49-F238E27FC236}">
                <a16:creationId xmlns:a16="http://schemas.microsoft.com/office/drawing/2014/main" id="{87DBABD4-1D09-FF57-1F0D-1A89A7BDA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96" y="1016340"/>
            <a:ext cx="4658318" cy="3817233"/>
          </a:xfrm>
          <a:prstGeom prst="rect">
            <a:avLst/>
          </a:prstGeom>
        </p:spPr>
      </p:pic>
    </p:spTree>
    <p:extLst>
      <p:ext uri="{BB962C8B-B14F-4D97-AF65-F5344CB8AC3E}">
        <p14:creationId xmlns:p14="http://schemas.microsoft.com/office/powerpoint/2010/main" val="81990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8306" name="Rectangle 2"/>
          <p:cNvSpPr>
            <a:spLocks noGrp="1" noChangeArrowheads="1"/>
          </p:cNvSpPr>
          <p:nvPr>
            <p:ph type="title"/>
          </p:nvPr>
        </p:nvSpPr>
        <p:spPr>
          <a:xfrm>
            <a:off x="335993" y="525761"/>
            <a:ext cx="3201366" cy="3387497"/>
          </a:xfrm>
        </p:spPr>
        <p:txBody>
          <a:bodyPr anchor="b">
            <a:normAutofit/>
          </a:bodyPr>
          <a:lstStyle/>
          <a:p>
            <a:pPr algn="ctr"/>
            <a:r>
              <a:rPr lang="en-US" sz="4000" b="1" dirty="0">
                <a:solidFill>
                  <a:srgbClr val="FFFFFF"/>
                </a:solidFill>
                <a:latin typeface="Arial" panose="020B0604020202020204" pitchFamily="34" charset="0"/>
                <a:cs typeface="Arial" panose="020B0604020202020204" pitchFamily="34" charset="0"/>
              </a:rPr>
              <a:t>Tithing  Is  Not  Just  An  Old  Testament  Thing</a:t>
            </a:r>
            <a:br>
              <a:rPr lang="en-US" sz="4000" b="1" dirty="0">
                <a:solidFill>
                  <a:srgbClr val="FFFFFF"/>
                </a:solidFill>
                <a:latin typeface="Arial" panose="020B0604020202020204" pitchFamily="34" charset="0"/>
                <a:cs typeface="Arial" panose="020B0604020202020204" pitchFamily="34" charset="0"/>
              </a:rPr>
            </a:br>
            <a:endParaRPr lang="en-US" sz="4000" dirty="0">
              <a:solidFill>
                <a:srgbClr val="FFFFFF"/>
              </a:solidFill>
              <a:latin typeface="Arial" panose="020B0604020202020204" pitchFamily="34" charset="0"/>
              <a:cs typeface="Arial" panose="020B0604020202020204" pitchFamily="34" charset="0"/>
            </a:endParaRPr>
          </a:p>
        </p:txBody>
      </p:sp>
      <p:sp>
        <p:nvSpPr>
          <p:cNvPr id="738307" name="Rectangle 3"/>
          <p:cNvSpPr>
            <a:spLocks noGrp="1" noChangeArrowheads="1"/>
          </p:cNvSpPr>
          <p:nvPr>
            <p:ph type="body" idx="1"/>
          </p:nvPr>
        </p:nvSpPr>
        <p:spPr>
          <a:xfrm>
            <a:off x="4288221" y="283779"/>
            <a:ext cx="7651531" cy="6472621"/>
          </a:xfrm>
        </p:spPr>
        <p:txBody>
          <a:bodyPr anchor="ctr">
            <a:normAutofit/>
          </a:bodyPr>
          <a:lstStyle/>
          <a:p>
            <a:pPr>
              <a:buFontTx/>
              <a:buNone/>
            </a:pPr>
            <a:r>
              <a:rPr lang="en-US" sz="1600"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Do  not  think  that  I  have  come  to  abolish  the  Law  and  Prophets.  I  did  not  come  to  destroy  but  to  fulfill”    </a:t>
            </a:r>
            <a:r>
              <a:rPr lang="en-US" sz="1600" b="1" u="sng" dirty="0">
                <a:latin typeface="Arial" panose="020B0604020202020204" pitchFamily="34" charset="0"/>
                <a:cs typeface="Arial" panose="020B0604020202020204" pitchFamily="34" charset="0"/>
              </a:rPr>
              <a:t>(Matthew 5:17)</a:t>
            </a:r>
          </a:p>
          <a:p>
            <a:pPr>
              <a:buFontTx/>
              <a:buNone/>
            </a:pPr>
            <a:endParaRPr lang="en-US" sz="1600" b="1" u="sng" dirty="0">
              <a:latin typeface="Arial" panose="020B0604020202020204" pitchFamily="34" charset="0"/>
              <a:cs typeface="Arial" panose="020B0604020202020204" pitchFamily="34" charset="0"/>
            </a:endParaRPr>
          </a:p>
          <a:p>
            <a:pPr>
              <a:buFontTx/>
              <a:buNone/>
            </a:pPr>
            <a:endParaRPr lang="en-US" sz="1600" dirty="0">
              <a:latin typeface="Arial" panose="020B0604020202020204" pitchFamily="34" charset="0"/>
              <a:cs typeface="Arial" panose="020B0604020202020204" pitchFamily="34" charset="0"/>
            </a:endParaRPr>
          </a:p>
          <a:p>
            <a:pPr>
              <a:buFontTx/>
              <a:buNone/>
            </a:pPr>
            <a:r>
              <a:rPr lang="en-US" sz="16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“Woe  to  you  scribes  and  Pharisees,  hypocrites!  For  you  pay  </a:t>
            </a:r>
            <a:r>
              <a:rPr lang="en-US" sz="3200" b="1" u="sng" dirty="0">
                <a:latin typeface="Arial" panose="020B0604020202020204" pitchFamily="34" charset="0"/>
                <a:cs typeface="Arial" panose="020B0604020202020204" pitchFamily="34" charset="0"/>
              </a:rPr>
              <a:t>tithe</a:t>
            </a:r>
            <a:r>
              <a:rPr lang="en-US" sz="3200" b="1" dirty="0">
                <a:latin typeface="Arial" panose="020B0604020202020204" pitchFamily="34" charset="0"/>
                <a:cs typeface="Arial" panose="020B0604020202020204" pitchFamily="34" charset="0"/>
              </a:rPr>
              <a:t>  of  mint  and  anise  and cummin,  and  have  neglected  the  weightier  matters  of  the  law:  justice  and  mercy  and  faith.  </a:t>
            </a:r>
            <a:r>
              <a:rPr lang="en-US" sz="3200" b="1" u="sng" dirty="0">
                <a:latin typeface="Arial" panose="020B0604020202020204" pitchFamily="34" charset="0"/>
                <a:cs typeface="Arial" panose="020B0604020202020204" pitchFamily="34" charset="0"/>
              </a:rPr>
              <a:t>These  you  ought  to  have  done  without  leaving the  others  undone”</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(Matthew 23:23)</a:t>
            </a:r>
            <a:endParaRPr lang="en-US" sz="1600" dirty="0">
              <a:latin typeface="Arial" panose="020B0604020202020204" pitchFamily="34" charset="0"/>
              <a:cs typeface="Arial" panose="020B0604020202020204" pitchFamily="34" charset="0"/>
            </a:endParaRPr>
          </a:p>
        </p:txBody>
      </p:sp>
      <p:pic>
        <p:nvPicPr>
          <p:cNvPr id="3" name="Picture 2" descr="A collage of a person&#10;&#10;Description automatically generated with low confidence">
            <a:extLst>
              <a:ext uri="{FF2B5EF4-FFF2-40B4-BE49-F238E27FC236}">
                <a16:creationId xmlns:a16="http://schemas.microsoft.com/office/drawing/2014/main" id="{56BEDED7-7624-4640-A95B-899D0D3D4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46" y="3755575"/>
            <a:ext cx="2874861" cy="3092287"/>
          </a:xfrm>
          <a:prstGeom prst="rect">
            <a:avLst/>
          </a:prstGeom>
        </p:spPr>
      </p:pic>
    </p:spTree>
    <p:extLst>
      <p:ext uri="{BB962C8B-B14F-4D97-AF65-F5344CB8AC3E}">
        <p14:creationId xmlns:p14="http://schemas.microsoft.com/office/powerpoint/2010/main" val="10091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6002" name="Rectangle 2"/>
          <p:cNvSpPr>
            <a:spLocks noGrp="1" noChangeArrowheads="1"/>
          </p:cNvSpPr>
          <p:nvPr>
            <p:ph type="body" idx="1"/>
          </p:nvPr>
        </p:nvSpPr>
        <p:spPr>
          <a:xfrm>
            <a:off x="295473" y="713950"/>
            <a:ext cx="6485021" cy="5844072"/>
          </a:xfrm>
        </p:spPr>
        <p:txBody>
          <a:bodyPr anchor="t">
            <a:normAutofit fontScale="92500"/>
          </a:bodyPr>
          <a:lstStyle/>
          <a:p>
            <a:pPr algn="ctr">
              <a:buFontTx/>
              <a:buNone/>
            </a:pPr>
            <a:r>
              <a:rPr lang="en-US" sz="3600" b="1" dirty="0">
                <a:latin typeface="Arial" panose="020B0604020202020204" pitchFamily="34" charset="0"/>
                <a:cs typeface="Arial" panose="020B0604020202020204" pitchFamily="34" charset="0"/>
              </a:rPr>
              <a:t>“Stewardship  is  recommended  to  be  </a:t>
            </a:r>
            <a:r>
              <a:rPr lang="en-US" sz="3600" b="1" u="sng" dirty="0">
                <a:latin typeface="Arial" panose="020B0604020202020204" pitchFamily="34" charset="0"/>
                <a:cs typeface="Arial" panose="020B0604020202020204" pitchFamily="34" charset="0"/>
              </a:rPr>
              <a:t>ten  percent  (10%)</a:t>
            </a:r>
            <a:r>
              <a:rPr lang="en-US" sz="3600" b="1" dirty="0">
                <a:latin typeface="Arial" panose="020B0604020202020204" pitchFamily="34" charset="0"/>
                <a:cs typeface="Arial" panose="020B0604020202020204" pitchFamily="34" charset="0"/>
              </a:rPr>
              <a:t>  of  one’s  annual  income  as  stated  in  Holy  Scripture  to  help  meet  the  financial  obligations  of  the  Parish,  the  Metropolis  and  the  Archdiocese”</a:t>
            </a:r>
            <a:r>
              <a:rPr lang="en-US" sz="3600" dirty="0">
                <a:effectLst/>
                <a:latin typeface="Arial" panose="020B0604020202020204" pitchFamily="34" charset="0"/>
                <a:cs typeface="Arial" panose="020B0604020202020204" pitchFamily="34" charset="0"/>
              </a:rPr>
              <a:t>        </a:t>
            </a:r>
          </a:p>
          <a:p>
            <a:pPr algn="ctr">
              <a:buFontTx/>
              <a:buNone/>
            </a:pPr>
            <a:endParaRPr lang="en-US" sz="1700" b="1" dirty="0">
              <a:effectLst/>
              <a:latin typeface="Arial" panose="020B0604020202020204" pitchFamily="34" charset="0"/>
              <a:cs typeface="Arial" panose="020B0604020202020204" pitchFamily="34" charset="0"/>
            </a:endParaRPr>
          </a:p>
          <a:p>
            <a:pPr algn="ctr">
              <a:buFontTx/>
              <a:buNone/>
            </a:pPr>
            <a:r>
              <a:rPr lang="en-US" sz="1700" b="1" dirty="0">
                <a:effectLst/>
                <a:latin typeface="Arial" panose="020B0604020202020204" pitchFamily="34" charset="0"/>
                <a:cs typeface="Arial" panose="020B0604020202020204" pitchFamily="34" charset="0"/>
              </a:rPr>
              <a:t>	</a:t>
            </a:r>
          </a:p>
          <a:p>
            <a:pPr algn="ctr">
              <a:buFontTx/>
              <a:buNone/>
            </a:pPr>
            <a:endParaRPr lang="en-US" sz="1700" b="1" dirty="0">
              <a:latin typeface="Arial" panose="020B0604020202020204" pitchFamily="34" charset="0"/>
              <a:cs typeface="Arial" panose="020B0604020202020204" pitchFamily="34" charset="0"/>
            </a:endParaRPr>
          </a:p>
          <a:p>
            <a:pPr algn="ctr">
              <a:buFontTx/>
              <a:buNone/>
            </a:pPr>
            <a:r>
              <a:rPr lang="en-US" b="1" u="sng" dirty="0">
                <a:latin typeface="Arial" panose="020B0604020202020204" pitchFamily="34" charset="0"/>
                <a:cs typeface="Arial" panose="020B0604020202020204" pitchFamily="34" charset="0"/>
              </a:rPr>
              <a:t>Uniform  Parish  Regulations</a:t>
            </a:r>
            <a:r>
              <a:rPr lang="en-US" dirty="0">
                <a:latin typeface="Arial" panose="020B0604020202020204" pitchFamily="34" charset="0"/>
                <a:cs typeface="Arial" panose="020B0604020202020204" pitchFamily="34" charset="0"/>
              </a:rPr>
              <a:t>  </a:t>
            </a:r>
          </a:p>
          <a:p>
            <a:pPr algn="ctr">
              <a:buFontTx/>
              <a:buNone/>
            </a:pPr>
            <a:r>
              <a:rPr lang="en-US" sz="1700" dirty="0">
                <a:latin typeface="Arial" panose="020B0604020202020204" pitchFamily="34" charset="0"/>
                <a:cs typeface="Arial" panose="020B0604020202020204" pitchFamily="34" charset="0"/>
              </a:rPr>
              <a:t>Article 18, Section 1 of the Regulations of the Greek Orthodox  Archdiocese of America</a:t>
            </a:r>
          </a:p>
          <a:p>
            <a:pPr algn="ctr"/>
            <a:endParaRPr lang="en-US" sz="1700"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E5565390-B85D-4C8F-BF6D-FAA460668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967" y="2798514"/>
            <a:ext cx="4170530" cy="1292864"/>
          </a:xfrm>
          <a:prstGeom prst="rect">
            <a:avLst/>
          </a:prstGeom>
        </p:spPr>
      </p:pic>
    </p:spTree>
    <p:extLst>
      <p:ext uri="{BB962C8B-B14F-4D97-AF65-F5344CB8AC3E}">
        <p14:creationId xmlns:p14="http://schemas.microsoft.com/office/powerpoint/2010/main" val="137877489"/>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0595" name="Rectangle 3"/>
          <p:cNvSpPr>
            <a:spLocks noGrp="1" noChangeArrowheads="1"/>
          </p:cNvSpPr>
          <p:nvPr>
            <p:ph type="body" idx="1"/>
          </p:nvPr>
        </p:nvSpPr>
        <p:spPr>
          <a:xfrm>
            <a:off x="489283" y="884273"/>
            <a:ext cx="5160785" cy="5384179"/>
          </a:xfrm>
        </p:spPr>
        <p:txBody>
          <a:bodyPr>
            <a:normAutofit/>
          </a:bodyPr>
          <a:lstStyle/>
          <a:p>
            <a:pPr marL="0" indent="0" algn="ctr">
              <a:buNone/>
              <a:tabLst>
                <a:tab pos="576263" algn="l"/>
                <a:tab pos="966788" algn="l"/>
              </a:tabLst>
            </a:pPr>
            <a:r>
              <a:rPr lang="en-US" sz="4400" b="1" dirty="0">
                <a:solidFill>
                  <a:schemeClr val="bg1">
                    <a:alpha val="80000"/>
                  </a:schemeClr>
                </a:solidFill>
                <a:latin typeface="Arial" panose="020B0604020202020204" pitchFamily="34" charset="0"/>
                <a:cs typeface="Arial" panose="020B0604020202020204" pitchFamily="34" charset="0"/>
              </a:rPr>
              <a:t>Tithing  should  be  your  goal. </a:t>
            </a:r>
          </a:p>
          <a:p>
            <a:pPr marL="0" indent="0" algn="ctr">
              <a:buNone/>
              <a:tabLst>
                <a:tab pos="576263" algn="l"/>
                <a:tab pos="966788" algn="l"/>
              </a:tabLst>
            </a:pPr>
            <a:endParaRPr lang="en-US" sz="4400" b="1" dirty="0">
              <a:solidFill>
                <a:schemeClr val="bg1">
                  <a:alpha val="80000"/>
                </a:schemeClr>
              </a:solidFill>
              <a:latin typeface="Arial" panose="020B0604020202020204" pitchFamily="34" charset="0"/>
              <a:cs typeface="Arial" panose="020B0604020202020204" pitchFamily="34" charset="0"/>
            </a:endParaRPr>
          </a:p>
          <a:p>
            <a:pPr marL="0" indent="0" algn="ctr">
              <a:buNone/>
              <a:tabLst>
                <a:tab pos="576263" algn="l"/>
                <a:tab pos="966788" algn="l"/>
              </a:tabLst>
            </a:pPr>
            <a:r>
              <a:rPr lang="en-US" sz="4400" b="1" dirty="0">
                <a:solidFill>
                  <a:schemeClr val="bg1">
                    <a:alpha val="80000"/>
                  </a:schemeClr>
                </a:solidFill>
                <a:latin typeface="Arial" panose="020B0604020202020204" pitchFamily="34" charset="0"/>
                <a:cs typeface="Arial" panose="020B0604020202020204" pitchFamily="34" charset="0"/>
              </a:rPr>
              <a:t>A  </a:t>
            </a:r>
            <a:r>
              <a:rPr lang="en-US" sz="4400" b="1" u="sng" dirty="0">
                <a:solidFill>
                  <a:schemeClr val="bg1">
                    <a:alpha val="80000"/>
                  </a:schemeClr>
                </a:solidFill>
                <a:latin typeface="Arial" panose="020B0604020202020204" pitchFamily="34" charset="0"/>
                <a:cs typeface="Arial" panose="020B0604020202020204" pitchFamily="34" charset="0"/>
              </a:rPr>
              <a:t>minimum</a:t>
            </a:r>
            <a:r>
              <a:rPr lang="en-US" sz="4400" b="1" dirty="0">
                <a:solidFill>
                  <a:schemeClr val="bg1">
                    <a:alpha val="80000"/>
                  </a:schemeClr>
                </a:solidFill>
                <a:latin typeface="Arial" panose="020B0604020202020204" pitchFamily="34" charset="0"/>
                <a:cs typeface="Arial" panose="020B0604020202020204" pitchFamily="34" charset="0"/>
              </a:rPr>
              <a:t>  of  10%  Time,  Talent  </a:t>
            </a:r>
            <a:r>
              <a:rPr lang="en-US" sz="4400" b="1" u="sng" dirty="0">
                <a:solidFill>
                  <a:schemeClr val="bg1">
                    <a:alpha val="80000"/>
                  </a:schemeClr>
                </a:solidFill>
                <a:latin typeface="Arial" panose="020B0604020202020204" pitchFamily="34" charset="0"/>
                <a:cs typeface="Arial" panose="020B0604020202020204" pitchFamily="34" charset="0"/>
              </a:rPr>
              <a:t>and</a:t>
            </a:r>
            <a:r>
              <a:rPr lang="en-US" sz="4400" b="1" dirty="0">
                <a:solidFill>
                  <a:schemeClr val="bg1">
                    <a:alpha val="80000"/>
                  </a:schemeClr>
                </a:solidFill>
                <a:latin typeface="Arial" panose="020B0604020202020204" pitchFamily="34" charset="0"/>
                <a:cs typeface="Arial" panose="020B0604020202020204" pitchFamily="34" charset="0"/>
              </a:rPr>
              <a:t>  Treasures.  </a:t>
            </a:r>
          </a:p>
          <a:p>
            <a:pPr marL="0" indent="0" algn="ctr">
              <a:buNone/>
              <a:tabLst>
                <a:tab pos="576263" algn="l"/>
                <a:tab pos="966788" algn="l"/>
              </a:tabLst>
            </a:pPr>
            <a:endParaRPr lang="en-US" sz="4400" b="1" dirty="0">
              <a:solidFill>
                <a:schemeClr val="bg1">
                  <a:alpha val="80000"/>
                </a:schemeClr>
              </a:solidFill>
              <a:latin typeface="Arial" panose="020B0604020202020204" pitchFamily="34" charset="0"/>
              <a:cs typeface="Arial" panose="020B0604020202020204" pitchFamily="34" charset="0"/>
            </a:endParaRPr>
          </a:p>
          <a:p>
            <a:pPr marL="0" indent="0" algn="ctr">
              <a:buNone/>
            </a:pPr>
            <a:r>
              <a:rPr lang="en-US" sz="1700" b="1" dirty="0">
                <a:solidFill>
                  <a:schemeClr val="bg1">
                    <a:alpha val="80000"/>
                  </a:schemeClr>
                </a:solidFill>
                <a:latin typeface="Arial" panose="020B0604020202020204" pitchFamily="34" charset="0"/>
                <a:cs typeface="Arial" panose="020B0604020202020204" pitchFamily="34" charset="0"/>
              </a:rPr>
              <a:t> (“You  shall   tithe…”   Deuteronomy  14:22)             </a:t>
            </a:r>
            <a:r>
              <a:rPr lang="en-US" sz="1700" b="1" i="1" dirty="0">
                <a:solidFill>
                  <a:schemeClr val="bg1">
                    <a:alpha val="80000"/>
                  </a:schemeClr>
                </a:solidFill>
                <a:latin typeface="Arial" panose="020B0604020202020204" pitchFamily="34" charset="0"/>
                <a:cs typeface="Arial" panose="020B0604020202020204" pitchFamily="34" charset="0"/>
              </a:rPr>
              <a:t>	</a:t>
            </a:r>
          </a:p>
        </p:txBody>
      </p:sp>
      <p:grpSp>
        <p:nvGrpSpPr>
          <p:cNvPr id="74" name="Group 73">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75" name="Group 74">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79" name="Freeform: Shape 78">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77" name="Freeform: Shape 76">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932" y="1997545"/>
            <a:ext cx="4369112" cy="1769923"/>
          </a:xfrm>
          <a:prstGeom prst="rect">
            <a:avLst/>
          </a:prstGeom>
        </p:spPr>
      </p:pic>
    </p:spTree>
    <p:extLst>
      <p:ext uri="{BB962C8B-B14F-4D97-AF65-F5344CB8AC3E}">
        <p14:creationId xmlns:p14="http://schemas.microsoft.com/office/powerpoint/2010/main" val="2393220622"/>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6D299C-3A02-468F-82C5-DA1FE92716D5}"/>
              </a:ext>
            </a:extLst>
          </p:cNvPr>
          <p:cNvSpPr>
            <a:spLocks noGrp="1"/>
          </p:cNvSpPr>
          <p:nvPr>
            <p:ph type="title"/>
          </p:nvPr>
        </p:nvSpPr>
        <p:spPr>
          <a:xfrm>
            <a:off x="3167328" y="-31530"/>
            <a:ext cx="9895951" cy="1033669"/>
          </a:xfrm>
        </p:spPr>
        <p:txBody>
          <a:bodyPr>
            <a:normAutofit/>
          </a:bodyPr>
          <a:lstStyle/>
          <a:p>
            <a:r>
              <a:rPr lang="en-US" sz="4000" u="sng" dirty="0">
                <a:solidFill>
                  <a:srgbClr val="FFFFFF"/>
                </a:solidFill>
                <a:latin typeface="Arial" panose="020B0604020202020204" pitchFamily="34" charset="0"/>
                <a:cs typeface="Arial" panose="020B0604020202020204" pitchFamily="34" charset="0"/>
              </a:rPr>
              <a:t>U.S.  Tithing  Data¹</a:t>
            </a:r>
          </a:p>
        </p:txBody>
      </p:sp>
      <p:sp>
        <p:nvSpPr>
          <p:cNvPr id="12" name="Rectangle 1">
            <a:extLst>
              <a:ext uri="{FF2B5EF4-FFF2-40B4-BE49-F238E27FC236}">
                <a16:creationId xmlns:a16="http://schemas.microsoft.com/office/drawing/2014/main" id="{4987A72C-0341-45F6-A484-3A2935FB9015}"/>
              </a:ext>
            </a:extLst>
          </p:cNvPr>
          <p:cNvSpPr txBox="1">
            <a:spLocks noChangeArrowheads="1"/>
          </p:cNvSpPr>
          <p:nvPr/>
        </p:nvSpPr>
        <p:spPr bwMode="auto">
          <a:xfrm>
            <a:off x="324264" y="1241183"/>
            <a:ext cx="11543468"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ct val="0"/>
              </a:spcBef>
              <a:buFont typeface="Arial" panose="020B0604020202020204" pitchFamily="34" charset="0"/>
              <a:buNone/>
            </a:pPr>
            <a:endParaRPr lang="en-US" altLang="en-US" sz="1400" b="1" dirty="0">
              <a:latin typeface="Arial" panose="020B0604020202020204" pitchFamily="34" charset="0"/>
              <a:cs typeface="Arial" panose="020B0604020202020204" pitchFamily="34" charset="0"/>
            </a:endParaRPr>
          </a:p>
          <a:p>
            <a:pPr marL="0" indent="0" eaLnBrk="0" hangingPunct="0">
              <a:lnSpc>
                <a:spcPct val="100000"/>
              </a:lnSpc>
              <a:spcBef>
                <a:spcPct val="0"/>
              </a:spcBef>
              <a:buNone/>
            </a:pPr>
            <a:r>
              <a:rPr lang="en-US" altLang="en-US" sz="3200" b="1" dirty="0">
                <a:latin typeface="Arial" panose="020B0604020202020204" pitchFamily="34" charset="0"/>
                <a:cs typeface="Arial" panose="020B0604020202020204" pitchFamily="34" charset="0"/>
              </a:rPr>
              <a:t>~ GOA  proxy  median  tithe  analysis²  shows  we  give  		≈  </a:t>
            </a:r>
            <a:r>
              <a:rPr lang="en-US" altLang="en-US" sz="3200" b="1" dirty="0">
                <a:solidFill>
                  <a:srgbClr val="FF0000"/>
                </a:solidFill>
                <a:latin typeface="Arial" panose="020B0604020202020204" pitchFamily="34" charset="0"/>
                <a:cs typeface="Arial" panose="020B0604020202020204" pitchFamily="34" charset="0"/>
              </a:rPr>
              <a:t>0.5 </a:t>
            </a:r>
            <a:r>
              <a:rPr lang="en-US" altLang="en-US" sz="3200" b="1" dirty="0">
                <a:latin typeface="Arial" panose="020B0604020202020204" pitchFamily="34" charset="0"/>
                <a:cs typeface="Arial" panose="020B0604020202020204" pitchFamily="34" charset="0"/>
              </a:rPr>
              <a:t>to</a:t>
            </a:r>
            <a:r>
              <a:rPr lang="en-US" altLang="en-US" sz="3200" b="1" dirty="0">
                <a:solidFill>
                  <a:srgbClr val="FF0000"/>
                </a:solidFill>
                <a:latin typeface="Arial" panose="020B0604020202020204" pitchFamily="34" charset="0"/>
                <a:cs typeface="Arial" panose="020B0604020202020204" pitchFamily="34" charset="0"/>
              </a:rPr>
              <a:t> 0.7%  </a:t>
            </a:r>
            <a:r>
              <a:rPr lang="en-US" altLang="en-US" sz="3200" b="1" dirty="0">
                <a:latin typeface="Arial" panose="020B0604020202020204" pitchFamily="34" charset="0"/>
                <a:cs typeface="Arial" panose="020B0604020202020204" pitchFamily="34" charset="0"/>
              </a:rPr>
              <a:t>(rather  than  10%)</a:t>
            </a:r>
          </a:p>
          <a:p>
            <a:pPr marL="0" indent="0" eaLnBrk="0" hangingPunct="0">
              <a:lnSpc>
                <a:spcPct val="100000"/>
              </a:lnSpc>
              <a:spcBef>
                <a:spcPct val="0"/>
              </a:spcBef>
              <a:buFont typeface="Arial" panose="020B0604020202020204" pitchFamily="34" charset="0"/>
              <a:buNone/>
            </a:pPr>
            <a:r>
              <a:rPr lang="en-US" altLang="en-US" sz="3200" b="1" dirty="0">
                <a:latin typeface="Arial" panose="020B0604020202020204" pitchFamily="34" charset="0"/>
                <a:cs typeface="Arial" panose="020B0604020202020204" pitchFamily="34" charset="0"/>
              </a:rPr>
              <a:t>	</a:t>
            </a:r>
          </a:p>
          <a:p>
            <a:pPr marL="0" indent="0" eaLnBrk="0" hangingPunct="0">
              <a:lnSpc>
                <a:spcPct val="100000"/>
              </a:lnSpc>
              <a:spcBef>
                <a:spcPct val="0"/>
              </a:spcBef>
              <a:buFont typeface="Arial" panose="020B0604020202020204" pitchFamily="34" charset="0"/>
              <a:buNone/>
            </a:pPr>
            <a:endParaRPr lang="en-US" altLang="en-US" sz="1400" b="1" dirty="0">
              <a:latin typeface="Arial" panose="020B0604020202020204" pitchFamily="34" charset="0"/>
              <a:cs typeface="Arial" panose="020B0604020202020204" pitchFamily="34" charset="0"/>
            </a:endParaRPr>
          </a:p>
          <a:p>
            <a:pPr marL="0" indent="0" eaLnBrk="0" hangingPunct="0">
              <a:lnSpc>
                <a:spcPct val="100000"/>
              </a:lnSpc>
              <a:spcBef>
                <a:spcPct val="0"/>
              </a:spcBef>
              <a:buNone/>
            </a:pPr>
            <a:r>
              <a:rPr lang="en-US" altLang="en-US" sz="3200" b="1" dirty="0">
                <a:latin typeface="Arial" panose="020B0604020202020204" pitchFamily="34" charset="0"/>
                <a:cs typeface="Arial" panose="020B0604020202020204" pitchFamily="34" charset="0"/>
              </a:rPr>
              <a:t>~ </a:t>
            </a:r>
            <a:r>
              <a:rPr lang="en-US" altLang="en-US" sz="3200" b="1" u="sng" dirty="0">
                <a:solidFill>
                  <a:srgbClr val="00B050"/>
                </a:solidFill>
                <a:latin typeface="Arial" panose="020B0604020202020204" pitchFamily="34" charset="0"/>
                <a:cs typeface="Arial" panose="020B0604020202020204" pitchFamily="34" charset="0"/>
              </a:rPr>
              <a:t>77%</a:t>
            </a:r>
            <a:r>
              <a:rPr lang="en-US" altLang="en-US" sz="3200" b="1" dirty="0">
                <a:latin typeface="Arial" panose="020B0604020202020204" pitchFamily="34" charset="0"/>
                <a:cs typeface="Arial" panose="020B0604020202020204" pitchFamily="34" charset="0"/>
              </a:rPr>
              <a:t>  of  tithers  give  </a:t>
            </a:r>
            <a:r>
              <a:rPr lang="en-US" altLang="en-US" sz="3200" b="1" u="sng" dirty="0">
                <a:solidFill>
                  <a:srgbClr val="00B050"/>
                </a:solidFill>
                <a:latin typeface="Arial" panose="020B0604020202020204" pitchFamily="34" charset="0"/>
                <a:cs typeface="Arial" panose="020B0604020202020204" pitchFamily="34" charset="0"/>
              </a:rPr>
              <a:t>more</a:t>
            </a:r>
            <a:r>
              <a:rPr lang="en-US" altLang="en-US" sz="3200" b="1" dirty="0">
                <a:latin typeface="Arial" panose="020B0604020202020204" pitchFamily="34" charset="0"/>
                <a:cs typeface="Arial" panose="020B0604020202020204" pitchFamily="34" charset="0"/>
              </a:rPr>
              <a:t>  than  10%</a:t>
            </a:r>
          </a:p>
          <a:p>
            <a:pPr marL="0" indent="0" eaLnBrk="0" hangingPunct="0">
              <a:lnSpc>
                <a:spcPct val="100000"/>
              </a:lnSpc>
              <a:spcBef>
                <a:spcPct val="0"/>
              </a:spcBef>
              <a:buNone/>
            </a:pPr>
            <a:endParaRPr lang="en-US" altLang="en-US" sz="3200" b="1" u="sng" dirty="0">
              <a:solidFill>
                <a:srgbClr val="00B050"/>
              </a:solidFill>
              <a:latin typeface="Arial" panose="020B0604020202020204" pitchFamily="34" charset="0"/>
              <a:cs typeface="Arial" panose="020B0604020202020204" pitchFamily="34" charset="0"/>
            </a:endParaRPr>
          </a:p>
          <a:p>
            <a:pPr marL="0" indent="0" eaLnBrk="0" hangingPunct="0">
              <a:lnSpc>
                <a:spcPct val="100000"/>
              </a:lnSpc>
              <a:spcBef>
                <a:spcPct val="0"/>
              </a:spcBef>
              <a:buNone/>
            </a:pPr>
            <a:r>
              <a:rPr lang="en-US" altLang="en-US" sz="3200" b="1" dirty="0">
                <a:latin typeface="Arial" panose="020B0604020202020204" pitchFamily="34" charset="0"/>
                <a:cs typeface="Arial" panose="020B0604020202020204" pitchFamily="34" charset="0"/>
              </a:rPr>
              <a:t>~</a:t>
            </a:r>
            <a:r>
              <a:rPr lang="en-US" altLang="en-US" sz="3200" b="1" dirty="0">
                <a:solidFill>
                  <a:srgbClr val="00B050"/>
                </a:solidFill>
                <a:latin typeface="Arial" panose="020B0604020202020204" pitchFamily="34" charset="0"/>
                <a:cs typeface="Arial" panose="020B0604020202020204" pitchFamily="34" charset="0"/>
              </a:rPr>
              <a:t> </a:t>
            </a:r>
            <a:r>
              <a:rPr lang="en-US" altLang="en-US" sz="3200" b="1" u="sng" dirty="0">
                <a:solidFill>
                  <a:srgbClr val="00B050"/>
                </a:solidFill>
                <a:latin typeface="Arial" panose="020B0604020202020204" pitchFamily="34" charset="0"/>
                <a:cs typeface="Arial" panose="020B0604020202020204" pitchFamily="34" charset="0"/>
              </a:rPr>
              <a:t>70%</a:t>
            </a:r>
            <a:r>
              <a:rPr lang="en-US" altLang="en-US" sz="3200" b="1" dirty="0">
                <a:latin typeface="Arial" panose="020B0604020202020204" pitchFamily="34" charset="0"/>
                <a:cs typeface="Arial" panose="020B0604020202020204" pitchFamily="34" charset="0"/>
              </a:rPr>
              <a:t>  of  tithers  base  it  on  their  </a:t>
            </a:r>
            <a:r>
              <a:rPr lang="en-US" altLang="en-US" sz="3200" b="1" u="sng" dirty="0">
                <a:solidFill>
                  <a:srgbClr val="00B050"/>
                </a:solidFill>
                <a:latin typeface="Arial" panose="020B0604020202020204" pitchFamily="34" charset="0"/>
                <a:cs typeface="Arial" panose="020B0604020202020204" pitchFamily="34" charset="0"/>
              </a:rPr>
              <a:t>gross</a:t>
            </a:r>
            <a:r>
              <a:rPr lang="en-US" altLang="en-US" sz="3200" b="1" dirty="0">
                <a:latin typeface="Arial" panose="020B0604020202020204" pitchFamily="34" charset="0"/>
                <a:cs typeface="Arial" panose="020B0604020202020204" pitchFamily="34" charset="0"/>
              </a:rPr>
              <a:t>  income</a:t>
            </a:r>
          </a:p>
          <a:p>
            <a:pPr marL="0" indent="0" eaLnBrk="0" hangingPunct="0">
              <a:lnSpc>
                <a:spcPct val="100000"/>
              </a:lnSpc>
              <a:spcBef>
                <a:spcPct val="0"/>
              </a:spcBef>
              <a:buFont typeface="Arial" panose="020B0604020202020204" pitchFamily="34" charset="0"/>
              <a:buNone/>
            </a:pPr>
            <a:endParaRPr lang="en-US" altLang="en-US" sz="3200" b="1" dirty="0">
              <a:latin typeface="Arial" panose="020B0604020202020204" pitchFamily="34" charset="0"/>
              <a:cs typeface="Arial" panose="020B0604020202020204" pitchFamily="34" charset="0"/>
            </a:endParaRPr>
          </a:p>
          <a:p>
            <a:pPr marL="0" indent="0" eaLnBrk="0" hangingPunct="0">
              <a:lnSpc>
                <a:spcPct val="100000"/>
              </a:lnSpc>
              <a:spcBef>
                <a:spcPct val="0"/>
              </a:spcBef>
              <a:buFont typeface="Arial" panose="020B0604020202020204" pitchFamily="34" charset="0"/>
              <a:buNone/>
            </a:pPr>
            <a:endParaRPr lang="en-US" altLang="en-US" sz="1400" b="1" dirty="0">
              <a:latin typeface="Arial" panose="020B0604020202020204" pitchFamily="34" charset="0"/>
              <a:cs typeface="Arial" panose="020B0604020202020204" pitchFamily="34" charset="0"/>
            </a:endParaRPr>
          </a:p>
          <a:p>
            <a:pPr marL="0" indent="0" eaLnBrk="0" hangingPunct="0">
              <a:lnSpc>
                <a:spcPct val="100000"/>
              </a:lnSpc>
              <a:spcBef>
                <a:spcPct val="0"/>
              </a:spcBef>
              <a:buFont typeface="Arial" panose="020B0604020202020204" pitchFamily="34" charset="0"/>
              <a:buNone/>
            </a:pPr>
            <a:r>
              <a:rPr lang="en-US" altLang="en-US" sz="3200" b="1" dirty="0">
                <a:latin typeface="Arial" panose="020B0604020202020204" pitchFamily="34" charset="0"/>
                <a:cs typeface="Arial" panose="020B0604020202020204" pitchFamily="34" charset="0"/>
              </a:rPr>
              <a:t>~ Churches  accepting  tithes  online  increase 	overall  	donations  by  </a:t>
            </a:r>
            <a:r>
              <a:rPr lang="en-US" altLang="en-US" sz="3200" b="1" u="sng" dirty="0">
                <a:solidFill>
                  <a:srgbClr val="00B050"/>
                </a:solidFill>
                <a:latin typeface="Arial" panose="020B0604020202020204" pitchFamily="34" charset="0"/>
                <a:cs typeface="Arial" panose="020B0604020202020204" pitchFamily="34" charset="0"/>
              </a:rPr>
              <a:t>32%</a:t>
            </a:r>
            <a:endParaRPr lang="en-US" altLang="en-US" sz="3200" b="1" dirty="0">
              <a:solidFill>
                <a:srgbClr val="00B05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46F6B6B-794F-4552-8C75-9F8CD07830E0}"/>
              </a:ext>
            </a:extLst>
          </p:cNvPr>
          <p:cNvCxnSpPr/>
          <p:nvPr/>
        </p:nvCxnSpPr>
        <p:spPr bwMode="auto">
          <a:xfrm>
            <a:off x="1598041" y="6227556"/>
            <a:ext cx="8953877"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01B5C3B1-FE9B-4F2D-8053-F486C1B738A5}"/>
              </a:ext>
            </a:extLst>
          </p:cNvPr>
          <p:cNvSpPr txBox="1"/>
          <p:nvPr/>
        </p:nvSpPr>
        <p:spPr>
          <a:xfrm>
            <a:off x="100310" y="6335532"/>
            <a:ext cx="11928309" cy="553998"/>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¹ </a:t>
            </a:r>
            <a:r>
              <a:rPr kumimoji="0" lang="en-US" sz="1500" b="0" i="0" u="none" strike="noStrike" kern="1200" cap="none" spc="0" normalizeH="0" baseline="0" noProof="0" dirty="0">
                <a:ln>
                  <a:noFill/>
                </a:ln>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https://nonprofitssource.com/online-giving-statistics/church-giving/</a:t>
            </a:r>
            <a:r>
              <a:rPr kumimoji="0" lang="en-US" sz="1500" b="0" i="0" u="none" strike="noStrike" kern="1200" cap="none" spc="0" normalizeH="0" baseline="0" noProof="0" dirty="0">
                <a:ln>
                  <a:noFill/>
                </a:ln>
                <a:effectLst/>
                <a:uLnTx/>
                <a:uFillTx/>
                <a:latin typeface="Calibri" panose="020F0502020204030204"/>
                <a:ea typeface="+mn-ea"/>
                <a:cs typeface="+mn-cs"/>
              </a:rPr>
              <a:t> </a:t>
            </a:r>
            <a:r>
              <a:rPr lang="en-US" sz="1500" dirty="0">
                <a:hlinkClick r:id="rId3"/>
              </a:rPr>
              <a:t>https://www.vancopayments.com/egiving/church-giving-statistics-tithing</a:t>
            </a:r>
            <a:endParaRPr lang="en-US" sz="1500" dirty="0"/>
          </a:p>
          <a:p>
            <a:pPr lvl="0">
              <a:defRPr/>
            </a:pPr>
            <a:r>
              <a:rPr lang="en-US" sz="1500" dirty="0"/>
              <a:t> </a:t>
            </a:r>
            <a:r>
              <a:rPr kumimoji="0" lang="en-US" sz="15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² Stewardship Analysis from 250+ Orthodox parishes by Stewardship Calling</a:t>
            </a:r>
            <a:endParaRPr kumimoji="0" lang="en-US" sz="1500" b="0" i="0" u="none" strike="noStrike" kern="1200" cap="none" spc="0" normalizeH="0" baseline="0" noProof="0" dirty="0">
              <a:ln>
                <a:noFill/>
              </a:ln>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B43AC86-FE77-4B26-A1F2-8B54D04AB029}"/>
              </a:ext>
            </a:extLst>
          </p:cNvPr>
          <p:cNvCxnSpPr/>
          <p:nvPr/>
        </p:nvCxnSpPr>
        <p:spPr>
          <a:xfrm>
            <a:off x="324264" y="6361504"/>
            <a:ext cx="1148040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94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subTnLst>
                                    <p:animClr clrSpc="rgb" dir="cw">
                                      <p:cBhvr override="childStyle">
                                        <p:cTn dur="1" fill="hold" display="0" masterRel="nextClick" afterEffect="1"/>
                                        <p:tgtEl>
                                          <p:spTgt spid="12">
                                            <p:txEl>
                                              <p:pRg st="1" end="1"/>
                                            </p:txEl>
                                          </p:spTgt>
                                        </p:tgtEl>
                                        <p:attrNameLst>
                                          <p:attrName>ppt_c</p:attrName>
                                        </p:attrNameLst>
                                      </p:cBhvr>
                                      <p:to>
                                        <a:schemeClr val="bg2"/>
                                      </p:to>
                                    </p:animClr>
                                  </p:subTnLst>
                                </p:cTn>
                              </p:par>
                              <p:par>
                                <p:cTn id="8" presetID="10" presetClass="entr" presetSubtype="0" fill="hold" nodeType="withEffect">
                                  <p:stCondLst>
                                    <p:cond delay="0"/>
                                  </p:stCondLst>
                                  <p:childTnLst>
                                    <p:set>
                                      <p:cBhvr>
                                        <p:cTn id="9" dur="1" fill="hold">
                                          <p:stCondLst>
                                            <p:cond delay="0"/>
                                          </p:stCondLst>
                                        </p:cTn>
                                        <p:tgtEl>
                                          <p:spTgt spid="12">
                                            <p:txEl>
                                              <p:pRg st="2" end="2"/>
                                            </p:txEl>
                                          </p:spTgt>
                                        </p:tgtEl>
                                        <p:attrNameLst>
                                          <p:attrName>style.visibility</p:attrName>
                                        </p:attrNameLst>
                                      </p:cBhvr>
                                      <p:to>
                                        <p:strVal val="visible"/>
                                      </p:to>
                                    </p:set>
                                    <p:animEffect transition="in" filter="fade">
                                      <p:cBhvr>
                                        <p:cTn id="10" dur="500"/>
                                        <p:tgtEl>
                                          <p:spTgt spid="12">
                                            <p:txEl>
                                              <p:pRg st="2" end="2"/>
                                            </p:txEl>
                                          </p:spTgt>
                                        </p:tgtEl>
                                      </p:cBhvr>
                                    </p:animEffect>
                                  </p:childTnLst>
                                  <p:subTnLst>
                                    <p:animClr clrSpc="rgb" dir="cw">
                                      <p:cBhvr override="childStyle">
                                        <p:cTn dur="1" fill="hold" display="0" masterRel="nextClick" afterEffect="1"/>
                                        <p:tgtEl>
                                          <p:spTgt spid="12">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animEffect transition="in" filter="fade">
                                      <p:cBhvr>
                                        <p:cTn id="15" dur="500"/>
                                        <p:tgtEl>
                                          <p:spTgt spid="12">
                                            <p:txEl>
                                              <p:pRg st="4" end="4"/>
                                            </p:txEl>
                                          </p:spTgt>
                                        </p:tgtEl>
                                      </p:cBhvr>
                                    </p:animEffect>
                                  </p:childTnLst>
                                  <p:subTnLst>
                                    <p:animClr clrSpc="rgb" dir="cw">
                                      <p:cBhvr override="childStyle">
                                        <p:cTn dur="1" fill="hold" display="0" masterRel="nextClick" afterEffect="1"/>
                                        <p:tgtEl>
                                          <p:spTgt spid="12">
                                            <p:txEl>
                                              <p:pRg st="4" end="4"/>
                                            </p:txEl>
                                          </p:spTgt>
                                        </p:tgtEl>
                                        <p:attrNameLst>
                                          <p:attrName>ppt_c</p:attrName>
                                        </p:attrNameLst>
                                      </p:cBhvr>
                                      <p:to>
                                        <a:schemeClr val="bg2"/>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6" end="6"/>
                                            </p:txEl>
                                          </p:spTgt>
                                        </p:tgtEl>
                                        <p:attrNameLst>
                                          <p:attrName>style.visibility</p:attrName>
                                        </p:attrNameLst>
                                      </p:cBhvr>
                                      <p:to>
                                        <p:strVal val="visible"/>
                                      </p:to>
                                    </p:set>
                                    <p:animEffect transition="in" filter="fade">
                                      <p:cBhvr>
                                        <p:cTn id="20" dur="500"/>
                                        <p:tgtEl>
                                          <p:spTgt spid="12">
                                            <p:txEl>
                                              <p:pRg st="6" end="6"/>
                                            </p:txEl>
                                          </p:spTgt>
                                        </p:tgtEl>
                                      </p:cBhvr>
                                    </p:animEffect>
                                  </p:childTnLst>
                                  <p:subTnLst>
                                    <p:animClr clrSpc="rgb" dir="cw">
                                      <p:cBhvr override="childStyle">
                                        <p:cTn dur="1" fill="hold" display="0" masterRel="nextClick" afterEffect="1"/>
                                        <p:tgtEl>
                                          <p:spTgt spid="12">
                                            <p:txEl>
                                              <p:pRg st="6" end="6"/>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animEffect transition="in" filter="fade">
                                      <p:cBhvr>
                                        <p:cTn id="25"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paper money&#10;&#10;Description automatically generated with low confidence">
            <a:extLst>
              <a:ext uri="{FF2B5EF4-FFF2-40B4-BE49-F238E27FC236}">
                <a16:creationId xmlns:a16="http://schemas.microsoft.com/office/drawing/2014/main" id="{F9F58BB2-F910-448A-9C1C-D682FF72BCA1}"/>
              </a:ext>
            </a:extLst>
          </p:cNvPr>
          <p:cNvPicPr>
            <a:picLocks noChangeAspect="1"/>
          </p:cNvPicPr>
          <p:nvPr/>
        </p:nvPicPr>
        <p:blipFill>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841731" name="Rectangle 3"/>
          <p:cNvSpPr>
            <a:spLocks noChangeArrowheads="1"/>
          </p:cNvSpPr>
          <p:nvPr/>
        </p:nvSpPr>
        <p:spPr bwMode="auto">
          <a:xfrm>
            <a:off x="878305" y="1099962"/>
            <a:ext cx="10527631" cy="316965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ministries,  services  or  charities  could  you  fund  if  you  had</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total  annual  stewardship</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1FE15C86-6B39-494D-9113-8FBED10D13A1}"/>
              </a:ext>
            </a:extLst>
          </p:cNvPr>
          <p:cNvSpPr/>
          <p:nvPr/>
        </p:nvSpPr>
        <p:spPr>
          <a:xfrm>
            <a:off x="2721748" y="2553796"/>
            <a:ext cx="6748503" cy="1569660"/>
          </a:xfrm>
          <a:prstGeom prst="rect">
            <a:avLst/>
          </a:prstGeom>
          <a:noFill/>
        </p:spPr>
        <p:txBody>
          <a:bodyPr wrap="square" lIns="91440" tIns="45720" rIns="91440" bIns="45720">
            <a:spAutoFit/>
          </a:bodyPr>
          <a:lstStyle/>
          <a:p>
            <a:pPr algn="ctr"/>
            <a:r>
              <a:rPr kumimoji="0" lang="en-US" sz="9600" b="1" i="0" strike="noStrike" kern="1200" cap="none" spc="0" normalizeH="0" baseline="0" noProof="0" dirty="0">
                <a:ln w="12700" cmpd="sng">
                  <a:solidFill>
                    <a:srgbClr val="C00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uLnTx/>
                <a:uFillTx/>
                <a:latin typeface="Arial" panose="020B0604020202020204" pitchFamily="34" charset="0"/>
                <a:ea typeface="+mn-ea"/>
                <a:cs typeface="Arial" panose="020B0604020202020204" pitchFamily="34" charset="0"/>
              </a:rPr>
              <a:t>$2,500,000</a:t>
            </a:r>
            <a:endParaRPr lang="en-US" sz="9600" b="1" cap="none" spc="0" dirty="0">
              <a:ln w="12700" cmpd="sng">
                <a:solidFill>
                  <a:srgbClr val="C00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46263001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6D299C-3A02-468F-82C5-DA1FE92716D5}"/>
              </a:ext>
            </a:extLst>
          </p:cNvPr>
          <p:cNvSpPr>
            <a:spLocks noGrp="1"/>
          </p:cNvSpPr>
          <p:nvPr>
            <p:ph type="title"/>
          </p:nvPr>
        </p:nvSpPr>
        <p:spPr>
          <a:xfrm>
            <a:off x="2798609" y="517586"/>
            <a:ext cx="11795928" cy="1033669"/>
          </a:xfrm>
        </p:spPr>
        <p:txBody>
          <a:bodyPr>
            <a:normAutofit/>
          </a:bodyPr>
          <a:lstStyle/>
          <a:p>
            <a:r>
              <a:rPr lang="en-US" sz="3400" u="sng" dirty="0">
                <a:solidFill>
                  <a:schemeClr val="bg1"/>
                </a:solidFill>
                <a:latin typeface="Arial" panose="020B0604020202020204" pitchFamily="34" charset="0"/>
                <a:cs typeface="Arial" panose="020B0604020202020204" pitchFamily="34" charset="0"/>
              </a:rPr>
              <a:t>Here’s  How  This  Is  Possible</a:t>
            </a:r>
            <a:endParaRPr lang="en-US" sz="3400" u="sng" dirty="0">
              <a:solidFill>
                <a:srgbClr val="FFFFFF"/>
              </a:solidFill>
              <a:latin typeface="Arial" panose="020B0604020202020204" pitchFamily="34" charset="0"/>
              <a:cs typeface="Arial" panose="020B0604020202020204" pitchFamily="34" charset="0"/>
            </a:endParaRPr>
          </a:p>
        </p:txBody>
      </p:sp>
      <p:sp>
        <p:nvSpPr>
          <p:cNvPr id="12" name="Rectangle 1">
            <a:extLst>
              <a:ext uri="{FF2B5EF4-FFF2-40B4-BE49-F238E27FC236}">
                <a16:creationId xmlns:a16="http://schemas.microsoft.com/office/drawing/2014/main" id="{4987A72C-0341-45F6-A484-3A2935FB9015}"/>
              </a:ext>
            </a:extLst>
          </p:cNvPr>
          <p:cNvSpPr txBox="1">
            <a:spLocks noChangeArrowheads="1"/>
          </p:cNvSpPr>
          <p:nvPr/>
        </p:nvSpPr>
        <p:spPr bwMode="auto">
          <a:xfrm>
            <a:off x="330417" y="1686501"/>
            <a:ext cx="11789671" cy="48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lvl="1" indent="-346075" fontAlgn="base">
              <a:lnSpc>
                <a:spcPct val="80000"/>
              </a:lnSpc>
              <a:spcBef>
                <a:spcPct val="20000"/>
              </a:spcBef>
              <a:spcAft>
                <a:spcPct val="0"/>
              </a:spcAft>
              <a:tabLst>
                <a:tab pos="1373188" algn="l"/>
              </a:tabLst>
              <a:defRPr/>
            </a:pPr>
            <a:r>
              <a:rPr lang="en-US" sz="2800" b="1" dirty="0">
                <a:solidFill>
                  <a:srgbClr val="000000"/>
                </a:solidFill>
                <a:latin typeface="Arial" panose="020B0604020202020204" pitchFamily="34" charset="0"/>
                <a:cs typeface="Arial" panose="020B0604020202020204" pitchFamily="34" charset="0"/>
              </a:rPr>
              <a:t>Est.  Median  U.S. Orthodox Christians  income  =  </a:t>
            </a:r>
            <a:r>
              <a:rPr lang="en-US" sz="3200" b="1" dirty="0">
                <a:solidFill>
                  <a:srgbClr val="00B050"/>
                </a:solidFill>
                <a:latin typeface="Arial" panose="020B0604020202020204" pitchFamily="34" charset="0"/>
                <a:cs typeface="Arial" panose="020B0604020202020204" pitchFamily="34" charset="0"/>
              </a:rPr>
              <a:t>$81,750</a:t>
            </a:r>
            <a:r>
              <a:rPr lang="en-US" sz="2800" b="1" dirty="0">
                <a:solidFill>
                  <a:srgbClr val="000000"/>
                </a:solidFill>
                <a:latin typeface="Arial" panose="020B0604020202020204" pitchFamily="34" charset="0"/>
                <a:cs typeface="Arial" panose="020B0604020202020204" pitchFamily="34" charset="0"/>
              </a:rPr>
              <a:t>¹  </a:t>
            </a:r>
          </a:p>
          <a:p>
            <a:pPr marL="0" lvl="1" indent="0" fontAlgn="base">
              <a:lnSpc>
                <a:spcPct val="80000"/>
              </a:lnSpc>
              <a:spcBef>
                <a:spcPct val="20000"/>
              </a:spcBef>
              <a:spcAft>
                <a:spcPct val="0"/>
              </a:spcAft>
              <a:buNone/>
              <a:tabLst>
                <a:tab pos="1373188" algn="l"/>
              </a:tabLst>
              <a:defRPr/>
            </a:pPr>
            <a:r>
              <a:rPr lang="en-US" sz="2800" b="1" dirty="0">
                <a:solidFill>
                  <a:srgbClr val="000000"/>
                </a:solidFill>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a:t>
            </a:r>
            <a:r>
              <a:rPr lang="en-US" sz="3200" b="1" u="sng" dirty="0">
                <a:solidFill>
                  <a:srgbClr val="00B050"/>
                </a:solidFill>
                <a:latin typeface="Arial" panose="020B0604020202020204" pitchFamily="34" charset="0"/>
                <a:cs typeface="Arial" panose="020B0604020202020204" pitchFamily="34" charset="0"/>
              </a:rPr>
              <a:t>$8,175</a:t>
            </a:r>
            <a:r>
              <a:rPr lang="en-US" sz="3200" b="1" dirty="0">
                <a:solidFill>
                  <a:srgbClr val="00B050"/>
                </a:solidFill>
                <a:latin typeface="Arial" panose="020B0604020202020204" pitchFamily="34" charset="0"/>
                <a:cs typeface="Arial" panose="020B0604020202020204" pitchFamily="34" charset="0"/>
              </a:rPr>
              <a:t>  </a:t>
            </a:r>
            <a:r>
              <a:rPr lang="en-US" sz="2800" b="1" dirty="0">
                <a:solidFill>
                  <a:srgbClr val="000000"/>
                </a:solidFill>
                <a:latin typeface="Arial" panose="020B0604020202020204" pitchFamily="34" charset="0"/>
                <a:cs typeface="Arial" panose="020B0604020202020204" pitchFamily="34" charset="0"/>
              </a:rPr>
              <a:t>=  a  median  Orthodox  income  tithe)</a:t>
            </a:r>
          </a:p>
          <a:p>
            <a:pPr marL="0" lvl="1" indent="0" fontAlgn="base">
              <a:lnSpc>
                <a:spcPct val="80000"/>
              </a:lnSpc>
              <a:spcBef>
                <a:spcPct val="20000"/>
              </a:spcBef>
              <a:spcAft>
                <a:spcPct val="0"/>
              </a:spcAft>
              <a:buNone/>
              <a:tabLst>
                <a:tab pos="1373188" algn="l"/>
              </a:tabLst>
              <a:defRPr/>
            </a:pPr>
            <a:endParaRPr lang="en-US" sz="1000" b="1" dirty="0">
              <a:solidFill>
                <a:srgbClr val="000000"/>
              </a:solidFill>
              <a:latin typeface="Arial" panose="020B0604020202020204" pitchFamily="34" charset="0"/>
              <a:cs typeface="Arial" panose="020B0604020202020204" pitchFamily="34" charset="0"/>
            </a:endParaRPr>
          </a:p>
          <a:p>
            <a:pPr marL="346075" lvl="1" indent="-346075" fontAlgn="base">
              <a:lnSpc>
                <a:spcPct val="80000"/>
              </a:lnSpc>
              <a:spcBef>
                <a:spcPct val="20000"/>
              </a:spcBef>
              <a:spcAft>
                <a:spcPct val="0"/>
              </a:spcAft>
              <a:tabLst>
                <a:tab pos="1373188" algn="l"/>
              </a:tabLst>
              <a:defRPr/>
            </a:pPr>
            <a:r>
              <a:rPr lang="en-US" sz="2800" b="1" dirty="0">
                <a:solidFill>
                  <a:srgbClr val="000000"/>
                </a:solidFill>
                <a:latin typeface="Arial" panose="020B0604020202020204" pitchFamily="34" charset="0"/>
                <a:cs typeface="Arial" panose="020B0604020202020204" pitchFamily="34" charset="0"/>
              </a:rPr>
              <a:t>N = your  number  of  Stewardship  units/families  </a:t>
            </a:r>
          </a:p>
          <a:p>
            <a:pPr marL="346075" lvl="1" indent="-346075" fontAlgn="base">
              <a:lnSpc>
                <a:spcPct val="80000"/>
              </a:lnSpc>
              <a:spcBef>
                <a:spcPct val="20000"/>
              </a:spcBef>
              <a:spcAft>
                <a:spcPct val="0"/>
              </a:spcAft>
              <a:tabLst>
                <a:tab pos="1373188" algn="l"/>
              </a:tabLst>
              <a:defRPr/>
            </a:pPr>
            <a:r>
              <a:rPr lang="en-US" sz="2800" b="1" dirty="0">
                <a:solidFill>
                  <a:srgbClr val="000000"/>
                </a:solidFill>
                <a:latin typeface="Arial" panose="020B0604020202020204" pitchFamily="34" charset="0"/>
                <a:cs typeface="Arial" panose="020B0604020202020204" pitchFamily="34" charset="0"/>
              </a:rPr>
              <a:t>$8,175   x  N =  your  new  $teward$hip  total </a:t>
            </a:r>
          </a:p>
          <a:p>
            <a:pPr marL="346075" lvl="1" indent="-346075" fontAlgn="base">
              <a:lnSpc>
                <a:spcPct val="80000"/>
              </a:lnSpc>
              <a:spcBef>
                <a:spcPct val="20000"/>
              </a:spcBef>
              <a:spcAft>
                <a:spcPct val="0"/>
              </a:spcAft>
              <a:tabLst>
                <a:tab pos="1373188" algn="l"/>
              </a:tabLst>
              <a:defRPr/>
            </a:pPr>
            <a:endParaRPr lang="en-US" sz="2800" b="1" dirty="0">
              <a:latin typeface="Arial" panose="020B0604020202020204" pitchFamily="34" charset="0"/>
              <a:cs typeface="Arial" panose="020B0604020202020204" pitchFamily="34" charset="0"/>
            </a:endParaRPr>
          </a:p>
          <a:p>
            <a:pPr marL="346075" lvl="1" indent="-346075" fontAlgn="base">
              <a:lnSpc>
                <a:spcPct val="80000"/>
              </a:lnSpc>
              <a:spcBef>
                <a:spcPct val="20000"/>
              </a:spcBef>
              <a:spcAft>
                <a:spcPct val="0"/>
              </a:spcAft>
              <a:tabLst>
                <a:tab pos="1373188" algn="l"/>
              </a:tabLst>
              <a:defRPr/>
            </a:pPr>
            <a:endParaRPr lang="en-US" sz="2800" b="1" dirty="0">
              <a:latin typeface="Arial" panose="020B0604020202020204" pitchFamily="34" charset="0"/>
              <a:cs typeface="Arial" panose="020B0604020202020204" pitchFamily="34" charset="0"/>
            </a:endParaRPr>
          </a:p>
          <a:p>
            <a:pPr marL="346075" lvl="1" indent="-346075" fontAlgn="base">
              <a:lnSpc>
                <a:spcPct val="80000"/>
              </a:lnSpc>
              <a:spcBef>
                <a:spcPct val="20000"/>
              </a:spcBef>
              <a:spcAft>
                <a:spcPct val="0"/>
              </a:spcAft>
              <a:tabLst>
                <a:tab pos="1373188" algn="l"/>
              </a:tabLst>
              <a:defRPr/>
            </a:pPr>
            <a:endParaRPr lang="en-US" sz="2800" b="1" dirty="0">
              <a:latin typeface="Arial" panose="020B0604020202020204" pitchFamily="34" charset="0"/>
              <a:cs typeface="Arial" panose="020B0604020202020204" pitchFamily="34" charset="0"/>
            </a:endParaRPr>
          </a:p>
          <a:p>
            <a:pPr marL="346075" lvl="1" indent="-346075" fontAlgn="base">
              <a:lnSpc>
                <a:spcPct val="80000"/>
              </a:lnSpc>
              <a:spcBef>
                <a:spcPct val="20000"/>
              </a:spcBef>
              <a:spcAft>
                <a:spcPct val="0"/>
              </a:spcAft>
              <a:tabLst>
                <a:tab pos="1373188" algn="l"/>
              </a:tabLst>
              <a:defRPr/>
            </a:pPr>
            <a:endParaRPr lang="en-US" sz="2800" b="1" dirty="0">
              <a:latin typeface="Arial" panose="020B0604020202020204" pitchFamily="34" charset="0"/>
              <a:cs typeface="Arial" panose="020B0604020202020204" pitchFamily="34" charset="0"/>
            </a:endParaRPr>
          </a:p>
          <a:p>
            <a:pPr marL="346075" lvl="1" indent="-346075" fontAlgn="base">
              <a:lnSpc>
                <a:spcPct val="80000"/>
              </a:lnSpc>
              <a:spcBef>
                <a:spcPct val="20000"/>
              </a:spcBef>
              <a:spcAft>
                <a:spcPct val="0"/>
              </a:spcAft>
              <a:tabLst>
                <a:tab pos="1373188" algn="l"/>
              </a:tabLst>
              <a:defRPr/>
            </a:pPr>
            <a:r>
              <a:rPr lang="en-US" sz="2800" b="1" dirty="0">
                <a:latin typeface="Arial" panose="020B0604020202020204" pitchFamily="34" charset="0"/>
                <a:cs typeface="Arial" panose="020B0604020202020204" pitchFamily="34" charset="0"/>
              </a:rPr>
              <a:t>What  could  you  do  with  </a:t>
            </a:r>
            <a:r>
              <a:rPr lang="en-US" sz="4000" b="1" u="sng" dirty="0">
                <a:solidFill>
                  <a:srgbClr val="00B050"/>
                </a:solidFill>
                <a:latin typeface="Arial" panose="020B0604020202020204" pitchFamily="34" charset="0"/>
                <a:cs typeface="Arial" panose="020B0604020202020204" pitchFamily="34" charset="0"/>
              </a:rPr>
              <a:t>$ X Million</a:t>
            </a:r>
            <a:r>
              <a:rPr lang="en-US" sz="4000" b="1" dirty="0">
                <a:solidFill>
                  <a:srgbClr val="00B050"/>
                </a:solidFill>
                <a:latin typeface="Arial" panose="020B0604020202020204" pitchFamily="34" charset="0"/>
                <a:cs typeface="Arial" panose="020B0604020202020204" pitchFamily="34" charset="0"/>
              </a:rPr>
              <a:t>  </a:t>
            </a:r>
            <a:r>
              <a:rPr lang="en-US" sz="2800" b="1" dirty="0">
                <a:solidFill>
                  <a:srgbClr val="000000"/>
                </a:solidFill>
                <a:latin typeface="Arial" panose="020B0604020202020204" pitchFamily="34" charset="0"/>
                <a:cs typeface="Arial" panose="020B0604020202020204" pitchFamily="34" charset="0"/>
              </a:rPr>
              <a:t>more? </a:t>
            </a:r>
          </a:p>
          <a:p>
            <a:pPr marL="0" marR="0" lvl="0" indent="0" algn="l" defTabSz="914400" rtl="0" eaLnBrk="0" fontAlgn="auto" latinLnBrk="0" hangingPunct="0">
              <a:lnSpc>
                <a:spcPct val="100000"/>
              </a:lnSpc>
              <a:spcBef>
                <a:spcPct val="0"/>
              </a:spcBef>
              <a:spcAft>
                <a:spcPts val="0"/>
              </a:spcAft>
              <a:buClrTx/>
              <a:buSzTx/>
              <a:buFont typeface="Arial" panose="020B0604020202020204" pitchFamily="34" charset="0"/>
              <a:buNone/>
              <a:tabLst/>
              <a:defRPr/>
            </a:pP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01B5C3B1-FE9B-4F2D-8053-F486C1B738A5}"/>
              </a:ext>
            </a:extLst>
          </p:cNvPr>
          <p:cNvSpPr txBox="1"/>
          <p:nvPr/>
        </p:nvSpPr>
        <p:spPr>
          <a:xfrm>
            <a:off x="119868" y="6004787"/>
            <a:ext cx="11928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¹ </a:t>
            </a:r>
            <a:r>
              <a:rPr kumimoji="0" lang="en-US" sz="1600" b="0" i="1" u="none" strike="noStrike" kern="1200" cap="none" spc="0" normalizeH="0" baseline="0" noProof="0" dirty="0">
                <a:ln>
                  <a:noFill/>
                </a:ln>
                <a:solidFill>
                  <a:srgbClr val="000000"/>
                </a:solidFill>
                <a:effectLst/>
                <a:uLnTx/>
                <a:uFillTx/>
                <a:latin typeface="Times New Roman" pitchFamily="18" charset="0"/>
                <a:ea typeface="+mn-ea"/>
                <a:cs typeface="+mn-cs"/>
              </a:rPr>
              <a:t>Median annual household income U.S. Census as reported 10-02-2020:</a:t>
            </a: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 Lebanese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$87,099; </a:t>
            </a:r>
            <a:r>
              <a:rPr kumimoji="0" lang="en-US" sz="1600" b="0" i="1"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Russian  </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$85,989 </a:t>
            </a:r>
            <a:r>
              <a:rPr kumimoji="0" 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Greek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$82,036;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Romanian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$81,878;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Ukrainian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$81,603;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Serbian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$81,452;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Bulgarian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$80, 626;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Armenia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$77,110. = </a:t>
            </a:r>
            <a:r>
              <a:rPr kumimoji="0" lang="en-US" sz="1600" b="1" i="0" u="sng" strike="noStrike" kern="1200" cap="none" spc="0" normalizeH="0" baseline="0" noProof="0" dirty="0">
                <a:ln>
                  <a:noFill/>
                </a:ln>
                <a:solidFill>
                  <a:srgbClr val="000000"/>
                </a:solidFill>
                <a:effectLst/>
                <a:uLnTx/>
                <a:uFillTx/>
                <a:latin typeface="Calibri" panose="020F0502020204030204"/>
                <a:ea typeface="+mn-ea"/>
                <a:cs typeface="+mn-cs"/>
              </a:rPr>
              <a:t>MEDIAN  INCOME  OF  AMERICANS  FROM  HISTORICALLY  ORTHODOX  COUNTRIES = $81,750</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B43AC86-FE77-4B26-A1F2-8B54D04AB029}"/>
              </a:ext>
            </a:extLst>
          </p:cNvPr>
          <p:cNvCxnSpPr/>
          <p:nvPr/>
        </p:nvCxnSpPr>
        <p:spPr>
          <a:xfrm>
            <a:off x="252248" y="6010539"/>
            <a:ext cx="1148040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Box 6">
            <a:extLst>
              <a:ext uri="{FF2B5EF4-FFF2-40B4-BE49-F238E27FC236}">
                <a16:creationId xmlns:a16="http://schemas.microsoft.com/office/drawing/2014/main" id="{813E8429-46EE-45AA-8ABB-BFEA81FEA5BD}"/>
              </a:ext>
            </a:extLst>
          </p:cNvPr>
          <p:cNvSpPr txBox="1">
            <a:spLocks noChangeArrowheads="1"/>
          </p:cNvSpPr>
          <p:nvPr/>
        </p:nvSpPr>
        <p:spPr bwMode="auto">
          <a:xfrm>
            <a:off x="459350" y="3892077"/>
            <a:ext cx="10893287" cy="197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ct val="50000"/>
              </a:spcBef>
              <a:defRPr/>
            </a:pPr>
            <a:r>
              <a:rPr kumimoji="0" lang="en-US" sz="2800" b="1" i="0" u="none" strike="noStrike" kern="1200" cap="none" spc="0" normalizeH="0" baseline="0" noProof="0" dirty="0">
                <a:ln>
                  <a:noFill/>
                </a:ln>
                <a:effectLst/>
                <a:uLnTx/>
                <a:uFillTx/>
                <a:latin typeface="Arial" pitchFamily="34" charset="0"/>
              </a:rPr>
              <a:t>100N = </a:t>
            </a:r>
            <a:r>
              <a:rPr kumimoji="0" lang="en-US" sz="2800" b="1" i="0" u="sng" strike="noStrike" kern="1200" cap="none" spc="0" normalizeH="0" baseline="0" noProof="0" dirty="0">
                <a:ln>
                  <a:noFill/>
                </a:ln>
                <a:solidFill>
                  <a:srgbClr val="00B050"/>
                </a:solidFill>
                <a:effectLst/>
                <a:uLnTx/>
                <a:uFillTx/>
                <a:latin typeface="Arial" pitchFamily="34" charset="0"/>
              </a:rPr>
              <a:t>$817,500</a:t>
            </a:r>
            <a:r>
              <a:rPr kumimoji="0" lang="en-US" sz="2800" b="1" i="0" u="none" strike="noStrike" kern="1200" cap="none" spc="0" normalizeH="0" baseline="0" noProof="0" dirty="0">
                <a:ln>
                  <a:noFill/>
                </a:ln>
                <a:effectLst/>
                <a:uLnTx/>
                <a:uFillTx/>
                <a:latin typeface="Arial" pitchFamily="34" charset="0"/>
              </a:rPr>
              <a:t>	</a:t>
            </a:r>
            <a:r>
              <a:rPr lang="en-US" sz="2800" b="1" dirty="0">
                <a:latin typeface="Arial" pitchFamily="34" charset="0"/>
              </a:rPr>
              <a:t>200N = </a:t>
            </a:r>
            <a:r>
              <a:rPr lang="en-US" sz="2800" b="1" u="sng" dirty="0">
                <a:solidFill>
                  <a:srgbClr val="00B050"/>
                </a:solidFill>
                <a:latin typeface="Arial" pitchFamily="34" charset="0"/>
              </a:rPr>
              <a:t>$1,635,000</a:t>
            </a:r>
            <a:r>
              <a:rPr lang="en-US" sz="2800" b="1" dirty="0">
                <a:latin typeface="Arial" pitchFamily="34" charset="0"/>
              </a:rPr>
              <a:t>       300N = </a:t>
            </a:r>
            <a:r>
              <a:rPr lang="en-US" sz="2800" b="1" u="sng" dirty="0">
                <a:solidFill>
                  <a:srgbClr val="00B050"/>
                </a:solidFill>
                <a:latin typeface="Arial" pitchFamily="34" charset="0"/>
              </a:rPr>
              <a:t>$2,452,500</a:t>
            </a:r>
          </a:p>
          <a:p>
            <a:pPr lvl="0">
              <a:spcBef>
                <a:spcPct val="50000"/>
              </a:spcBef>
              <a:defRPr/>
            </a:pPr>
            <a:r>
              <a:rPr lang="en-US" sz="2800" b="1" dirty="0">
                <a:latin typeface="Arial" pitchFamily="34" charset="0"/>
              </a:rPr>
              <a:t>400N = </a:t>
            </a:r>
            <a:r>
              <a:rPr lang="en-US" sz="2800" b="1" u="sng" dirty="0">
                <a:solidFill>
                  <a:srgbClr val="00B050"/>
                </a:solidFill>
                <a:latin typeface="Arial" pitchFamily="34" charset="0"/>
              </a:rPr>
              <a:t>$3,270,000</a:t>
            </a:r>
            <a:r>
              <a:rPr lang="en-US" sz="2800" b="1" dirty="0">
                <a:latin typeface="Arial" pitchFamily="34" charset="0"/>
              </a:rPr>
              <a:t>  	</a:t>
            </a:r>
            <a:r>
              <a:rPr kumimoji="0" lang="en-US" sz="2800" b="1" i="0" u="none" strike="noStrike" kern="1200" cap="none" spc="0" normalizeH="0" baseline="0" noProof="0" dirty="0">
                <a:ln>
                  <a:noFill/>
                </a:ln>
                <a:effectLst/>
                <a:uLnTx/>
                <a:uFillTx/>
                <a:latin typeface="Arial" pitchFamily="34" charset="0"/>
              </a:rPr>
              <a:t>5</a:t>
            </a:r>
            <a:r>
              <a:rPr lang="en-US" sz="2800" b="1" dirty="0">
                <a:latin typeface="Arial" pitchFamily="34" charset="0"/>
              </a:rPr>
              <a:t>00N = </a:t>
            </a:r>
            <a:r>
              <a:rPr lang="en-US" sz="2800" b="1" u="sng" dirty="0">
                <a:solidFill>
                  <a:srgbClr val="00B050"/>
                </a:solidFill>
                <a:latin typeface="Arial" pitchFamily="34" charset="0"/>
              </a:rPr>
              <a:t>$4,087,500</a:t>
            </a:r>
            <a:r>
              <a:rPr lang="en-US" sz="2800" b="1" dirty="0">
                <a:latin typeface="Arial" pitchFamily="34" charset="0"/>
              </a:rPr>
              <a:t>   	6</a:t>
            </a:r>
            <a:r>
              <a:rPr kumimoji="0" lang="en-US" sz="2800" b="1" i="0" u="none" strike="noStrike" kern="1200" cap="none" spc="0" normalizeH="0" baseline="0" noProof="0" dirty="0">
                <a:ln>
                  <a:noFill/>
                </a:ln>
                <a:effectLst/>
                <a:uLnTx/>
                <a:uFillTx/>
                <a:latin typeface="Arial" pitchFamily="34" charset="0"/>
              </a:rPr>
              <a:t>00N = </a:t>
            </a:r>
            <a:r>
              <a:rPr kumimoji="0" lang="en-US" sz="2800" b="1" i="0" u="sng" strike="noStrike" kern="1200" cap="none" spc="0" normalizeH="0" baseline="0" noProof="0" dirty="0">
                <a:ln>
                  <a:noFill/>
                </a:ln>
                <a:solidFill>
                  <a:srgbClr val="00B050"/>
                </a:solidFill>
                <a:effectLst/>
                <a:uLnTx/>
                <a:uFillTx/>
                <a:latin typeface="Arial" pitchFamily="34" charset="0"/>
              </a:rPr>
              <a:t>$4,905,000</a:t>
            </a:r>
            <a:r>
              <a:rPr kumimoji="0" lang="en-US" sz="2800" b="1" i="0" strike="noStrike" kern="1200" cap="none" spc="0" normalizeH="0" baseline="0" noProof="0" dirty="0">
                <a:ln>
                  <a:noFill/>
                </a:ln>
                <a:effectLst/>
                <a:uLnTx/>
                <a:uFillTx/>
                <a:latin typeface="Arial" pitchFamily="34" charset="0"/>
              </a:rPr>
              <a:t>           </a:t>
            </a:r>
            <a:r>
              <a:rPr kumimoji="0" lang="en-US" sz="2100" b="1" i="0" u="none" strike="noStrike" kern="1200" cap="none" spc="0" normalizeH="0" baseline="0" noProof="0" dirty="0">
                <a:ln>
                  <a:noFill/>
                </a:ln>
                <a:solidFill>
                  <a:srgbClr val="00B050"/>
                </a:solidFill>
                <a:effectLst/>
                <a:uLnTx/>
                <a:uFillTx/>
                <a:latin typeface="Arial" pitchFamily="34" charset="0"/>
              </a:rPr>
              <a:t>		</a:t>
            </a:r>
          </a:p>
          <a:p>
            <a:pPr lvl="0" eaLnBrk="1" hangingPunct="1">
              <a:spcBef>
                <a:spcPct val="50000"/>
              </a:spcBef>
              <a:defRPr/>
            </a:pPr>
            <a:r>
              <a:rPr kumimoji="0" lang="en-US" sz="2100" b="1" i="0" u="none" strike="noStrike" kern="1200" cap="none" spc="0" normalizeH="0" baseline="0" noProof="0" dirty="0">
                <a:ln>
                  <a:noFill/>
                </a:ln>
                <a:solidFill>
                  <a:srgbClr val="00B050"/>
                </a:solidFill>
                <a:effectLst/>
                <a:uLnTx/>
                <a:uFillTx/>
                <a:latin typeface="Arial" pitchFamily="34" charset="0"/>
              </a:rPr>
              <a:t>	</a:t>
            </a:r>
          </a:p>
        </p:txBody>
      </p:sp>
    </p:spTree>
    <p:extLst>
      <p:ext uri="{BB962C8B-B14F-4D97-AF65-F5344CB8AC3E}">
        <p14:creationId xmlns:p14="http://schemas.microsoft.com/office/powerpoint/2010/main" val="86744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subTnLst>
                                    <p:animClr clrSpc="rgb" dir="cw">
                                      <p:cBhvr override="childStyle">
                                        <p:cTn dur="1" fill="hold" display="0" masterRel="nextClick" afterEffect="1"/>
                                        <p:tgtEl>
                                          <p:spTgt spid="12">
                                            <p:txEl>
                                              <p:pRg st="0" end="0"/>
                                            </p:txEl>
                                          </p:spTgt>
                                        </p:tgtEl>
                                        <p:attrNameLst>
                                          <p:attrName>ppt_c</p:attrName>
                                        </p:attrNameLst>
                                      </p:cBhvr>
                                      <p:to>
                                        <a:srgbClr val="B2B2B2"/>
                                      </p:to>
                                    </p:animClr>
                                  </p:sub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subTnLst>
                                    <p:animClr clrSpc="rgb" dir="cw">
                                      <p:cBhvr override="childStyle">
                                        <p:cTn dur="1" fill="hold" display="0" masterRel="nextClick" afterEffect="1"/>
                                        <p:tgtEl>
                                          <p:spTgt spid="12">
                                            <p:txEl>
                                              <p:pRg st="1" end="1"/>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fade">
                                      <p:cBhvr>
                                        <p:cTn id="15" dur="500"/>
                                        <p:tgtEl>
                                          <p:spTgt spid="12">
                                            <p:txEl>
                                              <p:pRg st="3" end="3"/>
                                            </p:txEl>
                                          </p:spTgt>
                                        </p:tgtEl>
                                      </p:cBhvr>
                                    </p:animEffect>
                                  </p:childTnLst>
                                  <p:subTnLst>
                                    <p:animClr clrSpc="rgb" dir="cw">
                                      <p:cBhvr override="childStyle">
                                        <p:cTn dur="1" fill="hold" display="0" masterRel="nextClick" afterEffect="1"/>
                                        <p:tgtEl>
                                          <p:spTgt spid="12">
                                            <p:txEl>
                                              <p:pRg st="3" end="3"/>
                                            </p:txEl>
                                          </p:spTgt>
                                        </p:tgtEl>
                                        <p:attrNameLst>
                                          <p:attrName>ppt_c</p:attrName>
                                        </p:attrNameLst>
                                      </p:cBhvr>
                                      <p:to>
                                        <a:srgbClr val="B2B2B2"/>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4" end="4"/>
                                            </p:txEl>
                                          </p:spTgt>
                                        </p:tgtEl>
                                        <p:attrNameLst>
                                          <p:attrName>style.visibility</p:attrName>
                                        </p:attrNameLst>
                                      </p:cBhvr>
                                      <p:to>
                                        <p:strVal val="visible"/>
                                      </p:to>
                                    </p:set>
                                    <p:animEffect transition="in" filter="fade">
                                      <p:cBhvr>
                                        <p:cTn id="20" dur="500"/>
                                        <p:tgtEl>
                                          <p:spTgt spid="12">
                                            <p:txEl>
                                              <p:pRg st="4" end="4"/>
                                            </p:txEl>
                                          </p:spTgt>
                                        </p:tgtEl>
                                      </p:cBhvr>
                                    </p:animEffect>
                                  </p:childTnLst>
                                  <p:subTnLst>
                                    <p:animClr clrSpc="rgb" dir="cw">
                                      <p:cBhvr override="childStyle">
                                        <p:cTn dur="1" fill="hold" display="0" masterRel="nextClick" afterEffect="1"/>
                                        <p:tgtEl>
                                          <p:spTgt spid="12">
                                            <p:txEl>
                                              <p:pRg st="4" end="4"/>
                                            </p:txEl>
                                          </p:spTgt>
                                        </p:tgtEl>
                                        <p:attrNameLst>
                                          <p:attrName>ppt_c</p:attrName>
                                        </p:attrNameLst>
                                      </p:cBhvr>
                                      <p:to>
                                        <a:srgbClr val="B2B2B2"/>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9" end="9"/>
                                            </p:txEl>
                                          </p:spTgt>
                                        </p:tgtEl>
                                        <p:attrNameLst>
                                          <p:attrName>style.visibility</p:attrName>
                                        </p:attrNameLst>
                                      </p:cBhvr>
                                      <p:to>
                                        <p:strVal val="visible"/>
                                      </p:to>
                                    </p:set>
                                    <p:animEffect transition="in" filter="fade">
                                      <p:cBhvr>
                                        <p:cTn id="30"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F9E040-3AC2-4BA9-B7E4-E684290717D7}"/>
              </a:ext>
            </a:extLst>
          </p:cNvPr>
          <p:cNvSpPr>
            <a:spLocks noGrp="1"/>
          </p:cNvSpPr>
          <p:nvPr>
            <p:ph type="title"/>
          </p:nvPr>
        </p:nvSpPr>
        <p:spPr>
          <a:xfrm>
            <a:off x="690438" y="158830"/>
            <a:ext cx="5933878" cy="2076333"/>
          </a:xfrm>
        </p:spPr>
        <p:txBody>
          <a:bodyPr vert="horz" lIns="91440" tIns="45720" rIns="91440" bIns="45720" rtlCol="0" anchor="t">
            <a:normAutofit/>
          </a:bodyPr>
          <a:lstStyle/>
          <a:p>
            <a:r>
              <a:rPr lang="en-US" sz="4800" b="1" kern="1200" dirty="0">
                <a:solidFill>
                  <a:schemeClr val="bg1"/>
                </a:solidFill>
                <a:latin typeface="Arial" panose="020B0604020202020204" pitchFamily="34" charset="0"/>
                <a:cs typeface="Arial" panose="020B0604020202020204" pitchFamily="34" charset="0"/>
              </a:rPr>
              <a:t>How  To  Start  A  </a:t>
            </a:r>
            <a:r>
              <a:rPr lang="en-US" sz="4800" b="1" u="sng" kern="1200" dirty="0">
                <a:solidFill>
                  <a:schemeClr val="bg1"/>
                </a:solidFill>
                <a:latin typeface="Arial" panose="020B0604020202020204" pitchFamily="34" charset="0"/>
                <a:cs typeface="Arial" panose="020B0604020202020204" pitchFamily="34" charset="0"/>
              </a:rPr>
              <a:t>Tithing  Program</a:t>
            </a:r>
            <a:endParaRPr lang="en-US" sz="4800" kern="1200" dirty="0">
              <a:solidFill>
                <a:schemeClr val="bg1"/>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Walk">
            <a:extLst>
              <a:ext uri="{FF2B5EF4-FFF2-40B4-BE49-F238E27FC236}">
                <a16:creationId xmlns:a16="http://schemas.microsoft.com/office/drawing/2014/main" id="{32708B83-A00E-7BD9-E141-F31B77EF7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27545" y="1702323"/>
            <a:ext cx="4333875" cy="4333875"/>
          </a:xfrm>
          <a:prstGeom prst="rect">
            <a:avLst/>
          </a:prstGeom>
        </p:spPr>
      </p:pic>
      <p:sp>
        <p:nvSpPr>
          <p:cNvPr id="13" name="TextBox 12">
            <a:extLst>
              <a:ext uri="{FF2B5EF4-FFF2-40B4-BE49-F238E27FC236}">
                <a16:creationId xmlns:a16="http://schemas.microsoft.com/office/drawing/2014/main" id="{5AE35FD4-E9E6-42A9-AAC4-B642954BA1EE}"/>
              </a:ext>
            </a:extLst>
          </p:cNvPr>
          <p:cNvSpPr txBox="1"/>
          <p:nvPr/>
        </p:nvSpPr>
        <p:spPr>
          <a:xfrm>
            <a:off x="105102" y="2391611"/>
            <a:ext cx="6153664" cy="3644587"/>
          </a:xfrm>
          <a:prstGeom prst="rect">
            <a:avLst/>
          </a:prstGeom>
          <a:noFill/>
        </p:spPr>
        <p:txBody>
          <a:bodyPr wrap="square">
            <a:spAutoFit/>
          </a:bodyPr>
          <a:lstStyle/>
          <a:p>
            <a:pPr marL="342900" indent="-342900">
              <a:lnSpc>
                <a:spcPct val="80000"/>
              </a:lnSpc>
              <a:buAutoNum type="arabicPeriod"/>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Teach  tithing &amp; %  giving</a:t>
            </a:r>
          </a:p>
          <a:p>
            <a:pPr marL="342900" indent="-342900">
              <a:lnSpc>
                <a:spcPct val="80000"/>
              </a:lnSpc>
              <a:buAutoNum type="arabicPeriod"/>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marL="0" indent="0">
              <a:lnSpc>
                <a:spcPct val="80000"/>
              </a:lnSpc>
              <a:buNone/>
              <a:tabLst>
                <a:tab pos="511175" algn="l"/>
                <a:tab pos="801688" algn="l"/>
                <a:tab pos="1089025" algn="l"/>
              </a:tabLst>
            </a:pPr>
            <a:r>
              <a:rPr lang="en-US" sz="3200" b="1" dirty="0">
                <a:solidFill>
                  <a:schemeClr val="bg1"/>
                </a:solidFill>
                <a:latin typeface="Arial" panose="020B0604020202020204" pitchFamily="34" charset="0"/>
                <a:cs typeface="Arial" panose="020B0604020202020204" pitchFamily="34" charset="0"/>
              </a:rPr>
              <a:t>2. Share  the  impact  and 			lives  improved</a:t>
            </a:r>
          </a:p>
          <a:p>
            <a:pPr marL="0" indent="0">
              <a:lnSpc>
                <a:spcPct val="80000"/>
              </a:lnSpc>
              <a:buNone/>
              <a:tabLst>
                <a:tab pos="511175" algn="l"/>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marL="0" indent="0">
              <a:lnSpc>
                <a:spcPct val="80000"/>
              </a:lnSpc>
              <a:buNone/>
              <a:tabLst>
                <a:tab pos="511175" algn="l"/>
                <a:tab pos="796925" algn="l"/>
              </a:tabLst>
            </a:pPr>
            <a:r>
              <a:rPr lang="en-US" sz="3200" b="1" dirty="0">
                <a:solidFill>
                  <a:schemeClr val="bg1"/>
                </a:solidFill>
                <a:latin typeface="Arial" panose="020B0604020202020204" pitchFamily="34" charset="0"/>
                <a:cs typeface="Arial" panose="020B0604020202020204" pitchFamily="34" charset="0"/>
              </a:rPr>
              <a:t>3. Leaders  lead  by  example</a:t>
            </a:r>
          </a:p>
          <a:p>
            <a:pPr marL="0" indent="0">
              <a:lnSpc>
                <a:spcPct val="80000"/>
              </a:lnSpc>
              <a:buNone/>
              <a:tabLst>
                <a:tab pos="511175" algn="l"/>
                <a:tab pos="796925" algn="l"/>
              </a:tabLst>
            </a:pPr>
            <a:endParaRPr lang="en-US" sz="3200" b="1" dirty="0">
              <a:solidFill>
                <a:schemeClr val="bg1"/>
              </a:solidFill>
              <a:latin typeface="Arial" panose="020B0604020202020204" pitchFamily="34" charset="0"/>
              <a:cs typeface="Arial" panose="020B0604020202020204" pitchFamily="34" charset="0"/>
            </a:endParaRPr>
          </a:p>
          <a:p>
            <a:pPr marL="0" indent="0">
              <a:lnSpc>
                <a:spcPct val="80000"/>
              </a:lnSpc>
              <a:buNone/>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4. Use  the  “</a:t>
            </a:r>
            <a:r>
              <a:rPr lang="en-US" sz="3200" b="1" u="sng" dirty="0">
                <a:solidFill>
                  <a:schemeClr val="bg1"/>
                </a:solidFill>
                <a:latin typeface="Arial" panose="020B0604020202020204" pitchFamily="34" charset="0"/>
                <a:cs typeface="Arial" panose="020B0604020202020204" pitchFamily="34" charset="0"/>
              </a:rPr>
              <a:t>ROUND-UP</a:t>
            </a:r>
            <a:r>
              <a:rPr lang="en-US" sz="3200" b="1" dirty="0">
                <a:solidFill>
                  <a:schemeClr val="bg1"/>
                </a:solidFill>
                <a:latin typeface="Arial" panose="020B0604020202020204" pitchFamily="34" charset="0"/>
                <a:cs typeface="Arial" panose="020B0604020202020204" pitchFamily="34" charset="0"/>
              </a:rPr>
              <a:t>” </a:t>
            </a:r>
          </a:p>
          <a:p>
            <a:pPr marL="0" indent="0">
              <a:lnSpc>
                <a:spcPct val="80000"/>
              </a:lnSpc>
              <a:buNone/>
              <a:tabLst>
                <a:tab pos="801688" algn="l"/>
                <a:tab pos="1089025" algn="l"/>
                <a:tab pos="1489075" algn="l"/>
              </a:tabLst>
            </a:pPr>
            <a:r>
              <a:rPr lang="en-US" sz="3200" b="1" dirty="0">
                <a:solidFill>
                  <a:schemeClr val="bg1"/>
                </a:solidFill>
                <a:latin typeface="Arial" panose="020B0604020202020204" pitchFamily="34" charset="0"/>
                <a:cs typeface="Arial" panose="020B0604020202020204" pitchFamily="34" charset="0"/>
              </a:rPr>
              <a:t>	</a:t>
            </a:r>
            <a:endParaRPr lang="en-US" sz="3200" dirty="0"/>
          </a:p>
        </p:txBody>
      </p:sp>
    </p:spTree>
    <p:extLst>
      <p:ext uri="{BB962C8B-B14F-4D97-AF65-F5344CB8AC3E}">
        <p14:creationId xmlns:p14="http://schemas.microsoft.com/office/powerpoint/2010/main" val="4060881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777777"/>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777777"/>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777777"/>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fade">
                                      <p:cBhvr>
                                        <p:cTn id="2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a:xfrm>
            <a:off x="3519488" y="0"/>
            <a:ext cx="7148512" cy="1143000"/>
          </a:xfrm>
        </p:spPr>
        <p:txBody>
          <a:bodyPr>
            <a:normAutofit fontScale="90000"/>
          </a:bodyPr>
          <a:lstStyle/>
          <a:p>
            <a:br>
              <a:rPr lang="en-US" sz="5000" dirty="0"/>
            </a:br>
            <a:br>
              <a:rPr lang="en-US" sz="5000" dirty="0"/>
            </a:br>
            <a:br>
              <a:rPr lang="en-US" sz="5000" dirty="0"/>
            </a:br>
            <a:endParaRPr lang="en-US" sz="5000" dirty="0"/>
          </a:p>
        </p:txBody>
      </p:sp>
      <p:sp>
        <p:nvSpPr>
          <p:cNvPr id="6" name="TextBox 5">
            <a:extLst>
              <a:ext uri="{FF2B5EF4-FFF2-40B4-BE49-F238E27FC236}">
                <a16:creationId xmlns:a16="http://schemas.microsoft.com/office/drawing/2014/main" id="{DE3D4173-5EA4-44F5-867D-B30395CB9812}"/>
              </a:ext>
            </a:extLst>
          </p:cNvPr>
          <p:cNvSpPr txBox="1"/>
          <p:nvPr/>
        </p:nvSpPr>
        <p:spPr>
          <a:xfrm>
            <a:off x="872358" y="3314565"/>
            <a:ext cx="10447283" cy="110799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sng" strike="noStrike" kern="1200" cap="none" spc="0" normalizeH="0" baseline="0" noProof="0" dirty="0">
                <a:ln>
                  <a:noFill/>
                </a:ln>
                <a:solidFill>
                  <a:srgbClr val="FF0000"/>
                </a:solidFill>
                <a:effectLst/>
                <a:uLnTx/>
                <a:uFillTx/>
                <a:latin typeface="Tempus Sans ITC" panose="04020404030D07020202" pitchFamily="82" charset="0"/>
                <a:ea typeface="+mn-ea"/>
                <a:cs typeface="+mn-cs"/>
              </a:rPr>
              <a:t>I</a:t>
            </a:r>
            <a:r>
              <a:rPr kumimoji="0" lang="en-US" sz="66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t’s  </a:t>
            </a:r>
            <a:r>
              <a:rPr kumimoji="0" lang="en-US" sz="6600" b="1" i="0" u="sng" strike="noStrike" kern="1200" cap="none" spc="0" normalizeH="0" baseline="0" noProof="0" dirty="0">
                <a:ln>
                  <a:noFill/>
                </a:ln>
                <a:solidFill>
                  <a:srgbClr val="FF0000"/>
                </a:solidFill>
                <a:effectLst/>
                <a:uLnTx/>
                <a:uFillTx/>
                <a:latin typeface="Tempus Sans ITC" panose="04020404030D07020202" pitchFamily="82" charset="0"/>
                <a:ea typeface="+mn-ea"/>
                <a:cs typeface="+mn-cs"/>
              </a:rPr>
              <a:t>N</a:t>
            </a:r>
            <a:r>
              <a:rPr kumimoji="0" lang="en-US" sz="66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ot  </a:t>
            </a:r>
            <a:r>
              <a:rPr kumimoji="0" lang="en-US" sz="6600" b="1" i="0" u="sng" strike="noStrike" kern="1200" cap="none" spc="0" normalizeH="0" baseline="0" noProof="0" dirty="0">
                <a:ln>
                  <a:noFill/>
                </a:ln>
                <a:solidFill>
                  <a:srgbClr val="FF0000"/>
                </a:solidFill>
                <a:effectLst/>
                <a:uLnTx/>
                <a:uFillTx/>
                <a:latin typeface="Tempus Sans ITC" panose="04020404030D07020202" pitchFamily="82" charset="0"/>
                <a:ea typeface="+mn-ea"/>
                <a:cs typeface="+mn-cs"/>
              </a:rPr>
              <a:t>Y</a:t>
            </a:r>
            <a:r>
              <a:rPr kumimoji="0" lang="en-US" sz="66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ours  </a:t>
            </a:r>
            <a:r>
              <a:rPr kumimoji="0" lang="en-US" sz="6600" b="1" i="0" u="sng" strike="noStrike" kern="1200" cap="none" spc="0" normalizeH="0" baseline="0" noProof="0" dirty="0">
                <a:ln>
                  <a:noFill/>
                </a:ln>
                <a:solidFill>
                  <a:srgbClr val="FF0000"/>
                </a:solidFill>
                <a:effectLst/>
                <a:uLnTx/>
                <a:uFillTx/>
                <a:latin typeface="Tempus Sans ITC" panose="04020404030D07020202" pitchFamily="82" charset="0"/>
                <a:ea typeface="+mn-ea"/>
                <a:cs typeface="+mn-cs"/>
              </a:rPr>
              <a:t>I</a:t>
            </a:r>
            <a:r>
              <a:rPr kumimoji="0" lang="en-US" sz="66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t’s  </a:t>
            </a:r>
            <a:r>
              <a:rPr kumimoji="0" lang="en-US" sz="6600" b="1" i="0" u="sng" strike="noStrike" kern="1200" cap="none" spc="0" normalizeH="0" baseline="0" noProof="0" dirty="0">
                <a:ln>
                  <a:noFill/>
                </a:ln>
                <a:solidFill>
                  <a:srgbClr val="FF0000"/>
                </a:solidFill>
                <a:effectLst/>
                <a:uLnTx/>
                <a:uFillTx/>
                <a:latin typeface="Tempus Sans ITC" panose="04020404030D07020202" pitchFamily="82" charset="0"/>
                <a:ea typeface="+mn-ea"/>
                <a:cs typeface="+mn-cs"/>
              </a:rPr>
              <a:t>G</a:t>
            </a:r>
            <a:r>
              <a:rPr kumimoji="0" lang="en-US" sz="6600" b="1" i="0" u="none" strike="noStrike" kern="1200" cap="none" spc="0" normalizeH="0" baseline="0" noProof="0" dirty="0">
                <a:ln>
                  <a:noFill/>
                </a:ln>
                <a:solidFill>
                  <a:prstClr val="white"/>
                </a:solidFill>
                <a:effectLst/>
                <a:uLnTx/>
                <a:uFillTx/>
                <a:latin typeface="Tempus Sans ITC" panose="04020404030D07020202" pitchFamily="82" charset="0"/>
                <a:ea typeface="+mn-ea"/>
                <a:cs typeface="+mn-cs"/>
              </a:rPr>
              <a:t>od’s</a:t>
            </a:r>
          </a:p>
        </p:txBody>
      </p:sp>
      <p:sp>
        <p:nvSpPr>
          <p:cNvPr id="7" name="Rectangle 2">
            <a:extLst>
              <a:ext uri="{FF2B5EF4-FFF2-40B4-BE49-F238E27FC236}">
                <a16:creationId xmlns:a16="http://schemas.microsoft.com/office/drawing/2014/main" id="{5C4D930E-DF09-499A-BA32-411A196626D6}"/>
              </a:ext>
            </a:extLst>
          </p:cNvPr>
          <p:cNvSpPr txBox="1">
            <a:spLocks noChangeArrowheads="1"/>
          </p:cNvSpPr>
          <p:nvPr/>
        </p:nvSpPr>
        <p:spPr bwMode="auto">
          <a:xfrm>
            <a:off x="2171700" y="-179709"/>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lnSpc>
                <a:spcPct val="70000"/>
              </a:lnSpc>
              <a:spcBef>
                <a:spcPct val="0"/>
              </a:spcBef>
              <a:spcAft>
                <a:spcPct val="0"/>
              </a:spcAft>
              <a:defRPr sz="3600" b="1" u="sng">
                <a:solidFill>
                  <a:srgbClr val="760002"/>
                </a:solidFill>
                <a:effectLst/>
                <a:latin typeface="Georgia" panose="02040502050405020303" pitchFamily="18" charset="0"/>
                <a:ea typeface="+mj-ea"/>
                <a:cs typeface="Arial" panose="020B0604020202020204" pitchFamily="34" charset="0"/>
              </a:defRPr>
            </a:lvl1pPr>
            <a:lvl2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2pPr>
            <a:lvl3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3pPr>
            <a:lvl4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4pPr>
            <a:lvl5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5pPr>
            <a:lvl6pPr marL="4572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6pPr>
            <a:lvl7pPr marL="9144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7pPr>
            <a:lvl8pPr marL="13716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8pPr>
            <a:lvl9pPr marL="18288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Today’s  Life  Changing  Idea</a:t>
            </a:r>
          </a:p>
        </p:txBody>
      </p:sp>
      <p:sp>
        <p:nvSpPr>
          <p:cNvPr id="2" name="TextBox 1">
            <a:extLst>
              <a:ext uri="{FF2B5EF4-FFF2-40B4-BE49-F238E27FC236}">
                <a16:creationId xmlns:a16="http://schemas.microsoft.com/office/drawing/2014/main" id="{1613347C-8A61-4BB3-A87B-0562464858FD}"/>
              </a:ext>
            </a:extLst>
          </p:cNvPr>
          <p:cNvSpPr txBox="1"/>
          <p:nvPr/>
        </p:nvSpPr>
        <p:spPr>
          <a:xfrm>
            <a:off x="259492" y="5573254"/>
            <a:ext cx="12137174" cy="184665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i="0" u="none" strike="noStrike" kern="1200" cap="none" spc="0" normalizeH="0" baseline="0" noProof="0" dirty="0">
                <a:ln>
                  <a:noFill/>
                </a:ln>
                <a:solidFill>
                  <a:srgbClr val="FFC000"/>
                </a:solidFill>
                <a:effectLst/>
                <a:uLnTx/>
                <a:uFillTx/>
                <a:latin typeface="Arial Rounded MT Bold" panose="020F0704030504030204" pitchFamily="34" charset="0"/>
                <a:cs typeface="Arial" panose="020B0604020202020204" pitchFamily="34" charset="0"/>
              </a:rPr>
              <a:t>“</a:t>
            </a:r>
            <a:r>
              <a:rPr kumimoji="0" lang="en-US" sz="3600" i="1" u="none" strike="noStrike" kern="1200" cap="none" spc="0" normalizeH="0" baseline="0" noProof="0" dirty="0">
                <a:ln>
                  <a:noFill/>
                </a:ln>
                <a:solidFill>
                  <a:srgbClr val="FFC000"/>
                </a:solidFill>
                <a:effectLst/>
                <a:uLnTx/>
                <a:uFillTx/>
                <a:latin typeface="Arial Rounded MT Bold" panose="020F0704030504030204" pitchFamily="34" charset="0"/>
                <a:cs typeface="Arial" panose="020B0604020202020204" pitchFamily="34" charset="0"/>
              </a:rPr>
              <a:t>You  received  without  paying,  give  without  pay</a:t>
            </a:r>
            <a:r>
              <a:rPr kumimoji="0" lang="en-US" sz="3600" i="0" u="none" strike="noStrike" kern="1200" cap="none" spc="0" normalizeH="0" baseline="0" noProof="0" dirty="0">
                <a:ln>
                  <a:noFill/>
                </a:ln>
                <a:solidFill>
                  <a:srgbClr val="FFC000"/>
                </a:solidFill>
                <a:effectLst/>
                <a:uLnTx/>
                <a:uFillTx/>
                <a:latin typeface="Arial Rounded MT Bold" panose="020F0704030504030204" pitchFamily="34" charset="0"/>
                <a:cs typeface="Arial" panose="020B0604020202020204" pitchFamily="34" charset="0"/>
              </a:rPr>
              <a:t>.”</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Matthew 10:8</a:t>
            </a: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0A5CF4C-3E36-4EE4-B4D9-71BADA2B6972}"/>
              </a:ext>
            </a:extLst>
          </p:cNvPr>
          <p:cNvSpPr txBox="1"/>
          <p:nvPr/>
        </p:nvSpPr>
        <p:spPr>
          <a:xfrm>
            <a:off x="3783959" y="1278031"/>
            <a:ext cx="637355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sng" strike="noStrike" kern="1200" cap="none" spc="0" normalizeH="0" baseline="0" noProof="0" dirty="0">
                <a:ln>
                  <a:noFill/>
                </a:ln>
                <a:solidFill>
                  <a:srgbClr val="FF0000"/>
                </a:solidFill>
                <a:effectLst/>
                <a:uLnTx/>
                <a:uFillTx/>
                <a:latin typeface="Tempus Sans ITC" panose="04020404030D07020202" pitchFamily="82" charset="0"/>
                <a:ea typeface="+mn-ea"/>
                <a:cs typeface="+mn-cs"/>
              </a:rPr>
              <a:t>INY  IG</a:t>
            </a:r>
          </a:p>
        </p:txBody>
      </p:sp>
    </p:spTree>
    <p:extLst>
      <p:ext uri="{BB962C8B-B14F-4D97-AF65-F5344CB8AC3E}">
        <p14:creationId xmlns:p14="http://schemas.microsoft.com/office/powerpoint/2010/main" val="10458070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Walk">
            <a:extLst>
              <a:ext uri="{FF2B5EF4-FFF2-40B4-BE49-F238E27FC236}">
                <a16:creationId xmlns:a16="http://schemas.microsoft.com/office/drawing/2014/main" id="{32708B83-A00E-7BD9-E141-F31B77EF7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227545" y="1702323"/>
            <a:ext cx="4333875" cy="4333875"/>
          </a:xfrm>
          <a:prstGeom prst="rect">
            <a:avLst/>
          </a:prstGeom>
        </p:spPr>
      </p:pic>
      <p:sp>
        <p:nvSpPr>
          <p:cNvPr id="13" name="TextBox 12">
            <a:extLst>
              <a:ext uri="{FF2B5EF4-FFF2-40B4-BE49-F238E27FC236}">
                <a16:creationId xmlns:a16="http://schemas.microsoft.com/office/drawing/2014/main" id="{5AE35FD4-E9E6-42A9-AAC4-B642954BA1EE}"/>
              </a:ext>
            </a:extLst>
          </p:cNvPr>
          <p:cNvSpPr txBox="1"/>
          <p:nvPr/>
        </p:nvSpPr>
        <p:spPr>
          <a:xfrm>
            <a:off x="438912" y="2098750"/>
            <a:ext cx="6930775" cy="3056927"/>
          </a:xfrm>
          <a:prstGeom prst="rect">
            <a:avLst/>
          </a:prstGeom>
          <a:noFill/>
        </p:spPr>
        <p:txBody>
          <a:bodyPr wrap="square">
            <a:spAutoFit/>
          </a:bodyPr>
          <a:lstStyle/>
          <a:p>
            <a:pPr marR="0" lvl="0" algn="l" defTabSz="914400" rtl="0" eaLnBrk="1" fontAlgn="auto" latinLnBrk="0" hangingPunct="1">
              <a:lnSpc>
                <a:spcPct val="80000"/>
              </a:lnSpc>
              <a:spcBef>
                <a:spcPts val="0"/>
              </a:spcBef>
              <a:spcAft>
                <a:spcPts val="0"/>
              </a:spcAft>
              <a:buClrTx/>
              <a:buSzTx/>
              <a:tabLst>
                <a:tab pos="801688" algn="l"/>
                <a:tab pos="1089025" algn="l"/>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a:t>
            </a:r>
            <a:r>
              <a:rPr kumimoji="0" lang="en-US" sz="4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must  totally  flip  the  parish  culture  and  overcome  generations  of  teaching  deficiencies</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9DC81F9E-4E9A-451B-8840-3F2E0552E043}"/>
              </a:ext>
            </a:extLst>
          </p:cNvPr>
          <p:cNvSpPr>
            <a:spLocks noGrp="1"/>
          </p:cNvSpPr>
          <p:nvPr>
            <p:ph type="title"/>
          </p:nvPr>
        </p:nvSpPr>
        <p:spPr>
          <a:xfrm>
            <a:off x="690438" y="158830"/>
            <a:ext cx="11062650" cy="2076333"/>
          </a:xfrm>
        </p:spPr>
        <p:txBody>
          <a:bodyPr vert="horz" lIns="91440" tIns="45720" rIns="91440" bIns="45720" rtlCol="0" anchor="t">
            <a:normAutofit/>
          </a:bodyPr>
          <a:lstStyle/>
          <a:p>
            <a:r>
              <a:rPr lang="en-US" sz="4800" b="1" u="sng" kern="1200" dirty="0">
                <a:solidFill>
                  <a:schemeClr val="bg1"/>
                </a:solidFill>
                <a:latin typeface="Arial" panose="020B0604020202020204" pitchFamily="34" charset="0"/>
                <a:cs typeface="Arial" panose="020B0604020202020204" pitchFamily="34" charset="0"/>
              </a:rPr>
              <a:t>How  To  Start  A  Tithing  Program</a:t>
            </a:r>
            <a:endParaRPr lang="en-US" sz="480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049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E040-3AC2-4BA9-B7E4-E684290717D7}"/>
              </a:ext>
            </a:extLst>
          </p:cNvPr>
          <p:cNvSpPr>
            <a:spLocks noGrp="1"/>
          </p:cNvSpPr>
          <p:nvPr>
            <p:ph type="title"/>
          </p:nvPr>
        </p:nvSpPr>
        <p:spPr>
          <a:xfrm>
            <a:off x="690438" y="158830"/>
            <a:ext cx="11062650" cy="2076333"/>
          </a:xfrm>
        </p:spPr>
        <p:txBody>
          <a:bodyPr vert="horz" lIns="91440" tIns="45720" rIns="91440" bIns="45720" rtlCol="0" anchor="t">
            <a:normAutofit/>
          </a:bodyPr>
          <a:lstStyle/>
          <a:p>
            <a:r>
              <a:rPr lang="en-US" sz="4800" b="1" u="sng" kern="1200" dirty="0">
                <a:solidFill>
                  <a:schemeClr val="bg1"/>
                </a:solidFill>
                <a:latin typeface="Arial" panose="020B0604020202020204" pitchFamily="34" charset="0"/>
                <a:cs typeface="Arial" panose="020B0604020202020204" pitchFamily="34" charset="0"/>
              </a:rPr>
              <a:t>How  To  Start  A  Tithing  Program</a:t>
            </a:r>
            <a:endParaRPr lang="en-US" sz="4800" kern="1200" dirty="0">
              <a:solidFill>
                <a:schemeClr val="bg1"/>
              </a:solidFill>
              <a:latin typeface="Arial" panose="020B0604020202020204" pitchFamily="34" charset="0"/>
              <a:cs typeface="Arial" panose="020B0604020202020204" pitchFamily="34" charset="0"/>
            </a:endParaRPr>
          </a:p>
        </p:txBody>
      </p:sp>
      <p:pic>
        <p:nvPicPr>
          <p:cNvPr id="7" name="Graphic 6" descr="Walk">
            <a:extLst>
              <a:ext uri="{FF2B5EF4-FFF2-40B4-BE49-F238E27FC236}">
                <a16:creationId xmlns:a16="http://schemas.microsoft.com/office/drawing/2014/main" id="{32708B83-A00E-7BD9-E141-F31B77EF7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0169" y="1434099"/>
            <a:ext cx="4333875" cy="4333875"/>
          </a:xfrm>
          <a:prstGeom prst="rect">
            <a:avLst/>
          </a:prstGeom>
        </p:spPr>
      </p:pic>
      <p:sp>
        <p:nvSpPr>
          <p:cNvPr id="13" name="TextBox 12">
            <a:extLst>
              <a:ext uri="{FF2B5EF4-FFF2-40B4-BE49-F238E27FC236}">
                <a16:creationId xmlns:a16="http://schemas.microsoft.com/office/drawing/2014/main" id="{5AE35FD4-E9E6-42A9-AAC4-B642954BA1EE}"/>
              </a:ext>
            </a:extLst>
          </p:cNvPr>
          <p:cNvSpPr txBox="1"/>
          <p:nvPr/>
        </p:nvSpPr>
        <p:spPr>
          <a:xfrm>
            <a:off x="824550" y="1434099"/>
            <a:ext cx="8136570" cy="5614357"/>
          </a:xfrm>
          <a:prstGeom prst="rect">
            <a:avLst/>
          </a:prstGeom>
          <a:noFill/>
        </p:spPr>
        <p:txBody>
          <a:bodyPr wrap="square">
            <a:spAutoFit/>
          </a:bodyPr>
          <a:lstStyle/>
          <a:p>
            <a:pPr marL="342900" indent="-342900">
              <a:lnSpc>
                <a:spcPct val="80000"/>
              </a:lnSpc>
              <a:buAutoNum type="arabicPeriod"/>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Teach  tithing  &amp;  percentage  giving</a:t>
            </a:r>
          </a:p>
          <a:p>
            <a:pPr marL="342900" indent="-342900">
              <a:lnSpc>
                <a:spcPct val="80000"/>
              </a:lnSpc>
              <a:buAutoNum type="arabicPeriod"/>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You  have  to  teach  the  WHY  and  			history  of  the  tithe</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You  have  to  start  teaching  it  			monthly  for  at  least  a  year</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Teaching  includes   homilies,  				articles,  Sunday  School  				lessons,  adult  classes,  				stories  and  testimonials</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endParaRPr lang="en-US" sz="3200" dirty="0"/>
          </a:p>
        </p:txBody>
      </p:sp>
    </p:spTree>
    <p:extLst>
      <p:ext uri="{BB962C8B-B14F-4D97-AF65-F5344CB8AC3E}">
        <p14:creationId xmlns:p14="http://schemas.microsoft.com/office/powerpoint/2010/main" val="20968857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777777"/>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777777"/>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animEffect transition="in" filter="fade">
                                      <p:cBhvr>
                                        <p:cTn id="17"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E040-3AC2-4BA9-B7E4-E684290717D7}"/>
              </a:ext>
            </a:extLst>
          </p:cNvPr>
          <p:cNvSpPr>
            <a:spLocks noGrp="1"/>
          </p:cNvSpPr>
          <p:nvPr>
            <p:ph type="title"/>
          </p:nvPr>
        </p:nvSpPr>
        <p:spPr>
          <a:xfrm>
            <a:off x="690438" y="158830"/>
            <a:ext cx="11062650" cy="2076333"/>
          </a:xfrm>
        </p:spPr>
        <p:txBody>
          <a:bodyPr vert="horz" lIns="91440" tIns="45720" rIns="91440" bIns="45720" rtlCol="0" anchor="t">
            <a:normAutofit/>
          </a:bodyPr>
          <a:lstStyle/>
          <a:p>
            <a:r>
              <a:rPr lang="en-US" sz="4800" b="1" u="sng" kern="1200" dirty="0">
                <a:solidFill>
                  <a:schemeClr val="bg1"/>
                </a:solidFill>
                <a:latin typeface="Arial" panose="020B0604020202020204" pitchFamily="34" charset="0"/>
                <a:cs typeface="Arial" panose="020B0604020202020204" pitchFamily="34" charset="0"/>
              </a:rPr>
              <a:t>How  To  Start  A  Tithing  Program</a:t>
            </a:r>
            <a:endParaRPr lang="en-US" sz="4800" kern="1200" dirty="0">
              <a:solidFill>
                <a:schemeClr val="bg1"/>
              </a:solidFill>
              <a:latin typeface="Arial" panose="020B0604020202020204" pitchFamily="34" charset="0"/>
              <a:cs typeface="Arial" panose="020B0604020202020204" pitchFamily="34" charset="0"/>
            </a:endParaRPr>
          </a:p>
        </p:txBody>
      </p:sp>
      <p:pic>
        <p:nvPicPr>
          <p:cNvPr id="7" name="Graphic 6" descr="Walk">
            <a:extLst>
              <a:ext uri="{FF2B5EF4-FFF2-40B4-BE49-F238E27FC236}">
                <a16:creationId xmlns:a16="http://schemas.microsoft.com/office/drawing/2014/main" id="{32708B83-A00E-7BD9-E141-F31B77EF7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0169" y="1434099"/>
            <a:ext cx="4333875" cy="4333875"/>
          </a:xfrm>
          <a:prstGeom prst="rect">
            <a:avLst/>
          </a:prstGeom>
        </p:spPr>
      </p:pic>
      <p:sp>
        <p:nvSpPr>
          <p:cNvPr id="6" name="TextBox 5">
            <a:extLst>
              <a:ext uri="{FF2B5EF4-FFF2-40B4-BE49-F238E27FC236}">
                <a16:creationId xmlns:a16="http://schemas.microsoft.com/office/drawing/2014/main" id="{D9E71B70-696A-47DC-A065-EE24BDE9649F}"/>
              </a:ext>
            </a:extLst>
          </p:cNvPr>
          <p:cNvSpPr txBox="1"/>
          <p:nvPr/>
        </p:nvSpPr>
        <p:spPr>
          <a:xfrm>
            <a:off x="824550" y="1434099"/>
            <a:ext cx="8477946" cy="5220403"/>
          </a:xfrm>
          <a:prstGeom prst="rect">
            <a:avLst/>
          </a:prstGeom>
          <a:noFill/>
        </p:spPr>
        <p:txBody>
          <a:bodyPr wrap="square">
            <a:spAutoFit/>
          </a:bodyPr>
          <a:lstStyle/>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2. Share  the  impact  and  lives  improved</a:t>
            </a:r>
          </a:p>
          <a:p>
            <a:pPr marL="342900" indent="-342900">
              <a:lnSpc>
                <a:spcPct val="80000"/>
              </a:lnSpc>
              <a:buAutoNum type="arabicPeriod"/>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Provide  specific  examples  of  how  			tithes  changed  people’  lives</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Actual  stories  of  people  helped  				and  higher  percentages  of  				impact  are  most  effective</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Testimonials  from  recipients  and  				tithers / percentage  givers    				make  a  big  impact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endParaRPr lang="en-US" sz="3200" dirty="0"/>
          </a:p>
        </p:txBody>
      </p:sp>
    </p:spTree>
    <p:extLst>
      <p:ext uri="{BB962C8B-B14F-4D97-AF65-F5344CB8AC3E}">
        <p14:creationId xmlns:p14="http://schemas.microsoft.com/office/powerpoint/2010/main" val="26180584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777777"/>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rgbClr val="777777"/>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E040-3AC2-4BA9-B7E4-E684290717D7}"/>
              </a:ext>
            </a:extLst>
          </p:cNvPr>
          <p:cNvSpPr>
            <a:spLocks noGrp="1"/>
          </p:cNvSpPr>
          <p:nvPr>
            <p:ph type="title"/>
          </p:nvPr>
        </p:nvSpPr>
        <p:spPr>
          <a:xfrm>
            <a:off x="690438" y="158830"/>
            <a:ext cx="11062650" cy="2076333"/>
          </a:xfrm>
        </p:spPr>
        <p:txBody>
          <a:bodyPr vert="horz" lIns="91440" tIns="45720" rIns="91440" bIns="45720" rtlCol="0" anchor="t">
            <a:normAutofit/>
          </a:bodyPr>
          <a:lstStyle/>
          <a:p>
            <a:r>
              <a:rPr lang="en-US" sz="4800" b="1" u="sng" kern="1200" dirty="0">
                <a:solidFill>
                  <a:schemeClr val="bg1"/>
                </a:solidFill>
                <a:latin typeface="Arial" panose="020B0604020202020204" pitchFamily="34" charset="0"/>
                <a:cs typeface="Arial" panose="020B0604020202020204" pitchFamily="34" charset="0"/>
              </a:rPr>
              <a:t>How  To  Start  A  Tithing  Program</a:t>
            </a:r>
            <a:endParaRPr lang="en-US" sz="4800" kern="1200" dirty="0">
              <a:solidFill>
                <a:schemeClr val="bg1"/>
              </a:solidFill>
              <a:latin typeface="Arial" panose="020B0604020202020204" pitchFamily="34" charset="0"/>
              <a:cs typeface="Arial" panose="020B0604020202020204" pitchFamily="34" charset="0"/>
            </a:endParaRPr>
          </a:p>
        </p:txBody>
      </p:sp>
      <p:pic>
        <p:nvPicPr>
          <p:cNvPr id="7" name="Graphic 6" descr="Walk">
            <a:extLst>
              <a:ext uri="{FF2B5EF4-FFF2-40B4-BE49-F238E27FC236}">
                <a16:creationId xmlns:a16="http://schemas.microsoft.com/office/drawing/2014/main" id="{32708B83-A00E-7BD9-E141-F31B77EF7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0169" y="1434099"/>
            <a:ext cx="4333875" cy="4333875"/>
          </a:xfrm>
          <a:prstGeom prst="rect">
            <a:avLst/>
          </a:prstGeom>
        </p:spPr>
      </p:pic>
      <p:sp>
        <p:nvSpPr>
          <p:cNvPr id="6" name="TextBox 5">
            <a:extLst>
              <a:ext uri="{FF2B5EF4-FFF2-40B4-BE49-F238E27FC236}">
                <a16:creationId xmlns:a16="http://schemas.microsoft.com/office/drawing/2014/main" id="{D9E71B70-696A-47DC-A065-EE24BDE9649F}"/>
              </a:ext>
            </a:extLst>
          </p:cNvPr>
          <p:cNvSpPr txBox="1"/>
          <p:nvPr/>
        </p:nvSpPr>
        <p:spPr>
          <a:xfrm>
            <a:off x="824550" y="1434099"/>
            <a:ext cx="8660826" cy="5614357"/>
          </a:xfrm>
          <a:prstGeom prst="rect">
            <a:avLst/>
          </a:prstGeom>
          <a:noFill/>
        </p:spPr>
        <p:txBody>
          <a:bodyPr wrap="square">
            <a:spAutoFit/>
          </a:bodyPr>
          <a:lstStyle/>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3. Leaders  Lead  By  Example</a:t>
            </a:r>
          </a:p>
          <a:p>
            <a:pPr marL="342900" indent="-342900">
              <a:lnSpc>
                <a:spcPct val="80000"/>
              </a:lnSpc>
              <a:buAutoNum type="arabicPeriod"/>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“Your  actions  speak  so  loudly,  I  				can’t  hear  what  you’re  saying.”</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Clergy,  Parish  Council,  and  					Ministry  Leaders  must  show  				their  leadership  commitment</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Tithing  and  percentage  giving  				must  become  a  criteria  for  				selecting  and  promoting  					leaders  (like  church  attendance)</a:t>
            </a: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a:t>
            </a:r>
            <a:endParaRPr lang="en-US" sz="3200" dirty="0"/>
          </a:p>
        </p:txBody>
      </p:sp>
    </p:spTree>
    <p:extLst>
      <p:ext uri="{BB962C8B-B14F-4D97-AF65-F5344CB8AC3E}">
        <p14:creationId xmlns:p14="http://schemas.microsoft.com/office/powerpoint/2010/main" val="35793047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777777"/>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rgbClr val="777777"/>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E040-3AC2-4BA9-B7E4-E684290717D7}"/>
              </a:ext>
            </a:extLst>
          </p:cNvPr>
          <p:cNvSpPr>
            <a:spLocks noGrp="1"/>
          </p:cNvSpPr>
          <p:nvPr>
            <p:ph type="title"/>
          </p:nvPr>
        </p:nvSpPr>
        <p:spPr>
          <a:xfrm>
            <a:off x="690438" y="158830"/>
            <a:ext cx="11062650" cy="2076333"/>
          </a:xfrm>
        </p:spPr>
        <p:txBody>
          <a:bodyPr vert="horz" lIns="91440" tIns="45720" rIns="91440" bIns="45720" rtlCol="0" anchor="t">
            <a:normAutofit/>
          </a:bodyPr>
          <a:lstStyle/>
          <a:p>
            <a:r>
              <a:rPr lang="en-US" sz="4800" b="1" u="sng" kern="1200" dirty="0">
                <a:solidFill>
                  <a:schemeClr val="bg1"/>
                </a:solidFill>
                <a:latin typeface="Arial" panose="020B0604020202020204" pitchFamily="34" charset="0"/>
                <a:cs typeface="Arial" panose="020B0604020202020204" pitchFamily="34" charset="0"/>
              </a:rPr>
              <a:t>How  To  Start  A  Tithing  Program</a:t>
            </a:r>
            <a:endParaRPr lang="en-US" sz="4800" kern="1200" dirty="0">
              <a:solidFill>
                <a:schemeClr val="bg1"/>
              </a:solidFill>
              <a:latin typeface="Arial" panose="020B0604020202020204" pitchFamily="34" charset="0"/>
              <a:cs typeface="Arial" panose="020B0604020202020204" pitchFamily="34" charset="0"/>
            </a:endParaRPr>
          </a:p>
        </p:txBody>
      </p:sp>
      <p:pic>
        <p:nvPicPr>
          <p:cNvPr id="7" name="Graphic 6" descr="Walk">
            <a:extLst>
              <a:ext uri="{FF2B5EF4-FFF2-40B4-BE49-F238E27FC236}">
                <a16:creationId xmlns:a16="http://schemas.microsoft.com/office/drawing/2014/main" id="{32708B83-A00E-7BD9-E141-F31B77EF7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0169" y="1434099"/>
            <a:ext cx="4333875" cy="4333875"/>
          </a:xfrm>
          <a:prstGeom prst="rect">
            <a:avLst/>
          </a:prstGeom>
        </p:spPr>
      </p:pic>
      <p:sp>
        <p:nvSpPr>
          <p:cNvPr id="6" name="TextBox 5">
            <a:extLst>
              <a:ext uri="{FF2B5EF4-FFF2-40B4-BE49-F238E27FC236}">
                <a16:creationId xmlns:a16="http://schemas.microsoft.com/office/drawing/2014/main" id="{D9E71B70-696A-47DC-A065-EE24BDE9649F}"/>
              </a:ext>
            </a:extLst>
          </p:cNvPr>
          <p:cNvSpPr txBox="1"/>
          <p:nvPr/>
        </p:nvSpPr>
        <p:spPr>
          <a:xfrm>
            <a:off x="438912" y="1092723"/>
            <a:ext cx="9046464" cy="5614357"/>
          </a:xfrm>
          <a:prstGeom prst="rect">
            <a:avLst/>
          </a:prstGeom>
          <a:noFill/>
        </p:spPr>
        <p:txBody>
          <a:bodyPr wrap="square">
            <a:spAutoFit/>
          </a:bodyPr>
          <a:lstStyle/>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4. Use  The  Roundup</a:t>
            </a:r>
          </a:p>
          <a:p>
            <a:pPr marL="342900" indent="-342900">
              <a:lnSpc>
                <a:spcPct val="80000"/>
              </a:lnSpc>
              <a:buAutoNum type="arabicPeriod"/>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Calculate  the  %  of  last   year’s  				income  you  gave   to  your  church  			to  1  decimal  point  (e.g., 0.5%) </a:t>
            </a:r>
          </a:p>
          <a:p>
            <a:pPr>
              <a:lnSpc>
                <a:spcPct val="80000"/>
              </a:lnSpc>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This  year,  “round  up”  your  gift  to  			the  	next  highest  whole  number  			percent  of  income  (e.g., 1%) </a:t>
            </a:r>
          </a:p>
          <a:p>
            <a:pPr>
              <a:lnSpc>
                <a:spcPct val="80000"/>
              </a:lnSpc>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Next  year  add  1%  more</a:t>
            </a:r>
          </a:p>
          <a:p>
            <a:pPr>
              <a:lnSpc>
                <a:spcPct val="80000"/>
              </a:lnSpc>
              <a:tabLst>
                <a:tab pos="801688" algn="l"/>
                <a:tab pos="1089025" algn="l"/>
              </a:tabLst>
            </a:pPr>
            <a:endParaRPr lang="en-US" sz="3200" b="1" dirty="0">
              <a:solidFill>
                <a:schemeClr val="bg1"/>
              </a:solidFill>
              <a:latin typeface="Arial" panose="020B0604020202020204" pitchFamily="34" charset="0"/>
              <a:cs typeface="Arial" panose="020B0604020202020204" pitchFamily="34" charset="0"/>
            </a:endParaRPr>
          </a:p>
          <a:p>
            <a:pPr>
              <a:lnSpc>
                <a:spcPct val="80000"/>
              </a:lnSpc>
              <a:tabLst>
                <a:tab pos="801688" algn="l"/>
                <a:tab pos="1089025" algn="l"/>
              </a:tabLst>
            </a:pPr>
            <a:r>
              <a:rPr lang="en-US" sz="3200" b="1" dirty="0">
                <a:solidFill>
                  <a:schemeClr val="bg1"/>
                </a:solidFill>
                <a:latin typeface="Arial" panose="020B0604020202020204" pitchFamily="34" charset="0"/>
                <a:cs typeface="Arial" panose="020B0604020202020204" pitchFamily="34" charset="0"/>
              </a:rPr>
              <a:t>	~ Add  1%  a  year  until  you  reach  10%  			(or more)</a:t>
            </a:r>
            <a:endParaRPr lang="en-US" sz="3200" dirty="0"/>
          </a:p>
        </p:txBody>
      </p:sp>
      <p:pic>
        <p:nvPicPr>
          <p:cNvPr id="5" name="Picture 4">
            <a:extLst>
              <a:ext uri="{FF2B5EF4-FFF2-40B4-BE49-F238E27FC236}">
                <a16:creationId xmlns:a16="http://schemas.microsoft.com/office/drawing/2014/main" id="{CA8E672E-6E83-4EB1-8E07-39E2D7C59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012" y="0"/>
            <a:ext cx="1268988" cy="1434098"/>
          </a:xfrm>
          <a:prstGeom prst="rect">
            <a:avLst/>
          </a:prstGeom>
        </p:spPr>
      </p:pic>
    </p:spTree>
    <p:extLst>
      <p:ext uri="{BB962C8B-B14F-4D97-AF65-F5344CB8AC3E}">
        <p14:creationId xmlns:p14="http://schemas.microsoft.com/office/powerpoint/2010/main" val="4282154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777777"/>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rgbClr val="777777"/>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subTnLst>
                                    <p:animClr clrSpc="rgb" dir="cw">
                                      <p:cBhvr override="childStyle">
                                        <p:cTn dur="1" fill="hold" display="0" masterRel="nextClick" afterEffect="1"/>
                                        <p:tgtEl>
                                          <p:spTgt spid="6">
                                            <p:txEl>
                                              <p:pRg st="6" end="6"/>
                                            </p:txEl>
                                          </p:spTgt>
                                        </p:tgtEl>
                                        <p:attrNameLst>
                                          <p:attrName>ppt_c</p:attrName>
                                        </p:attrNameLst>
                                      </p:cBhvr>
                                      <p:to>
                                        <a:srgbClr val="777777"/>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fade">
                                      <p:cBhvr>
                                        <p:cTn id="2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900" y="0"/>
            <a:ext cx="7317929" cy="1143000"/>
          </a:xfrm>
        </p:spPr>
        <p:txBody>
          <a:bodyPr/>
          <a:lstStyle/>
          <a:p>
            <a:r>
              <a:rPr lang="en-US" sz="4000" u="sng" dirty="0">
                <a:solidFill>
                  <a:schemeClr val="bg1"/>
                </a:solidFill>
                <a:latin typeface="Arial" panose="020B0604020202020204" pitchFamily="34" charset="0"/>
                <a:cs typeface="Arial" panose="020B0604020202020204" pitchFamily="34" charset="0"/>
              </a:rPr>
              <a:t>How  Much  Due  I  Owe?</a:t>
            </a:r>
            <a:br>
              <a:rPr lang="en-US" sz="4000" b="1" u="sng" dirty="0">
                <a:solidFill>
                  <a:schemeClr val="bg1"/>
                </a:solidFill>
                <a:latin typeface="Arial" panose="020B0604020202020204" pitchFamily="34" charset="0"/>
                <a:cs typeface="Arial" panose="020B0604020202020204" pitchFamily="34" charset="0"/>
              </a:rPr>
            </a:br>
            <a:endParaRPr lang="en-US" sz="2000" b="1" u="sng"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BC2EAD9-6422-4942-A399-6E3D56F802B8}"/>
              </a:ext>
            </a:extLst>
          </p:cNvPr>
          <p:cNvSpPr>
            <a:spLocks noGrp="1"/>
          </p:cNvSpPr>
          <p:nvPr>
            <p:ph idx="1"/>
          </p:nvPr>
        </p:nvSpPr>
        <p:spPr>
          <a:xfrm>
            <a:off x="178161" y="6028979"/>
            <a:ext cx="11826051" cy="2589318"/>
          </a:xfrm>
        </p:spPr>
        <p:txBody>
          <a:bodyPr/>
          <a:lstStyle/>
          <a:p>
            <a:pPr marL="0" indent="0">
              <a:buNone/>
            </a:pPr>
            <a:r>
              <a:rPr lang="en-US" b="1" dirty="0">
                <a:solidFill>
                  <a:schemeClr val="bg1"/>
                </a:solidFill>
                <a:latin typeface="Arial" panose="020B0604020202020204" pitchFamily="34" charset="0"/>
                <a:cs typeface="Arial" panose="020B0604020202020204" pitchFamily="34" charset="0"/>
              </a:rPr>
              <a:t>StewardshipCalling.com   </a:t>
            </a:r>
            <a:r>
              <a:rPr lang="en-US" b="1" dirty="0">
                <a:solidFill>
                  <a:srgbClr val="00B0F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https://stewardshipcalling.com/articles-2/</a:t>
            </a:r>
            <a:endParaRPr lang="en-US" b="1" dirty="0">
              <a:solidFill>
                <a:srgbClr val="00B0F0"/>
              </a:solidFill>
              <a:latin typeface="Arial" panose="020B0604020202020204" pitchFamily="34" charset="0"/>
              <a:cs typeface="Arial" panose="020B0604020202020204" pitchFamily="34" charset="0"/>
            </a:endParaRPr>
          </a:p>
          <a:p>
            <a:pPr marL="0" indent="0">
              <a:buNone/>
            </a:pPr>
            <a:endParaRPr lang="en-US" sz="2200" b="1" dirty="0">
              <a:solidFill>
                <a:schemeClr val="bg1"/>
              </a:solidFill>
              <a:latin typeface="Arial" panose="020B0604020202020204" pitchFamily="34" charset="0"/>
              <a:cs typeface="Arial" panose="020B0604020202020204" pitchFamily="34" charset="0"/>
            </a:endParaRPr>
          </a:p>
          <a:p>
            <a:pPr marL="0" indent="0">
              <a:buNone/>
            </a:pPr>
            <a:endParaRPr lang="en-US" sz="2200" b="1" dirty="0">
              <a:solidFill>
                <a:schemeClr val="bg1"/>
              </a:solidFill>
              <a:latin typeface="Arial" panose="020B0604020202020204" pitchFamily="34" charset="0"/>
              <a:cs typeface="Arial" panose="020B0604020202020204" pitchFamily="34" charset="0"/>
            </a:endParaRPr>
          </a:p>
          <a:p>
            <a:pPr marL="0" indent="0">
              <a:buNone/>
            </a:pPr>
            <a:endParaRPr lang="en-US" sz="2200" b="1" dirty="0">
              <a:solidFill>
                <a:schemeClr val="bg1"/>
              </a:solidFill>
              <a:latin typeface="Arial" panose="020B0604020202020204" pitchFamily="34" charset="0"/>
              <a:cs typeface="Arial" panose="020B0604020202020204" pitchFamily="34" charset="0"/>
            </a:endParaRPr>
          </a:p>
          <a:p>
            <a:pPr>
              <a:buFont typeface="+mj-lt"/>
              <a:buAutoNum type="arabicPeriod"/>
            </a:pPr>
            <a:endParaRPr lang="en-US" sz="22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AD566D2-73B8-4F78-A896-B0A07CC57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00" y="1628938"/>
            <a:ext cx="5221704" cy="3360263"/>
          </a:xfrm>
          <a:prstGeom prst="rect">
            <a:avLst/>
          </a:prstGeom>
        </p:spPr>
      </p:pic>
      <p:pic>
        <p:nvPicPr>
          <p:cNvPr id="9" name="Picture 8">
            <a:extLst>
              <a:ext uri="{FF2B5EF4-FFF2-40B4-BE49-F238E27FC236}">
                <a16:creationId xmlns:a16="http://schemas.microsoft.com/office/drawing/2014/main" id="{D0C6D224-0D54-4686-99E1-530DAF049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828" y="1067135"/>
            <a:ext cx="3838144" cy="4745086"/>
          </a:xfrm>
          <a:prstGeom prst="rect">
            <a:avLst/>
          </a:prstGeom>
        </p:spPr>
      </p:pic>
    </p:spTree>
    <p:extLst>
      <p:ext uri="{BB962C8B-B14F-4D97-AF65-F5344CB8AC3E}">
        <p14:creationId xmlns:p14="http://schemas.microsoft.com/office/powerpoint/2010/main" val="324222322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23670" y="1585918"/>
            <a:ext cx="64173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Tithe  &amp;  Percentage  Giving”</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192000" cy="111265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695" y="1112651"/>
            <a:ext cx="3924010" cy="3955465"/>
          </a:xfrm>
          <a:prstGeom prst="rect">
            <a:avLst/>
          </a:prstGeom>
        </p:spPr>
      </p:pic>
      <p:cxnSp>
        <p:nvCxnSpPr>
          <p:cNvPr id="20" name="Straight Connector 19"/>
          <p:cNvCxnSpPr>
            <a:cxnSpLocks/>
          </p:cNvCxnSpPr>
          <p:nvPr/>
        </p:nvCxnSpPr>
        <p:spPr bwMode="auto">
          <a:xfrm flipV="1">
            <a:off x="5591074" y="3606998"/>
            <a:ext cx="5051912" cy="3345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5682002" y="4001950"/>
            <a:ext cx="5150839"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February  6,  2019</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187813" y="5077392"/>
            <a:ext cx="3832299"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https://www.ancientfaith.com/podcasts/stewardshipcalling/the_joy_of_the_tithe</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bwMode="auto">
          <a:xfrm>
            <a:off x="140703" y="5058431"/>
            <a:ext cx="3879409" cy="1754326"/>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Times"/>
              <a:ea typeface="+mn-ea"/>
              <a:cs typeface="+mn-cs"/>
            </a:endParaRPr>
          </a:p>
        </p:txBody>
      </p:sp>
      <p:cxnSp>
        <p:nvCxnSpPr>
          <p:cNvPr id="11" name="Straight Connector 10">
            <a:extLst>
              <a:ext uri="{FF2B5EF4-FFF2-40B4-BE49-F238E27FC236}">
                <a16:creationId xmlns:a16="http://schemas.microsoft.com/office/drawing/2014/main" id="{4BDAD1B0-5EBD-4FC7-B504-B66289F47F5A}"/>
              </a:ext>
            </a:extLst>
          </p:cNvPr>
          <p:cNvCxnSpPr>
            <a:cxnSpLocks/>
          </p:cNvCxnSpPr>
          <p:nvPr/>
        </p:nvCxnSpPr>
        <p:spPr bwMode="auto">
          <a:xfrm flipV="1">
            <a:off x="5492148" y="4824308"/>
            <a:ext cx="5072361" cy="3345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BE501EC1-A7CA-48AA-B102-73428F267476}"/>
              </a:ext>
            </a:extLst>
          </p:cNvPr>
          <p:cNvSpPr txBox="1"/>
          <p:nvPr/>
        </p:nvSpPr>
        <p:spPr>
          <a:xfrm>
            <a:off x="5682002" y="5407477"/>
            <a:ext cx="5150839"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Nick  Kasemeotes</a:t>
            </a:r>
          </a:p>
        </p:txBody>
      </p:sp>
      <p:pic>
        <p:nvPicPr>
          <p:cNvPr id="5" name="Picture 4">
            <a:extLst>
              <a:ext uri="{FF2B5EF4-FFF2-40B4-BE49-F238E27FC236}">
                <a16:creationId xmlns:a16="http://schemas.microsoft.com/office/drawing/2014/main" id="{1A70755D-10CF-4FF1-BF7F-78A696B982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1406" y="5215614"/>
            <a:ext cx="1216106" cy="1216106"/>
          </a:xfrm>
          <a:prstGeom prst="rect">
            <a:avLst/>
          </a:prstGeom>
        </p:spPr>
      </p:pic>
    </p:spTree>
    <p:extLst>
      <p:ext uri="{BB962C8B-B14F-4D97-AF65-F5344CB8AC3E}">
        <p14:creationId xmlns:p14="http://schemas.microsoft.com/office/powerpoint/2010/main" val="290743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DF56ADC-6346-4F64-9B78-7967E8FCA1AA}"/>
              </a:ext>
            </a:extLst>
          </p:cNvPr>
          <p:cNvCxnSpPr>
            <a:cxnSpLocks/>
          </p:cNvCxnSpPr>
          <p:nvPr/>
        </p:nvCxnSpPr>
        <p:spPr>
          <a:xfrm>
            <a:off x="227236" y="1012589"/>
            <a:ext cx="3640356" cy="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0CABE2F-F3E2-4BC6-B960-A33CA36F7941}"/>
              </a:ext>
            </a:extLst>
          </p:cNvPr>
          <p:cNvCxnSpPr>
            <a:cxnSpLocks/>
          </p:cNvCxnSpPr>
          <p:nvPr/>
        </p:nvCxnSpPr>
        <p:spPr>
          <a:xfrm>
            <a:off x="253513" y="5327072"/>
            <a:ext cx="3640356" cy="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pic>
        <p:nvPicPr>
          <p:cNvPr id="13" name="Picture 12" descr="A picture containing linedrawing&#10;&#10;Description automatically generated">
            <a:extLst>
              <a:ext uri="{FF2B5EF4-FFF2-40B4-BE49-F238E27FC236}">
                <a16:creationId xmlns:a16="http://schemas.microsoft.com/office/drawing/2014/main" id="{A0266D87-40EE-4E00-A741-5DF1AA5985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86048" y="0"/>
            <a:ext cx="9735433" cy="6858000"/>
          </a:xfrm>
          <a:prstGeom prst="rect">
            <a:avLst/>
          </a:prstGeom>
        </p:spPr>
      </p:pic>
      <p:pic>
        <p:nvPicPr>
          <p:cNvPr id="6" name="Picture 5" descr="A picture containing text, container&#10;&#10;Description automatically generated">
            <a:extLst>
              <a:ext uri="{FF2B5EF4-FFF2-40B4-BE49-F238E27FC236}">
                <a16:creationId xmlns:a16="http://schemas.microsoft.com/office/drawing/2014/main" id="{C20B556F-CC8C-46B1-8DE3-6780D60D095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7040" y="1130719"/>
            <a:ext cx="4133088" cy="4078223"/>
          </a:xfrm>
          <a:prstGeom prst="rect">
            <a:avLst/>
          </a:prstGeom>
        </p:spPr>
      </p:pic>
    </p:spTree>
    <p:extLst>
      <p:ext uri="{BB962C8B-B14F-4D97-AF65-F5344CB8AC3E}">
        <p14:creationId xmlns:p14="http://schemas.microsoft.com/office/powerpoint/2010/main" val="222418818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40F867-5BED-C137-4AA4-DEDC8C3FCF8D}"/>
              </a:ext>
            </a:extLst>
          </p:cNvPr>
          <p:cNvSpPr txBox="1">
            <a:spLocks/>
          </p:cNvSpPr>
          <p:nvPr/>
        </p:nvSpPr>
        <p:spPr bwMode="auto">
          <a:xfrm>
            <a:off x="371941" y="1422400"/>
            <a:ext cx="4786540" cy="2387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algn="ctr" rtl="0" eaLnBrk="0" fontAlgn="base" hangingPunct="0">
              <a:lnSpc>
                <a:spcPct val="100000"/>
              </a:lnSpc>
              <a:spcBef>
                <a:spcPct val="0"/>
              </a:spcBef>
              <a:spcAft>
                <a:spcPct val="0"/>
              </a:spcAft>
              <a:defRPr sz="4000">
                <a:solidFill>
                  <a:srgbClr val="760002"/>
                </a:solidFill>
                <a:effectLst>
                  <a:outerShdw blurRad="38100" dist="38100" dir="2700000" algn="tl">
                    <a:srgbClr val="C0C0C0"/>
                  </a:outerShdw>
                </a:effectLst>
                <a:latin typeface="+mj-lt"/>
                <a:ea typeface="+mj-ea"/>
                <a:cs typeface="+mj-cs"/>
              </a:defRPr>
            </a:lvl1pPr>
            <a:lvl2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2pPr>
            <a:lvl3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3pPr>
            <a:lvl4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4pPr>
            <a:lvl5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5pPr>
            <a:lvl6pPr marL="4572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6pPr>
            <a:lvl7pPr marL="9144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7pPr>
            <a:lvl8pPr marL="13716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8pPr>
            <a:lvl9pPr marL="18288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br>
              <a:rPr kumimoji="0" lang="en-US" sz="5000" b="0" i="0" u="none" strike="noStrike" kern="1200" cap="none" spc="0" normalizeH="0" baseline="0" noProof="0" dirty="0">
                <a:ln>
                  <a:noFill/>
                </a:ln>
                <a:solidFill>
                  <a:prstClr val="white"/>
                </a:solidFill>
                <a:effectLst/>
                <a:uLnTx/>
                <a:uFillTx/>
                <a:latin typeface="Arial Rounded MT Bold" panose="020F0704030504030204" pitchFamily="34" charset="0"/>
                <a:ea typeface="+mj-ea"/>
                <a:cs typeface="+mj-cs"/>
              </a:rPr>
            </a:br>
            <a:r>
              <a:rPr kumimoji="0" lang="en-US" sz="5000" b="0" i="0" u="sng" strike="noStrike" kern="1200" cap="none" spc="0" normalizeH="0" baseline="0" noProof="0" dirty="0">
                <a:ln>
                  <a:noFill/>
                </a:ln>
                <a:solidFill>
                  <a:prstClr val="white"/>
                </a:solidFill>
                <a:effectLst/>
                <a:uLnTx/>
                <a:uFillTx/>
                <a:latin typeface="Arial Rounded MT Bold" panose="020F0704030504030204" pitchFamily="34" charset="0"/>
                <a:ea typeface="+mj-ea"/>
                <a:cs typeface="+mj-cs"/>
              </a:rPr>
              <a:t>ENGAGEMENT</a:t>
            </a:r>
          </a:p>
        </p:txBody>
      </p:sp>
      <p:sp>
        <p:nvSpPr>
          <p:cNvPr id="19" name="Freeform: Shape 18">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E24B05B-F08B-24E8-40D2-79CA20AB0A25}"/>
              </a:ext>
            </a:extLst>
          </p:cNvPr>
          <p:cNvPicPr>
            <a:picLocks noChangeAspect="1"/>
          </p:cNvPicPr>
          <p:nvPr/>
        </p:nvPicPr>
        <p:blipFill rotWithShape="1">
          <a:blip r:embed="rId2">
            <a:extLst>
              <a:ext uri="{28A0092B-C50C-407E-A947-70E740481C1C}">
                <a14:useLocalDpi xmlns:a14="http://schemas.microsoft.com/office/drawing/2010/main" val="0"/>
              </a:ext>
            </a:extLst>
          </a:blip>
          <a:srcRect t="13030" b="7165"/>
          <a:stretch/>
        </p:blipFill>
        <p:spPr>
          <a:xfrm>
            <a:off x="7839805" y="3001275"/>
            <a:ext cx="3408121" cy="2731993"/>
          </a:xfrm>
          <a:prstGeom prst="rect">
            <a:avLst/>
          </a:prstGeom>
        </p:spPr>
      </p:pic>
      <p:pic>
        <p:nvPicPr>
          <p:cNvPr id="4" name="Picture 3">
            <a:extLst>
              <a:ext uri="{FF2B5EF4-FFF2-40B4-BE49-F238E27FC236}">
                <a16:creationId xmlns:a16="http://schemas.microsoft.com/office/drawing/2014/main" id="{AFA2828F-0E5E-3B76-B8E8-583FDBECB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393" y="832979"/>
            <a:ext cx="3105975" cy="2326483"/>
          </a:xfrm>
          <a:prstGeom prst="rect">
            <a:avLst/>
          </a:prstGeom>
        </p:spPr>
      </p:pic>
    </p:spTree>
    <p:extLst>
      <p:ext uri="{BB962C8B-B14F-4D97-AF65-F5344CB8AC3E}">
        <p14:creationId xmlns:p14="http://schemas.microsoft.com/office/powerpoint/2010/main" val="1518117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Rectangle 2">
            <a:extLst>
              <a:ext uri="{FF2B5EF4-FFF2-40B4-BE49-F238E27FC236}">
                <a16:creationId xmlns:a16="http://schemas.microsoft.com/office/drawing/2014/main" id="{5DC3A271-75C2-11C8-43D3-6828EAAB1F68}"/>
              </a:ext>
            </a:extLst>
          </p:cNvPr>
          <p:cNvSpPr txBox="1">
            <a:spLocks noChangeArrowheads="1"/>
          </p:cNvSpPr>
          <p:nvPr/>
        </p:nvSpPr>
        <p:spPr>
          <a:xfrm>
            <a:off x="-3737701" y="-19727"/>
            <a:ext cx="98335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600" kern="1200" dirty="0">
                <a:solidFill>
                  <a:schemeClr val="tx2"/>
                </a:solidFill>
                <a:latin typeface="Arial Rounded MT Bold" panose="020F0704030504030204" pitchFamily="34" charset="0"/>
              </a:rPr>
              <a:t>W²</a:t>
            </a:r>
          </a:p>
        </p:txBody>
      </p:sp>
      <p:grpSp>
        <p:nvGrpSpPr>
          <p:cNvPr id="13" name="Group 12">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4" name="Freeform: Shape 13">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3">
            <a:extLst>
              <a:ext uri="{FF2B5EF4-FFF2-40B4-BE49-F238E27FC236}">
                <a16:creationId xmlns:a16="http://schemas.microsoft.com/office/drawing/2014/main" id="{6B387A93-A296-40FD-A63B-2980A470C430}"/>
              </a:ext>
            </a:extLst>
          </p:cNvPr>
          <p:cNvSpPr txBox="1">
            <a:spLocks noChangeArrowheads="1"/>
          </p:cNvSpPr>
          <p:nvPr/>
        </p:nvSpPr>
        <p:spPr>
          <a:xfrm>
            <a:off x="230332" y="2634352"/>
            <a:ext cx="9833548" cy="2457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tabLst>
                <a:tab pos="569913" algn="l"/>
              </a:tabLst>
            </a:pPr>
            <a:endParaRPr lang="en-US" sz="2000" dirty="0">
              <a:solidFill>
                <a:schemeClr val="tx2"/>
              </a:solidFill>
              <a:latin typeface="Arial Rounded MT Bold" panose="020F0704030504030204" pitchFamily="34" charset="0"/>
            </a:endParaRPr>
          </a:p>
          <a:p>
            <a:pPr marL="0" indent="0">
              <a:spcBef>
                <a:spcPct val="0"/>
              </a:spcBef>
              <a:spcAft>
                <a:spcPts val="600"/>
              </a:spcAft>
              <a:buNone/>
              <a:tabLst>
                <a:tab pos="569913" algn="l"/>
              </a:tabLst>
            </a:pPr>
            <a:r>
              <a:rPr lang="en-US" sz="2000" dirty="0">
                <a:solidFill>
                  <a:schemeClr val="tx2"/>
                </a:solidFill>
                <a:latin typeface="Arial Rounded MT Bold" panose="020F0704030504030204" pitchFamily="34" charset="0"/>
              </a:rPr>
              <a:t>~ “…the  likelihood  of  giving  money  to  an  organization  is  affected  by  an  	individual’s  involvement  with  the  organization  as  a  volunteer…  The 	amount  of  time  spent  volunteering  is  positively  correlated  with  the  	amount  of  money  that  is  given  by  individuals.”  (Those  who  actively  	practiced  a  religion  donated  92%  more  to  charitable  causes.)²</a:t>
            </a:r>
          </a:p>
          <a:p>
            <a:pPr>
              <a:spcBef>
                <a:spcPct val="0"/>
              </a:spcBef>
              <a:spcAft>
                <a:spcPts val="600"/>
              </a:spcAft>
              <a:tabLst>
                <a:tab pos="569913" algn="l"/>
              </a:tabLst>
            </a:pPr>
            <a:endParaRPr lang="en-US" sz="2000" dirty="0">
              <a:solidFill>
                <a:schemeClr val="tx2"/>
              </a:solidFill>
              <a:latin typeface="Arial Rounded MT Bold" panose="020F0704030504030204" pitchFamily="34" charset="0"/>
            </a:endParaRPr>
          </a:p>
          <a:p>
            <a:pPr marL="0" indent="0">
              <a:spcBef>
                <a:spcPct val="0"/>
              </a:spcBef>
              <a:spcAft>
                <a:spcPts val="600"/>
              </a:spcAft>
              <a:buNone/>
              <a:tabLst>
                <a:tab pos="569913" algn="l"/>
              </a:tabLst>
            </a:pPr>
            <a:r>
              <a:rPr lang="en-US" sz="2000" dirty="0">
                <a:solidFill>
                  <a:schemeClr val="tx2"/>
                </a:solidFill>
                <a:latin typeface="Arial Rounded MT Bold" panose="020F0704030504030204" pitchFamily="34" charset="0"/>
              </a:rPr>
              <a:t>~ “…church  involvement  is  the  strongest  single  predictor  of  giving.”  ³</a:t>
            </a:r>
          </a:p>
        </p:txBody>
      </p:sp>
      <p:grpSp>
        <p:nvGrpSpPr>
          <p:cNvPr id="19" name="Group 18">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Box 5">
            <a:extLst>
              <a:ext uri="{FF2B5EF4-FFF2-40B4-BE49-F238E27FC236}">
                <a16:creationId xmlns:a16="http://schemas.microsoft.com/office/drawing/2014/main" id="{3D1B8DE2-9CA6-AE76-0315-4AB264F58D1B}"/>
              </a:ext>
            </a:extLst>
          </p:cNvPr>
          <p:cNvSpPr txBox="1">
            <a:spLocks noChangeArrowheads="1"/>
          </p:cNvSpPr>
          <p:nvPr/>
        </p:nvSpPr>
        <p:spPr bwMode="auto">
          <a:xfrm>
            <a:off x="230332" y="6027722"/>
            <a:ext cx="1030965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sz="900" i="1" dirty="0">
                <a:latin typeface="Times New Roman" pitchFamily="18" charset="0"/>
                <a:cs typeface="Arial" pitchFamily="34" charset="0"/>
              </a:rPr>
              <a:t>¹ </a:t>
            </a:r>
            <a:r>
              <a:rPr lang="en-US" sz="900" i="1" dirty="0">
                <a:latin typeface="Times New Roman" pitchFamily="18" charset="0"/>
              </a:rPr>
              <a:t>The Happiness of Giving: The Time-Ask Effect (May 1, 2008) – Center for Responsible Business - </a:t>
            </a:r>
            <a:r>
              <a:rPr lang="en-US" sz="900" dirty="0">
                <a:latin typeface="Times New Roman" pitchFamily="18" charset="0"/>
              </a:rPr>
              <a:t>University  of  California,  Berkley (Wendy Liu &amp; Jennifer Aaker) </a:t>
            </a:r>
            <a:r>
              <a:rPr lang="en-US" sz="900" i="1" dirty="0">
                <a:latin typeface="Times New Roman" pitchFamily="18" charset="0"/>
              </a:rPr>
              <a:t>Ask Donors First To Volunteer (June 9, 2008) – </a:t>
            </a:r>
            <a:r>
              <a:rPr lang="en-US" sz="900" dirty="0">
                <a:latin typeface="Times New Roman" pitchFamily="18" charset="0"/>
              </a:rPr>
              <a:t>University  of  California,  Berkley</a:t>
            </a:r>
          </a:p>
          <a:p>
            <a:pPr fontAlgn="base">
              <a:spcBef>
                <a:spcPct val="50000"/>
              </a:spcBef>
              <a:spcAft>
                <a:spcPct val="0"/>
              </a:spcAft>
              <a:defRPr/>
            </a:pPr>
            <a:r>
              <a:rPr lang="en-US" sz="900" i="1" dirty="0">
                <a:latin typeface="Times New Roman" pitchFamily="18" charset="0"/>
                <a:cs typeface="Arial" pitchFamily="34" charset="0"/>
              </a:rPr>
              <a:t>² </a:t>
            </a:r>
            <a:r>
              <a:rPr lang="en-US" sz="900" i="1" dirty="0">
                <a:latin typeface="Times New Roman" pitchFamily="18" charset="0"/>
              </a:rPr>
              <a:t>Helping Out: A National Survey of Volunteering and Charitable Giving (2006-07) -  </a:t>
            </a:r>
            <a:r>
              <a:rPr lang="en-US" sz="900" dirty="0">
                <a:latin typeface="Times New Roman" pitchFamily="18" charset="0"/>
              </a:rPr>
              <a:t>Institute  for  Volunteering  Research,  London,  England</a:t>
            </a:r>
          </a:p>
          <a:p>
            <a:pPr fontAlgn="base">
              <a:spcBef>
                <a:spcPct val="50000"/>
              </a:spcBef>
              <a:spcAft>
                <a:spcPct val="0"/>
              </a:spcAft>
              <a:defRPr/>
            </a:pPr>
            <a:r>
              <a:rPr lang="en-US" sz="900" i="1" dirty="0">
                <a:latin typeface="Times New Roman" pitchFamily="18" charset="0"/>
                <a:cs typeface="Arial" pitchFamily="34" charset="0"/>
              </a:rPr>
              <a:t>³ </a:t>
            </a:r>
            <a:r>
              <a:rPr lang="en-US" sz="900" i="1" u="sng" dirty="0">
                <a:latin typeface="Times New Roman" pitchFamily="18" charset="0"/>
              </a:rPr>
              <a:t>More Money, More Ministry</a:t>
            </a:r>
            <a:r>
              <a:rPr lang="en-US" sz="900" i="1" dirty="0">
                <a:latin typeface="Times New Roman" pitchFamily="18" charset="0"/>
              </a:rPr>
              <a:t>,</a:t>
            </a:r>
            <a:r>
              <a:rPr lang="en-US" sz="900" dirty="0">
                <a:latin typeface="Times New Roman" pitchFamily="18" charset="0"/>
              </a:rPr>
              <a:t> Dean R. Hoge and Mark A. Knoll (Eerdmans, 2000)</a:t>
            </a:r>
            <a:endParaRPr lang="en-US" sz="900" i="1" dirty="0">
              <a:latin typeface="Times New Roman" pitchFamily="18" charset="0"/>
            </a:endParaRPr>
          </a:p>
        </p:txBody>
      </p:sp>
      <p:sp>
        <p:nvSpPr>
          <p:cNvPr id="5" name="TextBox 4">
            <a:extLst>
              <a:ext uri="{FF2B5EF4-FFF2-40B4-BE49-F238E27FC236}">
                <a16:creationId xmlns:a16="http://schemas.microsoft.com/office/drawing/2014/main" id="{A9016C6C-B459-32B3-24B7-515BE4492BA9}"/>
              </a:ext>
            </a:extLst>
          </p:cNvPr>
          <p:cNvSpPr txBox="1"/>
          <p:nvPr/>
        </p:nvSpPr>
        <p:spPr>
          <a:xfrm>
            <a:off x="3346102" y="166195"/>
            <a:ext cx="8543925" cy="646331"/>
          </a:xfrm>
          <a:prstGeom prst="rect">
            <a:avLst/>
          </a:prstGeom>
          <a:noFill/>
        </p:spPr>
        <p:txBody>
          <a:bodyPr wrap="square" rtlCol="0">
            <a:spAutoFit/>
          </a:bodyPr>
          <a:lstStyle/>
          <a:p>
            <a:r>
              <a:rPr lang="en-US" sz="3600" dirty="0"/>
              <a:t>Own the </a:t>
            </a:r>
            <a:r>
              <a:rPr lang="en-US" sz="3600" b="1" u="sng" dirty="0"/>
              <a:t>W</a:t>
            </a:r>
            <a:r>
              <a:rPr lang="en-US" sz="3600" dirty="0"/>
              <a:t>atch and you will own the </a:t>
            </a:r>
            <a:r>
              <a:rPr lang="en-US" sz="3600" b="1" u="sng" dirty="0"/>
              <a:t>W</a:t>
            </a:r>
            <a:r>
              <a:rPr lang="en-US" sz="3600" dirty="0"/>
              <a:t>allet</a:t>
            </a:r>
          </a:p>
        </p:txBody>
      </p:sp>
      <p:sp>
        <p:nvSpPr>
          <p:cNvPr id="6" name="Rectangle 3">
            <a:extLst>
              <a:ext uri="{FF2B5EF4-FFF2-40B4-BE49-F238E27FC236}">
                <a16:creationId xmlns:a16="http://schemas.microsoft.com/office/drawing/2014/main" id="{EAEB2FAB-D74E-F457-2ABA-05F38459C417}"/>
              </a:ext>
            </a:extLst>
          </p:cNvPr>
          <p:cNvSpPr txBox="1">
            <a:spLocks noChangeArrowheads="1"/>
          </p:cNvSpPr>
          <p:nvPr/>
        </p:nvSpPr>
        <p:spPr>
          <a:xfrm>
            <a:off x="3249757" y="1097733"/>
            <a:ext cx="8837468" cy="2457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2000" dirty="0">
                <a:solidFill>
                  <a:schemeClr val="tx2"/>
                </a:solidFill>
                <a:latin typeface="Arial Rounded MT Bold" panose="020F0704030504030204" pitchFamily="34" charset="0"/>
              </a:rPr>
              <a:t>~ People  who  are  asked  to  give  of  their  time  before  they  are  	asked  to  donate  money  ultimately  give  more  money  to  the  	charity  (49%  more ~  ($36.44  rather  than  $24.46))¹</a:t>
            </a:r>
          </a:p>
        </p:txBody>
      </p:sp>
    </p:spTree>
    <p:extLst>
      <p:ext uri="{BB962C8B-B14F-4D97-AF65-F5344CB8AC3E}">
        <p14:creationId xmlns:p14="http://schemas.microsoft.com/office/powerpoint/2010/main" val="3271329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unset, sky, outdoor, sun&#10;&#10;Description automatically generated">
            <a:extLst>
              <a:ext uri="{FF2B5EF4-FFF2-40B4-BE49-F238E27FC236}">
                <a16:creationId xmlns:a16="http://schemas.microsoft.com/office/drawing/2014/main" id="{7FD5C0B0-417C-454C-8AAD-9C41E2F2FB45}"/>
              </a:ext>
            </a:extLst>
          </p:cNvPr>
          <p:cNvPicPr>
            <a:picLocks noChangeAspect="1"/>
          </p:cNvPicPr>
          <p:nvPr/>
        </p:nvPicPr>
        <p:blipFill rotWithShape="1">
          <a:blip r:embed="rId2">
            <a:extLst>
              <a:ext uri="{28A0092B-C50C-407E-A947-70E740481C1C}">
                <a14:useLocalDpi xmlns:a14="http://schemas.microsoft.com/office/drawing/2010/main" val="0"/>
              </a:ext>
            </a:extLst>
          </a:blip>
          <a:srcRect l="4935" r="16106"/>
          <a:stretch/>
        </p:blipFill>
        <p:spPr>
          <a:xfrm>
            <a:off x="-818147" y="10"/>
            <a:ext cx="8923460" cy="6857990"/>
          </a:xfrm>
          <a:prstGeom prst="rect">
            <a:avLst/>
          </a:prstGeom>
        </p:spPr>
      </p:pic>
      <p:sp>
        <p:nvSpPr>
          <p:cNvPr id="10" name="Rectangle 6">
            <a:extLst>
              <a:ext uri="{FF2B5EF4-FFF2-40B4-BE49-F238E27FC236}">
                <a16:creationId xmlns:a16="http://schemas.microsoft.com/office/drawing/2014/main" id="{8D077052-3865-4B86-818A-75082191544A}"/>
              </a:ext>
            </a:extLst>
          </p:cNvPr>
          <p:cNvSpPr txBox="1">
            <a:spLocks noChangeArrowheads="1"/>
          </p:cNvSpPr>
          <p:nvPr/>
        </p:nvSpPr>
        <p:spPr>
          <a:xfrm>
            <a:off x="8372353" y="360937"/>
            <a:ext cx="3655754" cy="6497053"/>
          </a:xfrm>
          <a:prstGeom prst="rect">
            <a:avLst/>
          </a:prstGeom>
        </p:spPr>
        <p:txBody>
          <a:bodyPr vert="horz" lIns="91440" tIns="45720" rIns="91440" bIns="45720" rtlCol="0" anchor="b" anchorCtr="1">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338138" algn="l"/>
              </a:tabLst>
            </a:pPr>
            <a:r>
              <a:rPr lang="en-US" sz="3700" b="1" dirty="0">
                <a:solidFill>
                  <a:srgbClr val="FF0000"/>
                </a:solidFill>
                <a:latin typeface="Arial Rounded MT Bold" panose="020F0704030504030204" pitchFamily="34" charset="0"/>
                <a:cs typeface="Arial" panose="020B0604020202020204" pitchFamily="34" charset="0"/>
              </a:rPr>
              <a:t>“For  everyone  to  whom  much  is  given,  from  him  much  will  be  and  to  whom  much  has  been committed, of  him  they  will  	ask  the </a:t>
            </a:r>
            <a:r>
              <a:rPr lang="en-US" sz="3700" b="1" dirty="0">
                <a:latin typeface="Arial Rounded MT Bold" panose="020F0704030504030204" pitchFamily="34" charset="0"/>
                <a:cs typeface="Arial" panose="020B0604020202020204" pitchFamily="34" charset="0"/>
              </a:rPr>
              <a:t> </a:t>
            </a:r>
            <a:r>
              <a:rPr lang="en-US" sz="3700" b="1" u="sng" dirty="0">
                <a:latin typeface="Arial Rounded MT Bold" panose="020F0704030504030204" pitchFamily="34" charset="0"/>
                <a:cs typeface="Arial" panose="020B0604020202020204" pitchFamily="34" charset="0"/>
              </a:rPr>
              <a:t>more</a:t>
            </a:r>
            <a:r>
              <a:rPr lang="en-US" sz="3700" b="1"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(Luke 12:48)</a:t>
            </a:r>
          </a:p>
        </p:txBody>
      </p:sp>
    </p:spTree>
    <p:extLst>
      <p:ext uri="{BB962C8B-B14F-4D97-AF65-F5344CB8AC3E}">
        <p14:creationId xmlns:p14="http://schemas.microsoft.com/office/powerpoint/2010/main" val="136634642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7D1A99-95FF-4665-BD26-DE44A207AA21}"/>
              </a:ext>
            </a:extLst>
          </p:cNvPr>
          <p:cNvSpPr>
            <a:spLocks noGrp="1"/>
          </p:cNvSpPr>
          <p:nvPr>
            <p:ph type="title" idx="4294967295"/>
          </p:nvPr>
        </p:nvSpPr>
        <p:spPr>
          <a:xfrm>
            <a:off x="23460" y="-1114316"/>
            <a:ext cx="8047873" cy="1642970"/>
          </a:xfrm>
        </p:spPr>
        <p:txBody>
          <a:bodyPr vert="horz" lIns="91440" tIns="45720" rIns="91440" bIns="45720" rtlCol="0" anchor="b">
            <a:normAutofit/>
          </a:bodyPr>
          <a:lstStyle/>
          <a:p>
            <a:pPr algn="ctr"/>
            <a:r>
              <a:rPr lang="en-US" sz="2400" u="sng" kern="1200" dirty="0">
                <a:solidFill>
                  <a:srgbClr val="002060"/>
                </a:solidFill>
                <a:latin typeface="Arial Rounded MT Bold" panose="020F0704030504030204" pitchFamily="34" charset="0"/>
              </a:rPr>
              <a:t>A Must  Read  For  Every  Priest  and  Church  Leader</a:t>
            </a:r>
          </a:p>
        </p:txBody>
      </p:sp>
      <p:sp>
        <p:nvSpPr>
          <p:cNvPr id="3" name="Content Placeholder 2">
            <a:extLst>
              <a:ext uri="{FF2B5EF4-FFF2-40B4-BE49-F238E27FC236}">
                <a16:creationId xmlns:a16="http://schemas.microsoft.com/office/drawing/2014/main" id="{B9BE5395-4AE7-4105-BBDB-C9E805514262}"/>
              </a:ext>
            </a:extLst>
          </p:cNvPr>
          <p:cNvSpPr>
            <a:spLocks noGrp="1"/>
          </p:cNvSpPr>
          <p:nvPr>
            <p:ph idx="4294967295"/>
          </p:nvPr>
        </p:nvSpPr>
        <p:spPr>
          <a:xfrm>
            <a:off x="62143" y="1227076"/>
            <a:ext cx="7603990" cy="5071731"/>
          </a:xfrm>
        </p:spPr>
        <p:txBody>
          <a:bodyPr vert="horz" lIns="91440" tIns="45720" rIns="91440" bIns="45720" rtlCol="0" anchor="t">
            <a:normAutofit/>
          </a:bodyPr>
          <a:lstStyle/>
          <a:p>
            <a:pPr marL="0" indent="0">
              <a:buNone/>
            </a:pPr>
            <a:r>
              <a:rPr lang="en-US" dirty="0">
                <a:effectLst/>
                <a:latin typeface="Arial Rounded MT Bold" panose="020F0704030504030204" pitchFamily="34" charset="0"/>
              </a:rPr>
              <a:t>“…congregations  with  </a:t>
            </a:r>
            <a:r>
              <a:rPr lang="en-US" u="sng" dirty="0">
                <a:effectLst/>
                <a:latin typeface="Arial Rounded MT Bold" panose="020F0704030504030204" pitchFamily="34" charset="0"/>
              </a:rPr>
              <a:t>engaged  members</a:t>
            </a:r>
            <a:r>
              <a:rPr lang="en-US" dirty="0">
                <a:effectLst/>
                <a:latin typeface="Arial Rounded MT Bold" panose="020F0704030504030204" pitchFamily="34" charset="0"/>
              </a:rPr>
              <a:t>  are:</a:t>
            </a:r>
          </a:p>
          <a:p>
            <a:pPr marL="514350" indent="-514350">
              <a:buAutoNum type="arabicPeriod"/>
            </a:pPr>
            <a:r>
              <a:rPr lang="en-US" dirty="0">
                <a:effectLst/>
                <a:latin typeface="Arial Rounded MT Bold" panose="020F0704030504030204" pitchFamily="34" charset="0"/>
              </a:rPr>
              <a:t>spiritually  healthier;  </a:t>
            </a:r>
          </a:p>
          <a:p>
            <a:pPr marL="0" indent="0">
              <a:buNone/>
            </a:pPr>
            <a:r>
              <a:rPr lang="en-US" dirty="0">
                <a:effectLst/>
                <a:latin typeface="Arial Rounded MT Bold" panose="020F0704030504030204" pitchFamily="34" charset="0"/>
              </a:rPr>
              <a:t>2. better  able  to:</a:t>
            </a:r>
          </a:p>
          <a:p>
            <a:pPr marL="746125" indent="114300">
              <a:buFont typeface="+mj-lt"/>
              <a:buAutoNum type="alphaLcPeriod"/>
            </a:pPr>
            <a:r>
              <a:rPr lang="en-US" dirty="0">
                <a:effectLst/>
                <a:latin typeface="Arial Rounded MT Bold" panose="020F0704030504030204" pitchFamily="34" charset="0"/>
              </a:rPr>
              <a:t>  carry  out  their  missions,</a:t>
            </a:r>
          </a:p>
          <a:p>
            <a:pPr marL="746125" indent="114300">
              <a:buFont typeface="+mj-lt"/>
              <a:buAutoNum type="alphaLcPeriod"/>
            </a:pPr>
            <a:r>
              <a:rPr lang="en-US" dirty="0">
                <a:effectLst/>
                <a:latin typeface="Arial Rounded MT Bold" panose="020F0704030504030204" pitchFamily="34" charset="0"/>
              </a:rPr>
              <a:t>  attract  more  new  people,  </a:t>
            </a:r>
          </a:p>
          <a:p>
            <a:pPr marL="746125" indent="114300">
              <a:buFont typeface="+mj-lt"/>
              <a:buAutoNum type="alphaLcPeriod"/>
            </a:pPr>
            <a:r>
              <a:rPr lang="en-US" dirty="0">
                <a:effectLst/>
                <a:latin typeface="Arial Rounded MT Bold" panose="020F0704030504030204" pitchFamily="34" charset="0"/>
              </a:rPr>
              <a:t>  fund  new  ventures;  and  </a:t>
            </a:r>
          </a:p>
          <a:p>
            <a:pPr marL="0" indent="0">
              <a:buNone/>
            </a:pPr>
            <a:r>
              <a:rPr lang="en-US" dirty="0">
                <a:effectLst/>
                <a:latin typeface="Arial Rounded MT Bold" panose="020F0704030504030204" pitchFamily="34" charset="0"/>
              </a:rPr>
              <a:t>3. have  a  higher  percentage  of  	spiritually  committed  individuals.”</a:t>
            </a:r>
          </a:p>
          <a:p>
            <a:pPr marL="0" indent="0">
              <a:buNone/>
            </a:pPr>
            <a:endParaRPr lang="en-US" sz="2000" u="sng" dirty="0">
              <a:effectLst/>
              <a:latin typeface="Arial Rounded MT Bold" panose="020F070403050403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C05556F-5F15-47B5-AD73-5F1F042B5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612" y="834501"/>
            <a:ext cx="3086872" cy="4694863"/>
          </a:xfrm>
          <a:prstGeom prst="rect">
            <a:avLst/>
          </a:prstGeom>
        </p:spPr>
      </p:pic>
      <p:sp>
        <p:nvSpPr>
          <p:cNvPr id="6" name="TextBox 5">
            <a:extLst>
              <a:ext uri="{FF2B5EF4-FFF2-40B4-BE49-F238E27FC236}">
                <a16:creationId xmlns:a16="http://schemas.microsoft.com/office/drawing/2014/main" id="{CB382E57-FE64-136E-042B-C6047F61B2B6}"/>
              </a:ext>
            </a:extLst>
          </p:cNvPr>
          <p:cNvSpPr txBox="1"/>
          <p:nvPr/>
        </p:nvSpPr>
        <p:spPr>
          <a:xfrm>
            <a:off x="8197314" y="5760198"/>
            <a:ext cx="399468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Arial Rounded MT Bold" panose="020F0704030504030204" pitchFamily="34" charset="0"/>
                <a:ea typeface="+mn-ea"/>
                <a:cs typeface="+mn-cs"/>
              </a:rPr>
              <a:t>By: Al  Winseman,  Global  Practice  Leader  for  Faith-Based  Organizations  for  the  Gallup  Organization</a:t>
            </a:r>
          </a:p>
        </p:txBody>
      </p:sp>
    </p:spTree>
    <p:extLst>
      <p:ext uri="{BB962C8B-B14F-4D97-AF65-F5344CB8AC3E}">
        <p14:creationId xmlns:p14="http://schemas.microsoft.com/office/powerpoint/2010/main" val="1104301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9BE5395-4AE7-4105-BBDB-C9E805514262}"/>
              </a:ext>
            </a:extLst>
          </p:cNvPr>
          <p:cNvSpPr>
            <a:spLocks noGrp="1"/>
          </p:cNvSpPr>
          <p:nvPr>
            <p:ph idx="4294967295"/>
          </p:nvPr>
        </p:nvSpPr>
        <p:spPr>
          <a:xfrm>
            <a:off x="114762" y="988806"/>
            <a:ext cx="7603990" cy="5749345"/>
          </a:xfrm>
        </p:spPr>
        <p:txBody>
          <a:bodyPr vert="horz" lIns="91440" tIns="45720" rIns="91440" bIns="45720" rtlCol="0" anchor="t">
            <a:normAutofit lnSpcReduction="10000"/>
          </a:bodyPr>
          <a:lstStyle/>
          <a:p>
            <a:pPr marL="0" indent="0">
              <a:buNone/>
            </a:pPr>
            <a:r>
              <a:rPr lang="en-US" dirty="0">
                <a:effectLst/>
                <a:latin typeface="Arial Rounded MT Bold" panose="020F0704030504030204" pitchFamily="34" charset="0"/>
              </a:rPr>
              <a:t>“Spiritual  commitment  is  usually  a  result  	of  one  big – and  often overlooked – 	factor:  congregational engagement. </a:t>
            </a:r>
          </a:p>
          <a:p>
            <a:pPr marL="0" indent="0">
              <a:buNone/>
            </a:pPr>
            <a:endParaRPr lang="en-US" dirty="0">
              <a:effectLst/>
              <a:latin typeface="Arial Rounded MT Bold" panose="020F0704030504030204" pitchFamily="34" charset="0"/>
            </a:endParaRPr>
          </a:p>
          <a:p>
            <a:pPr marL="0" indent="0">
              <a:buNone/>
            </a:pPr>
            <a:r>
              <a:rPr lang="en-US" dirty="0">
                <a:effectLst/>
                <a:latin typeface="Arial Rounded MT Bold" panose="020F0704030504030204" pitchFamily="34" charset="0"/>
              </a:rPr>
              <a:t>Focus  on  improving  engagement  and  	increased  commitment  will follow.</a:t>
            </a:r>
          </a:p>
          <a:p>
            <a:pPr marL="0" indent="0">
              <a:buNone/>
            </a:pPr>
            <a:endParaRPr lang="en-US" dirty="0">
              <a:latin typeface="Arial Rounded MT Bold" panose="020F0704030504030204" pitchFamily="34" charset="0"/>
            </a:endParaRPr>
          </a:p>
          <a:p>
            <a:pPr marL="0" indent="0">
              <a:buNone/>
            </a:pPr>
            <a:r>
              <a:rPr lang="en-US" dirty="0">
                <a:effectLst/>
                <a:latin typeface="Arial Rounded MT Bold" panose="020F0704030504030204" pitchFamily="34" charset="0"/>
              </a:rPr>
              <a:t>How  much  members  give  financially,  	how  	many  hours  they  volunteer  in  	community  service,  and  how  often  	they  invite  others  to  their  	congregations  are  more  dependent  	on  engagement  than  on  any  other  	factor.” </a:t>
            </a:r>
          </a:p>
          <a:p>
            <a:pPr marL="0" indent="0">
              <a:buNone/>
            </a:pPr>
            <a:endParaRPr lang="en-US" dirty="0">
              <a:effectLst/>
              <a:latin typeface="Arial Rounded MT Bold" panose="020F0704030504030204" pitchFamily="34" charset="0"/>
            </a:endParaRPr>
          </a:p>
          <a:p>
            <a:pPr marL="0" indent="0">
              <a:buNone/>
            </a:pPr>
            <a:endParaRPr lang="en-US" sz="2000" u="sng" dirty="0">
              <a:effectLst/>
              <a:latin typeface="Arial Rounded MT Bold" panose="020F070403050403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B382E57-FE64-136E-042B-C6047F61B2B6}"/>
              </a:ext>
            </a:extLst>
          </p:cNvPr>
          <p:cNvSpPr txBox="1"/>
          <p:nvPr/>
        </p:nvSpPr>
        <p:spPr>
          <a:xfrm>
            <a:off x="8197314" y="5760198"/>
            <a:ext cx="399468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Arial Rounded MT Bold" panose="020F0704030504030204" pitchFamily="34" charset="0"/>
                <a:ea typeface="+mn-ea"/>
                <a:cs typeface="+mn-cs"/>
              </a:rPr>
              <a:t>By: Al  Winseman,  Global  Practice  Leader  for  Faith-Based  Organizations  for  the  Gallup  Organization</a:t>
            </a:r>
          </a:p>
        </p:txBody>
      </p:sp>
      <p:sp>
        <p:nvSpPr>
          <p:cNvPr id="4" name="Title 1">
            <a:extLst>
              <a:ext uri="{FF2B5EF4-FFF2-40B4-BE49-F238E27FC236}">
                <a16:creationId xmlns:a16="http://schemas.microsoft.com/office/drawing/2014/main" id="{77ADFBA5-0352-4ED6-8AA9-1430B21B75EA}"/>
              </a:ext>
            </a:extLst>
          </p:cNvPr>
          <p:cNvSpPr txBox="1">
            <a:spLocks/>
          </p:cNvSpPr>
          <p:nvPr/>
        </p:nvSpPr>
        <p:spPr>
          <a:xfrm>
            <a:off x="23460" y="-1114316"/>
            <a:ext cx="8047873" cy="16429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Rounded MT Bold" panose="020F0704030504030204" pitchFamily="34" charset="0"/>
                <a:ea typeface="+mj-ea"/>
                <a:cs typeface="+mj-cs"/>
              </a:rPr>
              <a:t>A Must  Read  For  Every  Priest  and  Church  Leader</a:t>
            </a:r>
            <a:endParaRPr kumimoji="0" lang="en-US" sz="2400" b="0" i="0" u="sng" strike="noStrike" kern="1200" cap="none" spc="0" normalizeH="0" baseline="0" noProof="0" dirty="0">
              <a:ln>
                <a:noFill/>
              </a:ln>
              <a:solidFill>
                <a:srgbClr val="002060"/>
              </a:solidFill>
              <a:effectLst/>
              <a:uLnTx/>
              <a:uFillTx/>
              <a:latin typeface="Arial Rounded MT Bold" panose="020F0704030504030204" pitchFamily="34" charset="0"/>
              <a:ea typeface="+mj-ea"/>
              <a:cs typeface="+mj-cs"/>
            </a:endParaRPr>
          </a:p>
        </p:txBody>
      </p:sp>
      <p:pic>
        <p:nvPicPr>
          <p:cNvPr id="7" name="Picture 6">
            <a:extLst>
              <a:ext uri="{FF2B5EF4-FFF2-40B4-BE49-F238E27FC236}">
                <a16:creationId xmlns:a16="http://schemas.microsoft.com/office/drawing/2014/main" id="{E9FEDBE6-2C4C-D83E-3AEC-3571A6486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612" y="834501"/>
            <a:ext cx="3086872" cy="4694863"/>
          </a:xfrm>
          <a:prstGeom prst="rect">
            <a:avLst/>
          </a:prstGeom>
        </p:spPr>
      </p:pic>
    </p:spTree>
    <p:extLst>
      <p:ext uri="{BB962C8B-B14F-4D97-AF65-F5344CB8AC3E}">
        <p14:creationId xmlns:p14="http://schemas.microsoft.com/office/powerpoint/2010/main" val="29440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9BE5395-4AE7-4105-BBDB-C9E805514262}"/>
              </a:ext>
            </a:extLst>
          </p:cNvPr>
          <p:cNvSpPr>
            <a:spLocks noGrp="1"/>
          </p:cNvSpPr>
          <p:nvPr>
            <p:ph idx="4294967295"/>
          </p:nvPr>
        </p:nvSpPr>
        <p:spPr>
          <a:xfrm>
            <a:off x="114762" y="988806"/>
            <a:ext cx="7603990" cy="5749345"/>
          </a:xfrm>
        </p:spPr>
        <p:txBody>
          <a:bodyPr vert="horz" lIns="91440" tIns="45720" rIns="91440" bIns="45720" rtlCol="0" anchor="t">
            <a:normAutofit/>
          </a:bodyPr>
          <a:lstStyle/>
          <a:p>
            <a:pPr marL="0" indent="0">
              <a:buNone/>
            </a:pPr>
            <a:r>
              <a:rPr lang="en-US" sz="2800" dirty="0">
                <a:effectLst/>
                <a:latin typeface="Arial Rounded MT Bold" panose="020F0704030504030204" pitchFamily="34" charset="0"/>
              </a:rPr>
              <a:t>“Your  job  as  a  leader  is  not  to  placate  the  actively  disengaged.  It  is  to  create  and  grow  disciples.</a:t>
            </a:r>
          </a:p>
          <a:p>
            <a:pPr marL="0" indent="0">
              <a:buNone/>
            </a:pPr>
            <a:r>
              <a:rPr lang="en-US" sz="2800" dirty="0">
                <a:effectLst/>
                <a:latin typeface="Arial Rounded MT Bold" panose="020F0704030504030204" pitchFamily="34" charset="0"/>
              </a:rPr>
              <a:t>  </a:t>
            </a:r>
          </a:p>
          <a:p>
            <a:pPr marL="0" indent="0">
              <a:buNone/>
            </a:pPr>
            <a:r>
              <a:rPr lang="en-US" sz="2800" dirty="0">
                <a:effectLst/>
                <a:latin typeface="Arial Rounded MT Bold" panose="020F0704030504030204" pitchFamily="34" charset="0"/>
              </a:rPr>
              <a:t>One  reason  United  States  congregations  are  in  trouble  is  that  they  have  a  low  percentage  of  engaged  members.</a:t>
            </a:r>
          </a:p>
          <a:p>
            <a:pPr marL="0" indent="0">
              <a:buNone/>
            </a:pPr>
            <a:endParaRPr lang="en-US" sz="2800" dirty="0">
              <a:effectLst/>
              <a:latin typeface="Arial Rounded MT Bold" panose="020F0704030504030204" pitchFamily="34" charset="0"/>
            </a:endParaRPr>
          </a:p>
          <a:p>
            <a:pPr marL="0" indent="0">
              <a:buNone/>
            </a:pPr>
            <a:r>
              <a:rPr lang="en-US" sz="2800" dirty="0">
                <a:effectLst/>
                <a:latin typeface="Arial Rounded MT Bold" panose="020F0704030504030204" pitchFamily="34" charset="0"/>
              </a:rPr>
              <a:t>“So,  the  very  first  thing  you,  as  a  leader, must  do  to  ensure  congregation  effectiveness  is  to  clarify  ‘membership’  expectations.’ ” </a:t>
            </a:r>
          </a:p>
          <a:p>
            <a:pPr marL="0" indent="0">
              <a:buNone/>
            </a:pPr>
            <a:endParaRPr lang="en-US" b="1" dirty="0">
              <a:effectLst/>
              <a:latin typeface="Arial Rounded MT Bold" panose="020F0704030504030204" pitchFamily="34" charset="0"/>
            </a:endParaRPr>
          </a:p>
          <a:p>
            <a:pPr marL="0" indent="0">
              <a:buNone/>
            </a:pPr>
            <a:endParaRPr lang="en-US" sz="2000" b="1" u="sng" dirty="0">
              <a:effectLst/>
              <a:latin typeface="Arial Rounded MT Bold" panose="020F070403050403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B382E57-FE64-136E-042B-C6047F61B2B6}"/>
              </a:ext>
            </a:extLst>
          </p:cNvPr>
          <p:cNvSpPr txBox="1"/>
          <p:nvPr/>
        </p:nvSpPr>
        <p:spPr>
          <a:xfrm>
            <a:off x="8197314" y="5760198"/>
            <a:ext cx="399468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Arial Rounded MT Bold" panose="020F0704030504030204" pitchFamily="34" charset="0"/>
                <a:ea typeface="+mn-ea"/>
                <a:cs typeface="+mn-cs"/>
              </a:rPr>
              <a:t>By: Al  Winseman,  Global  Practice  Leader  for  Faith-Based  Organizations  for  the  Gallup  Organization</a:t>
            </a:r>
          </a:p>
        </p:txBody>
      </p:sp>
      <p:sp>
        <p:nvSpPr>
          <p:cNvPr id="4" name="Title 1">
            <a:extLst>
              <a:ext uri="{FF2B5EF4-FFF2-40B4-BE49-F238E27FC236}">
                <a16:creationId xmlns:a16="http://schemas.microsoft.com/office/drawing/2014/main" id="{77ADFBA5-0352-4ED6-8AA9-1430B21B75EA}"/>
              </a:ext>
            </a:extLst>
          </p:cNvPr>
          <p:cNvSpPr txBox="1">
            <a:spLocks/>
          </p:cNvSpPr>
          <p:nvPr/>
        </p:nvSpPr>
        <p:spPr>
          <a:xfrm>
            <a:off x="23460" y="-1114316"/>
            <a:ext cx="8047873" cy="16429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Rounded MT Bold" panose="020F0704030504030204" pitchFamily="34" charset="0"/>
                <a:ea typeface="+mj-ea"/>
                <a:cs typeface="+mj-cs"/>
              </a:rPr>
              <a:t>A Must  Read  For  Every  Priest  and  Church  Leader</a:t>
            </a:r>
            <a:endParaRPr kumimoji="0" lang="en-US" sz="2400" b="0" i="0" u="sng" strike="noStrike" kern="1200" cap="none" spc="0" normalizeH="0" baseline="0" noProof="0" dirty="0">
              <a:ln>
                <a:noFill/>
              </a:ln>
              <a:solidFill>
                <a:srgbClr val="002060"/>
              </a:solidFill>
              <a:effectLst/>
              <a:uLnTx/>
              <a:uFillTx/>
              <a:latin typeface="Arial Rounded MT Bold" panose="020F0704030504030204" pitchFamily="34" charset="0"/>
              <a:ea typeface="+mj-ea"/>
              <a:cs typeface="+mj-cs"/>
            </a:endParaRPr>
          </a:p>
        </p:txBody>
      </p:sp>
      <p:pic>
        <p:nvPicPr>
          <p:cNvPr id="7" name="Picture 6">
            <a:extLst>
              <a:ext uri="{FF2B5EF4-FFF2-40B4-BE49-F238E27FC236}">
                <a16:creationId xmlns:a16="http://schemas.microsoft.com/office/drawing/2014/main" id="{E9FEDBE6-2C4C-D83E-3AEC-3571A6486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612" y="834501"/>
            <a:ext cx="3086872" cy="4694863"/>
          </a:xfrm>
          <a:prstGeom prst="rect">
            <a:avLst/>
          </a:prstGeom>
        </p:spPr>
      </p:pic>
    </p:spTree>
    <p:extLst>
      <p:ext uri="{BB962C8B-B14F-4D97-AF65-F5344CB8AC3E}">
        <p14:creationId xmlns:p14="http://schemas.microsoft.com/office/powerpoint/2010/main" val="3788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9BE5395-4AE7-4105-BBDB-C9E805514262}"/>
              </a:ext>
            </a:extLst>
          </p:cNvPr>
          <p:cNvSpPr>
            <a:spLocks noGrp="1"/>
          </p:cNvSpPr>
          <p:nvPr>
            <p:ph idx="4294967295"/>
          </p:nvPr>
        </p:nvSpPr>
        <p:spPr>
          <a:xfrm>
            <a:off x="666682" y="1642970"/>
            <a:ext cx="6250527" cy="5749345"/>
          </a:xfrm>
        </p:spPr>
        <p:txBody>
          <a:bodyPr vert="horz" lIns="91440" tIns="45720" rIns="91440" bIns="45720" rtlCol="0" anchor="t">
            <a:normAutofit/>
          </a:bodyPr>
          <a:lstStyle/>
          <a:p>
            <a:pPr marL="0" indent="0">
              <a:buNone/>
            </a:pPr>
            <a:r>
              <a:rPr lang="en-US" sz="2800" dirty="0">
                <a:effectLst/>
                <a:latin typeface="Arial Rounded MT Bold" panose="020F0704030504030204" pitchFamily="34" charset="0"/>
              </a:rPr>
              <a:t>“</a:t>
            </a:r>
            <a:r>
              <a:rPr lang="en-US" dirty="0">
                <a:effectLst/>
                <a:latin typeface="Arial Rounded MT Bold" panose="020F0704030504030204" pitchFamily="34" charset="0"/>
              </a:rPr>
              <a:t> … those  who  are  engaged  give  more  to  their  congregations  than  anyone  else  does…”</a:t>
            </a:r>
          </a:p>
          <a:p>
            <a:pPr marL="0" indent="0">
              <a:buNone/>
            </a:pPr>
            <a:endParaRPr lang="en-US" dirty="0">
              <a:effectLst/>
              <a:latin typeface="Arial Rounded MT Bold" panose="020F0704030504030204" pitchFamily="34" charset="0"/>
            </a:endParaRPr>
          </a:p>
          <a:p>
            <a:pPr marL="0" indent="0">
              <a:buNone/>
            </a:pPr>
            <a:r>
              <a:rPr lang="en-US" dirty="0">
                <a:effectLst/>
                <a:latin typeface="Arial Rounded MT Bold" panose="020F0704030504030204" pitchFamily="34" charset="0"/>
              </a:rPr>
              <a:t>“Each  year,  engaged  members  give  a  median  of  5%  of  their  annual  income…”</a:t>
            </a:r>
          </a:p>
          <a:p>
            <a:pPr marL="0" indent="0">
              <a:buNone/>
            </a:pPr>
            <a:endParaRPr lang="en-US" sz="2800" dirty="0">
              <a:effectLst/>
              <a:latin typeface="Arial Rounded MT Bold" panose="020F0704030504030204" pitchFamily="34" charset="0"/>
            </a:endParaRPr>
          </a:p>
          <a:p>
            <a:pPr marL="0" indent="0">
              <a:buNone/>
            </a:pPr>
            <a:endParaRPr lang="en-US" b="1" dirty="0">
              <a:effectLst/>
              <a:latin typeface="Arial Rounded MT Bold" panose="020F0704030504030204" pitchFamily="34" charset="0"/>
            </a:endParaRPr>
          </a:p>
          <a:p>
            <a:pPr marL="0" indent="0">
              <a:buNone/>
            </a:pPr>
            <a:endParaRPr lang="en-US" sz="2000" b="1" u="sng" dirty="0">
              <a:effectLst/>
              <a:latin typeface="Arial Rounded MT Bold" panose="020F070403050403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B382E57-FE64-136E-042B-C6047F61B2B6}"/>
              </a:ext>
            </a:extLst>
          </p:cNvPr>
          <p:cNvSpPr txBox="1"/>
          <p:nvPr/>
        </p:nvSpPr>
        <p:spPr>
          <a:xfrm>
            <a:off x="8197314" y="5760198"/>
            <a:ext cx="399468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Arial Rounded MT Bold" panose="020F0704030504030204" pitchFamily="34" charset="0"/>
                <a:ea typeface="+mn-ea"/>
                <a:cs typeface="+mn-cs"/>
              </a:rPr>
              <a:t>By: Al  Winseman,  Global  Practice  Leader  for  Faith-Based  Organizations  for  the  Gallup  Organization</a:t>
            </a:r>
          </a:p>
        </p:txBody>
      </p:sp>
      <p:sp>
        <p:nvSpPr>
          <p:cNvPr id="4" name="Title 1">
            <a:extLst>
              <a:ext uri="{FF2B5EF4-FFF2-40B4-BE49-F238E27FC236}">
                <a16:creationId xmlns:a16="http://schemas.microsoft.com/office/drawing/2014/main" id="{77ADFBA5-0352-4ED6-8AA9-1430B21B75EA}"/>
              </a:ext>
            </a:extLst>
          </p:cNvPr>
          <p:cNvSpPr txBox="1">
            <a:spLocks/>
          </p:cNvSpPr>
          <p:nvPr/>
        </p:nvSpPr>
        <p:spPr>
          <a:xfrm>
            <a:off x="23460" y="-1114316"/>
            <a:ext cx="8047873" cy="16429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Rounded MT Bold" panose="020F0704030504030204" pitchFamily="34" charset="0"/>
                <a:ea typeface="+mj-ea"/>
                <a:cs typeface="+mj-cs"/>
              </a:rPr>
              <a:t>A Must  Read  For  Every  Priest  and  Church  Leader</a:t>
            </a:r>
            <a:endParaRPr kumimoji="0" lang="en-US" sz="2400" b="0" i="0" u="sng" strike="noStrike" kern="1200" cap="none" spc="0" normalizeH="0" baseline="0" noProof="0" dirty="0">
              <a:ln>
                <a:noFill/>
              </a:ln>
              <a:solidFill>
                <a:srgbClr val="002060"/>
              </a:solidFill>
              <a:effectLst/>
              <a:uLnTx/>
              <a:uFillTx/>
              <a:latin typeface="Arial Rounded MT Bold" panose="020F0704030504030204" pitchFamily="34" charset="0"/>
              <a:ea typeface="+mj-ea"/>
              <a:cs typeface="+mj-cs"/>
            </a:endParaRPr>
          </a:p>
        </p:txBody>
      </p:sp>
      <p:pic>
        <p:nvPicPr>
          <p:cNvPr id="7" name="Picture 6">
            <a:extLst>
              <a:ext uri="{FF2B5EF4-FFF2-40B4-BE49-F238E27FC236}">
                <a16:creationId xmlns:a16="http://schemas.microsoft.com/office/drawing/2014/main" id="{E9FEDBE6-2C4C-D83E-3AEC-3571A6486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612" y="834501"/>
            <a:ext cx="3086872" cy="4694863"/>
          </a:xfrm>
          <a:prstGeom prst="rect">
            <a:avLst/>
          </a:prstGeom>
        </p:spPr>
      </p:pic>
    </p:spTree>
    <p:extLst>
      <p:ext uri="{BB962C8B-B14F-4D97-AF65-F5344CB8AC3E}">
        <p14:creationId xmlns:p14="http://schemas.microsoft.com/office/powerpoint/2010/main" val="337220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B4083E-9B3C-1259-3987-E60E56966DE7}"/>
              </a:ext>
            </a:extLst>
          </p:cNvPr>
          <p:cNvSpPr txBox="1"/>
          <p:nvPr/>
        </p:nvSpPr>
        <p:spPr>
          <a:xfrm>
            <a:off x="2221636" y="830036"/>
            <a:ext cx="7934417" cy="6186309"/>
          </a:xfrm>
          <a:prstGeom prst="rect">
            <a:avLst/>
          </a:prstGeom>
          <a:noFill/>
        </p:spPr>
        <p:txBody>
          <a:bodyPr wrap="square">
            <a:spAutoFit/>
          </a:bodyPr>
          <a:lstStyle/>
          <a:p>
            <a:pPr marL="0" marR="114300" algn="just">
              <a:spcBef>
                <a:spcPts val="0"/>
              </a:spcBef>
              <a:spcAft>
                <a:spcPts val="0"/>
              </a:spcAft>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6. What are some of the best practices for stewardship campaigns </a:t>
            </a:r>
          </a:p>
          <a:p>
            <a:pPr marL="0" marR="114300" algn="just">
              <a:spcBef>
                <a:spcPts val="0"/>
              </a:spcBef>
              <a:spcAft>
                <a:spcPts val="0"/>
              </a:spcAft>
            </a:pPr>
            <a:endParaRPr lang="en-US" sz="3600"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marL="742950" marR="114300" indent="-742950" algn="just">
              <a:spcBef>
                <a:spcPts val="0"/>
              </a:spcBef>
              <a:spcAft>
                <a:spcPts val="0"/>
              </a:spcAft>
              <a:buAutoNum type="arabicPeriod"/>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W squared – ask for time </a:t>
            </a:r>
          </a:p>
          <a:p>
            <a:pPr marL="742950" marR="114300" indent="-742950" algn="just">
              <a:spcBef>
                <a:spcPts val="0"/>
              </a:spcBef>
              <a:spcAft>
                <a:spcPts val="0"/>
              </a:spcAft>
              <a:buAutoNum type="arabicPeriod"/>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Personal Visitations</a:t>
            </a:r>
          </a:p>
          <a:p>
            <a:pPr marL="742950" marR="114300" indent="-742950" algn="just">
              <a:spcBef>
                <a:spcPts val="0"/>
              </a:spcBef>
              <a:spcAft>
                <a:spcPts val="0"/>
              </a:spcAft>
              <a:buAutoNum type="arabicPeriod"/>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Annual Campaign</a:t>
            </a:r>
          </a:p>
          <a:p>
            <a:pPr marL="742950" marR="114300" indent="-742950" algn="just">
              <a:spcBef>
                <a:spcPts val="0"/>
              </a:spcBef>
              <a:spcAft>
                <a:spcPts val="0"/>
              </a:spcAft>
              <a:buAutoNum type="arabicPeriod"/>
            </a:pPr>
            <a:r>
              <a:rPr lang="en-US" sz="3600" b="1" dirty="0">
                <a:solidFill>
                  <a:srgbClr val="FFFFFF"/>
                </a:solidFill>
                <a:latin typeface="Arial" panose="020B0604020202020204" pitchFamily="34" charset="0"/>
                <a:ea typeface="Calibri" panose="020F0502020204030204" pitchFamily="34" charset="0"/>
                <a:cs typeface="Arial" panose="020B0604020202020204" pitchFamily="34" charset="0"/>
              </a:rPr>
              <a:t>Effective communications</a:t>
            </a:r>
          </a:p>
          <a:p>
            <a:pPr marL="742950" marR="114300" indent="-742950" algn="just">
              <a:spcBef>
                <a:spcPts val="0"/>
              </a:spcBef>
              <a:spcAft>
                <a:spcPts val="0"/>
              </a:spcAft>
              <a:buAutoNum type="arabicPeriod"/>
            </a:pPr>
            <a:r>
              <a:rPr lang="en-US" sz="3600" b="1" dirty="0">
                <a:solidFill>
                  <a:srgbClr val="FFFFFF"/>
                </a:solidFill>
                <a:latin typeface="Arial" panose="020B0604020202020204" pitchFamily="34" charset="0"/>
                <a:ea typeface="Calibri" panose="020F0502020204030204" pitchFamily="34" charset="0"/>
                <a:cs typeface="Arial" panose="020B0604020202020204" pitchFamily="34" charset="0"/>
              </a:rPr>
              <a:t>Committed Team</a:t>
            </a:r>
          </a:p>
          <a:p>
            <a:pPr marL="742950" marR="114300" indent="-742950" algn="just">
              <a:spcBef>
                <a:spcPts val="0"/>
              </a:spcBef>
              <a:spcAft>
                <a:spcPts val="0"/>
              </a:spcAft>
              <a:buAutoNum type="arabicPeriod"/>
            </a:pPr>
            <a:endParaRPr lang="en-US" sz="36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114300" algn="just">
              <a:spcBef>
                <a:spcPts val="0"/>
              </a:spcBef>
              <a:spcAft>
                <a:spcPts val="0"/>
              </a:spcAft>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621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B4083E-9B3C-1259-3987-E60E56966DE7}"/>
              </a:ext>
            </a:extLst>
          </p:cNvPr>
          <p:cNvSpPr txBox="1"/>
          <p:nvPr/>
        </p:nvSpPr>
        <p:spPr>
          <a:xfrm>
            <a:off x="2221636" y="830036"/>
            <a:ext cx="7934417" cy="6186309"/>
          </a:xfrm>
          <a:prstGeom prst="rect">
            <a:avLst/>
          </a:prstGeom>
          <a:noFill/>
        </p:spPr>
        <p:txBody>
          <a:bodyPr wrap="square">
            <a:spAutoFit/>
          </a:bodyPr>
          <a:lstStyle/>
          <a:p>
            <a:pPr marL="0" marR="114300" algn="just">
              <a:spcBef>
                <a:spcPts val="0"/>
              </a:spcBef>
              <a:spcAft>
                <a:spcPts val="0"/>
              </a:spcAft>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6. What are some of the best practices for stewardship campaigns </a:t>
            </a:r>
          </a:p>
          <a:p>
            <a:pPr marL="0" marR="114300" algn="just">
              <a:spcBef>
                <a:spcPts val="0"/>
              </a:spcBef>
              <a:spcAft>
                <a:spcPts val="0"/>
              </a:spcAft>
            </a:pPr>
            <a:endParaRPr lang="en-US" sz="3600"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marL="742950" marR="114300" indent="-742950" algn="just">
              <a:spcBef>
                <a:spcPts val="0"/>
              </a:spcBef>
              <a:spcAft>
                <a:spcPts val="0"/>
              </a:spcAft>
              <a:buAutoNum type="arabicPeriod"/>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W squared – ask for time </a:t>
            </a:r>
          </a:p>
          <a:p>
            <a:pPr marL="742950" marR="114300" indent="-742950" algn="just">
              <a:spcBef>
                <a:spcPts val="0"/>
              </a:spcBef>
              <a:spcAft>
                <a:spcPts val="0"/>
              </a:spcAft>
              <a:buAutoNum type="arabicPeriod"/>
            </a:pPr>
            <a:r>
              <a:rPr lang="en-US" sz="3600" b="1"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Personal Visitations</a:t>
            </a:r>
          </a:p>
          <a:p>
            <a:pPr marL="742950" marR="114300" indent="-742950" algn="just">
              <a:spcBef>
                <a:spcPts val="0"/>
              </a:spcBef>
              <a:spcAft>
                <a:spcPts val="0"/>
              </a:spcAft>
              <a:buAutoNum type="arabicPeriod"/>
            </a:pPr>
            <a:r>
              <a:rPr lang="en-US" sz="3600" b="1"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Annual Campaign</a:t>
            </a:r>
          </a:p>
          <a:p>
            <a:pPr marL="742950" marR="114300" indent="-742950" algn="just">
              <a:spcBef>
                <a:spcPts val="0"/>
              </a:spcBef>
              <a:spcAft>
                <a:spcPts val="0"/>
              </a:spcAft>
              <a:buAutoNum type="arabicPeriod"/>
            </a:pPr>
            <a:r>
              <a:rPr lang="en-US" sz="36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Effective communications</a:t>
            </a:r>
          </a:p>
          <a:p>
            <a:pPr marL="742950" marR="114300" indent="-742950" algn="just">
              <a:spcBef>
                <a:spcPts val="0"/>
              </a:spcBef>
              <a:spcAft>
                <a:spcPts val="0"/>
              </a:spcAft>
              <a:buAutoNum type="arabicPeriod"/>
            </a:pPr>
            <a:r>
              <a:rPr lang="en-US" sz="36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Committed Team</a:t>
            </a:r>
          </a:p>
          <a:p>
            <a:pPr marL="742950" marR="114300" indent="-742950" algn="just">
              <a:spcBef>
                <a:spcPts val="0"/>
              </a:spcBef>
              <a:spcAft>
                <a:spcPts val="0"/>
              </a:spcAft>
              <a:buAutoNum type="arabicPeriod"/>
            </a:pPr>
            <a:endParaRPr lang="en-US" sz="36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114300" algn="just">
              <a:spcBef>
                <a:spcPts val="0"/>
              </a:spcBef>
              <a:spcAft>
                <a:spcPts val="0"/>
              </a:spcAft>
            </a:pPr>
            <a:r>
              <a:rPr lang="en-US" sz="3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9089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B4083E-9B3C-1259-3987-E60E56966DE7}"/>
              </a:ext>
            </a:extLst>
          </p:cNvPr>
          <p:cNvSpPr txBox="1"/>
          <p:nvPr/>
        </p:nvSpPr>
        <p:spPr>
          <a:xfrm>
            <a:off x="2221636" y="830036"/>
            <a:ext cx="7934417" cy="6186309"/>
          </a:xfrm>
          <a:prstGeom prst="rect">
            <a:avLst/>
          </a:prstGeom>
          <a:noFill/>
        </p:spPr>
        <p:txBody>
          <a:bodyPr wrap="square">
            <a:spAutoFit/>
          </a:bodyPr>
          <a:lstStyle/>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6. What are some of the best practices for stewardship campaigns </a:t>
            </a:r>
          </a:p>
          <a:p>
            <a:pPr marL="0" marR="11430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W squared – ask for time </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Personal Visitations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Annual Campaign</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Effective communications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Committed Team</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3775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0793" name="Rectangle 63079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useBgFill="1">
        <p:nvSpPr>
          <p:cNvPr id="630795" name="Rectangle 63079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797" name="Rectangle 63079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799" name="Rectangle 63079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801" name="Rectangle 63080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803" name="Freeform: Shape 63080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805" name="Rectangle 63080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788" name="Rectangle 4"/>
          <p:cNvSpPr>
            <a:spLocks noGrp="1" noChangeAspect="1" noChangeArrowheads="1"/>
          </p:cNvSpPr>
          <p:nvPr>
            <p:ph type="title" idx="4294967295"/>
          </p:nvPr>
        </p:nvSpPr>
        <p:spPr>
          <a:xfrm>
            <a:off x="1750217" y="-898906"/>
            <a:ext cx="2401025" cy="3387497"/>
          </a:xfrm>
        </p:spPr>
        <p:txBody>
          <a:bodyPr vert="horz" lIns="91440" tIns="45720" rIns="91440" bIns="45720" rtlCol="0" anchor="b">
            <a:normAutofit/>
          </a:bodyPr>
          <a:lstStyle/>
          <a:p>
            <a:pPr algn="ctr" defTabSz="914400"/>
            <a:r>
              <a:rPr lang="en-US" sz="3500" b="1" dirty="0">
                <a:solidFill>
                  <a:srgbClr val="FFFFFF"/>
                </a:solidFill>
              </a:rPr>
              <a:t>Ingredients  Of  Effective  </a:t>
            </a:r>
            <a:br>
              <a:rPr lang="en-US" sz="3500" b="1" u="sng" dirty="0">
                <a:solidFill>
                  <a:srgbClr val="FFFFFF"/>
                </a:solidFill>
              </a:rPr>
            </a:br>
            <a:r>
              <a:rPr lang="en-US" sz="3500" b="1" dirty="0">
                <a:solidFill>
                  <a:srgbClr val="FFFFFF"/>
                </a:solidFill>
              </a:rPr>
              <a:t>Stewardship  Ministry</a:t>
            </a:r>
          </a:p>
        </p:txBody>
      </p:sp>
      <p:sp>
        <p:nvSpPr>
          <p:cNvPr id="194566" name="Rectangle 6"/>
          <p:cNvSpPr>
            <a:spLocks noGrp="1" noChangeArrowheads="1"/>
          </p:cNvSpPr>
          <p:nvPr>
            <p:ph type="body" idx="4294967295"/>
          </p:nvPr>
        </p:nvSpPr>
        <p:spPr>
          <a:xfrm>
            <a:off x="4807497" y="633655"/>
            <a:ext cx="5603084" cy="5407969"/>
          </a:xfrm>
        </p:spPr>
        <p:txBody>
          <a:bodyPr vert="horz" lIns="91440" tIns="45720" rIns="91440" bIns="45720" rtlCol="0" anchor="t">
            <a:normAutofit lnSpcReduction="10000"/>
          </a:bodyPr>
          <a:lstStyle/>
          <a:p>
            <a:pPr algn="ctr">
              <a:buFontTx/>
              <a:buNone/>
            </a:pPr>
            <a:r>
              <a:rPr lang="en-US" sz="2800" dirty="0">
                <a:latin typeface="Arial" panose="020B0604020202020204" pitchFamily="34" charset="0"/>
                <a:cs typeface="Arial" panose="020B0604020202020204" pitchFamily="34" charset="0"/>
              </a:rPr>
              <a:t>	</a:t>
            </a:r>
          </a:p>
          <a:p>
            <a:pPr indent="0" algn="ctr">
              <a:buNone/>
            </a:pPr>
            <a:r>
              <a:rPr lang="en-US" sz="2800" b="1" dirty="0">
                <a:latin typeface="Arial" panose="020B0604020202020204" pitchFamily="34" charset="0"/>
                <a:cs typeface="Arial" panose="020B0604020202020204" pitchFamily="34" charset="0"/>
              </a:rPr>
              <a:t>If  you  don’t  remember  anything  else,  please  know  that  to  have  a  true,  successful,  and  sustainable  stewardship  ministry  you  must</a:t>
            </a:r>
          </a:p>
          <a:p>
            <a:pPr indent="0" algn="ctr">
              <a:buNone/>
            </a:pPr>
            <a:endParaRPr lang="en-US" sz="2800" b="1" dirty="0">
              <a:latin typeface="Arial" panose="020B0604020202020204" pitchFamily="34" charset="0"/>
              <a:cs typeface="Arial" panose="020B0604020202020204" pitchFamily="34" charset="0"/>
            </a:endParaRPr>
          </a:p>
          <a:p>
            <a:pPr indent="0" algn="ctr">
              <a:buNone/>
            </a:pPr>
            <a:r>
              <a:rPr lang="en-US" sz="2800" b="1"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PERSONALLY  INTERACT</a:t>
            </a:r>
            <a:r>
              <a:rPr lang="en-US" sz="2800" b="1" dirty="0">
                <a:latin typeface="Arial" panose="020B0604020202020204" pitchFamily="34" charset="0"/>
                <a:cs typeface="Arial" panose="020B0604020202020204" pitchFamily="34" charset="0"/>
              </a:rPr>
              <a:t>  </a:t>
            </a:r>
          </a:p>
          <a:p>
            <a:pPr indent="0" algn="ctr">
              <a:buNone/>
            </a:pPr>
            <a:endParaRPr lang="en-US" sz="2800" b="1" dirty="0">
              <a:latin typeface="Arial" panose="020B0604020202020204" pitchFamily="34" charset="0"/>
              <a:cs typeface="Arial" panose="020B0604020202020204" pitchFamily="34" charset="0"/>
            </a:endParaRPr>
          </a:p>
          <a:p>
            <a:pPr indent="0" algn="ctr">
              <a:buNone/>
            </a:pPr>
            <a:r>
              <a:rPr lang="en-US" sz="2800" b="1" dirty="0">
                <a:latin typeface="Arial" panose="020B0604020202020204" pitchFamily="34" charset="0"/>
                <a:cs typeface="Arial" panose="020B0604020202020204" pitchFamily="34" charset="0"/>
              </a:rPr>
              <a:t>with  </a:t>
            </a:r>
          </a:p>
          <a:p>
            <a:pPr indent="0" algn="ctr">
              <a:buNone/>
            </a:pPr>
            <a:endParaRPr lang="en-US" sz="2800" b="1" dirty="0">
              <a:latin typeface="Arial" panose="020B0604020202020204" pitchFamily="34" charset="0"/>
              <a:cs typeface="Arial" panose="020B0604020202020204" pitchFamily="34" charset="0"/>
            </a:endParaRPr>
          </a:p>
          <a:p>
            <a:pPr indent="0" algn="ctr">
              <a:buNone/>
            </a:pPr>
            <a:r>
              <a:rPr lang="en-US" sz="2800" b="1" u="sng" dirty="0">
                <a:latin typeface="Arial" panose="020B0604020202020204" pitchFamily="34" charset="0"/>
                <a:cs typeface="Arial" panose="020B0604020202020204" pitchFamily="34" charset="0"/>
              </a:rPr>
              <a:t>EVERY  PARISHIONER</a:t>
            </a:r>
            <a:r>
              <a:rPr lang="en-US" sz="2800" dirty="0">
                <a:latin typeface="Arial" panose="020B0604020202020204" pitchFamily="34" charset="0"/>
                <a:cs typeface="Arial" panose="020B0604020202020204" pitchFamily="34" charset="0"/>
              </a:rPr>
              <a:t>	</a:t>
            </a:r>
          </a:p>
        </p:txBody>
      </p:sp>
      <p:sp>
        <p:nvSpPr>
          <p:cNvPr id="630787" name="Rectangle 4"/>
          <p:cNvSpPr>
            <a:spLocks noChangeArrowheads="1"/>
          </p:cNvSpPr>
          <p:nvPr/>
        </p:nvSpPr>
        <p:spPr bwMode="auto">
          <a:xfrm>
            <a:off x="3124200" y="4343400"/>
            <a:ext cx="777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defRPr/>
            </a:pPr>
            <a:endParaRPr lang="en-US" sz="3200" dirty="0">
              <a:solidFill>
                <a:srgbClr val="5D0100"/>
              </a:solidFill>
              <a:latin typeface="Times New Roman" pitchFamily="18" charset="0"/>
            </a:endParaRPr>
          </a:p>
        </p:txBody>
      </p:sp>
      <p:sp>
        <p:nvSpPr>
          <p:cNvPr id="13" name="TextBox 12">
            <a:extLst>
              <a:ext uri="{FF2B5EF4-FFF2-40B4-BE49-F238E27FC236}">
                <a16:creationId xmlns:a16="http://schemas.microsoft.com/office/drawing/2014/main" id="{5B682F09-3362-7460-7043-E43FABE58730}"/>
              </a:ext>
            </a:extLst>
          </p:cNvPr>
          <p:cNvSpPr txBox="1"/>
          <p:nvPr/>
        </p:nvSpPr>
        <p:spPr>
          <a:xfrm>
            <a:off x="1584476" y="3923612"/>
            <a:ext cx="2907410" cy="2677656"/>
          </a:xfrm>
          <a:prstGeom prst="rect">
            <a:avLst/>
          </a:prstGeom>
          <a:noFill/>
        </p:spPr>
        <p:txBody>
          <a:bodyPr wrap="square">
            <a:spAutoFit/>
          </a:bodyPr>
          <a:lstStyle/>
          <a:p>
            <a:pPr algn="ctr" eaLnBrk="0" fontAlgn="base" hangingPunct="0">
              <a:spcBef>
                <a:spcPct val="0"/>
              </a:spcBef>
              <a:spcAft>
                <a:spcPct val="0"/>
              </a:spcAft>
              <a:defRPr/>
            </a:pPr>
            <a:r>
              <a:rPr lang="en-US" sz="2400" b="1" i="1" dirty="0">
                <a:solidFill>
                  <a:srgbClr val="FF0000"/>
                </a:solidFill>
                <a:latin typeface="Calibri" panose="020F0502020204030204"/>
              </a:rPr>
              <a:t>Personal,  in-home  visitations  are  absolutely  and  unequivocally  the  most  effective  </a:t>
            </a:r>
          </a:p>
          <a:p>
            <a:pPr algn="ctr" eaLnBrk="0" fontAlgn="base" hangingPunct="0">
              <a:spcBef>
                <a:spcPct val="0"/>
              </a:spcBef>
              <a:spcAft>
                <a:spcPct val="0"/>
              </a:spcAft>
              <a:defRPr/>
            </a:pPr>
            <a:r>
              <a:rPr lang="en-US" sz="2400" b="1" i="1" dirty="0">
                <a:solidFill>
                  <a:srgbClr val="FF0000"/>
                </a:solidFill>
                <a:latin typeface="Calibri" panose="020F0502020204030204"/>
              </a:rPr>
              <a:t>(nothing  else  is  even  close)</a:t>
            </a:r>
          </a:p>
        </p:txBody>
      </p:sp>
    </p:spTree>
    <p:extLst>
      <p:ext uri="{BB962C8B-B14F-4D97-AF65-F5344CB8AC3E}">
        <p14:creationId xmlns:p14="http://schemas.microsoft.com/office/powerpoint/2010/main" val="233553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0793" name="Rectangle 63079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useBgFill="1">
        <p:nvSpPr>
          <p:cNvPr id="630795" name="Rectangle 63079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797" name="Rectangle 63079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799" name="Rectangle 63079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801" name="Rectangle 63080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803" name="Freeform: Shape 63080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805" name="Rectangle 63080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30788" name="Rectangle 4"/>
          <p:cNvSpPr>
            <a:spLocks noGrp="1" noChangeAspect="1" noChangeArrowheads="1"/>
          </p:cNvSpPr>
          <p:nvPr>
            <p:ph type="title" idx="4294967295"/>
          </p:nvPr>
        </p:nvSpPr>
        <p:spPr>
          <a:xfrm>
            <a:off x="1874042" y="586856"/>
            <a:ext cx="2401025" cy="3387497"/>
          </a:xfrm>
        </p:spPr>
        <p:txBody>
          <a:bodyPr vert="horz" lIns="91440" tIns="45720" rIns="91440" bIns="45720" rtlCol="0" anchor="b">
            <a:normAutofit/>
          </a:bodyPr>
          <a:lstStyle/>
          <a:p>
            <a:pPr algn="ctr" defTabSz="914400"/>
            <a:r>
              <a:rPr lang="en-US" sz="3500" b="1" dirty="0">
                <a:solidFill>
                  <a:srgbClr val="FFFFFF"/>
                </a:solidFill>
              </a:rPr>
              <a:t>Ingredients  Of  Effective  </a:t>
            </a:r>
            <a:br>
              <a:rPr lang="en-US" sz="3500" b="1" u="sng" dirty="0">
                <a:solidFill>
                  <a:srgbClr val="FFFFFF"/>
                </a:solidFill>
              </a:rPr>
            </a:br>
            <a:r>
              <a:rPr lang="en-US" sz="3500" b="1" dirty="0">
                <a:solidFill>
                  <a:srgbClr val="FFFFFF"/>
                </a:solidFill>
              </a:rPr>
              <a:t>Stewardship  Engagement  Process</a:t>
            </a:r>
          </a:p>
        </p:txBody>
      </p:sp>
      <p:sp>
        <p:nvSpPr>
          <p:cNvPr id="194566" name="Rectangle 6"/>
          <p:cNvSpPr>
            <a:spLocks noGrp="1" noChangeArrowheads="1"/>
          </p:cNvSpPr>
          <p:nvPr>
            <p:ph type="body" idx="4294967295"/>
          </p:nvPr>
        </p:nvSpPr>
        <p:spPr>
          <a:xfrm>
            <a:off x="4713439" y="1087631"/>
            <a:ext cx="5952275" cy="5546047"/>
          </a:xfrm>
        </p:spPr>
        <p:txBody>
          <a:bodyPr vert="horz" lIns="91440" tIns="45720" rIns="91440" bIns="45720" rtlCol="0" anchor="ctr">
            <a:noAutofit/>
          </a:bodyPr>
          <a:lstStyle/>
          <a:p>
            <a:pPr marL="0" indent="0" defTabSz="914400">
              <a:buNone/>
            </a:pPr>
            <a:r>
              <a:rPr lang="en-US" sz="3200" b="1" i="1" u="sng" dirty="0">
                <a:solidFill>
                  <a:schemeClr val="accent2">
                    <a:lumMod val="75000"/>
                  </a:schemeClr>
                </a:solidFill>
              </a:rPr>
              <a:t>Plan  A</a:t>
            </a:r>
            <a:r>
              <a:rPr lang="en-US" sz="2400" b="1" i="1" dirty="0">
                <a:solidFill>
                  <a:schemeClr val="accent2">
                    <a:lumMod val="75000"/>
                  </a:schemeClr>
                </a:solidFill>
              </a:rPr>
              <a:t>  - </a:t>
            </a:r>
            <a:r>
              <a:rPr lang="en-US" sz="2400" b="1" i="1" u="sng" dirty="0">
                <a:solidFill>
                  <a:schemeClr val="accent2">
                    <a:lumMod val="75000"/>
                  </a:schemeClr>
                </a:solidFill>
              </a:rPr>
              <a:t>Personal  In-Home  Visitations</a:t>
            </a:r>
          </a:p>
          <a:p>
            <a:pPr marL="285750" indent="0" defTabSz="914400">
              <a:buNone/>
            </a:pPr>
            <a:r>
              <a:rPr lang="en-US" sz="2400" b="1" dirty="0"/>
              <a:t>Each  steward  is  personally  visited  in  their  home  by  a  Stewardship Ambassador</a:t>
            </a:r>
            <a:r>
              <a:rPr lang="en-US" sz="2400" dirty="0"/>
              <a:t>  </a:t>
            </a:r>
            <a:r>
              <a:rPr lang="en-US" sz="2400" b="1" dirty="0"/>
              <a:t>		</a:t>
            </a:r>
          </a:p>
          <a:p>
            <a:pPr marL="285750" indent="0" defTabSz="914400">
              <a:buNone/>
            </a:pPr>
            <a:endParaRPr lang="en-US" sz="2400" b="1" dirty="0"/>
          </a:p>
          <a:p>
            <a:pPr marL="0" indent="0" defTabSz="914400">
              <a:buNone/>
            </a:pPr>
            <a:r>
              <a:rPr lang="en-US" sz="3200" b="1" i="1" u="sng" dirty="0">
                <a:solidFill>
                  <a:schemeClr val="accent2"/>
                </a:solidFill>
              </a:rPr>
              <a:t>Plan  B</a:t>
            </a:r>
            <a:r>
              <a:rPr lang="en-US" sz="2400" b="1" i="1" dirty="0">
                <a:solidFill>
                  <a:schemeClr val="accent2"/>
                </a:solidFill>
              </a:rPr>
              <a:t>  - </a:t>
            </a:r>
            <a:r>
              <a:rPr lang="en-US" sz="2400" b="1" i="1" u="sng" dirty="0">
                <a:solidFill>
                  <a:schemeClr val="accent2"/>
                </a:solidFill>
              </a:rPr>
              <a:t>Small  Group In-Home  Gatherings </a:t>
            </a:r>
          </a:p>
          <a:p>
            <a:pPr marL="285750" indent="0" defTabSz="914400">
              <a:buNone/>
            </a:pPr>
            <a:r>
              <a:rPr lang="en-US" sz="2400" b="1" dirty="0"/>
              <a:t>Each  steward  is  invited  to  a  small  group  gathering  hosted  at  a  Stewardship   Ambassador’s  house</a:t>
            </a:r>
          </a:p>
          <a:p>
            <a:pPr marL="285750" indent="0" defTabSz="914400">
              <a:buNone/>
            </a:pPr>
            <a:endParaRPr lang="en-US" sz="2400" b="1" i="1" u="sng" dirty="0"/>
          </a:p>
          <a:p>
            <a:pPr marL="0" indent="0" defTabSz="914400">
              <a:buNone/>
            </a:pPr>
            <a:r>
              <a:rPr lang="en-US" sz="3200" b="1" i="1" u="sng" dirty="0">
                <a:solidFill>
                  <a:schemeClr val="accent2">
                    <a:lumMod val="60000"/>
                    <a:lumOff val="40000"/>
                  </a:schemeClr>
                </a:solidFill>
              </a:rPr>
              <a:t>Plan  C</a:t>
            </a:r>
            <a:r>
              <a:rPr lang="en-US" sz="2400" b="1" i="1" dirty="0">
                <a:solidFill>
                  <a:schemeClr val="accent2">
                    <a:lumMod val="60000"/>
                    <a:lumOff val="40000"/>
                  </a:schemeClr>
                </a:solidFill>
              </a:rPr>
              <a:t>  -  </a:t>
            </a:r>
            <a:r>
              <a:rPr lang="en-US" sz="2400" b="1" i="1" u="sng" dirty="0">
                <a:solidFill>
                  <a:schemeClr val="accent2">
                    <a:lumMod val="60000"/>
                    <a:lumOff val="40000"/>
                  </a:schemeClr>
                </a:solidFill>
              </a:rPr>
              <a:t>Personal  Telephone Calls</a:t>
            </a:r>
          </a:p>
          <a:p>
            <a:pPr marL="285750" indent="0" defTabSz="914400">
              <a:buNone/>
            </a:pPr>
            <a:r>
              <a:rPr lang="en-US" sz="2400" b="1" dirty="0"/>
              <a:t>Each  steward  is  personally  called  at  home  by  a  Stewardship  Ambassador</a:t>
            </a:r>
          </a:p>
          <a:p>
            <a:pPr marL="0" indent="0" defTabSz="914400">
              <a:buNone/>
            </a:pPr>
            <a:endParaRPr lang="en-US" sz="2400" b="1" i="1" u="sng" dirty="0"/>
          </a:p>
          <a:p>
            <a:pPr marL="0" indent="0" defTabSz="914400">
              <a:buNone/>
            </a:pPr>
            <a:r>
              <a:rPr lang="en-US" sz="2400" i="1" dirty="0"/>
              <a:t>	</a:t>
            </a:r>
            <a:endParaRPr lang="en-US" sz="2400" b="1" dirty="0"/>
          </a:p>
        </p:txBody>
      </p:sp>
      <p:sp>
        <p:nvSpPr>
          <p:cNvPr id="630787" name="Rectangle 4"/>
          <p:cNvSpPr>
            <a:spLocks noChangeArrowheads="1"/>
          </p:cNvSpPr>
          <p:nvPr/>
        </p:nvSpPr>
        <p:spPr bwMode="auto">
          <a:xfrm>
            <a:off x="3124200" y="4343400"/>
            <a:ext cx="777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defRPr/>
            </a:pPr>
            <a:endParaRPr lang="en-US" sz="3200" dirty="0">
              <a:solidFill>
                <a:srgbClr val="5D0100"/>
              </a:solidFill>
              <a:latin typeface="Times New Roman" pitchFamily="18" charset="0"/>
            </a:endParaRPr>
          </a:p>
        </p:txBody>
      </p:sp>
    </p:spTree>
    <p:extLst>
      <p:ext uri="{BB962C8B-B14F-4D97-AF65-F5344CB8AC3E}">
        <p14:creationId xmlns:p14="http://schemas.microsoft.com/office/powerpoint/2010/main" val="4388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66">
                                            <p:txEl>
                                              <p:pRg st="0" end="0"/>
                                            </p:txEl>
                                          </p:spTgt>
                                        </p:tgtEl>
                                        <p:attrNameLst>
                                          <p:attrName>style.visibility</p:attrName>
                                        </p:attrNameLst>
                                      </p:cBhvr>
                                      <p:to>
                                        <p:strVal val="visible"/>
                                      </p:to>
                                    </p:set>
                                    <p:animEffect transition="in" filter="fade">
                                      <p:cBhvr>
                                        <p:cTn id="7" dur="500"/>
                                        <p:tgtEl>
                                          <p:spTgt spid="194566">
                                            <p:txEl>
                                              <p:pRg st="0" end="0"/>
                                            </p:txEl>
                                          </p:spTgt>
                                        </p:tgtEl>
                                      </p:cBhvr>
                                    </p:animEffect>
                                  </p:childTnLst>
                                  <p:subTnLst>
                                    <p:animClr clrSpc="rgb" dir="cw">
                                      <p:cBhvr override="childStyle">
                                        <p:cTn dur="1" fill="hold" display="0" masterRel="nextClick" afterEffect="1"/>
                                        <p:tgtEl>
                                          <p:spTgt spid="194566">
                                            <p:txEl>
                                              <p:pRg st="0" end="0"/>
                                            </p:txEl>
                                          </p:spTgt>
                                        </p:tgtEl>
                                        <p:attrNameLst>
                                          <p:attrName>ppt_c</p:attrName>
                                        </p:attrNameLst>
                                      </p:cBhvr>
                                      <p:to>
                                        <a:srgbClr val="C0C0C0"/>
                                      </p:to>
                                    </p:animClr>
                                  </p:subTnLst>
                                </p:cTn>
                              </p:par>
                              <p:par>
                                <p:cTn id="8" presetID="10" presetClass="entr" presetSubtype="0" fill="hold" nodeType="withEffect">
                                  <p:stCondLst>
                                    <p:cond delay="0"/>
                                  </p:stCondLst>
                                  <p:childTnLst>
                                    <p:set>
                                      <p:cBhvr>
                                        <p:cTn id="9" dur="1" fill="hold">
                                          <p:stCondLst>
                                            <p:cond delay="0"/>
                                          </p:stCondLst>
                                        </p:cTn>
                                        <p:tgtEl>
                                          <p:spTgt spid="194566">
                                            <p:txEl>
                                              <p:pRg st="1" end="1"/>
                                            </p:txEl>
                                          </p:spTgt>
                                        </p:tgtEl>
                                        <p:attrNameLst>
                                          <p:attrName>style.visibility</p:attrName>
                                        </p:attrNameLst>
                                      </p:cBhvr>
                                      <p:to>
                                        <p:strVal val="visible"/>
                                      </p:to>
                                    </p:set>
                                    <p:animEffect transition="in" filter="fade">
                                      <p:cBhvr>
                                        <p:cTn id="10" dur="500"/>
                                        <p:tgtEl>
                                          <p:spTgt spid="194566">
                                            <p:txEl>
                                              <p:pRg st="1" end="1"/>
                                            </p:txEl>
                                          </p:spTgt>
                                        </p:tgtEl>
                                      </p:cBhvr>
                                    </p:animEffect>
                                  </p:childTnLst>
                                  <p:subTnLst>
                                    <p:animClr clrSpc="rgb" dir="cw">
                                      <p:cBhvr override="childStyle">
                                        <p:cTn dur="1" fill="hold" display="0" masterRel="nextClick" afterEffect="1"/>
                                        <p:tgtEl>
                                          <p:spTgt spid="194566">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4566">
                                            <p:txEl>
                                              <p:pRg st="3" end="3"/>
                                            </p:txEl>
                                          </p:spTgt>
                                        </p:tgtEl>
                                        <p:attrNameLst>
                                          <p:attrName>style.visibility</p:attrName>
                                        </p:attrNameLst>
                                      </p:cBhvr>
                                      <p:to>
                                        <p:strVal val="visible"/>
                                      </p:to>
                                    </p:set>
                                    <p:animEffect transition="in" filter="fade">
                                      <p:cBhvr>
                                        <p:cTn id="15" dur="500"/>
                                        <p:tgtEl>
                                          <p:spTgt spid="194566">
                                            <p:txEl>
                                              <p:pRg st="3" end="3"/>
                                            </p:txEl>
                                          </p:spTgt>
                                        </p:tgtEl>
                                      </p:cBhvr>
                                    </p:animEffect>
                                  </p:childTnLst>
                                  <p:subTnLst>
                                    <p:animClr clrSpc="rgb" dir="cw">
                                      <p:cBhvr override="childStyle">
                                        <p:cTn dur="1" fill="hold" display="0" masterRel="nextClick" afterEffect="1"/>
                                        <p:tgtEl>
                                          <p:spTgt spid="194566">
                                            <p:txEl>
                                              <p:pRg st="3" end="3"/>
                                            </p:txEl>
                                          </p:spTgt>
                                        </p:tgtEl>
                                        <p:attrNameLst>
                                          <p:attrName>ppt_c</p:attrName>
                                        </p:attrNameLst>
                                      </p:cBhvr>
                                      <p:to>
                                        <a:srgbClr val="B2B2B2"/>
                                      </p:to>
                                    </p:animClr>
                                  </p:subTnLst>
                                </p:cTn>
                              </p:par>
                              <p:par>
                                <p:cTn id="16" presetID="10" presetClass="entr" presetSubtype="0" fill="hold" nodeType="withEffect">
                                  <p:stCondLst>
                                    <p:cond delay="0"/>
                                  </p:stCondLst>
                                  <p:childTnLst>
                                    <p:set>
                                      <p:cBhvr>
                                        <p:cTn id="17" dur="1" fill="hold">
                                          <p:stCondLst>
                                            <p:cond delay="0"/>
                                          </p:stCondLst>
                                        </p:cTn>
                                        <p:tgtEl>
                                          <p:spTgt spid="194566">
                                            <p:txEl>
                                              <p:pRg st="4" end="4"/>
                                            </p:txEl>
                                          </p:spTgt>
                                        </p:tgtEl>
                                        <p:attrNameLst>
                                          <p:attrName>style.visibility</p:attrName>
                                        </p:attrNameLst>
                                      </p:cBhvr>
                                      <p:to>
                                        <p:strVal val="visible"/>
                                      </p:to>
                                    </p:set>
                                    <p:animEffect transition="in" filter="fade">
                                      <p:cBhvr>
                                        <p:cTn id="18" dur="500"/>
                                        <p:tgtEl>
                                          <p:spTgt spid="194566">
                                            <p:txEl>
                                              <p:pRg st="4" end="4"/>
                                            </p:txEl>
                                          </p:spTgt>
                                        </p:tgtEl>
                                      </p:cBhvr>
                                    </p:animEffect>
                                  </p:childTnLst>
                                  <p:subTnLst>
                                    <p:animClr clrSpc="rgb" dir="cw">
                                      <p:cBhvr override="childStyle">
                                        <p:cTn dur="1" fill="hold" display="0" masterRel="nextClick" afterEffect="1"/>
                                        <p:tgtEl>
                                          <p:spTgt spid="194566">
                                            <p:txEl>
                                              <p:pRg st="4" end="4"/>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4566">
                                            <p:txEl>
                                              <p:pRg st="6" end="6"/>
                                            </p:txEl>
                                          </p:spTgt>
                                        </p:tgtEl>
                                        <p:attrNameLst>
                                          <p:attrName>style.visibility</p:attrName>
                                        </p:attrNameLst>
                                      </p:cBhvr>
                                      <p:to>
                                        <p:strVal val="visible"/>
                                      </p:to>
                                    </p:set>
                                    <p:animEffect transition="in" filter="fade">
                                      <p:cBhvr>
                                        <p:cTn id="23" dur="500"/>
                                        <p:tgtEl>
                                          <p:spTgt spid="19456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4566">
                                            <p:txEl>
                                              <p:pRg st="7" end="7"/>
                                            </p:txEl>
                                          </p:spTgt>
                                        </p:tgtEl>
                                        <p:attrNameLst>
                                          <p:attrName>style.visibility</p:attrName>
                                        </p:attrNameLst>
                                      </p:cBhvr>
                                      <p:to>
                                        <p:strVal val="visible"/>
                                      </p:to>
                                    </p:set>
                                    <p:animEffect transition="in" filter="fade">
                                      <p:cBhvr>
                                        <p:cTn id="26" dur="500"/>
                                        <p:tgtEl>
                                          <p:spTgt spid="1945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40008" name="Rectangle 64000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pic>
        <p:nvPicPr>
          <p:cNvPr id="11" name="Picture 10">
            <a:extLst>
              <a:ext uri="{FF2B5EF4-FFF2-40B4-BE49-F238E27FC236}">
                <a16:creationId xmlns:a16="http://schemas.microsoft.com/office/drawing/2014/main" id="{9FCCEBF7-BEE9-4030-A9C7-0AA831B29F5E}"/>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361" r="4305" b="-1"/>
          <a:stretch/>
        </p:blipFill>
        <p:spPr>
          <a:xfrm>
            <a:off x="1524020" y="2"/>
            <a:ext cx="9143980" cy="6857999"/>
          </a:xfrm>
          <a:prstGeom prst="rect">
            <a:avLst/>
          </a:prstGeom>
        </p:spPr>
      </p:pic>
      <p:sp>
        <p:nvSpPr>
          <p:cNvPr id="13" name="Rectangle 7">
            <a:extLst>
              <a:ext uri="{FF2B5EF4-FFF2-40B4-BE49-F238E27FC236}">
                <a16:creationId xmlns:a16="http://schemas.microsoft.com/office/drawing/2014/main" id="{281D72BE-BDB7-4E83-B188-601E773BFB88}"/>
              </a:ext>
            </a:extLst>
          </p:cNvPr>
          <p:cNvSpPr>
            <a:spLocks noGrp="1" noChangeAspect="1" noChangeArrowheads="1"/>
          </p:cNvSpPr>
          <p:nvPr>
            <p:ph type="title" idx="4294967295"/>
          </p:nvPr>
        </p:nvSpPr>
        <p:spPr>
          <a:xfrm>
            <a:off x="2667000" y="1122362"/>
            <a:ext cx="6858000" cy="2900518"/>
          </a:xfrm>
        </p:spPr>
        <p:txBody>
          <a:bodyPr vert="horz" lIns="91440" tIns="45720" rIns="91440" bIns="45720" rtlCol="0" anchor="b">
            <a:normAutofit/>
          </a:bodyPr>
          <a:lstStyle/>
          <a:p>
            <a:pPr algn="ctr" defTabSz="914400"/>
            <a:r>
              <a:rPr lang="en-US" sz="6000" b="1" dirty="0">
                <a:solidFill>
                  <a:srgbClr val="FFFFFF"/>
                </a:solidFill>
              </a:rPr>
              <a:t>The  wHoly-Engaged </a:t>
            </a:r>
            <a:br>
              <a:rPr lang="en-US" sz="6000" b="1" dirty="0">
                <a:solidFill>
                  <a:srgbClr val="FFFFFF"/>
                </a:solidFill>
              </a:rPr>
            </a:br>
            <a:r>
              <a:rPr lang="en-US" sz="6000" b="1" dirty="0">
                <a:solidFill>
                  <a:srgbClr val="FFFFFF"/>
                </a:solidFill>
              </a:rPr>
              <a:t>Personal  Visitation  Program</a:t>
            </a:r>
          </a:p>
        </p:txBody>
      </p:sp>
      <p:sp>
        <p:nvSpPr>
          <p:cNvPr id="640003" name="Rectangle 4"/>
          <p:cNvSpPr>
            <a:spLocks noChangeArrowheads="1"/>
          </p:cNvSpPr>
          <p:nvPr/>
        </p:nvSpPr>
        <p:spPr bwMode="auto">
          <a:xfrm>
            <a:off x="3124200" y="4343400"/>
            <a:ext cx="777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defRPr/>
            </a:pPr>
            <a:endParaRPr lang="en-US" sz="3200" dirty="0">
              <a:solidFill>
                <a:srgbClr val="5D0100"/>
              </a:solidFill>
              <a:latin typeface="Times New Roman" pitchFamily="18" charset="0"/>
            </a:endParaRPr>
          </a:p>
        </p:txBody>
      </p:sp>
    </p:spTree>
    <p:extLst>
      <p:ext uri="{BB962C8B-B14F-4D97-AF65-F5344CB8AC3E}">
        <p14:creationId xmlns:p14="http://schemas.microsoft.com/office/powerpoint/2010/main" val="3933206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ky, sunset, water&#10;&#10;Description automatically generated">
            <a:extLst>
              <a:ext uri="{FF2B5EF4-FFF2-40B4-BE49-F238E27FC236}">
                <a16:creationId xmlns:a16="http://schemas.microsoft.com/office/drawing/2014/main" id="{7E2EDA15-E041-48A3-93A3-F3E4A8D9AC8B}"/>
              </a:ext>
            </a:extLst>
          </p:cNvPr>
          <p:cNvPicPr>
            <a:picLocks noChangeAspect="1"/>
          </p:cNvPicPr>
          <p:nvPr/>
        </p:nvPicPr>
        <p:blipFill>
          <a:blip r:embed="rId2">
            <a:alphaModFix amt="39000"/>
            <a:extLst>
              <a:ext uri="{BEBA8EAE-BF5A-486C-A8C5-ECC9F3942E4B}">
                <a14:imgProps xmlns:a14="http://schemas.microsoft.com/office/drawing/2010/main">
                  <a14:imgLayer r:embed="rId3">
                    <a14:imgEffect>
                      <a14:sharpenSoften amount="9000"/>
                    </a14:imgEffect>
                    <a14:imgEffect>
                      <a14:colorTemperature colorTemp="7750"/>
                    </a14:imgEffect>
                    <a14:imgEffect>
                      <a14:saturation sat="307000"/>
                    </a14:imgEffect>
                    <a14:imgEffect>
                      <a14:brightnessContrast bright="28000" contrast="4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80" y="0"/>
            <a:ext cx="12192000" cy="8045851"/>
          </a:xfrm>
          <a:prstGeom prst="rect">
            <a:avLst/>
          </a:prstGeom>
        </p:spPr>
      </p:pic>
      <p:sp>
        <p:nvSpPr>
          <p:cNvPr id="4" name="Rectangle 6">
            <a:extLst>
              <a:ext uri="{FF2B5EF4-FFF2-40B4-BE49-F238E27FC236}">
                <a16:creationId xmlns:a16="http://schemas.microsoft.com/office/drawing/2014/main" id="{47D2E4CD-83E7-4125-8298-EB8A8423FE17}"/>
              </a:ext>
            </a:extLst>
          </p:cNvPr>
          <p:cNvSpPr>
            <a:spLocks noChangeArrowheads="1"/>
          </p:cNvSpPr>
          <p:nvPr/>
        </p:nvSpPr>
        <p:spPr bwMode="auto">
          <a:xfrm>
            <a:off x="328591" y="4392628"/>
            <a:ext cx="616016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pPr marL="0" marR="0" lvl="0" indent="0" algn="ctr" defTabSz="914400" rtl="0" eaLnBrk="1" fontAlgn="base" latinLnBrk="0" hangingPunct="1">
              <a:lnSpc>
                <a:spcPct val="90000"/>
              </a:lnSpc>
              <a:spcBef>
                <a:spcPct val="0"/>
              </a:spcBef>
              <a:spcAft>
                <a:spcPct val="0"/>
              </a:spcAft>
              <a:buClrTx/>
              <a:buSzTx/>
              <a:buFontTx/>
              <a:buNone/>
              <a:tabLst>
                <a:tab pos="338138" algn="l"/>
              </a:tabLst>
              <a:defRPr/>
            </a:pPr>
            <a:r>
              <a:rPr kumimoji="0" lang="en-US" sz="4400" i="0" u="none" strike="noStrike" kern="1200" cap="none" spc="0" normalizeH="0" baseline="0" noProof="0" dirty="0">
                <a:ln>
                  <a:noFill/>
                </a:ln>
                <a:solidFill>
                  <a:prstClr val="white"/>
                </a:solidFill>
                <a:effectLst/>
                <a:uLnTx/>
                <a:uFillTx/>
                <a:latin typeface="Arial Rounded MT Bold" panose="020F0704030504030204" pitchFamily="34" charset="0"/>
                <a:cs typeface="Arial" panose="020B0604020202020204" pitchFamily="34" charset="0"/>
              </a:rPr>
              <a:t>“Every  man  shall  give  as  he  is  able,  according  to  the  blessings  the  Lord  your  God  gave  you.”</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defTabSz="914400" rtl="0" eaLnBrk="1" fontAlgn="base" latinLnBrk="0" hangingPunct="1">
              <a:lnSpc>
                <a:spcPct val="90000"/>
              </a:lnSpc>
              <a:spcBef>
                <a:spcPct val="0"/>
              </a:spcBef>
              <a:spcAft>
                <a:spcPct val="0"/>
              </a:spcAft>
              <a:buClrTx/>
              <a:buSzTx/>
              <a:buFontTx/>
              <a:buNone/>
              <a:tabLst>
                <a:tab pos="338138" algn="l"/>
              </a:tabLst>
              <a:defRPr/>
            </a:pPr>
            <a:endParaRPr lang="en-US" sz="3000" dirty="0">
              <a:solidFill>
                <a:prstClr val="white"/>
              </a:solidFill>
              <a:latin typeface="Arial" panose="020B0604020202020204" pitchFamily="34" charset="0"/>
              <a:cs typeface="Arial" panose="020B0604020202020204" pitchFamily="34" charset="0"/>
            </a:endParaRPr>
          </a:p>
          <a:p>
            <a:pPr marL="0" marR="0" lvl="0" indent="0" defTabSz="914400" rtl="0" eaLnBrk="1" fontAlgn="base" latinLnBrk="0" hangingPunct="1">
              <a:lnSpc>
                <a:spcPct val="90000"/>
              </a:lnSpc>
              <a:spcBef>
                <a:spcPct val="0"/>
              </a:spcBef>
              <a:spcAft>
                <a:spcPct val="0"/>
              </a:spcAft>
              <a:buClrTx/>
              <a:buSzTx/>
              <a:buFontTx/>
              <a:buNone/>
              <a:tabLst>
                <a:tab pos="338138" algn="l"/>
              </a:tabLst>
              <a:defRPr/>
            </a:pPr>
            <a:endPar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base" latinLnBrk="0" hangingPunct="1">
              <a:lnSpc>
                <a:spcPct val="90000"/>
              </a:lnSpc>
              <a:spcBef>
                <a:spcPct val="0"/>
              </a:spcBef>
              <a:spcAft>
                <a:spcPct val="0"/>
              </a:spcAft>
              <a:buClrTx/>
              <a:buSzTx/>
              <a:buFontTx/>
              <a:buNone/>
              <a:tabLst>
                <a:tab pos="338138" algn="l"/>
              </a:tabLst>
              <a:defRPr/>
            </a:pPr>
            <a:r>
              <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b="0" i="1"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A171B5F-C43A-0782-9981-ADAAB501276C}"/>
              </a:ext>
            </a:extLst>
          </p:cNvPr>
          <p:cNvSpPr txBox="1"/>
          <p:nvPr/>
        </p:nvSpPr>
        <p:spPr>
          <a:xfrm>
            <a:off x="9390355" y="6335982"/>
            <a:ext cx="2337047" cy="369332"/>
          </a:xfrm>
          <a:prstGeom prst="rect">
            <a:avLst/>
          </a:prstGeom>
          <a:noFill/>
        </p:spPr>
        <p:txBody>
          <a:bodyPr wrap="square">
            <a:spAutoFit/>
          </a:bodyPr>
          <a:lstStyle/>
          <a:p>
            <a:r>
              <a:rPr kumimoji="0" lang="en-US" b="0" i="1"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Deuteronomy 16:17</a:t>
            </a:r>
            <a:endParaRPr lang="en-US" dirty="0"/>
          </a:p>
        </p:txBody>
      </p:sp>
    </p:spTree>
    <p:extLst>
      <p:ext uri="{BB962C8B-B14F-4D97-AF65-F5344CB8AC3E}">
        <p14:creationId xmlns:p14="http://schemas.microsoft.com/office/powerpoint/2010/main" val="3431989981"/>
      </p:ext>
    </p:extLst>
  </p:cSld>
  <p:clrMapOvr>
    <a:masterClrMapping/>
  </p:clrMapOvr>
  <p:transition spd="slow">
    <p:split orient="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1538844" y="-7299"/>
          <a:ext cx="911431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438404" y="123601"/>
            <a:ext cx="3586348" cy="646331"/>
          </a:xfrm>
          <a:prstGeom prst="rect">
            <a:avLst/>
          </a:prstGeom>
          <a:noFill/>
        </p:spPr>
        <p:txBody>
          <a:bodyPr wrap="square" rtlCol="0">
            <a:spAutoFit/>
          </a:bodyPr>
          <a:lstStyle/>
          <a:p>
            <a:pPr eaLnBrk="0" fontAlgn="base" hangingPunct="0">
              <a:spcBef>
                <a:spcPct val="0"/>
              </a:spcBef>
              <a:spcAft>
                <a:spcPct val="0"/>
              </a:spcAft>
              <a:defRPr/>
            </a:pPr>
            <a:r>
              <a:rPr lang="en-US" sz="3600" b="1" u="sng" dirty="0">
                <a:solidFill>
                  <a:prstClr val="white"/>
                </a:solidFill>
                <a:latin typeface="Times"/>
              </a:rPr>
              <a:t>wHoly Engaged</a:t>
            </a:r>
          </a:p>
        </p:txBody>
      </p:sp>
      <p:sp>
        <p:nvSpPr>
          <p:cNvPr id="8" name="TextBox 7"/>
          <p:cNvSpPr txBox="1"/>
          <p:nvPr/>
        </p:nvSpPr>
        <p:spPr>
          <a:xfrm>
            <a:off x="6559138" y="123602"/>
            <a:ext cx="3348842" cy="646331"/>
          </a:xfrm>
          <a:prstGeom prst="rect">
            <a:avLst/>
          </a:prstGeom>
          <a:noFill/>
        </p:spPr>
        <p:txBody>
          <a:bodyPr wrap="square" rtlCol="0">
            <a:spAutoFit/>
          </a:bodyPr>
          <a:lstStyle/>
          <a:p>
            <a:pPr eaLnBrk="0" fontAlgn="base" hangingPunct="0">
              <a:spcBef>
                <a:spcPct val="0"/>
              </a:spcBef>
              <a:spcAft>
                <a:spcPct val="0"/>
              </a:spcAft>
              <a:defRPr/>
            </a:pPr>
            <a:r>
              <a:rPr lang="en-US" sz="3600" b="1" u="sng" dirty="0">
                <a:solidFill>
                  <a:prstClr val="white"/>
                </a:solidFill>
                <a:latin typeface="Times"/>
              </a:rPr>
              <a:t>9-Step Process</a:t>
            </a:r>
          </a:p>
        </p:txBody>
      </p:sp>
      <p:cxnSp>
        <p:nvCxnSpPr>
          <p:cNvPr id="3" name="Straight Connector 2"/>
          <p:cNvCxnSpPr/>
          <p:nvPr/>
        </p:nvCxnSpPr>
        <p:spPr bwMode="auto">
          <a:xfrm flipV="1">
            <a:off x="1975262" y="4096987"/>
            <a:ext cx="8514608" cy="35626"/>
          </a:xfrm>
          <a:prstGeom prst="line">
            <a:avLst/>
          </a:prstGeom>
          <a:solidFill>
            <a:schemeClr val="accent1"/>
          </a:solidFill>
          <a:ln w="508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1432216" y="5924590"/>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1</a:t>
            </a:r>
          </a:p>
        </p:txBody>
      </p:sp>
      <p:sp>
        <p:nvSpPr>
          <p:cNvPr id="9" name="TextBox 8"/>
          <p:cNvSpPr txBox="1"/>
          <p:nvPr/>
        </p:nvSpPr>
        <p:spPr>
          <a:xfrm>
            <a:off x="1803071" y="5377130"/>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2</a:t>
            </a:r>
          </a:p>
        </p:txBody>
      </p:sp>
      <p:sp>
        <p:nvSpPr>
          <p:cNvPr id="10" name="TextBox 9"/>
          <p:cNvSpPr txBox="1"/>
          <p:nvPr/>
        </p:nvSpPr>
        <p:spPr>
          <a:xfrm>
            <a:off x="2349338" y="4662216"/>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3</a:t>
            </a:r>
          </a:p>
        </p:txBody>
      </p:sp>
      <p:sp>
        <p:nvSpPr>
          <p:cNvPr id="11" name="TextBox 10"/>
          <p:cNvSpPr txBox="1"/>
          <p:nvPr/>
        </p:nvSpPr>
        <p:spPr>
          <a:xfrm>
            <a:off x="5056923" y="603681"/>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9</a:t>
            </a:r>
          </a:p>
        </p:txBody>
      </p:sp>
      <p:sp>
        <p:nvSpPr>
          <p:cNvPr id="12" name="TextBox 11"/>
          <p:cNvSpPr txBox="1"/>
          <p:nvPr/>
        </p:nvSpPr>
        <p:spPr>
          <a:xfrm>
            <a:off x="4615562" y="1238166"/>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8</a:t>
            </a:r>
          </a:p>
        </p:txBody>
      </p:sp>
      <p:sp>
        <p:nvSpPr>
          <p:cNvPr id="13" name="TextBox 12"/>
          <p:cNvSpPr txBox="1"/>
          <p:nvPr/>
        </p:nvSpPr>
        <p:spPr>
          <a:xfrm>
            <a:off x="4186071" y="1920580"/>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7</a:t>
            </a:r>
          </a:p>
        </p:txBody>
      </p:sp>
      <p:sp>
        <p:nvSpPr>
          <p:cNvPr id="14" name="TextBox 13"/>
          <p:cNvSpPr txBox="1"/>
          <p:nvPr/>
        </p:nvSpPr>
        <p:spPr>
          <a:xfrm>
            <a:off x="3703130" y="2576119"/>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6</a:t>
            </a:r>
          </a:p>
        </p:txBody>
      </p:sp>
      <p:sp>
        <p:nvSpPr>
          <p:cNvPr id="15" name="TextBox 14"/>
          <p:cNvSpPr txBox="1"/>
          <p:nvPr/>
        </p:nvSpPr>
        <p:spPr>
          <a:xfrm>
            <a:off x="3247937" y="3328218"/>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5</a:t>
            </a:r>
          </a:p>
        </p:txBody>
      </p:sp>
      <p:sp>
        <p:nvSpPr>
          <p:cNvPr id="16" name="TextBox 15"/>
          <p:cNvSpPr txBox="1"/>
          <p:nvPr/>
        </p:nvSpPr>
        <p:spPr>
          <a:xfrm>
            <a:off x="2733358" y="4013862"/>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4</a:t>
            </a:r>
          </a:p>
        </p:txBody>
      </p:sp>
      <p:sp>
        <p:nvSpPr>
          <p:cNvPr id="2" name="TextBox 1"/>
          <p:cNvSpPr txBox="1"/>
          <p:nvPr/>
        </p:nvSpPr>
        <p:spPr>
          <a:xfrm>
            <a:off x="9005456" y="4161883"/>
            <a:ext cx="1662545" cy="646331"/>
          </a:xfrm>
          <a:prstGeom prst="rect">
            <a:avLst/>
          </a:prstGeom>
          <a:noFill/>
        </p:spPr>
        <p:txBody>
          <a:bodyPr wrap="square" rtlCol="0">
            <a:spAutoFit/>
          </a:bodyPr>
          <a:lstStyle/>
          <a:p>
            <a:pPr algn="r" eaLnBrk="0" fontAlgn="base" hangingPunct="0">
              <a:spcBef>
                <a:spcPct val="0"/>
              </a:spcBef>
              <a:spcAft>
                <a:spcPct val="0"/>
              </a:spcAft>
              <a:defRPr/>
            </a:pPr>
            <a:r>
              <a:rPr lang="en-US" b="1" dirty="0">
                <a:solidFill>
                  <a:srgbClr val="FF0000"/>
                </a:solidFill>
                <a:latin typeface="Arial" panose="020B0604020202020204" pitchFamily="34" charset="0"/>
                <a:cs typeface="Arial" panose="020B0604020202020204" pitchFamily="34" charset="0"/>
              </a:rPr>
              <a:t>Foundational Steps</a:t>
            </a:r>
          </a:p>
        </p:txBody>
      </p:sp>
      <p:sp>
        <p:nvSpPr>
          <p:cNvPr id="17" name="TextBox 16"/>
          <p:cNvSpPr txBox="1"/>
          <p:nvPr/>
        </p:nvSpPr>
        <p:spPr>
          <a:xfrm>
            <a:off x="9005456" y="3207776"/>
            <a:ext cx="1632857" cy="646331"/>
          </a:xfrm>
          <a:prstGeom prst="rect">
            <a:avLst/>
          </a:prstGeom>
          <a:noFill/>
        </p:spPr>
        <p:txBody>
          <a:bodyPr wrap="square" rtlCol="0">
            <a:spAutoFit/>
          </a:bodyPr>
          <a:lstStyle/>
          <a:p>
            <a:pPr algn="r" eaLnBrk="0" fontAlgn="base" hangingPunct="0">
              <a:spcBef>
                <a:spcPct val="0"/>
              </a:spcBef>
              <a:spcAft>
                <a:spcPct val="0"/>
              </a:spcAft>
              <a:defRPr/>
            </a:pPr>
            <a:r>
              <a:rPr lang="en-US" b="1" dirty="0">
                <a:solidFill>
                  <a:prstClr val="white">
                    <a:lumMod val="50000"/>
                  </a:prstClr>
                </a:solidFill>
                <a:latin typeface="Arial" panose="020B0604020202020204" pitchFamily="34" charset="0"/>
                <a:cs typeface="Arial" panose="020B0604020202020204" pitchFamily="34" charset="0"/>
              </a:rPr>
              <a:t>Interpersonal Steps</a:t>
            </a:r>
          </a:p>
        </p:txBody>
      </p:sp>
      <p:cxnSp>
        <p:nvCxnSpPr>
          <p:cNvPr id="18" name="Straight Arrow Connector 17"/>
          <p:cNvCxnSpPr/>
          <p:nvPr/>
        </p:nvCxnSpPr>
        <p:spPr bwMode="auto">
          <a:xfrm>
            <a:off x="10442370" y="4746658"/>
            <a:ext cx="23751" cy="1547265"/>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V="1">
            <a:off x="10359240" y="1116281"/>
            <a:ext cx="0" cy="2091494"/>
          </a:xfrm>
          <a:prstGeom prst="straightConnector1">
            <a:avLst/>
          </a:prstGeom>
          <a:solidFill>
            <a:schemeClr val="accent1"/>
          </a:solidFill>
          <a:ln w="28575"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26522130"/>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438404" y="123601"/>
            <a:ext cx="3586348" cy="646331"/>
          </a:xfrm>
          <a:prstGeom prst="rect">
            <a:avLst/>
          </a:prstGeom>
          <a:noFill/>
        </p:spPr>
        <p:txBody>
          <a:bodyPr wrap="square" rtlCol="0">
            <a:spAutoFit/>
          </a:bodyPr>
          <a:lstStyle/>
          <a:p>
            <a:pPr eaLnBrk="0" fontAlgn="base" hangingPunct="0">
              <a:spcBef>
                <a:spcPct val="0"/>
              </a:spcBef>
              <a:spcAft>
                <a:spcPct val="0"/>
              </a:spcAft>
              <a:defRPr/>
            </a:pPr>
            <a:r>
              <a:rPr lang="en-US" sz="3600" b="1" u="sng" dirty="0">
                <a:solidFill>
                  <a:prstClr val="white"/>
                </a:solidFill>
                <a:latin typeface="Times"/>
              </a:rPr>
              <a:t>wHoly Engaged</a:t>
            </a:r>
          </a:p>
        </p:txBody>
      </p:sp>
      <p:sp>
        <p:nvSpPr>
          <p:cNvPr id="8" name="TextBox 7"/>
          <p:cNvSpPr txBox="1"/>
          <p:nvPr/>
        </p:nvSpPr>
        <p:spPr>
          <a:xfrm>
            <a:off x="6559138" y="123602"/>
            <a:ext cx="3348842" cy="646331"/>
          </a:xfrm>
          <a:prstGeom prst="rect">
            <a:avLst/>
          </a:prstGeom>
          <a:noFill/>
        </p:spPr>
        <p:txBody>
          <a:bodyPr wrap="square" rtlCol="0">
            <a:spAutoFit/>
          </a:bodyPr>
          <a:lstStyle/>
          <a:p>
            <a:pPr eaLnBrk="0" fontAlgn="base" hangingPunct="0">
              <a:spcBef>
                <a:spcPct val="0"/>
              </a:spcBef>
              <a:spcAft>
                <a:spcPct val="0"/>
              </a:spcAft>
              <a:defRPr/>
            </a:pPr>
            <a:r>
              <a:rPr lang="en-US" sz="3600" b="1" u="sng" dirty="0">
                <a:solidFill>
                  <a:prstClr val="white"/>
                </a:solidFill>
                <a:latin typeface="Times"/>
              </a:rPr>
              <a:t>9-Step Process</a:t>
            </a:r>
          </a:p>
        </p:txBody>
      </p:sp>
      <p:cxnSp>
        <p:nvCxnSpPr>
          <p:cNvPr id="3" name="Straight Connector 2"/>
          <p:cNvCxnSpPr/>
          <p:nvPr/>
        </p:nvCxnSpPr>
        <p:spPr bwMode="auto">
          <a:xfrm flipV="1">
            <a:off x="1975262" y="4096987"/>
            <a:ext cx="8514608" cy="35626"/>
          </a:xfrm>
          <a:prstGeom prst="line">
            <a:avLst/>
          </a:prstGeom>
          <a:solidFill>
            <a:schemeClr val="accent1"/>
          </a:solidFill>
          <a:ln w="508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1387437" y="6151419"/>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1</a:t>
            </a:r>
          </a:p>
        </p:txBody>
      </p:sp>
      <p:sp>
        <p:nvSpPr>
          <p:cNvPr id="9" name="TextBox 8"/>
          <p:cNvSpPr txBox="1"/>
          <p:nvPr/>
        </p:nvSpPr>
        <p:spPr>
          <a:xfrm>
            <a:off x="1803071" y="5377130"/>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2</a:t>
            </a:r>
          </a:p>
        </p:txBody>
      </p:sp>
      <p:sp>
        <p:nvSpPr>
          <p:cNvPr id="10" name="TextBox 9"/>
          <p:cNvSpPr txBox="1"/>
          <p:nvPr/>
        </p:nvSpPr>
        <p:spPr>
          <a:xfrm>
            <a:off x="2349338" y="4662216"/>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3</a:t>
            </a:r>
          </a:p>
        </p:txBody>
      </p:sp>
      <p:sp>
        <p:nvSpPr>
          <p:cNvPr id="11" name="TextBox 10"/>
          <p:cNvSpPr txBox="1"/>
          <p:nvPr/>
        </p:nvSpPr>
        <p:spPr>
          <a:xfrm>
            <a:off x="5056923" y="603681"/>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9</a:t>
            </a:r>
          </a:p>
        </p:txBody>
      </p:sp>
      <p:sp>
        <p:nvSpPr>
          <p:cNvPr id="12" name="TextBox 11"/>
          <p:cNvSpPr txBox="1"/>
          <p:nvPr/>
        </p:nvSpPr>
        <p:spPr>
          <a:xfrm>
            <a:off x="4615562" y="1238166"/>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8</a:t>
            </a:r>
          </a:p>
        </p:txBody>
      </p:sp>
      <p:sp>
        <p:nvSpPr>
          <p:cNvPr id="13" name="TextBox 12"/>
          <p:cNvSpPr txBox="1"/>
          <p:nvPr/>
        </p:nvSpPr>
        <p:spPr>
          <a:xfrm>
            <a:off x="4186071" y="1920580"/>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7</a:t>
            </a:r>
          </a:p>
        </p:txBody>
      </p:sp>
      <p:sp>
        <p:nvSpPr>
          <p:cNvPr id="14" name="TextBox 13"/>
          <p:cNvSpPr txBox="1"/>
          <p:nvPr/>
        </p:nvSpPr>
        <p:spPr>
          <a:xfrm>
            <a:off x="3703130" y="2576119"/>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6</a:t>
            </a:r>
          </a:p>
        </p:txBody>
      </p:sp>
      <p:sp>
        <p:nvSpPr>
          <p:cNvPr id="15" name="TextBox 14"/>
          <p:cNvSpPr txBox="1"/>
          <p:nvPr/>
        </p:nvSpPr>
        <p:spPr>
          <a:xfrm>
            <a:off x="3247937" y="3328218"/>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5</a:t>
            </a:r>
          </a:p>
        </p:txBody>
      </p:sp>
      <p:sp>
        <p:nvSpPr>
          <p:cNvPr id="16" name="TextBox 15"/>
          <p:cNvSpPr txBox="1"/>
          <p:nvPr/>
        </p:nvSpPr>
        <p:spPr>
          <a:xfrm>
            <a:off x="2733358" y="4013862"/>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srgbClr val="5D0100"/>
                </a:solidFill>
                <a:latin typeface="Times"/>
              </a:rPr>
              <a:t>4</a:t>
            </a:r>
          </a:p>
        </p:txBody>
      </p:sp>
      <p:sp>
        <p:nvSpPr>
          <p:cNvPr id="2" name="TextBox 1"/>
          <p:cNvSpPr txBox="1"/>
          <p:nvPr/>
        </p:nvSpPr>
        <p:spPr>
          <a:xfrm>
            <a:off x="9005456" y="4161883"/>
            <a:ext cx="1662545" cy="646331"/>
          </a:xfrm>
          <a:prstGeom prst="rect">
            <a:avLst/>
          </a:prstGeom>
          <a:noFill/>
        </p:spPr>
        <p:txBody>
          <a:bodyPr wrap="square" rtlCol="0">
            <a:spAutoFit/>
          </a:bodyPr>
          <a:lstStyle/>
          <a:p>
            <a:pPr algn="r" eaLnBrk="0" fontAlgn="base" hangingPunct="0">
              <a:spcBef>
                <a:spcPct val="0"/>
              </a:spcBef>
              <a:spcAft>
                <a:spcPct val="0"/>
              </a:spcAft>
              <a:defRPr/>
            </a:pPr>
            <a:r>
              <a:rPr lang="en-US" b="1" dirty="0">
                <a:solidFill>
                  <a:prstClr val="white">
                    <a:lumMod val="50000"/>
                  </a:prstClr>
                </a:solidFill>
                <a:latin typeface="Arial" panose="020B0604020202020204" pitchFamily="34" charset="0"/>
                <a:cs typeface="Arial" panose="020B0604020202020204" pitchFamily="34" charset="0"/>
              </a:rPr>
              <a:t>Foundational Steps</a:t>
            </a:r>
          </a:p>
        </p:txBody>
      </p:sp>
      <p:sp>
        <p:nvSpPr>
          <p:cNvPr id="17" name="TextBox 16"/>
          <p:cNvSpPr txBox="1"/>
          <p:nvPr/>
        </p:nvSpPr>
        <p:spPr>
          <a:xfrm>
            <a:off x="9005456" y="3207776"/>
            <a:ext cx="1632857" cy="646331"/>
          </a:xfrm>
          <a:prstGeom prst="rect">
            <a:avLst/>
          </a:prstGeom>
          <a:noFill/>
        </p:spPr>
        <p:txBody>
          <a:bodyPr wrap="square" rtlCol="0">
            <a:spAutoFit/>
          </a:bodyPr>
          <a:lstStyle/>
          <a:p>
            <a:pPr algn="r" eaLnBrk="0" fontAlgn="base" hangingPunct="0">
              <a:spcBef>
                <a:spcPct val="0"/>
              </a:spcBef>
              <a:spcAft>
                <a:spcPct val="0"/>
              </a:spcAft>
              <a:defRPr/>
            </a:pPr>
            <a:r>
              <a:rPr lang="en-US" b="1" dirty="0">
                <a:solidFill>
                  <a:srgbClr val="FF0000"/>
                </a:solidFill>
                <a:latin typeface="Arial" panose="020B0604020202020204" pitchFamily="34" charset="0"/>
                <a:cs typeface="Arial" panose="020B0604020202020204" pitchFamily="34" charset="0"/>
              </a:rPr>
              <a:t>Interpersonal Team  Steps</a:t>
            </a:r>
          </a:p>
        </p:txBody>
      </p:sp>
      <p:cxnSp>
        <p:nvCxnSpPr>
          <p:cNvPr id="18" name="Straight Arrow Connector 17"/>
          <p:cNvCxnSpPr/>
          <p:nvPr/>
        </p:nvCxnSpPr>
        <p:spPr bwMode="auto">
          <a:xfrm>
            <a:off x="10442370" y="4746658"/>
            <a:ext cx="23751" cy="1547265"/>
          </a:xfrm>
          <a:prstGeom prst="straightConnector1">
            <a:avLst/>
          </a:prstGeom>
          <a:solidFill>
            <a:schemeClr val="accent1"/>
          </a:solidFill>
          <a:ln w="3810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V="1">
            <a:off x="10359240" y="1116281"/>
            <a:ext cx="0" cy="2091494"/>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E0194120-1F85-DB7D-0A61-104CBCBDB6E7}"/>
              </a:ext>
            </a:extLst>
          </p:cNvPr>
          <p:cNvSpPr txBox="1"/>
          <p:nvPr/>
        </p:nvSpPr>
        <p:spPr>
          <a:xfrm>
            <a:off x="5038623" y="635764"/>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9</a:t>
            </a:r>
          </a:p>
        </p:txBody>
      </p:sp>
      <p:sp>
        <p:nvSpPr>
          <p:cNvPr id="21" name="TextBox 20">
            <a:extLst>
              <a:ext uri="{FF2B5EF4-FFF2-40B4-BE49-F238E27FC236}">
                <a16:creationId xmlns:a16="http://schemas.microsoft.com/office/drawing/2014/main" id="{E90FD584-F86B-FD4A-32DA-BB8D5E2D443C}"/>
              </a:ext>
            </a:extLst>
          </p:cNvPr>
          <p:cNvSpPr txBox="1"/>
          <p:nvPr/>
        </p:nvSpPr>
        <p:spPr>
          <a:xfrm>
            <a:off x="4597262" y="1270249"/>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8</a:t>
            </a:r>
          </a:p>
        </p:txBody>
      </p:sp>
      <p:sp>
        <p:nvSpPr>
          <p:cNvPr id="22" name="TextBox 21">
            <a:extLst>
              <a:ext uri="{FF2B5EF4-FFF2-40B4-BE49-F238E27FC236}">
                <a16:creationId xmlns:a16="http://schemas.microsoft.com/office/drawing/2014/main" id="{461E065A-7191-0E6F-C482-7AFA4BF26AD4}"/>
              </a:ext>
            </a:extLst>
          </p:cNvPr>
          <p:cNvSpPr txBox="1"/>
          <p:nvPr/>
        </p:nvSpPr>
        <p:spPr>
          <a:xfrm>
            <a:off x="4167771" y="1952663"/>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7</a:t>
            </a:r>
          </a:p>
        </p:txBody>
      </p:sp>
      <p:sp>
        <p:nvSpPr>
          <p:cNvPr id="24" name="TextBox 23">
            <a:extLst>
              <a:ext uri="{FF2B5EF4-FFF2-40B4-BE49-F238E27FC236}">
                <a16:creationId xmlns:a16="http://schemas.microsoft.com/office/drawing/2014/main" id="{0B89CA0C-00E1-2EB1-9A0B-947F96684B3C}"/>
              </a:ext>
            </a:extLst>
          </p:cNvPr>
          <p:cNvSpPr txBox="1"/>
          <p:nvPr/>
        </p:nvSpPr>
        <p:spPr>
          <a:xfrm>
            <a:off x="3684830" y="2608202"/>
            <a:ext cx="249382" cy="738664"/>
          </a:xfrm>
          <a:prstGeom prst="rect">
            <a:avLst/>
          </a:prstGeom>
          <a:noFill/>
        </p:spPr>
        <p:txBody>
          <a:bodyPr wrap="square" rtlCol="0">
            <a:spAutoFit/>
          </a:bodyPr>
          <a:lstStyle/>
          <a:p>
            <a:pPr eaLnBrk="0" fontAlgn="base" hangingPunct="0">
              <a:spcBef>
                <a:spcPct val="0"/>
              </a:spcBef>
              <a:spcAft>
                <a:spcPct val="0"/>
              </a:spcAft>
              <a:defRPr/>
            </a:pPr>
            <a:r>
              <a:rPr lang="en-US" sz="4200" dirty="0">
                <a:solidFill>
                  <a:prstClr val="white"/>
                </a:solidFill>
                <a:latin typeface="Times"/>
              </a:rPr>
              <a:t>6</a:t>
            </a:r>
          </a:p>
        </p:txBody>
      </p:sp>
    </p:spTree>
    <p:extLst>
      <p:ext uri="{BB962C8B-B14F-4D97-AF65-F5344CB8AC3E}">
        <p14:creationId xmlns:p14="http://schemas.microsoft.com/office/powerpoint/2010/main" val="4078833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4571" name="Rectangle 83457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useBgFill="1">
        <p:nvSpPr>
          <p:cNvPr id="834573" name="Rectangle 83457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834575" name="Rectangle 83457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834577" name="Rectangle 83457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834579" name="Rectangle 83457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834581" name="Freeform: Shape 83458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834583" name="Rectangle 83458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834566" name="Rectangle 6"/>
          <p:cNvSpPr>
            <a:spLocks noGrp="1" noChangeAspect="1" noChangeArrowheads="1"/>
          </p:cNvSpPr>
          <p:nvPr>
            <p:ph type="title" idx="4294967295"/>
          </p:nvPr>
        </p:nvSpPr>
        <p:spPr>
          <a:xfrm>
            <a:off x="1874042" y="586856"/>
            <a:ext cx="2401025" cy="3387497"/>
          </a:xfrm>
        </p:spPr>
        <p:txBody>
          <a:bodyPr vert="horz" lIns="91440" tIns="45720" rIns="91440" bIns="45720" rtlCol="0" anchor="b">
            <a:normAutofit/>
          </a:bodyPr>
          <a:lstStyle/>
          <a:p>
            <a:pPr algn="ctr" defTabSz="914400"/>
            <a:r>
              <a:rPr lang="en-US" sz="3500" b="1" dirty="0">
                <a:solidFill>
                  <a:srgbClr val="FFFFFF"/>
                </a:solidFill>
              </a:rPr>
              <a:t>The  wHoly-Engaged </a:t>
            </a:r>
            <a:br>
              <a:rPr lang="en-US" sz="3500" b="1" dirty="0">
                <a:solidFill>
                  <a:srgbClr val="FFFFFF"/>
                </a:solidFill>
              </a:rPr>
            </a:br>
            <a:r>
              <a:rPr lang="en-US" sz="3500" b="1" dirty="0">
                <a:solidFill>
                  <a:srgbClr val="FFFFFF"/>
                </a:solidFill>
              </a:rPr>
              <a:t>Personal  Visitation  Program</a:t>
            </a:r>
          </a:p>
        </p:txBody>
      </p:sp>
      <p:sp>
        <p:nvSpPr>
          <p:cNvPr id="194566" name="Rectangle 6"/>
          <p:cNvSpPr>
            <a:spLocks noGrp="1" noChangeArrowheads="1"/>
          </p:cNvSpPr>
          <p:nvPr>
            <p:ph type="body" idx="4294967295"/>
          </p:nvPr>
        </p:nvSpPr>
        <p:spPr>
          <a:xfrm>
            <a:off x="4705350" y="649481"/>
            <a:ext cx="5962650" cy="5546047"/>
          </a:xfrm>
        </p:spPr>
        <p:txBody>
          <a:bodyPr vert="horz" lIns="91440" tIns="45720" rIns="91440" bIns="45720" rtlCol="0" anchor="ctr">
            <a:normAutofit fontScale="85000" lnSpcReduction="20000"/>
          </a:bodyPr>
          <a:lstStyle/>
          <a:p>
            <a:pPr>
              <a:lnSpc>
                <a:spcPct val="80000"/>
              </a:lnSpc>
              <a:buNone/>
              <a:tabLst>
                <a:tab pos="857250" algn="l"/>
                <a:tab pos="1371600" algn="l"/>
              </a:tabLst>
            </a:pPr>
            <a:r>
              <a:rPr lang="en-US" sz="2400" b="1" i="1" u="sng" dirty="0">
                <a:latin typeface="Arial" panose="020B0604020202020204" pitchFamily="34" charset="0"/>
                <a:cs typeface="Arial" panose="020B0604020202020204" pitchFamily="34" charset="0"/>
              </a:rPr>
              <a:t>Personal,  in-home  visitations  agenda</a:t>
            </a:r>
          </a:p>
          <a:p>
            <a:pPr>
              <a:lnSpc>
                <a:spcPct val="80000"/>
              </a:lnSpc>
              <a:buNone/>
              <a:tabLst>
                <a:tab pos="857250" algn="l"/>
                <a:tab pos="1371600" algn="l"/>
              </a:tabLst>
            </a:pPr>
            <a:endParaRPr lang="en-US" sz="2400" b="1" i="1" u="sng" dirty="0">
              <a:latin typeface="Arial" panose="020B0604020202020204" pitchFamily="34" charset="0"/>
              <a:cs typeface="Arial" panose="020B0604020202020204" pitchFamily="34" charset="0"/>
            </a:endParaRPr>
          </a:p>
          <a:p>
            <a:pPr>
              <a:lnSpc>
                <a:spcPct val="80000"/>
              </a:lnSpc>
              <a:buNone/>
              <a:tabLst>
                <a:tab pos="857250" algn="l"/>
                <a:tab pos="1371600" algn="l"/>
              </a:tabLst>
            </a:pPr>
            <a:r>
              <a:rPr lang="en-US" sz="2400" b="1" dirty="0">
                <a:latin typeface="Arial" panose="020B0604020202020204" pitchFamily="34" charset="0"/>
                <a:cs typeface="Arial" panose="020B0604020202020204" pitchFamily="34" charset="0"/>
              </a:rPr>
              <a:t>~ Opening  prayer  of  thanksgiving  </a:t>
            </a:r>
          </a:p>
          <a:p>
            <a:pPr>
              <a:lnSpc>
                <a:spcPct val="80000"/>
              </a:lnSpc>
              <a:buNone/>
              <a:tabLst>
                <a:tab pos="857250" algn="l"/>
                <a:tab pos="1371600" algn="l"/>
              </a:tabLst>
            </a:pPr>
            <a:endParaRPr lang="en-US" sz="2400" b="1" dirty="0">
              <a:latin typeface="Arial" panose="020B0604020202020204" pitchFamily="34" charset="0"/>
              <a:cs typeface="Arial" panose="020B0604020202020204" pitchFamily="34" charset="0"/>
            </a:endParaRPr>
          </a:p>
          <a:p>
            <a:pPr>
              <a:lnSpc>
                <a:spcPct val="80000"/>
              </a:lnSpc>
              <a:buNone/>
              <a:tabLst>
                <a:tab pos="631825" algn="l"/>
                <a:tab pos="1371600" algn="l"/>
              </a:tabLst>
            </a:pPr>
            <a:r>
              <a:rPr lang="en-US" sz="2400" b="1" dirty="0">
                <a:latin typeface="Arial" panose="020B0604020202020204" pitchFamily="34" charset="0"/>
                <a:cs typeface="Arial" panose="020B0604020202020204" pitchFamily="34" charset="0"/>
              </a:rPr>
              <a:t>~ Discuss  parish  items  of  common  interest 	(e.g.,  </a:t>
            </a:r>
            <a:r>
              <a:rPr lang="en-US" sz="2400" b="1" u="sng" dirty="0">
                <a:latin typeface="Arial" panose="020B0604020202020204" pitchFamily="34" charset="0"/>
                <a:cs typeface="Arial" panose="020B0604020202020204" pitchFamily="34" charset="0"/>
              </a:rPr>
              <a:t>the  top  3  things  they  like  about  </a:t>
            </a:r>
            <a:r>
              <a:rPr lang="en-US" sz="2400" b="1"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parish</a:t>
            </a:r>
            <a:r>
              <a:rPr lang="en-US" sz="2400" b="1" dirty="0">
                <a:latin typeface="Arial" panose="020B0604020202020204" pitchFamily="34" charset="0"/>
                <a:cs typeface="Arial" panose="020B0604020202020204" pitchFamily="34" charset="0"/>
              </a:rPr>
              <a:t>)</a:t>
            </a:r>
          </a:p>
          <a:p>
            <a:pPr>
              <a:lnSpc>
                <a:spcPct val="80000"/>
              </a:lnSpc>
              <a:buNone/>
              <a:tabLst>
                <a:tab pos="631825" algn="l"/>
                <a:tab pos="1371600" algn="l"/>
              </a:tabLst>
            </a:pPr>
            <a:endParaRPr lang="en-US" sz="2400" b="1" dirty="0">
              <a:latin typeface="Arial" panose="020B0604020202020204" pitchFamily="34" charset="0"/>
              <a:cs typeface="Arial" panose="020B0604020202020204" pitchFamily="34" charset="0"/>
            </a:endParaRPr>
          </a:p>
          <a:p>
            <a:pPr>
              <a:lnSpc>
                <a:spcPct val="80000"/>
              </a:lnSpc>
              <a:buNone/>
              <a:tabLst>
                <a:tab pos="631825" algn="l"/>
                <a:tab pos="1371600" algn="l"/>
              </a:tabLst>
            </a:pPr>
            <a:r>
              <a:rPr lang="en-US" sz="2400" b="1" dirty="0">
                <a:latin typeface="Arial" panose="020B0604020202020204" pitchFamily="34" charset="0"/>
                <a:cs typeface="Arial" panose="020B0604020202020204" pitchFamily="34" charset="0"/>
              </a:rPr>
              <a:t>~ Share  the  vision/ministries  of  the  parish</a:t>
            </a:r>
          </a:p>
          <a:p>
            <a:pPr>
              <a:lnSpc>
                <a:spcPct val="80000"/>
              </a:lnSpc>
              <a:buNone/>
              <a:tabLst>
                <a:tab pos="631825" algn="l"/>
                <a:tab pos="1371600" algn="l"/>
              </a:tabLst>
            </a:pPr>
            <a:endParaRPr lang="en-US" sz="2400" b="1" dirty="0">
              <a:latin typeface="Arial" panose="020B0604020202020204" pitchFamily="34" charset="0"/>
              <a:cs typeface="Arial" panose="020B0604020202020204" pitchFamily="34" charset="0"/>
            </a:endParaRPr>
          </a:p>
          <a:p>
            <a:pPr>
              <a:lnSpc>
                <a:spcPct val="80000"/>
              </a:lnSpc>
              <a:buNone/>
              <a:tabLst>
                <a:tab pos="631825" algn="l"/>
                <a:tab pos="1371600" algn="l"/>
              </a:tabLst>
            </a:pPr>
            <a:r>
              <a:rPr lang="en-US" sz="2400" b="1" dirty="0">
                <a:latin typeface="Arial" panose="020B0604020202020204" pitchFamily="34" charset="0"/>
                <a:cs typeface="Arial" panose="020B0604020202020204" pitchFamily="34" charset="0"/>
              </a:rPr>
              <a:t>~ Address  any  comments/concerns  or  	promise  to  get  back  to  them</a:t>
            </a:r>
          </a:p>
          <a:p>
            <a:pPr>
              <a:lnSpc>
                <a:spcPct val="80000"/>
              </a:lnSpc>
              <a:buNone/>
              <a:tabLst>
                <a:tab pos="631825" algn="l"/>
                <a:tab pos="1371600" algn="l"/>
              </a:tabLst>
            </a:pPr>
            <a:endParaRPr lang="en-US" sz="2400" b="1" dirty="0">
              <a:latin typeface="Arial" panose="020B0604020202020204" pitchFamily="34" charset="0"/>
              <a:cs typeface="Arial" panose="020B0604020202020204" pitchFamily="34" charset="0"/>
            </a:endParaRPr>
          </a:p>
          <a:p>
            <a:pPr>
              <a:lnSpc>
                <a:spcPct val="80000"/>
              </a:lnSpc>
              <a:buNone/>
              <a:tabLst>
                <a:tab pos="631825" algn="l"/>
                <a:tab pos="1371600" algn="l"/>
              </a:tabLst>
            </a:pPr>
            <a:r>
              <a:rPr lang="en-US" sz="2400" b="1" dirty="0">
                <a:latin typeface="Arial" panose="020B0604020202020204" pitchFamily="34" charset="0"/>
                <a:cs typeface="Arial" panose="020B0604020202020204" pitchFamily="34" charset="0"/>
              </a:rPr>
              <a:t>~ Review  Ministry  handbook  and  stewardship  	forms</a:t>
            </a:r>
          </a:p>
          <a:p>
            <a:pPr>
              <a:lnSpc>
                <a:spcPct val="80000"/>
              </a:lnSpc>
              <a:buNone/>
              <a:tabLst>
                <a:tab pos="631825" algn="l"/>
                <a:tab pos="1371600" algn="l"/>
              </a:tabLst>
            </a:pPr>
            <a:endParaRPr lang="en-US" sz="2400" b="1" dirty="0">
              <a:latin typeface="Arial" panose="020B0604020202020204" pitchFamily="34" charset="0"/>
              <a:cs typeface="Arial" panose="020B0604020202020204" pitchFamily="34" charset="0"/>
            </a:endParaRPr>
          </a:p>
          <a:p>
            <a:pPr>
              <a:lnSpc>
                <a:spcPct val="80000"/>
              </a:lnSpc>
              <a:buNone/>
              <a:tabLst>
                <a:tab pos="631825" algn="l"/>
                <a:tab pos="1371600" algn="l"/>
              </a:tabLst>
            </a:pPr>
            <a:r>
              <a:rPr lang="en-US" sz="2400" b="1" dirty="0">
                <a:latin typeface="Arial" panose="020B0604020202020204" pitchFamily="34" charset="0"/>
                <a:cs typeface="Arial" panose="020B0604020202020204" pitchFamily="34" charset="0"/>
              </a:rPr>
              <a:t>~ Explain  you  will  follow  up  every  2  weeks  	until  the  church  receives  their  	competed  forms</a:t>
            </a:r>
          </a:p>
          <a:p>
            <a:pPr>
              <a:lnSpc>
                <a:spcPct val="80000"/>
              </a:lnSpc>
              <a:buNone/>
              <a:tabLst>
                <a:tab pos="857250" algn="l"/>
                <a:tab pos="1371600" algn="l"/>
              </a:tabLst>
            </a:pPr>
            <a:endParaRPr lang="en-US" sz="2400" b="1" dirty="0">
              <a:latin typeface="Arial" panose="020B0604020202020204" pitchFamily="34" charset="0"/>
              <a:cs typeface="Arial" panose="020B0604020202020204" pitchFamily="34" charset="0"/>
            </a:endParaRPr>
          </a:p>
          <a:p>
            <a:pPr>
              <a:lnSpc>
                <a:spcPct val="80000"/>
              </a:lnSpc>
              <a:buNone/>
              <a:tabLst>
                <a:tab pos="857250" algn="l"/>
                <a:tab pos="1371600" algn="l"/>
              </a:tabLst>
            </a:pPr>
            <a:r>
              <a:rPr lang="en-US" sz="2400" b="1" dirty="0">
                <a:latin typeface="Arial" panose="020B0604020202020204" pitchFamily="34" charset="0"/>
                <a:cs typeface="Arial" panose="020B0604020202020204" pitchFamily="34" charset="0"/>
              </a:rPr>
              <a:t>~ Thank  them  and  end  with  a  prayer</a:t>
            </a:r>
          </a:p>
          <a:p>
            <a:pPr indent="-228600" defTabSz="914400">
              <a:tabLst>
                <a:tab pos="857250" algn="l"/>
                <a:tab pos="1371600" algn="l"/>
              </a:tabLst>
            </a:pPr>
            <a:endParaRPr lang="en-US" sz="1700" b="1" dirty="0">
              <a:latin typeface="Arial" panose="020B0604020202020204" pitchFamily="34" charset="0"/>
              <a:cs typeface="Arial" panose="020B0604020202020204" pitchFamily="34" charset="0"/>
            </a:endParaRPr>
          </a:p>
          <a:p>
            <a:pPr indent="-228600" defTabSz="914400">
              <a:tabLst>
                <a:tab pos="857250" algn="l"/>
                <a:tab pos="1371600" algn="l"/>
              </a:tabLst>
            </a:pPr>
            <a:endParaRPr lang="en-US" sz="1700" b="1" u="sng" dirty="0">
              <a:latin typeface="Arial" panose="020B0604020202020204" pitchFamily="34" charset="0"/>
              <a:cs typeface="Arial" panose="020B0604020202020204" pitchFamily="34" charset="0"/>
            </a:endParaRPr>
          </a:p>
        </p:txBody>
      </p:sp>
      <p:sp>
        <p:nvSpPr>
          <p:cNvPr id="834563" name="Rectangle 4"/>
          <p:cNvSpPr>
            <a:spLocks noChangeArrowheads="1"/>
          </p:cNvSpPr>
          <p:nvPr/>
        </p:nvSpPr>
        <p:spPr bwMode="auto">
          <a:xfrm>
            <a:off x="3124200" y="4343400"/>
            <a:ext cx="731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defRPr/>
            </a:pPr>
            <a:endParaRPr lang="en-US" sz="3200" dirty="0">
              <a:solidFill>
                <a:srgbClr val="5D0100"/>
              </a:solidFill>
              <a:latin typeface="Times New Roman" pitchFamily="18" charset="0"/>
            </a:endParaRPr>
          </a:p>
        </p:txBody>
      </p:sp>
    </p:spTree>
    <p:extLst>
      <p:ext uri="{BB962C8B-B14F-4D97-AF65-F5344CB8AC3E}">
        <p14:creationId xmlns:p14="http://schemas.microsoft.com/office/powerpoint/2010/main" val="22726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66">
                                            <p:txEl>
                                              <p:pRg st="2" end="2"/>
                                            </p:txEl>
                                          </p:spTgt>
                                        </p:tgtEl>
                                        <p:attrNameLst>
                                          <p:attrName>style.visibility</p:attrName>
                                        </p:attrNameLst>
                                      </p:cBhvr>
                                      <p:to>
                                        <p:strVal val="visible"/>
                                      </p:to>
                                    </p:set>
                                    <p:animEffect transition="in" filter="fade">
                                      <p:cBhvr>
                                        <p:cTn id="7" dur="500"/>
                                        <p:tgtEl>
                                          <p:spTgt spid="194566">
                                            <p:txEl>
                                              <p:pRg st="2" end="2"/>
                                            </p:txEl>
                                          </p:spTgt>
                                        </p:tgtEl>
                                      </p:cBhvr>
                                    </p:animEffect>
                                  </p:childTnLst>
                                  <p:subTnLst>
                                    <p:animClr clrSpc="rgb" dir="cw">
                                      <p:cBhvr override="childStyle">
                                        <p:cTn dur="1" fill="hold" display="0" masterRel="nextClick" afterEffect="1"/>
                                        <p:tgtEl>
                                          <p:spTgt spid="194566">
                                            <p:txEl>
                                              <p:pRg st="2" end="2"/>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66">
                                            <p:txEl>
                                              <p:pRg st="4" end="4"/>
                                            </p:txEl>
                                          </p:spTgt>
                                        </p:tgtEl>
                                        <p:attrNameLst>
                                          <p:attrName>style.visibility</p:attrName>
                                        </p:attrNameLst>
                                      </p:cBhvr>
                                      <p:to>
                                        <p:strVal val="visible"/>
                                      </p:to>
                                    </p:set>
                                    <p:animEffect transition="in" filter="fade">
                                      <p:cBhvr>
                                        <p:cTn id="12" dur="500"/>
                                        <p:tgtEl>
                                          <p:spTgt spid="194566">
                                            <p:txEl>
                                              <p:pRg st="4" end="4"/>
                                            </p:txEl>
                                          </p:spTgt>
                                        </p:tgtEl>
                                      </p:cBhvr>
                                    </p:animEffect>
                                  </p:childTnLst>
                                  <p:subTnLst>
                                    <p:animClr clrSpc="rgb" dir="cw">
                                      <p:cBhvr override="childStyle">
                                        <p:cTn dur="1" fill="hold" display="0" masterRel="nextClick" afterEffect="1"/>
                                        <p:tgtEl>
                                          <p:spTgt spid="194566">
                                            <p:txEl>
                                              <p:pRg st="4" end="4"/>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66">
                                            <p:txEl>
                                              <p:pRg st="6" end="6"/>
                                            </p:txEl>
                                          </p:spTgt>
                                        </p:tgtEl>
                                        <p:attrNameLst>
                                          <p:attrName>style.visibility</p:attrName>
                                        </p:attrNameLst>
                                      </p:cBhvr>
                                      <p:to>
                                        <p:strVal val="visible"/>
                                      </p:to>
                                    </p:set>
                                    <p:animEffect transition="in" filter="fade">
                                      <p:cBhvr>
                                        <p:cTn id="17" dur="500"/>
                                        <p:tgtEl>
                                          <p:spTgt spid="194566">
                                            <p:txEl>
                                              <p:pRg st="6" end="6"/>
                                            </p:txEl>
                                          </p:spTgt>
                                        </p:tgtEl>
                                      </p:cBhvr>
                                    </p:animEffect>
                                  </p:childTnLst>
                                  <p:subTnLst>
                                    <p:animClr clrSpc="rgb" dir="cw">
                                      <p:cBhvr override="childStyle">
                                        <p:cTn dur="1" fill="hold" display="0" masterRel="nextClick" afterEffect="1"/>
                                        <p:tgtEl>
                                          <p:spTgt spid="194566">
                                            <p:txEl>
                                              <p:pRg st="6" end="6"/>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66">
                                            <p:txEl>
                                              <p:pRg st="8" end="8"/>
                                            </p:txEl>
                                          </p:spTgt>
                                        </p:tgtEl>
                                        <p:attrNameLst>
                                          <p:attrName>style.visibility</p:attrName>
                                        </p:attrNameLst>
                                      </p:cBhvr>
                                      <p:to>
                                        <p:strVal val="visible"/>
                                      </p:to>
                                    </p:set>
                                    <p:animEffect transition="in" filter="fade">
                                      <p:cBhvr>
                                        <p:cTn id="22" dur="500"/>
                                        <p:tgtEl>
                                          <p:spTgt spid="194566">
                                            <p:txEl>
                                              <p:pRg st="8" end="8"/>
                                            </p:txEl>
                                          </p:spTgt>
                                        </p:tgtEl>
                                      </p:cBhvr>
                                    </p:animEffect>
                                  </p:childTnLst>
                                  <p:subTnLst>
                                    <p:animClr clrSpc="rgb" dir="cw">
                                      <p:cBhvr override="childStyle">
                                        <p:cTn dur="1" fill="hold" display="0" masterRel="nextClick" afterEffect="1"/>
                                        <p:tgtEl>
                                          <p:spTgt spid="194566">
                                            <p:txEl>
                                              <p:pRg st="8" end="8"/>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566">
                                            <p:txEl>
                                              <p:pRg st="10" end="10"/>
                                            </p:txEl>
                                          </p:spTgt>
                                        </p:tgtEl>
                                        <p:attrNameLst>
                                          <p:attrName>style.visibility</p:attrName>
                                        </p:attrNameLst>
                                      </p:cBhvr>
                                      <p:to>
                                        <p:strVal val="visible"/>
                                      </p:to>
                                    </p:set>
                                    <p:animEffect transition="in" filter="fade">
                                      <p:cBhvr>
                                        <p:cTn id="27" dur="500"/>
                                        <p:tgtEl>
                                          <p:spTgt spid="194566">
                                            <p:txEl>
                                              <p:pRg st="10" end="10"/>
                                            </p:txEl>
                                          </p:spTgt>
                                        </p:tgtEl>
                                      </p:cBhvr>
                                    </p:animEffect>
                                  </p:childTnLst>
                                  <p:subTnLst>
                                    <p:animClr clrSpc="rgb" dir="cw">
                                      <p:cBhvr override="childStyle">
                                        <p:cTn dur="1" fill="hold" display="0" masterRel="nextClick" afterEffect="1"/>
                                        <p:tgtEl>
                                          <p:spTgt spid="194566">
                                            <p:txEl>
                                              <p:pRg st="10" end="10"/>
                                            </p:txEl>
                                          </p:spTgt>
                                        </p:tgtEl>
                                        <p:attrNameLst>
                                          <p:attrName>ppt_c</p:attrName>
                                        </p:attrNameLst>
                                      </p:cBhvr>
                                      <p:to>
                                        <a:srgbClr val="C0C0C0"/>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566">
                                            <p:txEl>
                                              <p:pRg st="12" end="12"/>
                                            </p:txEl>
                                          </p:spTgt>
                                        </p:tgtEl>
                                        <p:attrNameLst>
                                          <p:attrName>style.visibility</p:attrName>
                                        </p:attrNameLst>
                                      </p:cBhvr>
                                      <p:to>
                                        <p:strVal val="visible"/>
                                      </p:to>
                                    </p:set>
                                    <p:animEffect transition="in" filter="fade">
                                      <p:cBhvr>
                                        <p:cTn id="32" dur="500"/>
                                        <p:tgtEl>
                                          <p:spTgt spid="194566">
                                            <p:txEl>
                                              <p:pRg st="12" end="12"/>
                                            </p:txEl>
                                          </p:spTgt>
                                        </p:tgtEl>
                                      </p:cBhvr>
                                    </p:animEffect>
                                  </p:childTnLst>
                                  <p:subTnLst>
                                    <p:animClr clrSpc="rgb" dir="cw">
                                      <p:cBhvr override="childStyle">
                                        <p:cTn dur="1" fill="hold" display="0" masterRel="nextClick" afterEffect="1"/>
                                        <p:tgtEl>
                                          <p:spTgt spid="194566">
                                            <p:txEl>
                                              <p:pRg st="12" end="12"/>
                                            </p:txEl>
                                          </p:spTgt>
                                        </p:tgtEl>
                                        <p:attrNameLst>
                                          <p:attrName>ppt_c</p:attrName>
                                        </p:attrNameLst>
                                      </p:cBhvr>
                                      <p:to>
                                        <a:srgbClr val="C0C0C0"/>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566">
                                            <p:txEl>
                                              <p:pRg st="14" end="14"/>
                                            </p:txEl>
                                          </p:spTgt>
                                        </p:tgtEl>
                                        <p:attrNameLst>
                                          <p:attrName>style.visibility</p:attrName>
                                        </p:attrNameLst>
                                      </p:cBhvr>
                                      <p:to>
                                        <p:strVal val="visible"/>
                                      </p:to>
                                    </p:set>
                                    <p:animEffect transition="in" filter="fade">
                                      <p:cBhvr>
                                        <p:cTn id="37" dur="500"/>
                                        <p:tgtEl>
                                          <p:spTgt spid="19456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0020" name="Rectangle 640019">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40022" name="Rectangle 640021">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542"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srgbClr val="000000"/>
              </a:solidFill>
              <a:latin typeface="Calibri" panose="020F0502020204030204"/>
            </a:endParaRPr>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8438D4A2-88AA-8840-A14C-83E39F3195B3}"/>
              </a:ext>
            </a:extLst>
          </p:cNvPr>
          <p:cNvPicPr>
            <a:picLocks noChangeAspect="1"/>
          </p:cNvPicPr>
          <p:nvPr/>
        </p:nvPicPr>
        <p:blipFill rotWithShape="1">
          <a:blip r:embed="rId2">
            <a:alphaModFix amt="6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22" r="7105" b="1"/>
          <a:stretch/>
        </p:blipFill>
        <p:spPr>
          <a:xfrm>
            <a:off x="1664541" y="182880"/>
            <a:ext cx="8868360" cy="6499784"/>
          </a:xfrm>
          <a:prstGeom prst="rect">
            <a:avLst/>
          </a:prstGeom>
        </p:spPr>
      </p:pic>
      <p:sp>
        <p:nvSpPr>
          <p:cNvPr id="13" name="Rectangle 7">
            <a:extLst>
              <a:ext uri="{FF2B5EF4-FFF2-40B4-BE49-F238E27FC236}">
                <a16:creationId xmlns:a16="http://schemas.microsoft.com/office/drawing/2014/main" id="{281D72BE-BDB7-4E83-B188-601E773BFB88}"/>
              </a:ext>
            </a:extLst>
          </p:cNvPr>
          <p:cNvSpPr>
            <a:spLocks noGrp="1" noChangeAspect="1" noChangeArrowheads="1"/>
          </p:cNvSpPr>
          <p:nvPr>
            <p:ph type="title" idx="4294967295"/>
          </p:nvPr>
        </p:nvSpPr>
        <p:spPr>
          <a:xfrm>
            <a:off x="2613135" y="1017011"/>
            <a:ext cx="7346728" cy="2217158"/>
          </a:xfrm>
        </p:spPr>
        <p:txBody>
          <a:bodyPr vert="horz" lIns="91440" tIns="45720" rIns="91440" bIns="45720" rtlCol="0" anchor="b">
            <a:normAutofit/>
          </a:bodyPr>
          <a:lstStyle/>
          <a:p>
            <a:pPr algn="ctr" defTabSz="914400"/>
            <a:r>
              <a:rPr lang="en-US" sz="4500" b="1" dirty="0">
                <a:solidFill>
                  <a:srgbClr val="FFCC00"/>
                </a:solidFill>
              </a:rPr>
              <a:t>The  wHoly-Engaged </a:t>
            </a:r>
            <a:br>
              <a:rPr lang="en-US" sz="4500" b="1" dirty="0">
                <a:solidFill>
                  <a:srgbClr val="FFCC00"/>
                </a:solidFill>
              </a:rPr>
            </a:br>
            <a:r>
              <a:rPr lang="en-US" sz="4500" b="1" dirty="0">
                <a:solidFill>
                  <a:srgbClr val="FFCC00"/>
                </a:solidFill>
              </a:rPr>
              <a:t>Group  Visitation  Program</a:t>
            </a:r>
          </a:p>
        </p:txBody>
      </p:sp>
      <p:sp>
        <p:nvSpPr>
          <p:cNvPr id="640003" name="Rectangle 4"/>
          <p:cNvSpPr>
            <a:spLocks noChangeArrowheads="1"/>
          </p:cNvSpPr>
          <p:nvPr/>
        </p:nvSpPr>
        <p:spPr bwMode="auto">
          <a:xfrm>
            <a:off x="3124200" y="4343400"/>
            <a:ext cx="777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defRPr/>
            </a:pPr>
            <a:endParaRPr lang="en-US" sz="3200" dirty="0">
              <a:solidFill>
                <a:srgbClr val="5D0100"/>
              </a:solidFill>
              <a:latin typeface="Times New Roman" pitchFamily="18" charset="0"/>
            </a:endParaRPr>
          </a:p>
        </p:txBody>
      </p:sp>
    </p:spTree>
    <p:extLst>
      <p:ext uri="{BB962C8B-B14F-4D97-AF65-F5344CB8AC3E}">
        <p14:creationId xmlns:p14="http://schemas.microsoft.com/office/powerpoint/2010/main" val="171960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4105" name="Rectangle 64410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useBgFill="1">
        <p:nvSpPr>
          <p:cNvPr id="644107" name="Rectangle 64410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44109" name="Rectangle 64410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44111" name="Rectangle 64411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44113" name="Rectangle 64411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44115" name="Freeform: Shape 64411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44117" name="Rectangle 64411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644100" name="Rectangle 4"/>
          <p:cNvSpPr>
            <a:spLocks noGrp="1" noChangeAspect="1" noChangeArrowheads="1"/>
          </p:cNvSpPr>
          <p:nvPr>
            <p:ph type="title" idx="4294967295"/>
          </p:nvPr>
        </p:nvSpPr>
        <p:spPr>
          <a:xfrm>
            <a:off x="1874042" y="586856"/>
            <a:ext cx="2401025" cy="3387497"/>
          </a:xfrm>
        </p:spPr>
        <p:txBody>
          <a:bodyPr vert="horz" lIns="91440" tIns="45720" rIns="91440" bIns="45720" rtlCol="0" anchor="b">
            <a:normAutofit/>
          </a:bodyPr>
          <a:lstStyle/>
          <a:p>
            <a:pPr algn="ctr" defTabSz="914400"/>
            <a:r>
              <a:rPr lang="en-US" sz="3500" b="1" dirty="0">
                <a:solidFill>
                  <a:srgbClr val="FFFFFF"/>
                </a:solidFill>
              </a:rPr>
              <a:t>The  wHoly-Engaged  </a:t>
            </a:r>
            <a:br>
              <a:rPr lang="en-US" sz="3500" b="1" dirty="0">
                <a:solidFill>
                  <a:srgbClr val="FFFFFF"/>
                </a:solidFill>
              </a:rPr>
            </a:br>
            <a:r>
              <a:rPr lang="en-US" sz="3500" b="1" dirty="0">
                <a:solidFill>
                  <a:srgbClr val="FFFFFF"/>
                </a:solidFill>
              </a:rPr>
              <a:t>Group  Visitation  Program</a:t>
            </a:r>
          </a:p>
        </p:txBody>
      </p:sp>
      <p:sp>
        <p:nvSpPr>
          <p:cNvPr id="194566" name="Rectangle 6"/>
          <p:cNvSpPr>
            <a:spLocks noGrp="1" noChangeArrowheads="1"/>
          </p:cNvSpPr>
          <p:nvPr>
            <p:ph type="body" idx="4294967295"/>
          </p:nvPr>
        </p:nvSpPr>
        <p:spPr>
          <a:xfrm>
            <a:off x="4552370" y="649481"/>
            <a:ext cx="5765589" cy="5546047"/>
          </a:xfrm>
        </p:spPr>
        <p:txBody>
          <a:bodyPr vert="horz" lIns="91440" tIns="45720" rIns="91440" bIns="45720" rtlCol="0" anchor="ctr">
            <a:normAutofit/>
          </a:bodyPr>
          <a:lstStyle/>
          <a:p>
            <a:pPr marL="347663" indent="0" defTabSz="914400">
              <a:buNone/>
            </a:pPr>
            <a:r>
              <a:rPr lang="en-US" sz="2000" b="1" dirty="0">
                <a:latin typeface="Arial" panose="020B0604020202020204" pitchFamily="34" charset="0"/>
                <a:cs typeface="Arial" panose="020B0604020202020204" pitchFamily="34" charset="0"/>
              </a:rPr>
              <a:t>~  Opening  prayer,  welcome/ice  breaker</a:t>
            </a:r>
          </a:p>
          <a:p>
            <a:pPr marL="347663" indent="0" defTabSz="914400">
              <a:buNone/>
            </a:pPr>
            <a:endParaRPr lang="en-US" sz="2000" b="1" dirty="0">
              <a:latin typeface="Arial" panose="020B0604020202020204" pitchFamily="34" charset="0"/>
              <a:cs typeface="Arial" panose="020B0604020202020204" pitchFamily="34" charset="0"/>
            </a:endParaRPr>
          </a:p>
          <a:p>
            <a:pPr marL="347663" indent="0" defTabSz="914400">
              <a:buNone/>
            </a:pPr>
            <a:r>
              <a:rPr lang="en-US" sz="2000" b="1" dirty="0">
                <a:latin typeface="Arial" panose="020B0604020202020204" pitchFamily="34" charset="0"/>
                <a:cs typeface="Arial" panose="020B0604020202020204" pitchFamily="34" charset="0"/>
              </a:rPr>
              <a:t>~  Dinner  and  fellowship  </a:t>
            </a:r>
          </a:p>
          <a:p>
            <a:pPr marL="347663" indent="0" defTabSz="914400">
              <a:buNone/>
            </a:pPr>
            <a:endParaRPr lang="en-US" sz="2000" b="1" dirty="0">
              <a:latin typeface="Arial" panose="020B0604020202020204" pitchFamily="34" charset="0"/>
              <a:cs typeface="Arial" panose="020B0604020202020204" pitchFamily="34" charset="0"/>
            </a:endParaRPr>
          </a:p>
          <a:p>
            <a:pPr marL="347663" indent="0" defTabSz="914400">
              <a:buNone/>
            </a:pPr>
            <a:r>
              <a:rPr lang="en-US" sz="2000" b="1" dirty="0">
                <a:latin typeface="Arial" panose="020B0604020202020204" pitchFamily="34" charset="0"/>
                <a:cs typeface="Arial" panose="020B0604020202020204" pitchFamily="34" charset="0"/>
              </a:rPr>
              <a:t>~  Program</a:t>
            </a:r>
          </a:p>
          <a:p>
            <a:pPr marL="347663" indent="0" defTabSz="688975">
              <a:buNone/>
              <a:tabLst>
                <a:tab pos="914400" algn="l"/>
              </a:tabLst>
            </a:pPr>
            <a:r>
              <a:rPr lang="en-US" sz="2000" b="1" dirty="0">
                <a:latin typeface="Arial" panose="020B0604020202020204" pitchFamily="34" charset="0"/>
                <a:cs typeface="Arial" panose="020B0604020202020204" pitchFamily="34" charset="0"/>
              </a:rPr>
              <a:t>	- the vision  and  ministries  of  the  			parish</a:t>
            </a:r>
          </a:p>
          <a:p>
            <a:pPr marL="347663" indent="0" defTabSz="914400">
              <a:buNone/>
            </a:pPr>
            <a:r>
              <a:rPr lang="en-US" sz="2000" b="1" dirty="0">
                <a:latin typeface="Arial" panose="020B0604020202020204" pitchFamily="34" charset="0"/>
                <a:cs typeface="Arial" panose="020B0604020202020204" pitchFamily="34" charset="0"/>
              </a:rPr>
              <a:t>	- </a:t>
            </a:r>
            <a:r>
              <a:rPr lang="en-US" sz="2000" b="1" u="sng" dirty="0">
                <a:latin typeface="Arial" panose="020B0604020202020204" pitchFamily="34" charset="0"/>
                <a:cs typeface="Arial" panose="020B0604020202020204" pitchFamily="34" charset="0"/>
              </a:rPr>
              <a:t>2  or  3  testimonials</a:t>
            </a:r>
          </a:p>
          <a:p>
            <a:pPr marL="1371600" indent="-1023938" defTabSz="914400">
              <a:buNone/>
              <a:tabLst>
                <a:tab pos="914400" algn="l"/>
              </a:tabLst>
            </a:pPr>
            <a:r>
              <a:rPr lang="en-US" sz="2000" b="1" dirty="0">
                <a:latin typeface="Arial" panose="020B0604020202020204" pitchFamily="34" charset="0"/>
                <a:cs typeface="Arial" panose="020B0604020202020204" pitchFamily="34" charset="0"/>
              </a:rPr>
              <a:t>	- present  stewardship  ministry  handbook  and  stewardship  commitment  form</a:t>
            </a:r>
          </a:p>
          <a:p>
            <a:pPr marL="1371600" indent="-1023938" defTabSz="914400">
              <a:buNone/>
              <a:tabLst>
                <a:tab pos="914400" algn="l"/>
              </a:tabLst>
            </a:pPr>
            <a:r>
              <a:rPr lang="en-US" sz="2000" b="1" dirty="0">
                <a:latin typeface="Arial" panose="020B0604020202020204" pitchFamily="34" charset="0"/>
                <a:cs typeface="Arial" panose="020B0604020202020204" pitchFamily="34" charset="0"/>
              </a:rPr>
              <a:t>	- explain  next  steps  (including  2-week  follow-ups), answers  any  questions  and  closing  prayer</a:t>
            </a:r>
          </a:p>
        </p:txBody>
      </p:sp>
      <p:sp>
        <p:nvSpPr>
          <p:cNvPr id="644099" name="Rectangle 4"/>
          <p:cNvSpPr>
            <a:spLocks noChangeArrowheads="1"/>
          </p:cNvSpPr>
          <p:nvPr/>
        </p:nvSpPr>
        <p:spPr bwMode="auto">
          <a:xfrm>
            <a:off x="3124200" y="4343400"/>
            <a:ext cx="777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defRPr/>
            </a:pPr>
            <a:endParaRPr lang="en-US" sz="3200" dirty="0">
              <a:solidFill>
                <a:srgbClr val="5D0100"/>
              </a:solidFill>
              <a:latin typeface="Times New Roman" pitchFamily="18" charset="0"/>
            </a:endParaRPr>
          </a:p>
        </p:txBody>
      </p:sp>
    </p:spTree>
    <p:extLst>
      <p:ext uri="{BB962C8B-B14F-4D97-AF65-F5344CB8AC3E}">
        <p14:creationId xmlns:p14="http://schemas.microsoft.com/office/powerpoint/2010/main" val="128780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66">
                                            <p:txEl>
                                              <p:pRg st="5" end="5"/>
                                            </p:txEl>
                                          </p:spTgt>
                                        </p:tgtEl>
                                        <p:attrNameLst>
                                          <p:attrName>style.visibility</p:attrName>
                                        </p:attrNameLst>
                                      </p:cBhvr>
                                      <p:to>
                                        <p:strVal val="visible"/>
                                      </p:to>
                                    </p:set>
                                    <p:animEffect transition="in" filter="fade">
                                      <p:cBhvr>
                                        <p:cTn id="7" dur="500"/>
                                        <p:tgtEl>
                                          <p:spTgt spid="194566">
                                            <p:txEl>
                                              <p:pRg st="5" end="5"/>
                                            </p:txEl>
                                          </p:spTgt>
                                        </p:tgtEl>
                                      </p:cBhvr>
                                    </p:animEffect>
                                  </p:childTnLst>
                                  <p:subTnLst>
                                    <p:animClr clrSpc="rgb" dir="cw">
                                      <p:cBhvr override="childStyle">
                                        <p:cTn dur="1" fill="hold" display="0" masterRel="nextClick" afterEffect="1"/>
                                        <p:tgtEl>
                                          <p:spTgt spid="194566">
                                            <p:txEl>
                                              <p:pRg st="5" end="5"/>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66">
                                            <p:txEl>
                                              <p:pRg st="6" end="6"/>
                                            </p:txEl>
                                          </p:spTgt>
                                        </p:tgtEl>
                                        <p:attrNameLst>
                                          <p:attrName>style.visibility</p:attrName>
                                        </p:attrNameLst>
                                      </p:cBhvr>
                                      <p:to>
                                        <p:strVal val="visible"/>
                                      </p:to>
                                    </p:set>
                                    <p:animEffect transition="in" filter="fade">
                                      <p:cBhvr>
                                        <p:cTn id="12" dur="500"/>
                                        <p:tgtEl>
                                          <p:spTgt spid="194566">
                                            <p:txEl>
                                              <p:pRg st="6" end="6"/>
                                            </p:txEl>
                                          </p:spTgt>
                                        </p:tgtEl>
                                      </p:cBhvr>
                                    </p:animEffect>
                                  </p:childTnLst>
                                  <p:subTnLst>
                                    <p:animClr clrSpc="rgb" dir="cw">
                                      <p:cBhvr override="childStyle">
                                        <p:cTn dur="1" fill="hold" display="0" masterRel="nextClick" afterEffect="1"/>
                                        <p:tgtEl>
                                          <p:spTgt spid="194566">
                                            <p:txEl>
                                              <p:pRg st="6" end="6"/>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66">
                                            <p:txEl>
                                              <p:pRg st="7" end="7"/>
                                            </p:txEl>
                                          </p:spTgt>
                                        </p:tgtEl>
                                        <p:attrNameLst>
                                          <p:attrName>style.visibility</p:attrName>
                                        </p:attrNameLst>
                                      </p:cBhvr>
                                      <p:to>
                                        <p:strVal val="visible"/>
                                      </p:to>
                                    </p:set>
                                    <p:animEffect transition="in" filter="fade">
                                      <p:cBhvr>
                                        <p:cTn id="17" dur="500"/>
                                        <p:tgtEl>
                                          <p:spTgt spid="194566">
                                            <p:txEl>
                                              <p:pRg st="7" end="7"/>
                                            </p:txEl>
                                          </p:spTgt>
                                        </p:tgtEl>
                                      </p:cBhvr>
                                    </p:animEffect>
                                  </p:childTnLst>
                                  <p:subTnLst>
                                    <p:animClr clrSpc="rgb" dir="cw">
                                      <p:cBhvr override="childStyle">
                                        <p:cTn dur="1" fill="hold" display="0" masterRel="nextClick" afterEffect="1"/>
                                        <p:tgtEl>
                                          <p:spTgt spid="194566">
                                            <p:txEl>
                                              <p:pRg st="7" end="7"/>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66">
                                            <p:txEl>
                                              <p:pRg st="8" end="8"/>
                                            </p:txEl>
                                          </p:spTgt>
                                        </p:tgtEl>
                                        <p:attrNameLst>
                                          <p:attrName>style.visibility</p:attrName>
                                        </p:attrNameLst>
                                      </p:cBhvr>
                                      <p:to>
                                        <p:strVal val="visible"/>
                                      </p:to>
                                    </p:set>
                                    <p:animEffect transition="in" filter="fade">
                                      <p:cBhvr>
                                        <p:cTn id="22" dur="500"/>
                                        <p:tgtEl>
                                          <p:spTgt spid="1945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3" name="Content Placeholder 2"/>
          <p:cNvSpPr>
            <a:spLocks noGrp="1"/>
          </p:cNvSpPr>
          <p:nvPr>
            <p:ph idx="4294967295"/>
          </p:nvPr>
        </p:nvSpPr>
        <p:spPr>
          <a:xfrm>
            <a:off x="4672553" y="646399"/>
            <a:ext cx="5891752" cy="6357452"/>
          </a:xfrm>
        </p:spPr>
        <p:txBody>
          <a:bodyPr vert="horz" lIns="91440" tIns="45720" rIns="91440" bIns="45720" rtlCol="0" anchor="ctr">
            <a:normAutofit lnSpcReduction="10000"/>
          </a:bodyPr>
          <a:lstStyle/>
          <a:p>
            <a:pPr marL="0" indent="0" defTabSz="914400">
              <a:buNone/>
              <a:tabLst>
                <a:tab pos="514350" algn="l"/>
              </a:tabLst>
            </a:pPr>
            <a:r>
              <a:rPr lang="en-US" sz="2400" b="1" dirty="0">
                <a:latin typeface="Arial" panose="020B0604020202020204" pitchFamily="34" charset="0"/>
                <a:cs typeface="Arial" panose="020B0604020202020204" pitchFamily="34" charset="0"/>
              </a:rPr>
              <a:t>~  Recruit  the  number  of  	“Ambassadors”  that  is  a  little  	over  10%  of   your  number  of  	steward units</a:t>
            </a:r>
          </a:p>
          <a:p>
            <a:pPr marL="0" indent="0" defTabSz="914400">
              <a:buNone/>
              <a:tabLst>
                <a:tab pos="514350" algn="l"/>
              </a:tabLst>
            </a:pPr>
            <a:endParaRPr lang="en-US" sz="2400" b="1" dirty="0">
              <a:latin typeface="Arial" panose="020B0604020202020204" pitchFamily="34" charset="0"/>
              <a:cs typeface="Arial" panose="020B0604020202020204" pitchFamily="34" charset="0"/>
            </a:endParaRPr>
          </a:p>
          <a:p>
            <a:pPr marL="0" indent="0" defTabSz="914400">
              <a:buNone/>
              <a:tabLst>
                <a:tab pos="514350" algn="l"/>
              </a:tabLst>
            </a:pPr>
            <a:r>
              <a:rPr lang="en-US" sz="2400" b="1" dirty="0">
                <a:latin typeface="Arial" panose="020B0604020202020204" pitchFamily="34" charset="0"/>
                <a:cs typeface="Arial" panose="020B0604020202020204" pitchFamily="34" charset="0"/>
              </a:rPr>
              <a:t>~ Each  Ambassador  takes  care  of  	themselves  and  9  other  	steward  units  (= 100%  of  parish)</a:t>
            </a:r>
          </a:p>
          <a:p>
            <a:pPr marL="0" indent="0" defTabSz="914400">
              <a:buNone/>
              <a:tabLst>
                <a:tab pos="514350" algn="l"/>
              </a:tabLst>
            </a:pPr>
            <a:endParaRPr lang="en-US" sz="2400" b="1" dirty="0">
              <a:latin typeface="Arial" panose="020B0604020202020204" pitchFamily="34" charset="0"/>
              <a:cs typeface="Arial" panose="020B0604020202020204" pitchFamily="34" charset="0"/>
            </a:endParaRPr>
          </a:p>
          <a:p>
            <a:pPr marL="0" indent="0" defTabSz="914400">
              <a:buNone/>
              <a:tabLst>
                <a:tab pos="514350" algn="l"/>
              </a:tabLst>
            </a:pPr>
            <a:r>
              <a:rPr lang="en-US" sz="2400" b="1" dirty="0">
                <a:latin typeface="Arial" panose="020B0604020202020204" pitchFamily="34" charset="0"/>
                <a:cs typeface="Arial" panose="020B0604020202020204" pitchFamily="34" charset="0"/>
              </a:rPr>
              <a:t>~ All  Parish  Council  members,  	Ministry  Leaders  and  Clergy  	are  Ambassadors</a:t>
            </a:r>
          </a:p>
          <a:p>
            <a:pPr marL="0" indent="0" defTabSz="914400">
              <a:buNone/>
              <a:tabLst>
                <a:tab pos="514350" algn="l"/>
              </a:tabLst>
            </a:pPr>
            <a:endParaRPr lang="en-US" sz="2400" b="1" dirty="0">
              <a:latin typeface="Arial" panose="020B0604020202020204" pitchFamily="34" charset="0"/>
              <a:cs typeface="Arial" panose="020B0604020202020204" pitchFamily="34" charset="0"/>
            </a:endParaRPr>
          </a:p>
          <a:p>
            <a:pPr marL="0" indent="0" defTabSz="914400">
              <a:buNone/>
              <a:tabLst>
                <a:tab pos="514350" algn="l"/>
              </a:tabLst>
            </a:pPr>
            <a:r>
              <a:rPr lang="en-US" sz="2400" b="1" dirty="0">
                <a:latin typeface="Arial" panose="020B0604020202020204" pitchFamily="34" charset="0"/>
                <a:cs typeface="Arial" panose="020B0604020202020204" pitchFamily="34" charset="0"/>
              </a:rPr>
              <a:t>~ Train  all  Ambassadors  on  how  	and  what  to  solicit  (the  focus  	is 	time  and  talents  engagement)</a:t>
            </a:r>
          </a:p>
          <a:p>
            <a:pPr marL="0" indent="0" defTabSz="914400">
              <a:buNone/>
              <a:tabLst>
                <a:tab pos="514350" algn="l"/>
              </a:tabLst>
            </a:pPr>
            <a:r>
              <a:rPr lang="en-US" sz="2400" b="1" dirty="0">
                <a:latin typeface="Arial" panose="020B0604020202020204" pitchFamily="34" charset="0"/>
                <a:cs typeface="Arial" panose="020B0604020202020204" pitchFamily="34" charset="0"/>
              </a:rPr>
              <a:t>				</a:t>
            </a:r>
          </a:p>
          <a:p>
            <a:pPr marL="0" indent="0" defTabSz="914400">
              <a:buNone/>
            </a:pPr>
            <a:endParaRPr lang="en-US" sz="2400" b="1" dirty="0">
              <a:latin typeface="Arial" panose="020B0604020202020204" pitchFamily="34" charset="0"/>
              <a:cs typeface="Arial" panose="020B0604020202020204" pitchFamily="34" charset="0"/>
            </a:endParaRPr>
          </a:p>
          <a:p>
            <a:pPr indent="-228600" defTabSz="914400"/>
            <a:endParaRPr lang="en-US" sz="170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B81A9409-59F0-82C3-2FCE-00E4E24144CF}"/>
              </a:ext>
            </a:extLst>
          </p:cNvPr>
          <p:cNvSpPr txBox="1">
            <a:spLocks/>
          </p:cNvSpPr>
          <p:nvPr/>
        </p:nvSpPr>
        <p:spPr>
          <a:xfrm>
            <a:off x="1837669" y="-30418"/>
            <a:ext cx="2401025" cy="338749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defRPr/>
            </a:pPr>
            <a:r>
              <a:rPr lang="en-US" sz="3500" b="1" dirty="0">
                <a:solidFill>
                  <a:srgbClr val="FFFFFF"/>
                </a:solidFill>
                <a:latin typeface="Calibri Light" panose="020F0302020204030204"/>
              </a:rPr>
              <a:t>Stewardship  Team</a:t>
            </a:r>
            <a:endParaRPr lang="en-US" sz="3500" b="1" u="sng" dirty="0">
              <a:solidFill>
                <a:srgbClr val="FFFFFF"/>
              </a:solidFill>
              <a:latin typeface="Calibri Light" panose="020F0302020204030204"/>
            </a:endParaRPr>
          </a:p>
        </p:txBody>
      </p:sp>
    </p:spTree>
    <p:extLst>
      <p:ext uri="{BB962C8B-B14F-4D97-AF65-F5344CB8AC3E}">
        <p14:creationId xmlns:p14="http://schemas.microsoft.com/office/powerpoint/2010/main" val="127188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B4083E-9B3C-1259-3987-E60E56966DE7}"/>
              </a:ext>
            </a:extLst>
          </p:cNvPr>
          <p:cNvSpPr txBox="1"/>
          <p:nvPr/>
        </p:nvSpPr>
        <p:spPr>
          <a:xfrm>
            <a:off x="2221636" y="830036"/>
            <a:ext cx="7934417" cy="6186309"/>
          </a:xfrm>
          <a:prstGeom prst="rect">
            <a:avLst/>
          </a:prstGeom>
          <a:noFill/>
        </p:spPr>
        <p:txBody>
          <a:bodyPr wrap="square">
            <a:spAutoFit/>
          </a:bodyPr>
          <a:lstStyle/>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6. What are some of the best practices for stewardship campaigns </a:t>
            </a:r>
          </a:p>
          <a:p>
            <a:pPr marL="0" marR="11430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W squared – ask for time </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Personal Visitations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Annual Campaign</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Effective communications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Committed Team</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8589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22543B6C-465F-02B2-C4E8-D9EB9F82E821}"/>
              </a:ext>
            </a:extLst>
          </p:cNvPr>
          <p:cNvSpPr txBox="1">
            <a:spLocks noChangeArrowheads="1"/>
          </p:cNvSpPr>
          <p:nvPr/>
        </p:nvSpPr>
        <p:spPr>
          <a:xfrm>
            <a:off x="304800" y="544013"/>
            <a:ext cx="11591925" cy="464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Tx/>
              <a:buAutoNum type="arabicPeriod"/>
              <a:tabLst>
                <a:tab pos="746125" algn="l"/>
              </a:tabLst>
            </a:pPr>
            <a:r>
              <a:rPr lang="en-US" dirty="0">
                <a:solidFill>
                  <a:srgbClr val="FFFFFF"/>
                </a:solidFill>
                <a:latin typeface="Arial Rounded MT Bold" panose="020F0704030504030204" pitchFamily="34" charset="0"/>
              </a:rPr>
              <a:t>Annual,  year-long  stewardship  campaign</a:t>
            </a:r>
          </a:p>
          <a:p>
            <a:pPr marL="0" indent="0">
              <a:buFont typeface="Arial" panose="020B0604020202020204" pitchFamily="34" charset="0"/>
              <a:buNone/>
              <a:tabLst>
                <a:tab pos="746125" algn="l"/>
              </a:tabLst>
            </a:pPr>
            <a:endParaRPr lang="en-US" dirty="0">
              <a:solidFill>
                <a:srgbClr val="FFFFFF"/>
              </a:solidFill>
              <a:latin typeface="Arial Rounded MT Bold" panose="020F0704030504030204" pitchFamily="34" charset="0"/>
            </a:endParaRPr>
          </a:p>
          <a:p>
            <a:pPr marL="0" indent="0">
              <a:buFont typeface="Arial" panose="020B0604020202020204" pitchFamily="34" charset="0"/>
              <a:buNone/>
              <a:tabLst>
                <a:tab pos="746125" algn="l"/>
              </a:tabLst>
            </a:pPr>
            <a:r>
              <a:rPr lang="en-US" dirty="0">
                <a:solidFill>
                  <a:srgbClr val="FFFFFF"/>
                </a:solidFill>
                <a:latin typeface="Arial Rounded MT Bold" panose="020F0704030504030204" pitchFamily="34" charset="0"/>
              </a:rPr>
              <a:t>2. Monthly  stewardship  articles  in  ALL  Parish  publications  (Scripture  +  testimonials) </a:t>
            </a:r>
          </a:p>
          <a:p>
            <a:pPr>
              <a:buFont typeface="Arial" panose="020B0604020202020204" pitchFamily="34" charset="0"/>
              <a:buNone/>
              <a:tabLst>
                <a:tab pos="746125" algn="l"/>
              </a:tabLst>
            </a:pPr>
            <a:endParaRPr lang="en-US" dirty="0">
              <a:solidFill>
                <a:srgbClr val="FFFFFF"/>
              </a:solidFill>
              <a:latin typeface="Arial Rounded MT Bold" panose="020F0704030504030204" pitchFamily="34" charset="0"/>
            </a:endParaRPr>
          </a:p>
          <a:p>
            <a:pPr>
              <a:buFont typeface="Arial" panose="020B0604020202020204" pitchFamily="34" charset="0"/>
              <a:buNone/>
              <a:tabLst>
                <a:tab pos="746125" algn="l"/>
              </a:tabLst>
            </a:pPr>
            <a:r>
              <a:rPr lang="en-US" dirty="0">
                <a:solidFill>
                  <a:srgbClr val="FFFFFF"/>
                </a:solidFill>
                <a:latin typeface="Arial Rounded MT Bold" panose="020F0704030504030204" pitchFamily="34" charset="0"/>
              </a:rPr>
              <a:t>3. At  least  quarterly  stewardship  presentations</a:t>
            </a:r>
          </a:p>
          <a:p>
            <a:pPr lvl="2">
              <a:buFont typeface="Arial" panose="020B0604020202020204" pitchFamily="34" charset="0"/>
              <a:buNone/>
              <a:tabLst>
                <a:tab pos="746125" algn="l"/>
              </a:tabLst>
            </a:pPr>
            <a:r>
              <a:rPr lang="en-US" sz="2800" dirty="0">
                <a:solidFill>
                  <a:srgbClr val="FFFFFF"/>
                </a:solidFill>
                <a:latin typeface="Arial Rounded MT Bold" panose="020F0704030504030204" pitchFamily="34" charset="0"/>
              </a:rPr>
              <a:t>a. clergy  AND  lay  testimonials</a:t>
            </a:r>
          </a:p>
          <a:p>
            <a:pPr lvl="2">
              <a:buFont typeface="Arial" panose="020B0604020202020204" pitchFamily="34" charset="0"/>
              <a:buNone/>
              <a:tabLst>
                <a:tab pos="746125" algn="l"/>
              </a:tabLst>
            </a:pPr>
            <a:r>
              <a:rPr lang="en-US" sz="2800" dirty="0">
                <a:solidFill>
                  <a:srgbClr val="FFFFFF"/>
                </a:solidFill>
                <a:latin typeface="Arial Rounded MT Bold" panose="020F0704030504030204" pitchFamily="34" charset="0"/>
              </a:rPr>
              <a:t>b. focused  on  life  changing  ministries  (not  problems) 	“people  give  to  mission  and  vision”</a:t>
            </a:r>
          </a:p>
          <a:p>
            <a:pPr lvl="2">
              <a:buFont typeface="Arial" panose="020B0604020202020204" pitchFamily="34" charset="0"/>
              <a:buNone/>
              <a:tabLst>
                <a:tab pos="746125" algn="l"/>
              </a:tabLst>
            </a:pPr>
            <a:r>
              <a:rPr lang="en-US" sz="2800" dirty="0">
                <a:solidFill>
                  <a:srgbClr val="FFFFFF"/>
                </a:solidFill>
                <a:latin typeface="Arial Rounded MT Bold" panose="020F0704030504030204" pitchFamily="34" charset="0"/>
              </a:rPr>
              <a:t>c. emphasize  time  and  talents  -  ministry  engagement</a:t>
            </a:r>
          </a:p>
          <a:p>
            <a:pPr lvl="2">
              <a:buFont typeface="Arial" panose="020B0604020202020204" pitchFamily="34" charset="0"/>
              <a:buNone/>
              <a:tabLst>
                <a:tab pos="746125" algn="l"/>
              </a:tabLst>
            </a:pPr>
            <a:r>
              <a:rPr lang="en-US" sz="2800" dirty="0">
                <a:solidFill>
                  <a:srgbClr val="FFFFFF"/>
                </a:solidFill>
                <a:latin typeface="Arial Rounded MT Bold" panose="020F0704030504030204" pitchFamily="34" charset="0"/>
              </a:rPr>
              <a:t>d. explain  easy  online  giving  options</a:t>
            </a:r>
          </a:p>
          <a:p>
            <a:pPr lvl="2">
              <a:buFont typeface="Arial" panose="020B0604020202020204" pitchFamily="34" charset="0"/>
              <a:buNone/>
              <a:tabLst>
                <a:tab pos="746125" algn="l"/>
              </a:tabLst>
            </a:pPr>
            <a:r>
              <a:rPr lang="en-US" sz="2800" dirty="0">
                <a:solidFill>
                  <a:srgbClr val="FFFFFF"/>
                </a:solidFill>
                <a:latin typeface="Arial Rounded MT Bold" panose="020F0704030504030204" pitchFamily="34" charset="0"/>
              </a:rPr>
              <a:t>e. emphasize  tithing  and %  giving  in  each  message</a:t>
            </a:r>
          </a:p>
          <a:p>
            <a:pPr lvl="2">
              <a:buFont typeface="Arial" panose="020B0604020202020204" pitchFamily="34" charset="0"/>
              <a:buNone/>
              <a:tabLst>
                <a:tab pos="746125" algn="l"/>
              </a:tabLst>
            </a:pPr>
            <a:r>
              <a:rPr lang="en-US" sz="2800" dirty="0">
                <a:solidFill>
                  <a:srgbClr val="FFFFFF"/>
                </a:solidFill>
                <a:latin typeface="Arial Rounded MT Bold" panose="020F0704030504030204" pitchFamily="34" charset="0"/>
              </a:rPr>
              <a:t>f.  explain  the  incredible  ministries  that  could  be  	funded  if  everyone  tithed</a:t>
            </a:r>
          </a:p>
          <a:p>
            <a:pPr>
              <a:buFont typeface="Arial" panose="020B0604020202020204" pitchFamily="34" charset="0"/>
              <a:buNone/>
              <a:tabLst>
                <a:tab pos="746125" algn="l"/>
              </a:tabLst>
            </a:pPr>
            <a:endParaRPr lang="en-US" dirty="0">
              <a:solidFill>
                <a:srgbClr val="FFFFFF"/>
              </a:solidFill>
              <a:latin typeface="Arial Rounded MT Bold" panose="020F0704030504030204" pitchFamily="34" charset="0"/>
            </a:endParaRPr>
          </a:p>
          <a:p>
            <a:pPr>
              <a:buFont typeface="Arial" panose="020B0604020202020204" pitchFamily="34" charset="0"/>
              <a:buNone/>
              <a:tabLst>
                <a:tab pos="746125" algn="l"/>
              </a:tabLst>
            </a:pPr>
            <a:endParaRPr lang="en-US" dirty="0">
              <a:solidFill>
                <a:srgbClr val="FFFFFF"/>
              </a:solidFill>
              <a:latin typeface="Arial Rounded MT Bold" panose="020F0704030504030204" pitchFamily="34" charset="0"/>
            </a:endParaRPr>
          </a:p>
        </p:txBody>
      </p:sp>
      <p:sp>
        <p:nvSpPr>
          <p:cNvPr id="3" name="Rectangle 20">
            <a:extLst>
              <a:ext uri="{FF2B5EF4-FFF2-40B4-BE49-F238E27FC236}">
                <a16:creationId xmlns:a16="http://schemas.microsoft.com/office/drawing/2014/main" id="{75936529-8BE1-FCF1-127D-14672BB237F3}"/>
              </a:ext>
            </a:extLst>
          </p:cNvPr>
          <p:cNvSpPr txBox="1">
            <a:spLocks noChangeArrowheads="1"/>
          </p:cNvSpPr>
          <p:nvPr/>
        </p:nvSpPr>
        <p:spPr>
          <a:xfrm>
            <a:off x="2888796" y="-285750"/>
            <a:ext cx="7467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solidFill>
                  <a:srgbClr val="FFFFFF"/>
                </a:solidFill>
              </a:rPr>
              <a:t>Stewardship  Campaigns</a:t>
            </a:r>
          </a:p>
        </p:txBody>
      </p:sp>
    </p:spTree>
    <p:extLst>
      <p:ext uri="{BB962C8B-B14F-4D97-AF65-F5344CB8AC3E}">
        <p14:creationId xmlns:p14="http://schemas.microsoft.com/office/powerpoint/2010/main" val="317812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dissolve">
                                      <p:cBhvr>
                                        <p:cTn id="15" dur="500"/>
                                        <p:tgtEl>
                                          <p:spTgt spid="2">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dissolve">
                                      <p:cBhvr>
                                        <p:cTn id="18" dur="500"/>
                                        <p:tgtEl>
                                          <p:spTgt spid="2">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dissolve">
                                      <p:cBhvr>
                                        <p:cTn id="21" dur="500"/>
                                        <p:tgtEl>
                                          <p:spTgt spid="2">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dissolve">
                                      <p:cBhvr>
                                        <p:cTn id="24" dur="500"/>
                                        <p:tgtEl>
                                          <p:spTgt spid="2">
                                            <p:txEl>
                                              <p:pRg st="8" end="8"/>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dissolve">
                                      <p:cBhvr>
                                        <p:cTn id="27" dur="500"/>
                                        <p:tgtEl>
                                          <p:spTgt spid="2">
                                            <p:txEl>
                                              <p:pRg st="9" end="9"/>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dissolve">
                                      <p:cBhvr>
                                        <p:cTn id="30"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114AF147-FF7F-7AEE-16DD-9CC389D44840}"/>
              </a:ext>
            </a:extLst>
          </p:cNvPr>
          <p:cNvSpPr txBox="1">
            <a:spLocks noChangeArrowheads="1"/>
          </p:cNvSpPr>
          <p:nvPr/>
        </p:nvSpPr>
        <p:spPr>
          <a:xfrm>
            <a:off x="4524375" y="-968111"/>
            <a:ext cx="8086725"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b="1" dirty="0">
                <a:latin typeface="Arial Rounded MT Bold" panose="020F0704030504030204" pitchFamily="34" charset="0"/>
              </a:rPr>
              <a:t>Sample  Monthly Stewardship  Schedule</a:t>
            </a:r>
          </a:p>
        </p:txBody>
      </p:sp>
      <p:pic>
        <p:nvPicPr>
          <p:cNvPr id="5" name="Picture 4" descr="White calendar with a blue pen on top">
            <a:extLst>
              <a:ext uri="{FF2B5EF4-FFF2-40B4-BE49-F238E27FC236}">
                <a16:creationId xmlns:a16="http://schemas.microsoft.com/office/drawing/2014/main" id="{2ECAE187-7FA4-8F6F-9DD0-52D838A81373}"/>
              </a:ext>
            </a:extLst>
          </p:cNvPr>
          <p:cNvPicPr>
            <a:picLocks noChangeAspect="1"/>
          </p:cNvPicPr>
          <p:nvPr/>
        </p:nvPicPr>
        <p:blipFill rotWithShape="1">
          <a:blip r:embed="rId2"/>
          <a:srcRect l="40667" r="-1" b="-1"/>
          <a:stretch/>
        </p:blipFill>
        <p:spPr>
          <a:xfrm>
            <a:off x="20" y="10"/>
            <a:ext cx="4371955"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21">
            <a:extLst>
              <a:ext uri="{FF2B5EF4-FFF2-40B4-BE49-F238E27FC236}">
                <a16:creationId xmlns:a16="http://schemas.microsoft.com/office/drawing/2014/main" id="{1D009B43-4105-15A9-64CB-8CE6B4FD9716}"/>
              </a:ext>
            </a:extLst>
          </p:cNvPr>
          <p:cNvSpPr txBox="1">
            <a:spLocks noChangeArrowheads="1"/>
          </p:cNvSpPr>
          <p:nvPr/>
        </p:nvSpPr>
        <p:spPr>
          <a:xfrm>
            <a:off x="4524375" y="971550"/>
            <a:ext cx="7362825" cy="50097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57150" algn="l"/>
              </a:tabLst>
            </a:pPr>
            <a:r>
              <a:rPr lang="en-US" sz="2000" b="1" dirty="0"/>
              <a:t>	</a:t>
            </a:r>
            <a:r>
              <a:rPr lang="en-US" sz="2200" b="1" dirty="0"/>
              <a:t>~ January -       Recruit  Team – 1</a:t>
            </a:r>
            <a:r>
              <a:rPr lang="en-US" sz="2200" b="1" baseline="30000" dirty="0"/>
              <a:t>st</a:t>
            </a:r>
            <a:r>
              <a:rPr lang="en-US" sz="2200" b="1" dirty="0"/>
              <a:t>  Stewardship  Homily</a:t>
            </a:r>
          </a:p>
          <a:p>
            <a:pPr marL="0" indent="0">
              <a:buNone/>
              <a:tabLst>
                <a:tab pos="57150" algn="l"/>
              </a:tabLst>
            </a:pPr>
            <a:r>
              <a:rPr lang="en-US" sz="2200" b="1" dirty="0"/>
              <a:t>	~ February -     1</a:t>
            </a:r>
            <a:r>
              <a:rPr lang="en-US" sz="2200" b="1" baseline="30000" dirty="0"/>
              <a:t>st</a:t>
            </a:r>
            <a:r>
              <a:rPr lang="en-US" sz="2200" b="1" dirty="0"/>
              <a:t>  Adult  Lay  Testimonial </a:t>
            </a:r>
          </a:p>
          <a:p>
            <a:pPr marL="0" indent="0">
              <a:buNone/>
              <a:tabLst>
                <a:tab pos="57150" algn="l"/>
              </a:tabLst>
            </a:pPr>
            <a:r>
              <a:rPr lang="en-US" sz="2200" b="1" dirty="0"/>
              <a:t>~ March -          Life-changing  Ministry  Presentation </a:t>
            </a:r>
          </a:p>
          <a:p>
            <a:pPr marL="0" indent="0">
              <a:buNone/>
              <a:tabLst>
                <a:tab pos="57150" algn="l"/>
              </a:tabLst>
            </a:pPr>
            <a:r>
              <a:rPr lang="en-US" sz="2200" b="1" dirty="0"/>
              <a:t>	~ April -             2</a:t>
            </a:r>
            <a:r>
              <a:rPr lang="en-US" sz="2200" b="1" baseline="30000" dirty="0"/>
              <a:t>nd</a:t>
            </a:r>
            <a:r>
              <a:rPr lang="en-US" sz="2200" b="1" dirty="0"/>
              <a:t>  Stewardship  Homily</a:t>
            </a:r>
          </a:p>
          <a:p>
            <a:pPr marL="0" indent="0">
              <a:buNone/>
              <a:tabLst>
                <a:tab pos="57150" algn="l"/>
              </a:tabLst>
            </a:pPr>
            <a:r>
              <a:rPr lang="en-US" sz="2200" b="1" dirty="0"/>
              <a:t>	~ May -               Youth  Testimonial</a:t>
            </a:r>
          </a:p>
          <a:p>
            <a:pPr marL="0" indent="0">
              <a:buNone/>
              <a:tabLst>
                <a:tab pos="57150" algn="l"/>
              </a:tabLst>
            </a:pPr>
            <a:r>
              <a:rPr lang="en-US" sz="2200" b="1" dirty="0"/>
              <a:t>	~ June -              Stewardship  Materials  Preparations</a:t>
            </a:r>
          </a:p>
          <a:p>
            <a:pPr marL="0" indent="0">
              <a:buNone/>
              <a:tabLst>
                <a:tab pos="57150" algn="l"/>
              </a:tabLst>
            </a:pPr>
            <a:r>
              <a:rPr lang="en-US" sz="2200" b="1" dirty="0"/>
              <a:t>	~ July  -               3rd  Stewardship  Homily</a:t>
            </a:r>
          </a:p>
          <a:p>
            <a:pPr marL="0" indent="0">
              <a:buNone/>
              <a:tabLst>
                <a:tab pos="57150" algn="l"/>
              </a:tabLst>
            </a:pPr>
            <a:r>
              <a:rPr lang="en-US" sz="2200" b="1" dirty="0"/>
              <a:t>	~August -           Young  Adult  Testimonial - Ministry Fair</a:t>
            </a:r>
          </a:p>
          <a:p>
            <a:pPr marL="0" indent="0">
              <a:buNone/>
              <a:tabLst>
                <a:tab pos="57150" algn="l"/>
              </a:tabLst>
            </a:pPr>
            <a:r>
              <a:rPr lang="en-US" sz="2200" b="1" dirty="0"/>
              <a:t>	~ September -  Adult &amp; Youth  Campaign &amp;  </a:t>
            </a:r>
            <a:r>
              <a:rPr lang="en-US" sz="2200" b="1" u="sng" dirty="0"/>
              <a:t>Personal  Visits  </a:t>
            </a:r>
          </a:p>
          <a:p>
            <a:pPr marL="0" indent="0">
              <a:buNone/>
              <a:tabLst>
                <a:tab pos="57150" algn="l"/>
              </a:tabLst>
            </a:pPr>
            <a:r>
              <a:rPr lang="en-US" sz="2200" b="1" dirty="0"/>
              <a:t>	~ October -        Follow-up  Visits/Calls  To  Get  To  100%</a:t>
            </a:r>
          </a:p>
          <a:p>
            <a:pPr marL="0" indent="0">
              <a:buNone/>
              <a:tabLst>
                <a:tab pos="57150" algn="l"/>
              </a:tabLst>
            </a:pPr>
            <a:r>
              <a:rPr lang="en-US" sz="2200" b="1" dirty="0"/>
              <a:t>	~ November -    4</a:t>
            </a:r>
            <a:r>
              <a:rPr lang="en-US" sz="2200" b="1" baseline="30000" dirty="0"/>
              <a:t>th   </a:t>
            </a:r>
            <a:r>
              <a:rPr lang="en-US" sz="2200" b="1" dirty="0"/>
              <a:t>Stewardship  Homily  - Results  Reported</a:t>
            </a:r>
          </a:p>
          <a:p>
            <a:pPr marL="0" indent="0">
              <a:buNone/>
              <a:tabLst>
                <a:tab pos="57150" algn="l"/>
              </a:tabLst>
            </a:pPr>
            <a:r>
              <a:rPr lang="en-US" sz="2200" b="1" dirty="0"/>
              <a:t>	~ December -   Thanks  &amp;  celebrate</a:t>
            </a:r>
          </a:p>
          <a:p>
            <a:pPr>
              <a:tabLst>
                <a:tab pos="746125" algn="l"/>
              </a:tabLst>
            </a:pPr>
            <a:endParaRPr lang="en-US" sz="2000" b="1" dirty="0"/>
          </a:p>
        </p:txBody>
      </p:sp>
    </p:spTree>
    <p:extLst>
      <p:ext uri="{BB962C8B-B14F-4D97-AF65-F5344CB8AC3E}">
        <p14:creationId xmlns:p14="http://schemas.microsoft.com/office/powerpoint/2010/main" val="37037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chemeClr val="folHlink"/>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subTnLst>
                                    <p:animClr clrSpc="rgb" dir="cw">
                                      <p:cBhvr override="childStyle">
                                        <p:cTn dur="1" fill="hold" display="0" masterRel="nextClick" afterEffect="1"/>
                                        <p:tgtEl>
                                          <p:spTgt spid="2">
                                            <p:txEl>
                                              <p:pRg st="5" end="5"/>
                                            </p:txEl>
                                          </p:spTgt>
                                        </p:tgtEl>
                                        <p:attrNameLst>
                                          <p:attrName>ppt_c</p:attrName>
                                        </p:attrNameLst>
                                      </p:cBhvr>
                                      <p:to>
                                        <a:schemeClr val="folHlink"/>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subTnLst>
                                    <p:animClr clrSpc="rgb" dir="cw">
                                      <p:cBhvr override="childStyle">
                                        <p:cTn dur="1" fill="hold" display="0" masterRel="nextClick" afterEffect="1"/>
                                        <p:tgtEl>
                                          <p:spTgt spid="2">
                                            <p:txEl>
                                              <p:pRg st="6" end="6"/>
                                            </p:txEl>
                                          </p:spTgt>
                                        </p:tgtEl>
                                        <p:attrNameLst>
                                          <p:attrName>ppt_c</p:attrName>
                                        </p:attrNameLst>
                                      </p:cBhvr>
                                      <p:to>
                                        <a:schemeClr val="folHlink"/>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subTnLst>
                                    <p:animClr clrSpc="rgb" dir="cw">
                                      <p:cBhvr override="childStyle">
                                        <p:cTn dur="1" fill="hold" display="0" masterRel="nextClick" afterEffect="1"/>
                                        <p:tgtEl>
                                          <p:spTgt spid="2">
                                            <p:txEl>
                                              <p:pRg st="7" end="7"/>
                                            </p:txEl>
                                          </p:spTgt>
                                        </p:tgtEl>
                                        <p:attrNameLst>
                                          <p:attrName>ppt_c</p:attrName>
                                        </p:attrNameLst>
                                      </p:cBhvr>
                                      <p:to>
                                        <a:schemeClr val="folHlink"/>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subTnLst>
                                    <p:animClr clrSpc="rgb" dir="cw">
                                      <p:cBhvr override="childStyle">
                                        <p:cTn dur="1" fill="hold" display="0" masterRel="nextClick" afterEffect="1"/>
                                        <p:tgtEl>
                                          <p:spTgt spid="2">
                                            <p:txEl>
                                              <p:pRg st="8" end="8"/>
                                            </p:txEl>
                                          </p:spTgt>
                                        </p:tgtEl>
                                        <p:attrNameLst>
                                          <p:attrName>ppt_c</p:attrName>
                                        </p:attrNameLst>
                                      </p:cBhvr>
                                      <p:to>
                                        <a:schemeClr val="folHlink"/>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subTnLst>
                                    <p:animClr clrSpc="rgb" dir="cw">
                                      <p:cBhvr override="childStyle">
                                        <p:cTn dur="1" fill="hold" display="0" masterRel="nextClick" afterEffect="1"/>
                                        <p:tgtEl>
                                          <p:spTgt spid="2">
                                            <p:txEl>
                                              <p:pRg st="9" end="9"/>
                                            </p:txEl>
                                          </p:spTgt>
                                        </p:tgtEl>
                                        <p:attrNameLst>
                                          <p:attrName>ppt_c</p:attrName>
                                        </p:attrNameLst>
                                      </p:cBhvr>
                                      <p:to>
                                        <a:schemeClr val="folHlink"/>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subTnLst>
                                    <p:animClr clrSpc="rgb" dir="cw">
                                      <p:cBhvr override="childStyle">
                                        <p:cTn dur="1" fill="hold" display="0" masterRel="nextClick" afterEffect="1"/>
                                        <p:tgtEl>
                                          <p:spTgt spid="2">
                                            <p:txEl>
                                              <p:pRg st="10" end="10"/>
                                            </p:txEl>
                                          </p:spTgt>
                                        </p:tgtEl>
                                        <p:attrNameLst>
                                          <p:attrName>ppt_c</p:attrName>
                                        </p:attrNameLst>
                                      </p:cBhvr>
                                      <p:to>
                                        <a:schemeClr val="folHlink"/>
                                      </p:to>
                                    </p:animClr>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114AF147-FF7F-7AEE-16DD-9CC389D44840}"/>
              </a:ext>
            </a:extLst>
          </p:cNvPr>
          <p:cNvSpPr txBox="1">
            <a:spLocks noChangeArrowheads="1"/>
          </p:cNvSpPr>
          <p:nvPr/>
        </p:nvSpPr>
        <p:spPr>
          <a:xfrm>
            <a:off x="4371975" y="-808096"/>
            <a:ext cx="8086725"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spcAft>
                <a:spcPts val="600"/>
              </a:spcAft>
            </a:pPr>
            <a:r>
              <a:rPr lang="en-US" sz="2800" b="1" dirty="0">
                <a:latin typeface="Arial Rounded MT Bold" panose="020F0704030504030204" pitchFamily="34" charset="0"/>
              </a:rPr>
              <a:t>Specific  stewardship  campaign  month </a:t>
            </a:r>
            <a:r>
              <a:rPr lang="en-US" sz="2400" b="1" dirty="0">
                <a:latin typeface="Arial Rounded MT Bold" panose="020F0704030504030204" pitchFamily="34" charset="0"/>
              </a:rPr>
              <a:t>(</a:t>
            </a:r>
            <a:r>
              <a:rPr lang="en-US" sz="2400" b="1" u="sng" dirty="0">
                <a:latin typeface="Arial Rounded MT Bold" panose="020F0704030504030204" pitchFamily="34" charset="0"/>
              </a:rPr>
              <a:t>sometime  in  Sept - Nov)</a:t>
            </a:r>
            <a:endParaRPr kumimoji="0" lang="en-US" sz="2400" b="1" i="0" u="sng" strike="noStrike" kern="1200" cap="none" spc="0" normalizeH="0" baseline="0" noProof="0" dirty="0">
              <a:ln>
                <a:noFill/>
              </a:ln>
              <a:solidFill>
                <a:prstClr val="black"/>
              </a:solidFill>
              <a:effectLst/>
              <a:uLnTx/>
              <a:uFillTx/>
              <a:latin typeface="Arial Rounded MT Bold" panose="020F0704030504030204" pitchFamily="34" charset="0"/>
            </a:endParaRPr>
          </a:p>
        </p:txBody>
      </p:sp>
      <p:pic>
        <p:nvPicPr>
          <p:cNvPr id="5" name="Picture 4" descr="White calendar with a blue pen on top">
            <a:extLst>
              <a:ext uri="{FF2B5EF4-FFF2-40B4-BE49-F238E27FC236}">
                <a16:creationId xmlns:a16="http://schemas.microsoft.com/office/drawing/2014/main" id="{2ECAE187-7FA4-8F6F-9DD0-52D838A81373}"/>
              </a:ext>
            </a:extLst>
          </p:cNvPr>
          <p:cNvPicPr>
            <a:picLocks noChangeAspect="1"/>
          </p:cNvPicPr>
          <p:nvPr/>
        </p:nvPicPr>
        <p:blipFill rotWithShape="1">
          <a:blip r:embed="rId2"/>
          <a:srcRect l="40667" r="-1" b="-1"/>
          <a:stretch/>
        </p:blipFill>
        <p:spPr>
          <a:xfrm>
            <a:off x="33106" y="0"/>
            <a:ext cx="4371955"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21">
            <a:extLst>
              <a:ext uri="{FF2B5EF4-FFF2-40B4-BE49-F238E27FC236}">
                <a16:creationId xmlns:a16="http://schemas.microsoft.com/office/drawing/2014/main" id="{897B5236-58FC-639E-5B9C-FFB6D7F01F19}"/>
              </a:ext>
            </a:extLst>
          </p:cNvPr>
          <p:cNvSpPr txBox="1">
            <a:spLocks noChangeArrowheads="1"/>
          </p:cNvSpPr>
          <p:nvPr/>
        </p:nvSpPr>
        <p:spPr>
          <a:xfrm>
            <a:off x="4581534" y="808107"/>
            <a:ext cx="7667605" cy="464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tabLst>
                <a:tab pos="746125" algn="l"/>
              </a:tabLst>
            </a:pPr>
            <a:endParaRPr lang="en-US" sz="2400" b="1" dirty="0"/>
          </a:p>
          <a:p>
            <a:pPr lvl="2" indent="-1143000">
              <a:buFont typeface="Arial" panose="020B0604020202020204" pitchFamily="34" charset="0"/>
              <a:buNone/>
              <a:tabLst>
                <a:tab pos="746125" algn="l"/>
              </a:tabLst>
            </a:pPr>
            <a:r>
              <a:rPr lang="en-US" sz="2700" b="1" dirty="0"/>
              <a:t>~ Plan  personal  contacts </a:t>
            </a:r>
          </a:p>
          <a:p>
            <a:pPr lvl="2" indent="-1143000">
              <a:buFont typeface="Arial" panose="020B0604020202020204" pitchFamily="34" charset="0"/>
              <a:buNone/>
              <a:tabLst>
                <a:tab pos="746125" algn="l"/>
              </a:tabLst>
            </a:pPr>
            <a:r>
              <a:rPr lang="en-US" sz="2700" b="1" dirty="0"/>
              <a:t>		</a:t>
            </a:r>
            <a:r>
              <a:rPr lang="en-US" sz="2700" b="1" u="sng" dirty="0"/>
              <a:t>Plan A</a:t>
            </a:r>
            <a:r>
              <a:rPr lang="en-US" sz="2700" b="1" dirty="0"/>
              <a:t>  personal  in-home  visits </a:t>
            </a:r>
          </a:p>
          <a:p>
            <a:pPr lvl="2" indent="-1143000">
              <a:buFont typeface="Arial" panose="020B0604020202020204" pitchFamily="34" charset="0"/>
              <a:buNone/>
              <a:tabLst>
                <a:tab pos="746125" algn="l"/>
              </a:tabLst>
            </a:pPr>
            <a:r>
              <a:rPr lang="en-US" sz="2700" b="1" dirty="0"/>
              <a:t>		</a:t>
            </a:r>
            <a:r>
              <a:rPr lang="en-US" sz="2700" b="1" u="sng" dirty="0"/>
              <a:t>Plan B</a:t>
            </a:r>
            <a:r>
              <a:rPr lang="en-US" sz="2700" b="1" dirty="0"/>
              <a:t>  group  gatherings</a:t>
            </a:r>
          </a:p>
          <a:p>
            <a:pPr lvl="2" indent="-1143000">
              <a:buFont typeface="Arial" panose="020B0604020202020204" pitchFamily="34" charset="0"/>
              <a:buNone/>
              <a:tabLst>
                <a:tab pos="746125" algn="l"/>
              </a:tabLst>
            </a:pPr>
            <a:r>
              <a:rPr lang="en-US" sz="2700" b="1" dirty="0"/>
              <a:t>~ Hand  deliver  stewardship  packets  for  return to  confidential  place</a:t>
            </a:r>
          </a:p>
          <a:p>
            <a:pPr lvl="2" indent="-1143000">
              <a:buFont typeface="Arial" panose="020B0604020202020204" pitchFamily="34" charset="0"/>
              <a:buNone/>
              <a:tabLst>
                <a:tab pos="746125" algn="l"/>
              </a:tabLst>
            </a:pPr>
            <a:r>
              <a:rPr lang="en-US" sz="2700" b="1" dirty="0"/>
              <a:t>~ Conduct  a  separate  youth  stewardship  campaign</a:t>
            </a:r>
          </a:p>
          <a:p>
            <a:pPr lvl="2" indent="-1143000">
              <a:buFont typeface="Arial" panose="020B0604020202020204" pitchFamily="34" charset="0"/>
              <a:buNone/>
              <a:tabLst>
                <a:tab pos="746125" algn="l"/>
              </a:tabLst>
            </a:pPr>
            <a:r>
              <a:rPr lang="en-US" sz="2700" b="1" dirty="0"/>
              <a:t>~ Focus on  Ministry  information  and  recruitment  </a:t>
            </a:r>
          </a:p>
          <a:p>
            <a:pPr lvl="2" indent="-1143000">
              <a:buFont typeface="Arial" panose="020B0604020202020204" pitchFamily="34" charset="0"/>
              <a:buNone/>
              <a:tabLst>
                <a:tab pos="746125" algn="l"/>
              </a:tabLst>
            </a:pPr>
            <a:r>
              <a:rPr lang="en-US" sz="2700" b="1" dirty="0"/>
              <a:t>~ Host  a “Ministry  Fair”  and  have  ministries  share  their  great  accomplishments  and  recruit</a:t>
            </a:r>
          </a:p>
          <a:p>
            <a:pPr lvl="2" indent="-1143000">
              <a:buFont typeface="Arial" panose="020B0604020202020204" pitchFamily="34" charset="0"/>
              <a:buNone/>
              <a:tabLst>
                <a:tab pos="746125" algn="l"/>
              </a:tabLst>
            </a:pPr>
            <a:r>
              <a:rPr lang="en-US" sz="2700" b="1" dirty="0"/>
              <a:t>~ Personal  follow  up  to  reach  100%  participation</a:t>
            </a:r>
          </a:p>
          <a:p>
            <a:pPr lvl="2" indent="-1143000">
              <a:buFont typeface="Arial" panose="020B0604020202020204" pitchFamily="34" charset="0"/>
              <a:buNone/>
              <a:tabLst>
                <a:tab pos="746125" algn="l"/>
              </a:tabLst>
            </a:pPr>
            <a:r>
              <a:rPr lang="en-US" sz="2700" b="1" dirty="0"/>
              <a:t>~ Celebrate  successes </a:t>
            </a:r>
          </a:p>
          <a:p>
            <a:pPr lvl="2">
              <a:buFont typeface="Arial" panose="020B0604020202020204" pitchFamily="34" charset="0"/>
              <a:buNone/>
              <a:tabLst>
                <a:tab pos="746125" algn="l"/>
              </a:tabLst>
            </a:pPr>
            <a:r>
              <a:rPr lang="en-US" sz="2700" b="1" dirty="0"/>
              <a:t>		</a:t>
            </a:r>
          </a:p>
        </p:txBody>
      </p:sp>
    </p:spTree>
    <p:extLst>
      <p:ext uri="{BB962C8B-B14F-4D97-AF65-F5344CB8AC3E}">
        <p14:creationId xmlns:p14="http://schemas.microsoft.com/office/powerpoint/2010/main" val="18078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folHlink"/>
                                      </p:to>
                                    </p:animClr>
                                  </p:sub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folHlink"/>
                                      </p:to>
                                    </p:animClr>
                                  </p:sub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folHlink"/>
                                      </p:to>
                                    </p:animClr>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dissolve">
                                      <p:cBhvr>
                                        <p:cTn id="23"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dissolve">
                                      <p:cBhvr>
                                        <p:cTn id="28" dur="5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chemeClr val="folHlink"/>
                                      </p:to>
                                    </p:animClr>
                                  </p:sub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dissolve">
                                      <p:cBhvr>
                                        <p:cTn id="33" dur="500"/>
                                        <p:tgtEl>
                                          <p:spTgt spid="4">
                                            <p:txEl>
                                              <p:pRg st="7" end="7"/>
                                            </p:txEl>
                                          </p:spTgt>
                                        </p:tgtEl>
                                      </p:cBhvr>
                                    </p:animEffect>
                                  </p:childTnLst>
                                  <p:subTnLst>
                                    <p:animClr clrSpc="rgb" dir="cw">
                                      <p:cBhvr override="childStyle">
                                        <p:cTn dur="1" fill="hold" display="0" masterRel="nextClick" afterEffect="1"/>
                                        <p:tgtEl>
                                          <p:spTgt spid="4">
                                            <p:txEl>
                                              <p:pRg st="7" end="7"/>
                                            </p:txEl>
                                          </p:spTgt>
                                        </p:tgtEl>
                                        <p:attrNameLst>
                                          <p:attrName>ppt_c</p:attrName>
                                        </p:attrNameLst>
                                      </p:cBhvr>
                                      <p:to>
                                        <a:schemeClr val="folHlink"/>
                                      </p:to>
                                    </p:animClr>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dissolve">
                                      <p:cBhvr>
                                        <p:cTn id="38" dur="500"/>
                                        <p:tgtEl>
                                          <p:spTgt spid="4">
                                            <p:txEl>
                                              <p:pRg st="8" end="8"/>
                                            </p:txEl>
                                          </p:spTgt>
                                        </p:tgtEl>
                                      </p:cBhvr>
                                    </p:animEffect>
                                  </p:childTnLst>
                                  <p:subTnLst>
                                    <p:animClr clrSpc="rgb" dir="cw">
                                      <p:cBhvr override="childStyle">
                                        <p:cTn dur="1" fill="hold" display="0" masterRel="nextClick" afterEffect="1"/>
                                        <p:tgtEl>
                                          <p:spTgt spid="4">
                                            <p:txEl>
                                              <p:pRg st="8" end="8"/>
                                            </p:txEl>
                                          </p:spTgt>
                                        </p:tgtEl>
                                        <p:attrNameLst>
                                          <p:attrName>ppt_c</p:attrName>
                                        </p:attrNameLst>
                                      </p:cBhvr>
                                      <p:to>
                                        <a:schemeClr val="folHlink"/>
                                      </p:to>
                                    </p:animClr>
                                  </p:sub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dissolve">
                                      <p:cBhvr>
                                        <p:cTn id="43" dur="500"/>
                                        <p:tgtEl>
                                          <p:spTgt spid="4">
                                            <p:txEl>
                                              <p:pRg st="9" end="9"/>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dissolve">
                                      <p:cBhvr>
                                        <p:cTn id="4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Text Box 4"/>
          <p:cNvSpPr txBox="1">
            <a:spLocks noChangeArrowheads="1"/>
          </p:cNvSpPr>
          <p:nvPr/>
        </p:nvSpPr>
        <p:spPr bwMode="auto">
          <a:xfrm>
            <a:off x="826068" y="1432630"/>
            <a:ext cx="5158273" cy="35350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tabLst>
                <a:tab pos="393700" algn="l"/>
              </a:tabLst>
              <a:defRPr sz="2400">
                <a:solidFill>
                  <a:schemeClr val="tx1"/>
                </a:solidFill>
                <a:latin typeface="Times"/>
              </a:defRPr>
            </a:lvl1pPr>
            <a:lvl2pPr marL="742950" indent="-285750">
              <a:tabLst>
                <a:tab pos="393700" algn="l"/>
              </a:tabLst>
              <a:defRPr sz="2400">
                <a:solidFill>
                  <a:schemeClr val="tx1"/>
                </a:solidFill>
                <a:latin typeface="Times"/>
              </a:defRPr>
            </a:lvl2pPr>
            <a:lvl3pPr marL="1143000" indent="-228600">
              <a:tabLst>
                <a:tab pos="393700" algn="l"/>
              </a:tabLst>
              <a:defRPr sz="2400">
                <a:solidFill>
                  <a:schemeClr val="tx1"/>
                </a:solidFill>
                <a:latin typeface="Times"/>
              </a:defRPr>
            </a:lvl3pPr>
            <a:lvl4pPr marL="1600200" indent="-228600">
              <a:tabLst>
                <a:tab pos="393700" algn="l"/>
              </a:tabLst>
              <a:defRPr sz="2400">
                <a:solidFill>
                  <a:schemeClr val="tx1"/>
                </a:solidFill>
                <a:latin typeface="Times"/>
              </a:defRPr>
            </a:lvl4pPr>
            <a:lvl5pPr marL="2057400" indent="-228600">
              <a:tabLst>
                <a:tab pos="393700" algn="l"/>
              </a:tabLst>
              <a:defRPr sz="2400">
                <a:solidFill>
                  <a:schemeClr val="tx1"/>
                </a:solidFill>
                <a:latin typeface="Times"/>
              </a:defRPr>
            </a:lvl5pPr>
            <a:lvl6pPr marL="2514600" indent="-228600" eaLnBrk="0" fontAlgn="base" hangingPunct="0">
              <a:spcBef>
                <a:spcPct val="0"/>
              </a:spcBef>
              <a:spcAft>
                <a:spcPct val="0"/>
              </a:spcAft>
              <a:tabLst>
                <a:tab pos="393700" algn="l"/>
              </a:tabLst>
              <a:defRPr sz="2400">
                <a:solidFill>
                  <a:schemeClr val="tx1"/>
                </a:solidFill>
                <a:latin typeface="Times"/>
              </a:defRPr>
            </a:lvl6pPr>
            <a:lvl7pPr marL="2971800" indent="-228600" eaLnBrk="0" fontAlgn="base" hangingPunct="0">
              <a:spcBef>
                <a:spcPct val="0"/>
              </a:spcBef>
              <a:spcAft>
                <a:spcPct val="0"/>
              </a:spcAft>
              <a:tabLst>
                <a:tab pos="393700" algn="l"/>
              </a:tabLst>
              <a:defRPr sz="2400">
                <a:solidFill>
                  <a:schemeClr val="tx1"/>
                </a:solidFill>
                <a:latin typeface="Times"/>
              </a:defRPr>
            </a:lvl7pPr>
            <a:lvl8pPr marL="3429000" indent="-228600" eaLnBrk="0" fontAlgn="base" hangingPunct="0">
              <a:spcBef>
                <a:spcPct val="0"/>
              </a:spcBef>
              <a:spcAft>
                <a:spcPct val="0"/>
              </a:spcAft>
              <a:tabLst>
                <a:tab pos="393700" algn="l"/>
              </a:tabLst>
              <a:defRPr sz="2400">
                <a:solidFill>
                  <a:schemeClr val="tx1"/>
                </a:solidFill>
                <a:latin typeface="Times"/>
              </a:defRPr>
            </a:lvl8pPr>
            <a:lvl9pPr marL="3886200" indent="-228600" eaLnBrk="0" fontAlgn="base" hangingPunct="0">
              <a:spcBef>
                <a:spcPct val="0"/>
              </a:spcBef>
              <a:spcAft>
                <a:spcPct val="0"/>
              </a:spcAft>
              <a:tabLst>
                <a:tab pos="393700" algn="l"/>
              </a:tabLst>
              <a:defRPr sz="2400">
                <a:solidFill>
                  <a:schemeClr val="tx1"/>
                </a:solidFill>
                <a:latin typeface="Times"/>
              </a:defRPr>
            </a:lvl9pPr>
          </a:lstStyle>
          <a:p>
            <a:pPr algn="ctr" fontAlgn="base">
              <a:lnSpc>
                <a:spcPct val="90000"/>
              </a:lnSpc>
              <a:spcBef>
                <a:spcPct val="50000"/>
              </a:spcBef>
              <a:spcAft>
                <a:spcPct val="0"/>
              </a:spcAft>
              <a:defRPr/>
            </a:pPr>
            <a:r>
              <a:rPr lang="en-US" sz="3600" dirty="0">
                <a:solidFill>
                  <a:schemeClr val="bg1"/>
                </a:solidFill>
                <a:latin typeface="Arial Rounded MT Bold" panose="020F0704030504030204" pitchFamily="34" charset="0"/>
              </a:rPr>
              <a:t>“But  this  I  say,  he  who  sows  sparingly  will  also  reap  sparingly;  and  he  who  sows  bountifully  will  also  reap bountifully.”  </a:t>
            </a:r>
            <a:endParaRPr lang="en-US" sz="3600" i="1" dirty="0">
              <a:solidFill>
                <a:schemeClr val="bg1"/>
              </a:solidFill>
              <a:latin typeface="Arial Rounded MT Bold" panose="020F07040305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780" y="2261240"/>
            <a:ext cx="4170530" cy="2335496"/>
          </a:xfrm>
          <a:prstGeom prst="rect">
            <a:avLst/>
          </a:prstGeom>
        </p:spPr>
      </p:pic>
      <p:sp>
        <p:nvSpPr>
          <p:cNvPr id="4" name="TextBox 3">
            <a:extLst>
              <a:ext uri="{FF2B5EF4-FFF2-40B4-BE49-F238E27FC236}">
                <a16:creationId xmlns:a16="http://schemas.microsoft.com/office/drawing/2014/main" id="{5AC2B2A2-C4EB-09A1-4A71-3D2F0C1963FA}"/>
              </a:ext>
            </a:extLst>
          </p:cNvPr>
          <p:cNvSpPr txBox="1"/>
          <p:nvPr/>
        </p:nvSpPr>
        <p:spPr>
          <a:xfrm>
            <a:off x="8865010" y="6075179"/>
            <a:ext cx="6110286" cy="369332"/>
          </a:xfrm>
          <a:prstGeom prst="rect">
            <a:avLst/>
          </a:prstGeom>
          <a:noFill/>
        </p:spPr>
        <p:txBody>
          <a:bodyPr wrap="square">
            <a:spAutoFit/>
          </a:bodyPr>
          <a:lstStyle/>
          <a:p>
            <a:r>
              <a:rPr lang="en-US" sz="1800" i="1" dirty="0">
                <a:solidFill>
                  <a:schemeClr val="accent4">
                    <a:lumMod val="60000"/>
                    <a:lumOff val="40000"/>
                  </a:schemeClr>
                </a:solidFill>
                <a:latin typeface="+mn-lt"/>
              </a:rPr>
              <a:t>2  Corinthians  9: 6-8</a:t>
            </a:r>
            <a:endParaRPr lang="en-US" dirty="0">
              <a:solidFill>
                <a:schemeClr val="accent4">
                  <a:lumMod val="60000"/>
                  <a:lumOff val="40000"/>
                </a:schemeClr>
              </a:solidFill>
            </a:endParaRPr>
          </a:p>
        </p:txBody>
      </p:sp>
    </p:spTree>
    <p:extLst>
      <p:ext uri="{BB962C8B-B14F-4D97-AF65-F5344CB8AC3E}">
        <p14:creationId xmlns:p14="http://schemas.microsoft.com/office/powerpoint/2010/main" val="24654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ulti coloured wooden stick figures">
            <a:extLst>
              <a:ext uri="{FF2B5EF4-FFF2-40B4-BE49-F238E27FC236}">
                <a16:creationId xmlns:a16="http://schemas.microsoft.com/office/drawing/2014/main" id="{7E10C47D-D294-D06A-EB77-0D28869E7EBB}"/>
              </a:ext>
            </a:extLst>
          </p:cNvPr>
          <p:cNvPicPr>
            <a:picLocks noChangeAspect="1"/>
          </p:cNvPicPr>
          <p:nvPr/>
        </p:nvPicPr>
        <p:blipFill rotWithShape="1">
          <a:blip r:embed="rId2"/>
          <a:srcRect l="15619" r="29750"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AB058-E5E5-6978-ED2B-C4E6B4B29D3E}"/>
              </a:ext>
            </a:extLst>
          </p:cNvPr>
          <p:cNvSpPr txBox="1">
            <a:spLocks/>
          </p:cNvSpPr>
          <p:nvPr/>
        </p:nvSpPr>
        <p:spPr>
          <a:xfrm>
            <a:off x="6515367" y="-416302"/>
            <a:ext cx="5464968" cy="155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u="sng" dirty="0">
                <a:latin typeface="Arial Rounded MT Bold" panose="020F0704030504030204" pitchFamily="34" charset="0"/>
              </a:rPr>
              <a:t>Youth   Stewardship</a:t>
            </a:r>
          </a:p>
        </p:txBody>
      </p:sp>
      <p:sp>
        <p:nvSpPr>
          <p:cNvPr id="3" name="TextBox 2">
            <a:extLst>
              <a:ext uri="{FF2B5EF4-FFF2-40B4-BE49-F238E27FC236}">
                <a16:creationId xmlns:a16="http://schemas.microsoft.com/office/drawing/2014/main" id="{E1515B19-16F1-43CF-07CA-05046E8D6956}"/>
              </a:ext>
            </a:extLst>
          </p:cNvPr>
          <p:cNvSpPr txBox="1"/>
          <p:nvPr/>
        </p:nvSpPr>
        <p:spPr>
          <a:xfrm>
            <a:off x="5543550" y="819150"/>
            <a:ext cx="6382014" cy="5972175"/>
          </a:xfrm>
          <a:prstGeom prst="rect">
            <a:avLst/>
          </a:prstGeom>
        </p:spPr>
        <p:txBody>
          <a:bodyPr vert="horz" lIns="91440" tIns="45720" rIns="91440" bIns="45720" rtlCol="0" anchor="ctr">
            <a:normAutofit/>
          </a:bodyPr>
          <a:lstStyle/>
          <a:p>
            <a:pPr fontAlgn="base">
              <a:lnSpc>
                <a:spcPct val="90000"/>
              </a:lnSpc>
              <a:spcBef>
                <a:spcPct val="0"/>
              </a:spcBef>
              <a:spcAft>
                <a:spcPts val="600"/>
              </a:spcAft>
              <a:defRPr/>
            </a:pPr>
            <a:r>
              <a:rPr lang="en-US" sz="2800" b="1" dirty="0"/>
              <a:t>~  If  you  do  not  have  a  youth  	stewardship  program  that  	teaches  true  stewardship,  you  	have  determined  your  Parish’s  	unfortunate  future</a:t>
            </a:r>
          </a:p>
          <a:p>
            <a:pPr fontAlgn="base">
              <a:lnSpc>
                <a:spcPct val="90000"/>
              </a:lnSpc>
              <a:spcBef>
                <a:spcPct val="0"/>
              </a:spcBef>
              <a:spcAft>
                <a:spcPts val="600"/>
              </a:spcAft>
              <a:defRPr/>
            </a:pPr>
            <a:endParaRPr lang="en-US" sz="2800" b="1" dirty="0"/>
          </a:p>
          <a:p>
            <a:pPr fontAlgn="base">
              <a:lnSpc>
                <a:spcPct val="90000"/>
              </a:lnSpc>
              <a:spcBef>
                <a:spcPct val="0"/>
              </a:spcBef>
              <a:spcAft>
                <a:spcPts val="600"/>
              </a:spcAft>
              <a:defRPr/>
            </a:pPr>
            <a:r>
              <a:rPr lang="en-US" sz="2800" b="1" dirty="0"/>
              <a:t>~  The  Science  of  Generosity  Studies  	remind  us  that  it  is  critical  to  	teach  youth  that  stewardship  	over  their  gifts  from  God  is  a  	cradle  to  grave  responsibility  </a:t>
            </a:r>
            <a:endParaRPr lang="en-US" sz="2800" dirty="0"/>
          </a:p>
        </p:txBody>
      </p:sp>
    </p:spTree>
    <p:extLst>
      <p:ext uri="{BB962C8B-B14F-4D97-AF65-F5344CB8AC3E}">
        <p14:creationId xmlns:p14="http://schemas.microsoft.com/office/powerpoint/2010/main" val="10438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multi coloured wooden stick figures">
            <a:extLst>
              <a:ext uri="{FF2B5EF4-FFF2-40B4-BE49-F238E27FC236}">
                <a16:creationId xmlns:a16="http://schemas.microsoft.com/office/drawing/2014/main" id="{7E10C47D-D294-D06A-EB77-0D28869E7EBB}"/>
              </a:ext>
            </a:extLst>
          </p:cNvPr>
          <p:cNvPicPr>
            <a:picLocks noChangeAspect="1"/>
          </p:cNvPicPr>
          <p:nvPr/>
        </p:nvPicPr>
        <p:blipFill rotWithShape="1">
          <a:blip r:embed="rId2"/>
          <a:srcRect l="15619" r="29750"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FAB058-E5E5-6978-ED2B-C4E6B4B29D3E}"/>
              </a:ext>
            </a:extLst>
          </p:cNvPr>
          <p:cNvSpPr txBox="1">
            <a:spLocks/>
          </p:cNvSpPr>
          <p:nvPr/>
        </p:nvSpPr>
        <p:spPr>
          <a:xfrm>
            <a:off x="6515367" y="-416302"/>
            <a:ext cx="5464968" cy="155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Rounded MT Bold" panose="020F0704030504030204" pitchFamily="34" charset="0"/>
                <a:ea typeface="+mj-ea"/>
                <a:cs typeface="+mj-cs"/>
              </a:rPr>
              <a:t>Youth   Stewardship</a:t>
            </a:r>
          </a:p>
        </p:txBody>
      </p:sp>
      <p:sp>
        <p:nvSpPr>
          <p:cNvPr id="3" name="TextBox 2">
            <a:extLst>
              <a:ext uri="{FF2B5EF4-FFF2-40B4-BE49-F238E27FC236}">
                <a16:creationId xmlns:a16="http://schemas.microsoft.com/office/drawing/2014/main" id="{E1515B19-16F1-43CF-07CA-05046E8D6956}"/>
              </a:ext>
            </a:extLst>
          </p:cNvPr>
          <p:cNvSpPr txBox="1"/>
          <p:nvPr/>
        </p:nvSpPr>
        <p:spPr>
          <a:xfrm>
            <a:off x="5410196" y="695326"/>
            <a:ext cx="6515368" cy="6096000"/>
          </a:xfrm>
          <a:prstGeom prst="rect">
            <a:avLst/>
          </a:prstGeom>
        </p:spPr>
        <p:txBody>
          <a:bodyPr vert="horz" lIns="91440" tIns="45720" rIns="91440" bIns="45720" rtlCol="0" anchor="ctr">
            <a:normAutofit/>
          </a:bodyPr>
          <a:lstStyle/>
          <a:p>
            <a:pPr lvl="1">
              <a:tabLst>
                <a:tab pos="1376363" algn="l"/>
              </a:tabLst>
            </a:pPr>
            <a:r>
              <a:rPr lang="en-US" sz="2400" dirty="0">
                <a:latin typeface="Arial Rounded MT Bold" panose="020F0704030504030204" pitchFamily="34" charset="0"/>
              </a:rPr>
              <a:t>~ Different  messages  and  solicitations  	change  depending  on  their  age</a:t>
            </a:r>
          </a:p>
          <a:p>
            <a:pPr lvl="1">
              <a:tabLst>
                <a:tab pos="1376363" algn="l"/>
              </a:tabLst>
            </a:pPr>
            <a:endParaRPr lang="en-US" sz="2400" dirty="0">
              <a:latin typeface="Arial Rounded MT Bold" panose="020F0704030504030204" pitchFamily="34" charset="0"/>
            </a:endParaRPr>
          </a:p>
          <a:p>
            <a:pPr lvl="1">
              <a:tabLst>
                <a:tab pos="1371600" algn="l"/>
              </a:tabLst>
            </a:pPr>
            <a:r>
              <a:rPr lang="en-US" sz="2400" dirty="0">
                <a:latin typeface="Arial Rounded MT Bold" panose="020F0704030504030204" pitchFamily="34" charset="0"/>
              </a:rPr>
              <a:t>~ Use  understandable  examples 	and 	messages</a:t>
            </a:r>
          </a:p>
          <a:p>
            <a:pPr lvl="1"/>
            <a:endParaRPr lang="en-US" sz="2400" dirty="0">
              <a:latin typeface="Arial Rounded MT Bold" panose="020F0704030504030204" pitchFamily="34" charset="0"/>
            </a:endParaRPr>
          </a:p>
          <a:p>
            <a:pPr lvl="1">
              <a:tabLst>
                <a:tab pos="1376363" algn="l"/>
              </a:tabLst>
            </a:pPr>
            <a:r>
              <a:rPr lang="en-US" sz="2400" dirty="0">
                <a:latin typeface="Arial Rounded MT Bold" panose="020F0704030504030204" pitchFamily="34" charset="0"/>
              </a:rPr>
              <a:t>~ Include  ALL  youth  in  annual  Parish 	Stewardship  Campaign  (youth  	offer  their  own  separate  	stewardship  pledge)</a:t>
            </a:r>
          </a:p>
          <a:p>
            <a:pPr lvl="1">
              <a:tabLst>
                <a:tab pos="1376363" algn="l"/>
              </a:tabLst>
            </a:pPr>
            <a:endParaRPr lang="en-US" sz="2400" dirty="0">
              <a:latin typeface="Arial Rounded MT Bold" panose="020F0704030504030204" pitchFamily="34" charset="0"/>
            </a:endParaRPr>
          </a:p>
          <a:p>
            <a:pPr lvl="1">
              <a:tabLst>
                <a:tab pos="1376363" algn="l"/>
              </a:tabLst>
            </a:pPr>
            <a:r>
              <a:rPr lang="en-US" sz="2400" dirty="0">
                <a:latin typeface="Arial Rounded MT Bold" panose="020F0704030504030204" pitchFamily="34" charset="0"/>
              </a:rPr>
              <a:t>~ Youth  stewardship  pledge  must  also  	include  a  pledge  of   time  and  	talents  and  also  their  treasures</a:t>
            </a:r>
          </a:p>
        </p:txBody>
      </p:sp>
    </p:spTree>
    <p:extLst>
      <p:ext uri="{BB962C8B-B14F-4D97-AF65-F5344CB8AC3E}">
        <p14:creationId xmlns:p14="http://schemas.microsoft.com/office/powerpoint/2010/main" val="343168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multi coloured wooden stick figures">
            <a:extLst>
              <a:ext uri="{FF2B5EF4-FFF2-40B4-BE49-F238E27FC236}">
                <a16:creationId xmlns:a16="http://schemas.microsoft.com/office/drawing/2014/main" id="{7E10C47D-D294-D06A-EB77-0D28869E7EBB}"/>
              </a:ext>
            </a:extLst>
          </p:cNvPr>
          <p:cNvPicPr>
            <a:picLocks noChangeAspect="1"/>
          </p:cNvPicPr>
          <p:nvPr/>
        </p:nvPicPr>
        <p:blipFill rotWithShape="1">
          <a:blip r:embed="rId2"/>
          <a:srcRect l="15619" r="29750"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FAB058-E5E5-6978-ED2B-C4E6B4B29D3E}"/>
              </a:ext>
            </a:extLst>
          </p:cNvPr>
          <p:cNvSpPr txBox="1">
            <a:spLocks/>
          </p:cNvSpPr>
          <p:nvPr/>
        </p:nvSpPr>
        <p:spPr>
          <a:xfrm>
            <a:off x="6515367" y="-416302"/>
            <a:ext cx="5464968" cy="155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Rounded MT Bold" panose="020F0704030504030204" pitchFamily="34" charset="0"/>
                <a:ea typeface="+mj-ea"/>
                <a:cs typeface="+mj-cs"/>
              </a:rPr>
              <a:t>Youth   Stewardship</a:t>
            </a:r>
          </a:p>
        </p:txBody>
      </p:sp>
      <p:sp>
        <p:nvSpPr>
          <p:cNvPr id="3" name="TextBox 2">
            <a:extLst>
              <a:ext uri="{FF2B5EF4-FFF2-40B4-BE49-F238E27FC236}">
                <a16:creationId xmlns:a16="http://schemas.microsoft.com/office/drawing/2014/main" id="{E1515B19-16F1-43CF-07CA-05046E8D6956}"/>
              </a:ext>
            </a:extLst>
          </p:cNvPr>
          <p:cNvSpPr txBox="1"/>
          <p:nvPr/>
        </p:nvSpPr>
        <p:spPr>
          <a:xfrm>
            <a:off x="5410195" y="695326"/>
            <a:ext cx="6570139" cy="6096000"/>
          </a:xfrm>
          <a:prstGeom prst="rect">
            <a:avLst/>
          </a:prstGeom>
        </p:spPr>
        <p:txBody>
          <a:bodyPr vert="horz" lIns="91440" tIns="45720" rIns="91440" bIns="45720" rtlCol="0" anchor="ctr">
            <a:normAutofit fontScale="92500" lnSpcReduction="10000"/>
          </a:bodyPr>
          <a:lstStyle/>
          <a:p>
            <a:pPr marL="857250" lvl="1" indent="-400050">
              <a:buNone/>
              <a:tabLst>
                <a:tab pos="1376363" algn="l"/>
              </a:tabLst>
            </a:pPr>
            <a:r>
              <a:rPr lang="en-US" sz="2400" dirty="0">
                <a:latin typeface="Arial Rounded MT Bold" panose="020F0704030504030204" pitchFamily="34" charset="0"/>
              </a:rPr>
              <a:t>~  Sponsor   many  different  service  	opportunities  (including  mission  	trips)</a:t>
            </a:r>
          </a:p>
          <a:p>
            <a:pPr marL="857250" lvl="1" indent="-400050">
              <a:buNone/>
              <a:tabLst>
                <a:tab pos="1376363" algn="l"/>
              </a:tabLst>
            </a:pPr>
            <a:endParaRPr lang="en-US" sz="2400" dirty="0">
              <a:latin typeface="Arial Rounded MT Bold" panose="020F0704030504030204" pitchFamily="34" charset="0"/>
            </a:endParaRPr>
          </a:p>
          <a:p>
            <a:pPr lvl="1">
              <a:tabLst>
                <a:tab pos="1376363" algn="l"/>
              </a:tabLst>
            </a:pPr>
            <a:r>
              <a:rPr lang="en-US" sz="2400" dirty="0">
                <a:latin typeface="Arial Rounded MT Bold" panose="020F0704030504030204" pitchFamily="34" charset="0"/>
              </a:rPr>
              <a:t>~  Use  creative  processes  to  help  youth  	start  to  discern  their  gifts  and  	callings</a:t>
            </a:r>
          </a:p>
          <a:p>
            <a:pPr lvl="1">
              <a:tabLst>
                <a:tab pos="1376363" algn="l"/>
              </a:tabLst>
            </a:pPr>
            <a:endParaRPr lang="en-US" sz="2400" dirty="0">
              <a:latin typeface="Arial Rounded MT Bold" panose="020F0704030504030204" pitchFamily="34" charset="0"/>
            </a:endParaRPr>
          </a:p>
          <a:p>
            <a:pPr lvl="1">
              <a:tabLst>
                <a:tab pos="1376363" algn="l"/>
              </a:tabLst>
            </a:pPr>
            <a:r>
              <a:rPr lang="en-US" sz="2400" dirty="0">
                <a:latin typeface="Arial Rounded MT Bold" panose="020F0704030504030204" pitchFamily="34" charset="0"/>
              </a:rPr>
              <a:t>~   Send  monthly  materials  home  for  	parents  to  reinforce  the  teaching  	and  messaging  in  the  Sunday  	School/Parish</a:t>
            </a:r>
          </a:p>
          <a:p>
            <a:pPr lvl="1">
              <a:tabLst>
                <a:tab pos="1376363" algn="l"/>
              </a:tabLst>
            </a:pPr>
            <a:endParaRPr lang="en-US" sz="2400" dirty="0">
              <a:latin typeface="Arial Rounded MT Bold" panose="020F0704030504030204" pitchFamily="34" charset="0"/>
            </a:endParaRPr>
          </a:p>
          <a:p>
            <a:pPr lvl="1">
              <a:tabLst>
                <a:tab pos="1376363" algn="l"/>
              </a:tabLst>
            </a:pPr>
            <a:r>
              <a:rPr lang="en-US" sz="2400" dirty="0">
                <a:latin typeface="Arial Rounded MT Bold" panose="020F0704030504030204" pitchFamily="34" charset="0"/>
              </a:rPr>
              <a:t>~   Recognize  youth  who  practice  	stewardship  in  the  Parish  bulletins  	and  other  media  and  	in  church  	(have  them  offer  testimonials  in  	church - their  examples  will  inspire  	others) </a:t>
            </a:r>
          </a:p>
        </p:txBody>
      </p:sp>
    </p:spTree>
    <p:extLst>
      <p:ext uri="{BB962C8B-B14F-4D97-AF65-F5344CB8AC3E}">
        <p14:creationId xmlns:p14="http://schemas.microsoft.com/office/powerpoint/2010/main" val="36783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24" name="Rectangle 23">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3562741" y="165811"/>
            <a:ext cx="10477109" cy="1003532"/>
          </a:xfrm>
        </p:spPr>
        <p:txBody>
          <a:bodyPr anchor="ctr">
            <a:normAutofit/>
          </a:bodyPr>
          <a:lstStyle/>
          <a:p>
            <a:r>
              <a:rPr lang="en-US" sz="3200" u="sng" dirty="0">
                <a:latin typeface="Arial Rounded MT Bold" panose="020F0704030504030204" pitchFamily="34" charset="0"/>
              </a:rPr>
              <a:t>Youth  Stewardship  Card</a:t>
            </a:r>
          </a:p>
        </p:txBody>
      </p:sp>
      <p:pic>
        <p:nvPicPr>
          <p:cNvPr id="7" name="Picture 6">
            <a:extLst>
              <a:ext uri="{FF2B5EF4-FFF2-40B4-BE49-F238E27FC236}">
                <a16:creationId xmlns:a16="http://schemas.microsoft.com/office/drawing/2014/main" id="{F70C9BDC-ECDE-430D-BD30-493DD1B3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7363" y="1613351"/>
            <a:ext cx="2811841" cy="5177973"/>
          </a:xfrm>
          <a:prstGeom prst="rect">
            <a:avLst/>
          </a:prstGeom>
        </p:spPr>
      </p:pic>
      <p:pic>
        <p:nvPicPr>
          <p:cNvPr id="15" name="Picture 14">
            <a:extLst>
              <a:ext uri="{FF2B5EF4-FFF2-40B4-BE49-F238E27FC236}">
                <a16:creationId xmlns:a16="http://schemas.microsoft.com/office/drawing/2014/main" id="{60FE148A-1403-4FA3-B724-D2CEE60AD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56" y="1613350"/>
            <a:ext cx="2811842" cy="5177974"/>
          </a:xfrm>
          <a:prstGeom prst="rect">
            <a:avLst/>
          </a:prstGeom>
        </p:spPr>
      </p:pic>
      <p:sp>
        <p:nvSpPr>
          <p:cNvPr id="16" name="TextBox 15">
            <a:extLst>
              <a:ext uri="{FF2B5EF4-FFF2-40B4-BE49-F238E27FC236}">
                <a16:creationId xmlns:a16="http://schemas.microsoft.com/office/drawing/2014/main" id="{7D8145F9-D351-4E91-9D51-AF816ACA7DA9}"/>
              </a:ext>
            </a:extLst>
          </p:cNvPr>
          <p:cNvSpPr txBox="1"/>
          <p:nvPr/>
        </p:nvSpPr>
        <p:spPr>
          <a:xfrm>
            <a:off x="3623398" y="3976747"/>
            <a:ext cx="1890468" cy="768287"/>
          </a:xfrm>
          <a:prstGeom prst="rect">
            <a:avLst/>
          </a:prstGeom>
          <a:noFill/>
        </p:spPr>
        <p:txBody>
          <a:bodyPr wrap="square" rtlCol="0">
            <a:spAutoFit/>
          </a:bodyPr>
          <a:lstStyle/>
          <a:p>
            <a:pPr marL="0" marR="0" lvl="0" indent="0" algn="ctr" defTabSz="557784" rtl="0" eaLnBrk="0" fontAlgn="base" latinLnBrk="0" hangingPunct="0">
              <a:lnSpc>
                <a:spcPct val="100000"/>
              </a:lnSpc>
              <a:spcBef>
                <a:spcPct val="0"/>
              </a:spcBef>
              <a:spcAft>
                <a:spcPts val="600"/>
              </a:spcAft>
              <a:buClrTx/>
              <a:buSzTx/>
              <a:buFontTx/>
              <a:buNone/>
              <a:tabLst/>
              <a:defRPr/>
            </a:pPr>
            <a:r>
              <a:rPr kumimoji="0" lang="en-US" sz="1464" b="1" i="0" u="none" strike="noStrike" kern="1200" cap="none" spc="0" normalizeH="0" baseline="0" noProof="0" dirty="0">
                <a:ln>
                  <a:noFill/>
                </a:ln>
                <a:solidFill>
                  <a:srgbClr val="5D0100"/>
                </a:solidFill>
                <a:effectLst/>
                <a:uLnTx/>
                <a:uFillTx/>
                <a:latin typeface="Georgia" panose="02040502050405020303" pitchFamily="18" charset="0"/>
                <a:ea typeface="+mn-ea"/>
                <a:cs typeface="+mn-cs"/>
              </a:rPr>
              <a:t>Page 1 - Demographic Info</a:t>
            </a:r>
            <a:endParaRPr kumimoji="0" lang="en-US" sz="2400" b="1" i="0" u="none" strike="noStrike" kern="1200" cap="none" spc="0" normalizeH="0" baseline="0" noProof="0" dirty="0">
              <a:ln>
                <a:noFill/>
              </a:ln>
              <a:solidFill>
                <a:srgbClr val="5D0100"/>
              </a:solidFill>
              <a:effectLst/>
              <a:uLnTx/>
              <a:uFillTx/>
              <a:latin typeface="Georgia" panose="02040502050405020303" pitchFamily="18" charset="0"/>
              <a:ea typeface="+mn-ea"/>
              <a:cs typeface="+mn-cs"/>
            </a:endParaRPr>
          </a:p>
        </p:txBody>
      </p:sp>
      <p:sp>
        <p:nvSpPr>
          <p:cNvPr id="18" name="TextBox 17">
            <a:extLst>
              <a:ext uri="{FF2B5EF4-FFF2-40B4-BE49-F238E27FC236}">
                <a16:creationId xmlns:a16="http://schemas.microsoft.com/office/drawing/2014/main" id="{F1AF2CA0-E1C1-48A6-A0C8-445DDB69C09A}"/>
              </a:ext>
            </a:extLst>
          </p:cNvPr>
          <p:cNvSpPr txBox="1"/>
          <p:nvPr/>
        </p:nvSpPr>
        <p:spPr>
          <a:xfrm>
            <a:off x="9596535" y="3964811"/>
            <a:ext cx="2390703" cy="542969"/>
          </a:xfrm>
          <a:prstGeom prst="rect">
            <a:avLst/>
          </a:prstGeom>
          <a:noFill/>
        </p:spPr>
        <p:txBody>
          <a:bodyPr wrap="square" rtlCol="0">
            <a:spAutoFit/>
          </a:bodyPr>
          <a:lstStyle/>
          <a:p>
            <a:pPr marL="0" marR="0" lvl="0" indent="0" algn="ctr" defTabSz="557784" rtl="0" eaLnBrk="0" fontAlgn="base" latinLnBrk="0" hangingPunct="0">
              <a:lnSpc>
                <a:spcPct val="100000"/>
              </a:lnSpc>
              <a:spcBef>
                <a:spcPct val="0"/>
              </a:spcBef>
              <a:spcAft>
                <a:spcPts val="600"/>
              </a:spcAft>
              <a:buClrTx/>
              <a:buSzTx/>
              <a:buFontTx/>
              <a:buNone/>
              <a:tabLst/>
              <a:defRPr/>
            </a:pPr>
            <a:r>
              <a:rPr kumimoji="0" lang="en-US" sz="1464" b="1" i="0" u="none" strike="noStrike" kern="1200" cap="none" spc="0" normalizeH="0" baseline="0" noProof="0" dirty="0">
                <a:ln>
                  <a:noFill/>
                </a:ln>
                <a:solidFill>
                  <a:srgbClr val="5D0100"/>
                </a:solidFill>
                <a:effectLst/>
                <a:uLnTx/>
                <a:uFillTx/>
                <a:latin typeface="Georgia" panose="02040502050405020303" pitchFamily="18" charset="0"/>
                <a:ea typeface="+mn-ea"/>
                <a:cs typeface="+mn-cs"/>
              </a:rPr>
              <a:t>Page 2 - Time, Talents &amp;  Treasurers</a:t>
            </a:r>
            <a:endParaRPr kumimoji="0" lang="en-US" sz="2400" b="1" i="0" u="none" strike="noStrike" kern="1200" cap="none" spc="0" normalizeH="0" baseline="0" noProof="0" dirty="0">
              <a:ln>
                <a:noFill/>
              </a:ln>
              <a:solidFill>
                <a:srgbClr val="5D010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830534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B4083E-9B3C-1259-3987-E60E56966DE7}"/>
              </a:ext>
            </a:extLst>
          </p:cNvPr>
          <p:cNvSpPr txBox="1"/>
          <p:nvPr/>
        </p:nvSpPr>
        <p:spPr>
          <a:xfrm>
            <a:off x="2221636" y="830036"/>
            <a:ext cx="7934417" cy="6186309"/>
          </a:xfrm>
          <a:prstGeom prst="rect">
            <a:avLst/>
          </a:prstGeom>
          <a:noFill/>
        </p:spPr>
        <p:txBody>
          <a:bodyPr wrap="square">
            <a:spAutoFit/>
          </a:bodyPr>
          <a:lstStyle/>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6. What are some of the best practices for stewardship campaigns </a:t>
            </a:r>
          </a:p>
          <a:p>
            <a:pPr marL="0" marR="11430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W squared – ask for time </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Personal Visitations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Annual Campaign</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Effective communications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Committed Team</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50728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BCEB7800-6F62-1A85-0C1E-EECFB0D9D733}"/>
              </a:ext>
            </a:extLst>
          </p:cNvPr>
          <p:cNvSpPr txBox="1">
            <a:spLocks noChangeArrowheads="1"/>
          </p:cNvSpPr>
          <p:nvPr/>
        </p:nvSpPr>
        <p:spPr bwMode="auto">
          <a:xfrm>
            <a:off x="838200" y="5702341"/>
            <a:ext cx="9982200" cy="80416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fontAlgn="base">
              <a:lnSpc>
                <a:spcPct val="90000"/>
              </a:lnSpc>
              <a:spcBef>
                <a:spcPct val="0"/>
              </a:spcBef>
              <a:spcAft>
                <a:spcPts val="600"/>
              </a:spcAft>
              <a:defRPr/>
            </a:pPr>
            <a:r>
              <a:rPr lang="en-US" sz="4400" b="1" i="1" kern="1200" dirty="0">
                <a:solidFill>
                  <a:schemeClr val="tx1"/>
                </a:solidFill>
                <a:latin typeface="Arial Rounded MT Bold" panose="020F0704030504030204" pitchFamily="34" charset="0"/>
                <a:ea typeface="+mj-ea"/>
                <a:cs typeface="+mj-cs"/>
              </a:rPr>
              <a:t>People  give  to  </a:t>
            </a:r>
            <a:r>
              <a:rPr lang="en-US" sz="4400" b="1" i="1" u="sng" kern="1200" dirty="0">
                <a:solidFill>
                  <a:schemeClr val="tx1"/>
                </a:solidFill>
                <a:latin typeface="Arial Rounded MT Bold" panose="020F0704030504030204" pitchFamily="34" charset="0"/>
                <a:ea typeface="+mj-ea"/>
                <a:cs typeface="+mj-cs"/>
              </a:rPr>
              <a:t>C</a:t>
            </a:r>
            <a:r>
              <a:rPr lang="en-US" sz="4400" b="1" i="1" kern="1200" dirty="0">
                <a:solidFill>
                  <a:schemeClr val="tx1"/>
                </a:solidFill>
                <a:latin typeface="Arial Rounded MT Bold" panose="020F0704030504030204" pitchFamily="34" charset="0"/>
                <a:ea typeface="+mj-ea"/>
                <a:cs typeface="+mj-cs"/>
              </a:rPr>
              <a:t>auses  not  </a:t>
            </a:r>
            <a:r>
              <a:rPr lang="en-US" sz="4400" b="1" i="1" u="sng" kern="1200" dirty="0">
                <a:solidFill>
                  <a:schemeClr val="tx1"/>
                </a:solidFill>
                <a:latin typeface="Arial Rounded MT Bold" panose="020F0704030504030204" pitchFamily="34" charset="0"/>
                <a:ea typeface="+mj-ea"/>
                <a:cs typeface="+mj-cs"/>
              </a:rPr>
              <a:t>C</a:t>
            </a:r>
            <a:r>
              <a:rPr lang="en-US" sz="4400" b="1" i="1" kern="1200" dirty="0">
                <a:solidFill>
                  <a:schemeClr val="tx1"/>
                </a:solidFill>
                <a:latin typeface="Arial Rounded MT Bold" panose="020F0704030504030204" pitchFamily="34" charset="0"/>
                <a:ea typeface="+mj-ea"/>
                <a:cs typeface="+mj-cs"/>
              </a:rPr>
              <a:t>rying</a:t>
            </a:r>
          </a:p>
        </p:txBody>
      </p:sp>
      <p:pic>
        <p:nvPicPr>
          <p:cNvPr id="4" name="Picture 3">
            <a:extLst>
              <a:ext uri="{FF2B5EF4-FFF2-40B4-BE49-F238E27FC236}">
                <a16:creationId xmlns:a16="http://schemas.microsoft.com/office/drawing/2014/main" id="{9E3325E6-00E1-C8EB-776C-9C1AF3E27A64}"/>
              </a:ext>
            </a:extLst>
          </p:cNvPr>
          <p:cNvPicPr>
            <a:picLocks noChangeAspect="1"/>
          </p:cNvPicPr>
          <p:nvPr/>
        </p:nvPicPr>
        <p:blipFill rotWithShape="1">
          <a:blip r:embed="rId2">
            <a:extLst>
              <a:ext uri="{28A0092B-C50C-407E-A947-70E740481C1C}">
                <a14:useLocalDpi xmlns:a14="http://schemas.microsoft.com/office/drawing/2010/main" val="0"/>
              </a:ext>
            </a:extLst>
          </a:blip>
          <a:srcRect r="32459" b="1"/>
          <a:stretch/>
        </p:blipFill>
        <p:spPr>
          <a:xfrm>
            <a:off x="-9" y="10"/>
            <a:ext cx="6096000" cy="5279933"/>
          </a:xfrm>
          <a:prstGeom prst="rect">
            <a:avLst/>
          </a:prstGeom>
        </p:spPr>
      </p:pic>
      <p:pic>
        <p:nvPicPr>
          <p:cNvPr id="3" name="Picture 2">
            <a:extLst>
              <a:ext uri="{FF2B5EF4-FFF2-40B4-BE49-F238E27FC236}">
                <a16:creationId xmlns:a16="http://schemas.microsoft.com/office/drawing/2014/main" id="{2818A9F1-778F-2D10-700C-A4FEE1A5E7E3}"/>
              </a:ext>
            </a:extLst>
          </p:cNvPr>
          <p:cNvPicPr>
            <a:picLocks noChangeAspect="1"/>
          </p:cNvPicPr>
          <p:nvPr/>
        </p:nvPicPr>
        <p:blipFill rotWithShape="1">
          <a:blip r:embed="rId3">
            <a:extLst>
              <a:ext uri="{28A0092B-C50C-407E-A947-70E740481C1C}">
                <a14:useLocalDpi xmlns:a14="http://schemas.microsoft.com/office/drawing/2010/main" val="0"/>
              </a:ext>
            </a:extLst>
          </a:blip>
          <a:srcRect l="6857" r="16312"/>
          <a:stretch/>
        </p:blipFill>
        <p:spPr>
          <a:xfrm>
            <a:off x="6096008" y="10"/>
            <a:ext cx="6095999" cy="5279933"/>
          </a:xfrm>
          <a:prstGeom prst="rect">
            <a:avLst/>
          </a:prstGeom>
        </p:spPr>
      </p:pic>
      <p:grpSp>
        <p:nvGrpSpPr>
          <p:cNvPr id="9" name="Group 8">
            <a:extLst>
              <a:ext uri="{FF2B5EF4-FFF2-40B4-BE49-F238E27FC236}">
                <a16:creationId xmlns:a16="http://schemas.microsoft.com/office/drawing/2014/main" id="{4FAA5DCB-E796-5631-BEDF-C3538DF18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6489"/>
            <a:ext cx="12192000" cy="123364"/>
            <a:chOff x="1" y="6737460"/>
            <a:chExt cx="12192000" cy="123364"/>
          </a:xfrm>
        </p:grpSpPr>
        <p:sp>
          <p:nvSpPr>
            <p:cNvPr id="10" name="Rectangle 9">
              <a:extLst>
                <a:ext uri="{FF2B5EF4-FFF2-40B4-BE49-F238E27FC236}">
                  <a16:creationId xmlns:a16="http://schemas.microsoft.com/office/drawing/2014/main" id="{7D0E53FB-E9D7-2C90-1C0C-D8E0FA5DB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AE1BA7-C690-2F30-65D6-3759194F2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58897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62245F03-66D5-45EC-A0B5-90E656B11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latin typeface="Calibri" panose="020F0502020204030204"/>
            </a:endParaRPr>
          </a:p>
        </p:txBody>
      </p:sp>
      <p:sp>
        <p:nvSpPr>
          <p:cNvPr id="33" name="Freeform: Shape 27">
            <a:extLst>
              <a:ext uri="{FF2B5EF4-FFF2-40B4-BE49-F238E27FC236}">
                <a16:creationId xmlns:a16="http://schemas.microsoft.com/office/drawing/2014/main" id="{EB2DCC78-9962-49FE-9691-A391B5AA8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0" y="-2"/>
            <a:ext cx="7034392" cy="3962402"/>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chemeClr val="bg2">
              <a:alpha val="50000"/>
            </a:schemeClr>
          </a:solidFill>
          <a:ln w="32707" cap="flat">
            <a:noFill/>
            <a:prstDash val="solid"/>
            <a:miter/>
          </a:ln>
        </p:spPr>
        <p:txBody>
          <a:bodyPr rtlCol="0" anchor="ctr"/>
          <a:lstStyle/>
          <a:p>
            <a:pPr eaLnBrk="0" fontAlgn="base" hangingPunct="0">
              <a:spcBef>
                <a:spcPct val="0"/>
              </a:spcBef>
              <a:spcAft>
                <a:spcPct val="0"/>
              </a:spcAft>
            </a:pPr>
            <a:endParaRPr lang="en-US" sz="2400" dirty="0">
              <a:solidFill>
                <a:prstClr val="black"/>
              </a:solidFill>
              <a:latin typeface="Times New Roman" pitchFamily="18" charset="0"/>
            </a:endParaRPr>
          </a:p>
        </p:txBody>
      </p:sp>
      <p:pic>
        <p:nvPicPr>
          <p:cNvPr id="3" name="Picture 2" descr="A picture containing icon&#10;&#10;Description automatically generated">
            <a:extLst>
              <a:ext uri="{FF2B5EF4-FFF2-40B4-BE49-F238E27FC236}">
                <a16:creationId xmlns:a16="http://schemas.microsoft.com/office/drawing/2014/main" id="{1408B041-A6B3-E35F-33D2-505DE51E57B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92988" y="4170381"/>
            <a:ext cx="6651654" cy="2494370"/>
          </a:xfrm>
          <a:prstGeom prst="rect">
            <a:avLst/>
          </a:prstGeom>
        </p:spPr>
      </p:pic>
      <p:pic>
        <p:nvPicPr>
          <p:cNvPr id="4" name="Picture 3" descr="A picture containing window&#10;&#10;Description automatically generated">
            <a:extLst>
              <a:ext uri="{FF2B5EF4-FFF2-40B4-BE49-F238E27FC236}">
                <a16:creationId xmlns:a16="http://schemas.microsoft.com/office/drawing/2014/main" id="{CC8913DD-D779-78ED-DFBE-5DA5CE1F341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295" r="26706" b="1"/>
          <a:stretch/>
        </p:blipFill>
        <p:spPr>
          <a:xfrm>
            <a:off x="3633608" y="735288"/>
            <a:ext cx="6059600" cy="4544730"/>
          </a:xfrm>
          <a:prstGeom prst="rect">
            <a:avLst/>
          </a:prstGeom>
        </p:spPr>
      </p:pic>
    </p:spTree>
    <p:extLst>
      <p:ext uri="{BB962C8B-B14F-4D97-AF65-F5344CB8AC3E}">
        <p14:creationId xmlns:p14="http://schemas.microsoft.com/office/powerpoint/2010/main" val="1884185964"/>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3" name="Content Placeholder 2"/>
          <p:cNvSpPr>
            <a:spLocks noGrp="1"/>
          </p:cNvSpPr>
          <p:nvPr>
            <p:ph idx="1"/>
          </p:nvPr>
        </p:nvSpPr>
        <p:spPr>
          <a:xfrm>
            <a:off x="4759167" y="290512"/>
            <a:ext cx="7099458" cy="6276975"/>
          </a:xfrm>
        </p:spPr>
        <p:txBody>
          <a:bodyPr anchor="ctr">
            <a:noAutofit/>
          </a:bodyPr>
          <a:lstStyle/>
          <a:p>
            <a:pPr marL="0" lvl="1" indent="0" algn="ctr">
              <a:buNone/>
              <a:tabLst>
                <a:tab pos="1371600" algn="l"/>
              </a:tabLst>
            </a:pPr>
            <a:r>
              <a:rPr lang="en-US" sz="3200" dirty="0"/>
              <a:t>       </a:t>
            </a:r>
            <a:r>
              <a:rPr lang="en-US" sz="3200" b="1" u="sng" dirty="0"/>
              <a:t>Communications  Matter!</a:t>
            </a:r>
          </a:p>
          <a:p>
            <a:pPr marL="400050" lvl="1" indent="0">
              <a:buNone/>
              <a:tabLst>
                <a:tab pos="1371600" algn="l"/>
              </a:tabLst>
            </a:pPr>
            <a:endParaRPr lang="en-US" sz="3200" u="sng" dirty="0"/>
          </a:p>
          <a:p>
            <a:pPr marL="400050" lvl="2" indent="-400050">
              <a:buAutoNum type="arabicPeriod"/>
              <a:tabLst>
                <a:tab pos="1371600" algn="l"/>
              </a:tabLst>
            </a:pPr>
            <a:r>
              <a:rPr lang="en-US" sz="3200" b="1" dirty="0"/>
              <a:t>Keep  communications  positive  </a:t>
            </a:r>
          </a:p>
          <a:p>
            <a:pPr marL="400050" lvl="2" indent="-400050">
              <a:buAutoNum type="arabicPeriod"/>
              <a:tabLst>
                <a:tab pos="685800" algn="l"/>
                <a:tab pos="1371600" algn="l"/>
              </a:tabLst>
            </a:pPr>
            <a:r>
              <a:rPr lang="en-US" sz="3200" b="1" dirty="0"/>
              <a:t>Focus  on  mission/vision  and  life-	changing  ministries</a:t>
            </a:r>
          </a:p>
          <a:p>
            <a:pPr marL="400050" lvl="2" indent="-400050">
              <a:buFont typeface="Arial" panose="020B0604020202020204" pitchFamily="34" charset="0"/>
              <a:buAutoNum type="arabicPeriod"/>
              <a:tabLst>
                <a:tab pos="685800" algn="l"/>
                <a:tab pos="1371600" algn="l"/>
              </a:tabLst>
            </a:pPr>
            <a:r>
              <a:rPr lang="en-US" sz="3200" b="1" dirty="0"/>
              <a:t>Share  stories  of  generosity  and  the  abundance  in  your  community</a:t>
            </a:r>
          </a:p>
          <a:p>
            <a:pPr marL="400050" lvl="2" indent="-400050">
              <a:buAutoNum type="arabicPeriod"/>
              <a:tabLst>
                <a:tab pos="685800" algn="l"/>
                <a:tab pos="1371600" algn="l"/>
              </a:tabLst>
            </a:pPr>
            <a:r>
              <a:rPr lang="en-US" sz="3200" b="1" dirty="0"/>
              <a:t>Communicate  regularly  and  	consistently</a:t>
            </a:r>
          </a:p>
          <a:p>
            <a:pPr marL="400050" lvl="2" indent="-400050">
              <a:buAutoNum type="arabicPeriod"/>
              <a:tabLst>
                <a:tab pos="685800" algn="l"/>
                <a:tab pos="1371600" algn="l"/>
              </a:tabLst>
            </a:pPr>
            <a:r>
              <a:rPr lang="en-US" sz="3200" b="1" dirty="0"/>
              <a:t>Describe  the  easy  ways  people  can  	give</a:t>
            </a:r>
          </a:p>
          <a:p>
            <a:pPr marL="400050" lvl="2" indent="-400050">
              <a:buAutoNum type="arabicPeriod"/>
              <a:tabLst>
                <a:tab pos="1371600" algn="l"/>
              </a:tabLst>
            </a:pPr>
            <a:r>
              <a:rPr lang="en-US" sz="3200" b="1" dirty="0"/>
              <a:t>ASK! – (make  a  religious  call  to  give)</a:t>
            </a:r>
          </a:p>
          <a:p>
            <a:pPr marL="400050" lvl="2" indent="-400050">
              <a:buAutoNum type="arabicPeriod"/>
              <a:tabLst>
                <a:tab pos="1371600" algn="l"/>
              </a:tabLst>
            </a:pPr>
            <a:r>
              <a:rPr lang="en-US" sz="3200" b="1" dirty="0"/>
              <a:t>Thank  and  celebrate  </a:t>
            </a:r>
          </a:p>
          <a:p>
            <a:pPr marL="1314450" lvl="2" indent="-514350">
              <a:buAutoNum type="arabicPeriod"/>
              <a:tabLst>
                <a:tab pos="1371600" algn="l"/>
              </a:tabLst>
            </a:pPr>
            <a:endParaRPr lang="en-US" sz="3200" dirty="0"/>
          </a:p>
        </p:txBody>
      </p:sp>
      <p:sp>
        <p:nvSpPr>
          <p:cNvPr id="13" name="Title 1">
            <a:extLst>
              <a:ext uri="{FF2B5EF4-FFF2-40B4-BE49-F238E27FC236}">
                <a16:creationId xmlns:a16="http://schemas.microsoft.com/office/drawing/2014/main" id="{E11A6B7B-F890-00E3-8C41-82195A6808CE}"/>
              </a:ext>
            </a:extLst>
          </p:cNvPr>
          <p:cNvSpPr txBox="1">
            <a:spLocks/>
          </p:cNvSpPr>
          <p:nvPr/>
        </p:nvSpPr>
        <p:spPr>
          <a:xfrm>
            <a:off x="1724026" y="586856"/>
            <a:ext cx="2551041" cy="338749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800" b="1" dirty="0">
                <a:solidFill>
                  <a:prstClr val="white"/>
                </a:solidFill>
                <a:latin typeface="Calibri Light" panose="020F0302020204030204"/>
              </a:rPr>
              <a:t>Stewardship  Communications</a:t>
            </a:r>
            <a:endParaRPr lang="en-US" sz="2800" b="1" dirty="0">
              <a:solidFill>
                <a:srgbClr val="FFFFFF"/>
              </a:solidFill>
              <a:latin typeface="Calibri Light" panose="020F0302020204030204"/>
            </a:endParaRPr>
          </a:p>
        </p:txBody>
      </p:sp>
    </p:spTree>
    <p:extLst>
      <p:ext uri="{BB962C8B-B14F-4D97-AF65-F5344CB8AC3E}">
        <p14:creationId xmlns:p14="http://schemas.microsoft.com/office/powerpoint/2010/main" val="399198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C0C0C0"/>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C0C0C0"/>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heep Ewe Pink Heart Shaped Wool' Photographic Print | Art.com | Funny  sheep, Pink sheep, Animals">
            <a:extLst>
              <a:ext uri="{FF2B5EF4-FFF2-40B4-BE49-F238E27FC236}">
                <a16:creationId xmlns:a16="http://schemas.microsoft.com/office/drawing/2014/main" id="{47BCEE71-DBC5-A4AC-6382-E1FBDB675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Content Placeholder 2">
            <a:extLst>
              <a:ext uri="{FF2B5EF4-FFF2-40B4-BE49-F238E27FC236}">
                <a16:creationId xmlns:a16="http://schemas.microsoft.com/office/drawing/2014/main" id="{9A265ABC-7295-7A2A-9C2B-7332DA037D42}"/>
              </a:ext>
            </a:extLst>
          </p:cNvPr>
          <p:cNvSpPr txBox="1">
            <a:spLocks/>
          </p:cNvSpPr>
          <p:nvPr/>
        </p:nvSpPr>
        <p:spPr>
          <a:xfrm>
            <a:off x="6330272" y="875193"/>
            <a:ext cx="5179238" cy="5733787"/>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1" indent="0" defTabSz="914400">
              <a:buNone/>
              <a:tabLst>
                <a:tab pos="742950" algn="l"/>
                <a:tab pos="1371600" algn="l"/>
              </a:tabLst>
            </a:pPr>
            <a:r>
              <a:rPr lang="en-US" sz="2400" b="1" dirty="0">
                <a:solidFill>
                  <a:schemeClr val="tx1">
                    <a:alpha val="80000"/>
                  </a:schemeClr>
                </a:solidFill>
                <a:latin typeface="Arial Rounded MT Bold" panose="020F0704030504030204" pitchFamily="34" charset="0"/>
              </a:rPr>
              <a:t>~ What  features  do  people  say  	they  use  most  (in 	order):</a:t>
            </a:r>
          </a:p>
          <a:p>
            <a:pPr marL="171450" lvl="1" indent="0" defTabSz="914400">
              <a:buNone/>
              <a:tabLst>
                <a:tab pos="742950" algn="l"/>
                <a:tab pos="1371600" algn="l"/>
              </a:tabLst>
            </a:pPr>
            <a:r>
              <a:rPr lang="en-US" sz="2400" b="1" dirty="0">
                <a:solidFill>
                  <a:schemeClr val="tx1">
                    <a:alpha val="80000"/>
                  </a:schemeClr>
                </a:solidFill>
                <a:latin typeface="Arial Rounded MT Bold" panose="020F0704030504030204" pitchFamily="34" charset="0"/>
              </a:rPr>
              <a:t>~ Listen  and  download  	sermons            </a:t>
            </a:r>
          </a:p>
          <a:p>
            <a:pPr marL="171450" lvl="1" indent="0" defTabSz="914400">
              <a:buNone/>
              <a:tabLst>
                <a:tab pos="742950" algn="l"/>
                <a:tab pos="1371600" algn="l"/>
              </a:tabLst>
            </a:pPr>
            <a:r>
              <a:rPr lang="en-US" sz="2400" b="1" dirty="0">
                <a:solidFill>
                  <a:schemeClr val="tx1">
                    <a:alpha val="80000"/>
                  </a:schemeClr>
                </a:solidFill>
                <a:latin typeface="Arial Rounded MT Bold" panose="020F0704030504030204" pitchFamily="34" charset="0"/>
              </a:rPr>
              <a:t>~ Serving  opportunities  at  the  	church</a:t>
            </a:r>
          </a:p>
          <a:p>
            <a:pPr marL="171450" lvl="1" indent="0" defTabSz="914400">
              <a:buNone/>
              <a:tabLst>
                <a:tab pos="1371600" algn="l"/>
              </a:tabLst>
            </a:pPr>
            <a:r>
              <a:rPr lang="en-US" sz="2400" b="1" dirty="0">
                <a:solidFill>
                  <a:schemeClr val="tx1">
                    <a:alpha val="80000"/>
                  </a:schemeClr>
                </a:solidFill>
                <a:latin typeface="Arial Rounded MT Bold" panose="020F0704030504030204" pitchFamily="34" charset="0"/>
              </a:rPr>
              <a:t>~ Finding  service  information</a:t>
            </a:r>
          </a:p>
          <a:p>
            <a:pPr marL="171450" lvl="1" indent="0" defTabSz="914400">
              <a:buNone/>
              <a:tabLst>
                <a:tab pos="1371600" algn="l"/>
              </a:tabLst>
            </a:pPr>
            <a:r>
              <a:rPr lang="en-US" sz="2400" b="1" dirty="0">
                <a:solidFill>
                  <a:schemeClr val="tx1">
                    <a:alpha val="80000"/>
                  </a:schemeClr>
                </a:solidFill>
                <a:latin typeface="Arial Rounded MT Bold" panose="020F0704030504030204" pitchFamily="34" charset="0"/>
              </a:rPr>
              <a:t>~ Forward  content  to  others</a:t>
            </a:r>
          </a:p>
          <a:p>
            <a:pPr marL="171450" lvl="1" indent="0" defTabSz="914400">
              <a:buNone/>
              <a:tabLst>
                <a:tab pos="1371600" algn="l"/>
              </a:tabLst>
            </a:pPr>
            <a:r>
              <a:rPr lang="en-US" sz="2400" b="1" dirty="0">
                <a:solidFill>
                  <a:schemeClr val="tx1">
                    <a:alpha val="80000"/>
                  </a:schemeClr>
                </a:solidFill>
                <a:latin typeface="Arial Rounded MT Bold" panose="020F0704030504030204" pitchFamily="34" charset="0"/>
              </a:rPr>
              <a:t>~ Read  visitor’s  information</a:t>
            </a:r>
          </a:p>
          <a:p>
            <a:pPr marL="171450" lvl="1" indent="0" defTabSz="914400">
              <a:buNone/>
              <a:tabLst>
                <a:tab pos="1371600" algn="l"/>
              </a:tabLst>
            </a:pPr>
            <a:r>
              <a:rPr lang="en-US" sz="2400" b="1" dirty="0">
                <a:solidFill>
                  <a:schemeClr val="tx1">
                    <a:alpha val="80000"/>
                  </a:schemeClr>
                </a:solidFill>
                <a:latin typeface="Arial Rounded MT Bold" panose="020F0704030504030204" pitchFamily="34" charset="0"/>
              </a:rPr>
              <a:t>~ Good  church  websites  “</a:t>
            </a:r>
            <a:r>
              <a:rPr lang="en-US" sz="2400" b="1" u="sng" dirty="0">
                <a:solidFill>
                  <a:schemeClr val="tx1">
                    <a:alpha val="80000"/>
                  </a:schemeClr>
                </a:solidFill>
                <a:latin typeface="Arial Rounded MT Bold" panose="020F0704030504030204" pitchFamily="34" charset="0"/>
              </a:rPr>
              <a:t>EWE</a:t>
            </a:r>
            <a:r>
              <a:rPr lang="en-US" sz="2400" b="1" dirty="0">
                <a:solidFill>
                  <a:schemeClr val="tx1">
                    <a:alpha val="80000"/>
                  </a:schemeClr>
                </a:solidFill>
                <a:latin typeface="Arial Rounded MT Bold" panose="020F0704030504030204" pitchFamily="34" charset="0"/>
              </a:rPr>
              <a:t>”  </a:t>
            </a:r>
          </a:p>
          <a:p>
            <a:pPr marL="3175" lvl="2" indent="0" defTabSz="914400">
              <a:buNone/>
              <a:tabLst>
                <a:tab pos="1371600" algn="l"/>
                <a:tab pos="1828800" algn="l"/>
              </a:tabLst>
            </a:pPr>
            <a:r>
              <a:rPr lang="en-US" sz="2400" b="1" dirty="0">
                <a:solidFill>
                  <a:schemeClr val="tx1">
                    <a:alpha val="80000"/>
                  </a:schemeClr>
                </a:solidFill>
                <a:latin typeface="Arial Rounded MT Bold" panose="020F0704030504030204" pitchFamily="34" charset="0"/>
              </a:rPr>
              <a:t>	</a:t>
            </a:r>
            <a:r>
              <a:rPr lang="en-US" sz="2400" b="1" u="sng" dirty="0">
                <a:solidFill>
                  <a:schemeClr val="tx1">
                    <a:alpha val="80000"/>
                  </a:schemeClr>
                </a:solidFill>
                <a:latin typeface="Arial Rounded MT Bold" panose="020F0704030504030204" pitchFamily="34" charset="0"/>
              </a:rPr>
              <a:t>E</a:t>
            </a:r>
            <a:r>
              <a:rPr lang="en-US" sz="2400" b="1" dirty="0">
                <a:solidFill>
                  <a:schemeClr val="tx1">
                    <a:alpha val="80000"/>
                  </a:schemeClr>
                </a:solidFill>
                <a:latin typeface="Arial Rounded MT Bold" panose="020F0704030504030204" pitchFamily="34" charset="0"/>
              </a:rPr>
              <a:t>ducate</a:t>
            </a:r>
          </a:p>
          <a:p>
            <a:pPr marL="3175" lvl="2" indent="0" defTabSz="914400">
              <a:buNone/>
              <a:tabLst>
                <a:tab pos="1371600" algn="l"/>
                <a:tab pos="1828800" algn="l"/>
              </a:tabLst>
            </a:pPr>
            <a:r>
              <a:rPr lang="en-US" sz="2400" b="1" dirty="0">
                <a:solidFill>
                  <a:schemeClr val="tx1">
                    <a:alpha val="80000"/>
                  </a:schemeClr>
                </a:solidFill>
                <a:latin typeface="Arial Rounded MT Bold" panose="020F0704030504030204" pitchFamily="34" charset="0"/>
              </a:rPr>
              <a:t>	</a:t>
            </a:r>
            <a:r>
              <a:rPr lang="en-US" sz="2400" b="1" u="sng" dirty="0">
                <a:solidFill>
                  <a:schemeClr val="tx1">
                    <a:alpha val="80000"/>
                  </a:schemeClr>
                </a:solidFill>
                <a:latin typeface="Arial Rounded MT Bold" panose="020F0704030504030204" pitchFamily="34" charset="0"/>
              </a:rPr>
              <a:t>W</a:t>
            </a:r>
            <a:r>
              <a:rPr lang="en-US" sz="2400" b="1" dirty="0">
                <a:solidFill>
                  <a:schemeClr val="tx1">
                    <a:alpha val="80000"/>
                  </a:schemeClr>
                </a:solidFill>
                <a:latin typeface="Arial Rounded MT Bold" panose="020F0704030504030204" pitchFamily="34" charset="0"/>
              </a:rPr>
              <a:t>elcome  </a:t>
            </a:r>
          </a:p>
          <a:p>
            <a:pPr marL="3175" lvl="2" indent="0" defTabSz="914400">
              <a:buNone/>
              <a:tabLst>
                <a:tab pos="1371600" algn="l"/>
                <a:tab pos="1828800" algn="l"/>
              </a:tabLst>
            </a:pPr>
            <a:r>
              <a:rPr lang="en-US" sz="2400" b="1" dirty="0">
                <a:solidFill>
                  <a:schemeClr val="tx1">
                    <a:alpha val="80000"/>
                  </a:schemeClr>
                </a:solidFill>
                <a:latin typeface="Arial Rounded MT Bold" panose="020F0704030504030204" pitchFamily="34" charset="0"/>
              </a:rPr>
              <a:t>	</a:t>
            </a:r>
            <a:r>
              <a:rPr lang="en-US" sz="2400" b="1" u="sng" dirty="0">
                <a:solidFill>
                  <a:schemeClr val="tx1">
                    <a:alpha val="80000"/>
                  </a:schemeClr>
                </a:solidFill>
                <a:latin typeface="Arial Rounded MT Bold" panose="020F0704030504030204" pitchFamily="34" charset="0"/>
              </a:rPr>
              <a:t>E</a:t>
            </a:r>
            <a:r>
              <a:rPr lang="en-US" sz="2400" b="1" dirty="0">
                <a:solidFill>
                  <a:schemeClr val="tx1">
                    <a:alpha val="80000"/>
                  </a:schemeClr>
                </a:solidFill>
                <a:latin typeface="Arial Rounded MT Bold" panose="020F0704030504030204" pitchFamily="34" charset="0"/>
              </a:rPr>
              <a:t>ngage</a:t>
            </a:r>
          </a:p>
          <a:p>
            <a:pPr marL="4057650" lvl="8" indent="-228600" defTabSz="914400">
              <a:tabLst>
                <a:tab pos="1371600" algn="l"/>
                <a:tab pos="1828800" algn="l"/>
              </a:tabLst>
            </a:pPr>
            <a:endParaRPr lang="en-US" sz="2400" dirty="0">
              <a:solidFill>
                <a:schemeClr val="tx1">
                  <a:alpha val="80000"/>
                </a:schemeClr>
              </a:solidFill>
              <a:latin typeface="Arial Rounded MT Bold" panose="020F0704030504030204" pitchFamily="34" charset="0"/>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3A92CCA-8E28-029B-839E-DF0797A2F7B3}"/>
              </a:ext>
            </a:extLst>
          </p:cNvPr>
          <p:cNvSpPr>
            <a:spLocks noGrp="1"/>
          </p:cNvSpPr>
          <p:nvPr>
            <p:ph type="title"/>
          </p:nvPr>
        </p:nvSpPr>
        <p:spPr>
          <a:xfrm>
            <a:off x="5942935" y="-89535"/>
            <a:ext cx="7147405" cy="1143000"/>
          </a:xfrm>
        </p:spPr>
        <p:txBody>
          <a:bodyPr/>
          <a:lstStyle/>
          <a:p>
            <a:r>
              <a:rPr lang="en-US" sz="3400" u="sng" dirty="0">
                <a:latin typeface="Arial Rounded MT Bold" panose="020F0704030504030204" pitchFamily="34" charset="0"/>
              </a:rPr>
              <a:t>Church  Websites  Matter</a:t>
            </a:r>
            <a:r>
              <a:rPr lang="en-US" sz="3400" u="sng" dirty="0">
                <a:latin typeface="Arial Rounded MT Bold" panose="020F0704030504030204" pitchFamily="34" charset="0"/>
                <a:cs typeface="Times New Roman" panose="02020603050405020304" pitchFamily="18" charset="0"/>
              </a:rPr>
              <a:t>¹</a:t>
            </a:r>
            <a:endParaRPr lang="en-US" sz="3400" u="sng" dirty="0">
              <a:latin typeface="Arial Rounded MT Bold" panose="020F0704030504030204" pitchFamily="34" charset="0"/>
            </a:endParaRPr>
          </a:p>
        </p:txBody>
      </p:sp>
      <p:sp>
        <p:nvSpPr>
          <p:cNvPr id="7" name="TextBox 6">
            <a:extLst>
              <a:ext uri="{FF2B5EF4-FFF2-40B4-BE49-F238E27FC236}">
                <a16:creationId xmlns:a16="http://schemas.microsoft.com/office/drawing/2014/main" id="{638C29C3-3431-5E1B-382C-0064E1968BDA}"/>
              </a:ext>
            </a:extLst>
          </p:cNvPr>
          <p:cNvSpPr txBox="1"/>
          <p:nvPr/>
        </p:nvSpPr>
        <p:spPr>
          <a:xfrm>
            <a:off x="322965" y="6519447"/>
            <a:ext cx="995954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92D050"/>
                </a:solidFill>
                <a:effectLst/>
                <a:uLnTx/>
                <a:uFillTx/>
                <a:latin typeface="Arial Rounded MT Bold" panose="020F0704030504030204" pitchFamily="34" charset="0"/>
                <a:cs typeface="Times New Roman" panose="02020603050405020304" pitchFamily="18" charset="0"/>
              </a:rPr>
              <a:t>¹ https://network.crcna.org/church-web/church-website-statistics</a:t>
            </a:r>
            <a:endParaRPr kumimoji="0" lang="en-US" sz="1600" b="1" i="0" u="none" strike="noStrike" kern="1200" cap="none" spc="0" normalizeH="0" baseline="0" noProof="0" dirty="0">
              <a:ln>
                <a:noFill/>
              </a:ln>
              <a:solidFill>
                <a:srgbClr val="92D050"/>
              </a:solidFill>
              <a:effectLst/>
              <a:uLnTx/>
              <a:uFillTx/>
              <a:latin typeface="Arial Rounded MT Bold" panose="020F0704030504030204" pitchFamily="34" charset="0"/>
            </a:endParaRPr>
          </a:p>
        </p:txBody>
      </p:sp>
      <p:cxnSp>
        <p:nvCxnSpPr>
          <p:cNvPr id="8" name="Straight Connector 7">
            <a:extLst>
              <a:ext uri="{FF2B5EF4-FFF2-40B4-BE49-F238E27FC236}">
                <a16:creationId xmlns:a16="http://schemas.microsoft.com/office/drawing/2014/main" id="{1F8F8F65-D52F-87F7-4D5E-BB0F2245C2A5}"/>
              </a:ext>
            </a:extLst>
          </p:cNvPr>
          <p:cNvCxnSpPr>
            <a:cxnSpLocks/>
          </p:cNvCxnSpPr>
          <p:nvPr/>
        </p:nvCxnSpPr>
        <p:spPr bwMode="auto">
          <a:xfrm>
            <a:off x="322965" y="6519447"/>
            <a:ext cx="673259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571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fade">
                                      <p:cBhvr>
                                        <p:cTn id="12" dur="500"/>
                                        <p:tgtEl>
                                          <p:spTgt spid="4">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animEffect transition="in" filter="fade">
                                      <p:cBhvr>
                                        <p:cTn id="15" dur="500"/>
                                        <p:tgtEl>
                                          <p:spTgt spid="4">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9" end="9"/>
                                            </p:txEl>
                                          </p:spTgt>
                                        </p:tgtEl>
                                        <p:attrNameLst>
                                          <p:attrName>style.visibility</p:attrName>
                                        </p:attrNameLst>
                                      </p:cBhvr>
                                      <p:to>
                                        <p:strVal val="visible"/>
                                      </p:to>
                                    </p:set>
                                    <p:animEffect transition="in" filter="fade">
                                      <p:cBhvr>
                                        <p:cTn id="1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everly Hill City Hall">
            <a:extLst>
              <a:ext uri="{FF2B5EF4-FFF2-40B4-BE49-F238E27FC236}">
                <a16:creationId xmlns:a16="http://schemas.microsoft.com/office/drawing/2014/main" id="{F28068EE-0005-0C0B-567C-DAEF85F190EA}"/>
              </a:ext>
            </a:extLst>
          </p:cNvPr>
          <p:cNvPicPr>
            <a:picLocks noChangeAspect="1"/>
          </p:cNvPicPr>
          <p:nvPr/>
        </p:nvPicPr>
        <p:blipFill rotWithShape="1">
          <a:blip r:embed="rId2">
            <a:alphaModFix/>
          </a:blip>
          <a:srcRect l="25054" r="12429" b="-2"/>
          <a:stretch/>
        </p:blipFill>
        <p:spPr>
          <a:xfrm>
            <a:off x="-305" y="1"/>
            <a:ext cx="6423053" cy="6858000"/>
          </a:xfrm>
          <a:prstGeom prst="rect">
            <a:avLst/>
          </a:prstGeom>
        </p:spPr>
      </p:pic>
      <p:grpSp>
        <p:nvGrpSpPr>
          <p:cNvPr id="12" name="Group 11">
            <a:extLst>
              <a:ext uri="{FF2B5EF4-FFF2-40B4-BE49-F238E27FC236}">
                <a16:creationId xmlns:a16="http://schemas.microsoft.com/office/drawing/2014/main" id="{B0A10B5A-315F-4751-BA35-34556B5D26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423049" cy="6858001"/>
            <a:chOff x="0" y="0"/>
            <a:chExt cx="6423049" cy="6858001"/>
          </a:xfrm>
        </p:grpSpPr>
        <p:sp>
          <p:nvSpPr>
            <p:cNvPr id="13" name="Freeform: Shape 12">
              <a:extLst>
                <a:ext uri="{FF2B5EF4-FFF2-40B4-BE49-F238E27FC236}">
                  <a16:creationId xmlns:a16="http://schemas.microsoft.com/office/drawing/2014/main" id="{4A5DAC55-04A1-4AB4-A2C6-C859A915C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4" name="Freeform: Shape 13">
              <a:extLst>
                <a:ext uri="{FF2B5EF4-FFF2-40B4-BE49-F238E27FC236}">
                  <a16:creationId xmlns:a16="http://schemas.microsoft.com/office/drawing/2014/main" id="{A7370387-C8AA-4FC4-B636-C83BA7921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5" name="Freeform: Shape 14">
              <a:extLst>
                <a:ext uri="{FF2B5EF4-FFF2-40B4-BE49-F238E27FC236}">
                  <a16:creationId xmlns:a16="http://schemas.microsoft.com/office/drawing/2014/main" id="{4E3C2B3B-4414-484B-8914-7CB18736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6" name="Freeform: Shape 15">
              <a:extLst>
                <a:ext uri="{FF2B5EF4-FFF2-40B4-BE49-F238E27FC236}">
                  <a16:creationId xmlns:a16="http://schemas.microsoft.com/office/drawing/2014/main" id="{AFB69BCB-EE83-44E6-8C11-3344C73D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7" name="Freeform: Shape 16">
              <a:extLst>
                <a:ext uri="{FF2B5EF4-FFF2-40B4-BE49-F238E27FC236}">
                  <a16:creationId xmlns:a16="http://schemas.microsoft.com/office/drawing/2014/main" id="{98E9BA58-2C07-4CA1-99C2-7738FBA37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4" name="Title 1">
            <a:extLst>
              <a:ext uri="{FF2B5EF4-FFF2-40B4-BE49-F238E27FC236}">
                <a16:creationId xmlns:a16="http://schemas.microsoft.com/office/drawing/2014/main" id="{479C1F7D-15D6-8151-905B-193A34079CB1}"/>
              </a:ext>
            </a:extLst>
          </p:cNvPr>
          <p:cNvSpPr txBox="1">
            <a:spLocks/>
          </p:cNvSpPr>
          <p:nvPr/>
        </p:nvSpPr>
        <p:spPr>
          <a:xfrm>
            <a:off x="5584114" y="0"/>
            <a:ext cx="6594612" cy="164459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4000" u="sng" dirty="0">
                <a:solidFill>
                  <a:schemeClr val="tx2"/>
                </a:solidFill>
                <a:latin typeface="Arial Rounded MT Bold" panose="020F0704030504030204" pitchFamily="34" charset="0"/>
              </a:rPr>
              <a:t>Church  Websites  Matter¹</a:t>
            </a:r>
          </a:p>
        </p:txBody>
      </p:sp>
      <p:sp>
        <p:nvSpPr>
          <p:cNvPr id="5" name="Content Placeholder 2">
            <a:extLst>
              <a:ext uri="{FF2B5EF4-FFF2-40B4-BE49-F238E27FC236}">
                <a16:creationId xmlns:a16="http://schemas.microsoft.com/office/drawing/2014/main" id="{F0A2B5FE-9916-D225-C1BA-E6547AFDBC92}"/>
              </a:ext>
            </a:extLst>
          </p:cNvPr>
          <p:cNvSpPr txBox="1">
            <a:spLocks/>
          </p:cNvSpPr>
          <p:nvPr/>
        </p:nvSpPr>
        <p:spPr>
          <a:xfrm>
            <a:off x="5768949" y="461963"/>
            <a:ext cx="6294497" cy="43434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00050" lvl="1" indent="0">
              <a:buFont typeface="Arial" panose="020B0604020202020204" pitchFamily="34" charset="0"/>
              <a:buNone/>
              <a:tabLst>
                <a:tab pos="1371600" algn="l"/>
              </a:tabLst>
            </a:pPr>
            <a:r>
              <a:rPr lang="en-US" sz="2400" dirty="0">
                <a:latin typeface="Arial Rounded MT Bold" panose="020F0704030504030204" pitchFamily="34" charset="0"/>
              </a:rPr>
              <a:t>       		</a:t>
            </a:r>
            <a:endParaRPr lang="en-US" sz="2400" u="sng" dirty="0">
              <a:latin typeface="Arial Rounded MT Bold" panose="020F0704030504030204" pitchFamily="34" charset="0"/>
            </a:endParaRPr>
          </a:p>
          <a:p>
            <a:pPr marL="238125" lvl="2" indent="0">
              <a:buNone/>
              <a:tabLst>
                <a:tab pos="1143000" algn="l"/>
                <a:tab pos="1371600" algn="l"/>
                <a:tab pos="1828800" algn="l"/>
              </a:tabLst>
            </a:pPr>
            <a:r>
              <a:rPr lang="en-US" sz="2400" dirty="0">
                <a:latin typeface="Arial Rounded MT Bold" panose="020F0704030504030204" pitchFamily="34" charset="0"/>
              </a:rPr>
              <a:t>~ 53%  of   browsing  is  on  smart  	phones / tablets</a:t>
            </a:r>
          </a:p>
          <a:p>
            <a:pPr marL="685800" lvl="2" indent="-447675">
              <a:buFont typeface="Arial" panose="020B0604020202020204" pitchFamily="34" charset="0"/>
              <a:buAutoNum type="arabicPeriod"/>
              <a:tabLst>
                <a:tab pos="1143000" algn="l"/>
                <a:tab pos="1371600" algn="l"/>
                <a:tab pos="1828800" algn="l"/>
              </a:tabLst>
            </a:pPr>
            <a:endParaRPr lang="en-US" sz="2400" dirty="0">
              <a:latin typeface="Arial Rounded MT Bold" panose="020F0704030504030204" pitchFamily="34" charset="0"/>
            </a:endParaRPr>
          </a:p>
          <a:p>
            <a:pPr marL="238125" lvl="2" indent="0">
              <a:buNone/>
              <a:tabLst>
                <a:tab pos="1143000" algn="l"/>
                <a:tab pos="1371600" algn="l"/>
                <a:tab pos="1828800" algn="l"/>
              </a:tabLst>
            </a:pPr>
            <a:r>
              <a:rPr lang="en-US" sz="2400" dirty="0">
                <a:latin typeface="Arial Rounded MT Bold" panose="020F0704030504030204" pitchFamily="34" charset="0"/>
              </a:rPr>
              <a:t>~ 80%  of  people  stop  engaging  if  it  	loads  in  less  than  3  seconds</a:t>
            </a:r>
          </a:p>
          <a:p>
            <a:pPr marL="685800" lvl="2" indent="-447675">
              <a:buFont typeface="Arial" panose="020B0604020202020204" pitchFamily="34" charset="0"/>
              <a:buAutoNum type="arabicPeriod"/>
              <a:tabLst>
                <a:tab pos="1143000" algn="l"/>
                <a:tab pos="1371600" algn="l"/>
                <a:tab pos="1828800" algn="l"/>
              </a:tabLst>
            </a:pPr>
            <a:endParaRPr lang="en-US" sz="2400" dirty="0">
              <a:latin typeface="Arial Rounded MT Bold" panose="020F0704030504030204" pitchFamily="34" charset="0"/>
            </a:endParaRPr>
          </a:p>
          <a:p>
            <a:pPr marL="238125" lvl="2" indent="0">
              <a:buNone/>
              <a:tabLst>
                <a:tab pos="1143000" algn="l"/>
                <a:tab pos="1371600" algn="l"/>
                <a:tab pos="1828800" algn="l"/>
              </a:tabLst>
            </a:pPr>
            <a:r>
              <a:rPr lang="en-US" sz="2400" dirty="0">
                <a:latin typeface="Arial Rounded MT Bold" panose="020F0704030504030204" pitchFamily="34" charset="0"/>
              </a:rPr>
              <a:t>~ 62%  of  church  websites  don’t  	easily  provide  new  visitor  	information</a:t>
            </a:r>
          </a:p>
          <a:p>
            <a:pPr marL="685800" lvl="2" indent="-447675">
              <a:buFont typeface="Arial" panose="020B0604020202020204" pitchFamily="34" charset="0"/>
              <a:buAutoNum type="arabicPeriod"/>
              <a:tabLst>
                <a:tab pos="1143000" algn="l"/>
                <a:tab pos="1371600" algn="l"/>
                <a:tab pos="1828800" algn="l"/>
              </a:tabLst>
            </a:pPr>
            <a:endParaRPr lang="en-US" sz="2400" dirty="0">
              <a:latin typeface="Arial Rounded MT Bold" panose="020F0704030504030204" pitchFamily="34" charset="0"/>
            </a:endParaRPr>
          </a:p>
          <a:p>
            <a:pPr marL="238125" lvl="2" indent="0">
              <a:buNone/>
              <a:tabLst>
                <a:tab pos="1143000" algn="l"/>
                <a:tab pos="1371600" algn="l"/>
                <a:tab pos="1828800" algn="l"/>
              </a:tabLst>
            </a:pPr>
            <a:r>
              <a:rPr lang="en-US" sz="2400" dirty="0">
                <a:latin typeface="Arial Rounded MT Bold" panose="020F0704030504030204" pitchFamily="34" charset="0"/>
              </a:rPr>
              <a:t>~ Users   form  an  initial  opinion  of  	if  they  will  stay  or  leave  a  	website  in  ≈ </a:t>
            </a:r>
            <a:r>
              <a:rPr lang="en-US" sz="2400" dirty="0">
                <a:latin typeface="Arial Rounded MT Bold" panose="020F0704030504030204" pitchFamily="34" charset="0"/>
                <a:hlinkClick r:id="rId3">
                  <a:extLst>
                    <a:ext uri="{A12FA001-AC4F-418D-AE19-62706E023703}">
                      <ahyp:hlinkClr xmlns:ahyp="http://schemas.microsoft.com/office/drawing/2018/hyperlinkcolor" val="tx"/>
                    </a:ext>
                  </a:extLst>
                </a:hlinkClick>
              </a:rPr>
              <a:t>50 milliseconds </a:t>
            </a:r>
            <a:r>
              <a:rPr lang="en-US" sz="2400" dirty="0">
                <a:latin typeface="Arial Rounded MT Bold" panose="020F0704030504030204" pitchFamily="34" charset="0"/>
              </a:rPr>
              <a:t>	(that’s  0.05  seconds)</a:t>
            </a:r>
            <a:r>
              <a:rPr lang="en-US" sz="2400" dirty="0">
                <a:latin typeface="Arial Rounded MT Bold" panose="020F0704030504030204" pitchFamily="34" charset="0"/>
                <a:cs typeface="Times New Roman" panose="02020603050405020304" pitchFamily="18" charset="0"/>
              </a:rPr>
              <a:t>²</a:t>
            </a:r>
            <a:endParaRPr lang="en-US" sz="2400" dirty="0">
              <a:latin typeface="Arial Rounded MT Bold" panose="020F0704030504030204" pitchFamily="34" charset="0"/>
            </a:endParaRPr>
          </a:p>
          <a:p>
            <a:pPr marL="4057650" lvl="8" indent="-514350">
              <a:buFont typeface="Arial" panose="020B0604020202020204" pitchFamily="34" charset="0"/>
              <a:buAutoNum type="arabicPeriod"/>
              <a:tabLst>
                <a:tab pos="1371600" algn="l"/>
                <a:tab pos="1828800" algn="l"/>
              </a:tabLst>
            </a:pPr>
            <a:endParaRPr lang="en-US" sz="2400" dirty="0">
              <a:latin typeface="Arial Rounded MT Bold" panose="020F0704030504030204" pitchFamily="34" charset="0"/>
            </a:endParaRPr>
          </a:p>
        </p:txBody>
      </p:sp>
      <p:sp>
        <p:nvSpPr>
          <p:cNvPr id="7" name="TextBox 6">
            <a:extLst>
              <a:ext uri="{FF2B5EF4-FFF2-40B4-BE49-F238E27FC236}">
                <a16:creationId xmlns:a16="http://schemas.microsoft.com/office/drawing/2014/main" id="{8A021491-A3F6-F7C6-6D0E-B59D880BDFCA}"/>
              </a:ext>
            </a:extLst>
          </p:cNvPr>
          <p:cNvSpPr txBox="1"/>
          <p:nvPr/>
        </p:nvSpPr>
        <p:spPr>
          <a:xfrm>
            <a:off x="4932189" y="6172835"/>
            <a:ext cx="9069859" cy="646331"/>
          </a:xfrm>
          <a:prstGeom prst="rect">
            <a:avLst/>
          </a:prstGeom>
          <a:noFill/>
        </p:spPr>
        <p:txBody>
          <a:bodyPr wrap="square" rtlCol="0">
            <a:spAutoFit/>
          </a:bodyPr>
          <a:lstStyle/>
          <a:p>
            <a:pPr eaLnBrk="0" fontAlgn="base" hangingPunct="0">
              <a:spcBef>
                <a:spcPct val="0"/>
              </a:spcBef>
              <a:spcAft>
                <a:spcPct val="0"/>
              </a:spcAft>
            </a:pPr>
            <a:r>
              <a:rPr lang="en-US" sz="1200" b="1" dirty="0">
                <a:latin typeface="Georgia" panose="02040502050405020303" pitchFamily="18" charset="0"/>
                <a:cs typeface="Times New Roman" panose="02020603050405020304" pitchFamily="18" charset="0"/>
              </a:rPr>
              <a:t>¹ An extensive case study that analyzed 1,008 church websites from 30+ different countries </a:t>
            </a:r>
            <a:r>
              <a:rPr lang="en-US" sz="1200" b="1" dirty="0">
                <a:latin typeface="Georgia" panose="02040502050405020303"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https://www.nucleus.church/blog/church-website-essentials/</a:t>
            </a:r>
            <a:endParaRPr lang="en-US" sz="1200" b="1" dirty="0">
              <a:latin typeface="Georgia" panose="02040502050405020303" pitchFamily="18" charset="0"/>
              <a:cs typeface="Times New Roman" panose="02020603050405020304" pitchFamily="18" charset="0"/>
            </a:endParaRPr>
          </a:p>
          <a:p>
            <a:pPr eaLnBrk="0" fontAlgn="base" hangingPunct="0">
              <a:spcBef>
                <a:spcPct val="0"/>
              </a:spcBef>
              <a:spcAft>
                <a:spcPct val="0"/>
              </a:spcAft>
            </a:pPr>
            <a:r>
              <a:rPr lang="en-US" sz="1200" b="1" dirty="0">
                <a:latin typeface="Georgia" panose="02040502050405020303" pitchFamily="18" charset="0"/>
                <a:cs typeface="Times New Roman" panose="02020603050405020304" pitchFamily="18" charset="0"/>
              </a:rPr>
              <a:t>²  https://cxl.com/blog/first-impressions-matter-the-importance-of-great-visual-design/</a:t>
            </a:r>
            <a:endParaRPr lang="en-US" sz="1200" b="1" dirty="0">
              <a:latin typeface="Georgia" panose="02040502050405020303" pitchFamily="18" charset="0"/>
            </a:endParaRPr>
          </a:p>
        </p:txBody>
      </p:sp>
    </p:spTree>
    <p:extLst>
      <p:ext uri="{BB962C8B-B14F-4D97-AF65-F5344CB8AC3E}">
        <p14:creationId xmlns:p14="http://schemas.microsoft.com/office/powerpoint/2010/main" val="9730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subTnLst>
                                    <p:animClr clrSpc="rgb" dir="cw">
                                      <p:cBhvr override="childStyle">
                                        <p:cTn dur="1" fill="hold" display="0" masterRel="nextClick" afterEffect="1"/>
                                        <p:tgtEl>
                                          <p:spTgt spid="5">
                                            <p:txEl>
                                              <p:pRg st="5" end="5"/>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7F2EA-2958-4D46-8B29-EA84444A19D0}"/>
              </a:ext>
            </a:extLst>
          </p:cNvPr>
          <p:cNvSpPr>
            <a:spLocks noGrp="1"/>
          </p:cNvSpPr>
          <p:nvPr>
            <p:ph type="ctrTitle" idx="4294967295"/>
          </p:nvPr>
        </p:nvSpPr>
        <p:spPr>
          <a:xfrm>
            <a:off x="171551" y="-655715"/>
            <a:ext cx="4154783" cy="5204085"/>
          </a:xfrm>
        </p:spPr>
        <p:txBody>
          <a:bodyPr vert="horz" lIns="91440" tIns="45720" rIns="91440" bIns="45720" rtlCol="0" anchor="ctr">
            <a:normAutofit/>
          </a:bodyPr>
          <a:lstStyle/>
          <a:p>
            <a:pPr algn="ctr"/>
            <a:r>
              <a:rPr lang="en-US" sz="3600" kern="1200" dirty="0">
                <a:solidFill>
                  <a:srgbClr val="0070C0"/>
                </a:solidFill>
                <a:latin typeface="Arial Rounded MT Bold" panose="020F0704030504030204" pitchFamily="34" charset="0"/>
              </a:rPr>
              <a:t>The  Parable  of  Generosity Featured in all 4 Gospels</a:t>
            </a:r>
          </a:p>
        </p:txBody>
      </p:sp>
      <p:pic>
        <p:nvPicPr>
          <p:cNvPr id="2" name="Picture 1">
            <a:extLst>
              <a:ext uri="{FF2B5EF4-FFF2-40B4-BE49-F238E27FC236}">
                <a16:creationId xmlns:a16="http://schemas.microsoft.com/office/drawing/2014/main" id="{D6D415DE-B25F-4F3B-892B-55FD47FB1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98" y="3245595"/>
            <a:ext cx="2643740" cy="1939629"/>
          </a:xfrm>
          <a:prstGeom prst="rect">
            <a:avLst/>
          </a:prstGeom>
        </p:spPr>
      </p:pic>
      <p:sp>
        <p:nvSpPr>
          <p:cNvPr id="4" name="Subtitle 3">
            <a:extLst>
              <a:ext uri="{FF2B5EF4-FFF2-40B4-BE49-F238E27FC236}">
                <a16:creationId xmlns:a16="http://schemas.microsoft.com/office/drawing/2014/main" id="{39A9AEAD-0535-4700-A17C-79CBF425EDF9}"/>
              </a:ext>
            </a:extLst>
          </p:cNvPr>
          <p:cNvSpPr>
            <a:spLocks noGrp="1"/>
          </p:cNvSpPr>
          <p:nvPr>
            <p:ph type="subTitle" sz="quarter" idx="4294967295"/>
          </p:nvPr>
        </p:nvSpPr>
        <p:spPr>
          <a:xfrm>
            <a:off x="716012" y="5503669"/>
            <a:ext cx="4521800" cy="902888"/>
          </a:xfrm>
        </p:spPr>
        <p:txBody>
          <a:bodyPr>
            <a:normAutofit/>
          </a:bodyPr>
          <a:lstStyle/>
          <a:p>
            <a:pPr marL="0" indent="0" defTabSz="466344">
              <a:spcBef>
                <a:spcPts val="510"/>
              </a:spcBef>
              <a:buNone/>
            </a:pPr>
            <a:r>
              <a:rPr lang="en-US" sz="1600" kern="1200" dirty="0">
                <a:solidFill>
                  <a:srgbClr val="0070C0"/>
                </a:solidFill>
                <a:latin typeface="Georgia" panose="02040502050405020303" pitchFamily="18" charset="0"/>
                <a:ea typeface="+mn-ea"/>
                <a:cs typeface="+mn-cs"/>
              </a:rPr>
              <a:t>Matthew  14:13    Mark  6:31 </a:t>
            </a:r>
          </a:p>
          <a:p>
            <a:pPr marL="0" indent="0" defTabSz="466344">
              <a:spcBef>
                <a:spcPts val="510"/>
              </a:spcBef>
              <a:buNone/>
            </a:pPr>
            <a:r>
              <a:rPr lang="en-US" sz="1600" kern="1200" dirty="0">
                <a:solidFill>
                  <a:srgbClr val="0070C0"/>
                </a:solidFill>
                <a:latin typeface="Georgia" panose="02040502050405020303" pitchFamily="18" charset="0"/>
                <a:ea typeface="+mn-ea"/>
                <a:cs typeface="+mn-cs"/>
              </a:rPr>
              <a:t>Luke  9:12              John  6:1-14 </a:t>
            </a:r>
            <a:endParaRPr lang="en-US" sz="1600" dirty="0">
              <a:solidFill>
                <a:srgbClr val="0070C0"/>
              </a:solidFill>
              <a:effectLst/>
              <a:latin typeface="Georgia" panose="02040502050405020303" pitchFamily="18" charset="0"/>
            </a:endParaRPr>
          </a:p>
        </p:txBody>
      </p:sp>
      <p:sp>
        <p:nvSpPr>
          <p:cNvPr id="5" name="Subtitle 3">
            <a:extLst>
              <a:ext uri="{FF2B5EF4-FFF2-40B4-BE49-F238E27FC236}">
                <a16:creationId xmlns:a16="http://schemas.microsoft.com/office/drawing/2014/main" id="{F0C1B1DB-779C-1800-CF07-9BAF88E0C6F0}"/>
              </a:ext>
            </a:extLst>
          </p:cNvPr>
          <p:cNvSpPr txBox="1">
            <a:spLocks/>
          </p:cNvSpPr>
          <p:nvPr/>
        </p:nvSpPr>
        <p:spPr bwMode="auto">
          <a:xfrm>
            <a:off x="5633106" y="1494883"/>
            <a:ext cx="5481735" cy="90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ct val="20000"/>
              </a:spcBef>
              <a:spcAft>
                <a:spcPct val="0"/>
              </a:spcAft>
              <a:buFontTx/>
              <a:buNone/>
              <a:defRPr sz="2800" b="1" baseline="0">
                <a:solidFill>
                  <a:schemeClr val="tx1"/>
                </a:solidFill>
                <a:effectLst>
                  <a:outerShdw blurRad="38100" dist="38100" dir="2700000" algn="tl">
                    <a:srgbClr val="C0C0C0"/>
                  </a:outerShdw>
                </a:effectLst>
                <a:latin typeface="Arial" panose="020B0604020202020204" pitchFamily="34" charset="0"/>
                <a:ea typeface="+mn-ea"/>
                <a:cs typeface="Arial" panose="020B0604020202020204" pitchFamily="34" charset="0"/>
              </a:defRPr>
            </a:lvl1pPr>
            <a:lvl2pPr marL="742950" indent="-285750" algn="l" rtl="0" fontAlgn="base">
              <a:lnSpc>
                <a:spcPct val="90000"/>
              </a:lnSpc>
              <a:spcBef>
                <a:spcPct val="20000"/>
              </a:spcBef>
              <a:spcAft>
                <a:spcPct val="0"/>
              </a:spcAft>
              <a:buChar char="–"/>
              <a:defRPr sz="2800" b="1">
                <a:solidFill>
                  <a:schemeClr val="tx1"/>
                </a:solidFill>
                <a:effectLst>
                  <a:outerShdw blurRad="38100" dist="38100" dir="2700000" algn="tl">
                    <a:srgbClr val="C0C0C0"/>
                  </a:outerShdw>
                </a:effectLst>
                <a:latin typeface="Georgia" panose="02040502050405020303" pitchFamily="18" charset="0"/>
                <a:cs typeface="Arial" panose="020B0604020202020204" pitchFamily="34" charset="0"/>
              </a:defRPr>
            </a:lvl2pPr>
            <a:lvl3pPr marL="1143000" indent="-228600" algn="l" rtl="0" fontAlgn="base">
              <a:lnSpc>
                <a:spcPct val="90000"/>
              </a:lnSpc>
              <a:spcBef>
                <a:spcPct val="20000"/>
              </a:spcBef>
              <a:spcAft>
                <a:spcPct val="0"/>
              </a:spcAft>
              <a:buChar char="•"/>
              <a:defRPr sz="2400" b="1">
                <a:solidFill>
                  <a:schemeClr val="tx1"/>
                </a:solidFill>
                <a:latin typeface="Georgia" panose="02040502050405020303" pitchFamily="18" charset="0"/>
                <a:cs typeface="Arial" panose="020B0604020202020204" pitchFamily="34" charset="0"/>
              </a:defRPr>
            </a:lvl3pPr>
            <a:lvl4pPr marL="1600200" indent="-228600" algn="l" rtl="0" fontAlgn="base">
              <a:lnSpc>
                <a:spcPct val="110000"/>
              </a:lnSpc>
              <a:spcBef>
                <a:spcPct val="20000"/>
              </a:spcBef>
              <a:spcAft>
                <a:spcPct val="0"/>
              </a:spcAft>
              <a:buChar char="–"/>
              <a:defRPr sz="2000" b="1">
                <a:solidFill>
                  <a:schemeClr val="tx1"/>
                </a:solidFill>
                <a:latin typeface="Georgia" panose="02040502050405020303" pitchFamily="18" charset="0"/>
                <a:cs typeface="Arial" panose="020B0604020202020204" pitchFamily="34" charset="0"/>
              </a:defRPr>
            </a:lvl4pPr>
            <a:lvl5pPr marL="2057400" indent="-228600" algn="l" rtl="0" fontAlgn="base">
              <a:lnSpc>
                <a:spcPct val="110000"/>
              </a:lnSpc>
              <a:spcBef>
                <a:spcPct val="20000"/>
              </a:spcBef>
              <a:spcAft>
                <a:spcPct val="0"/>
              </a:spcAft>
              <a:buChar char="»"/>
              <a:defRPr sz="2000" b="1">
                <a:solidFill>
                  <a:schemeClr val="tx1"/>
                </a:solidFill>
                <a:latin typeface="Georgia" panose="02040502050405020303" pitchFamily="18" charset="0"/>
                <a:cs typeface="Arial" panose="020B0604020202020204" pitchFamily="34" charset="0"/>
              </a:defRPr>
            </a:lvl5pPr>
            <a:lvl6pPr marL="2514600" indent="-228600" algn="l" rtl="0" fontAlgn="base">
              <a:lnSpc>
                <a:spcPct val="110000"/>
              </a:lnSpc>
              <a:spcBef>
                <a:spcPct val="20000"/>
              </a:spcBef>
              <a:spcAft>
                <a:spcPct val="0"/>
              </a:spcAft>
              <a:buChar char="»"/>
              <a:defRPr sz="2000">
                <a:solidFill>
                  <a:schemeClr val="tx1"/>
                </a:solidFill>
                <a:latin typeface="+mn-lt"/>
              </a:defRPr>
            </a:lvl6pPr>
            <a:lvl7pPr marL="2971800" indent="-228600" algn="l" rtl="0" fontAlgn="base">
              <a:lnSpc>
                <a:spcPct val="110000"/>
              </a:lnSpc>
              <a:spcBef>
                <a:spcPct val="20000"/>
              </a:spcBef>
              <a:spcAft>
                <a:spcPct val="0"/>
              </a:spcAft>
              <a:buChar char="»"/>
              <a:defRPr sz="2000">
                <a:solidFill>
                  <a:schemeClr val="tx1"/>
                </a:solidFill>
                <a:latin typeface="+mn-lt"/>
              </a:defRPr>
            </a:lvl7pPr>
            <a:lvl8pPr marL="3429000" indent="-228600" algn="l" rtl="0" fontAlgn="base">
              <a:lnSpc>
                <a:spcPct val="110000"/>
              </a:lnSpc>
              <a:spcBef>
                <a:spcPct val="20000"/>
              </a:spcBef>
              <a:spcAft>
                <a:spcPct val="0"/>
              </a:spcAft>
              <a:buChar char="»"/>
              <a:defRPr sz="2000">
                <a:solidFill>
                  <a:schemeClr val="tx1"/>
                </a:solidFill>
                <a:latin typeface="+mn-lt"/>
              </a:defRPr>
            </a:lvl8pPr>
            <a:lvl9pPr marL="3886200" indent="-228600" algn="l" rtl="0" fontAlgn="base">
              <a:lnSpc>
                <a:spcPct val="110000"/>
              </a:lnSpc>
              <a:spcBef>
                <a:spcPct val="20000"/>
              </a:spcBef>
              <a:spcAft>
                <a:spcPct val="0"/>
              </a:spcAft>
              <a:buChar char="»"/>
              <a:defRPr sz="2000">
                <a:solidFill>
                  <a:schemeClr val="tx1"/>
                </a:solidFill>
                <a:latin typeface="+mn-lt"/>
              </a:defRPr>
            </a:lvl9pPr>
          </a:lstStyle>
          <a:p>
            <a:pPr defTabSz="466344"/>
            <a:r>
              <a:rPr lang="en-US" sz="3600" b="1" kern="0" baseline="0" dirty="0">
                <a:solidFill>
                  <a:schemeClr val="bg1"/>
                </a:solidFill>
                <a:effectLst/>
                <a:latin typeface="Arial Rounded MT Bold" panose="020F0704030504030204" pitchFamily="34" charset="0"/>
              </a:rPr>
              <a:t>“There  is  a  lad  here  who  has  five  barley  loaves  and  two  small  fish,  but  what  are  they  among  so  many.” </a:t>
            </a:r>
          </a:p>
          <a:p>
            <a:pPr defTabSz="466344"/>
            <a:endParaRPr lang="en-US" sz="1428" b="1" kern="0" baseline="0" dirty="0">
              <a:solidFill>
                <a:schemeClr val="bg1"/>
              </a:solidFill>
              <a:effectLst/>
              <a:latin typeface="Georgia" panose="02040502050405020303" pitchFamily="18" charset="0"/>
              <a:ea typeface="+mn-ea"/>
              <a:cs typeface="Arial" panose="020B0604020202020204" pitchFamily="34" charset="0"/>
            </a:endParaRPr>
          </a:p>
          <a:p>
            <a:pPr defTabSz="466344"/>
            <a:endParaRPr lang="en-US" sz="1428" b="1" kern="0" baseline="0" dirty="0">
              <a:solidFill>
                <a:schemeClr val="bg1"/>
              </a:solidFill>
              <a:effectLst/>
              <a:latin typeface="Georgia" panose="02040502050405020303" pitchFamily="18" charset="0"/>
              <a:ea typeface="+mn-ea"/>
              <a:cs typeface="Arial" panose="020B0604020202020204" pitchFamily="34" charset="0"/>
            </a:endParaRPr>
          </a:p>
          <a:p>
            <a:pPr defTabSz="466344"/>
            <a:endParaRPr lang="en-US" sz="1428" b="1" kern="0" baseline="0" dirty="0">
              <a:solidFill>
                <a:schemeClr val="bg1"/>
              </a:solidFill>
              <a:effectLst/>
              <a:latin typeface="Georgia" panose="02040502050405020303" pitchFamily="18" charset="0"/>
              <a:ea typeface="+mn-ea"/>
              <a:cs typeface="Arial" panose="020B0604020202020204" pitchFamily="34" charset="0"/>
            </a:endParaRPr>
          </a:p>
          <a:p>
            <a:pPr defTabSz="466344"/>
            <a:endParaRPr lang="en-US" sz="1428" b="1" kern="0" baseline="0" dirty="0">
              <a:solidFill>
                <a:schemeClr val="bg1"/>
              </a:solidFill>
              <a:effectLst/>
              <a:latin typeface="Georgia" panose="02040502050405020303" pitchFamily="18" charset="0"/>
              <a:ea typeface="+mn-ea"/>
              <a:cs typeface="Arial" panose="020B0604020202020204" pitchFamily="34" charset="0"/>
            </a:endParaRPr>
          </a:p>
          <a:p>
            <a:pPr defTabSz="466344"/>
            <a:r>
              <a:rPr lang="en-US" sz="1428" b="1" kern="0" baseline="0" dirty="0">
                <a:solidFill>
                  <a:schemeClr val="bg1"/>
                </a:solidFill>
                <a:effectLst/>
                <a:latin typeface="Georgia" panose="02040502050405020303" pitchFamily="18" charset="0"/>
              </a:rPr>
              <a:t>John  6:9</a:t>
            </a:r>
            <a:endParaRPr lang="en-US" sz="4000" kern="0" dirty="0">
              <a:solidFill>
                <a:schemeClr val="bg1"/>
              </a:solidFill>
              <a:effectLst/>
              <a:latin typeface="Georgia" panose="02040502050405020303" pitchFamily="18" charset="0"/>
            </a:endParaRPr>
          </a:p>
        </p:txBody>
      </p:sp>
    </p:spTree>
    <p:extLst>
      <p:ext uri="{BB962C8B-B14F-4D97-AF65-F5344CB8AC3E}">
        <p14:creationId xmlns:p14="http://schemas.microsoft.com/office/powerpoint/2010/main" val="34118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Beverly Hill City Hall">
            <a:extLst>
              <a:ext uri="{FF2B5EF4-FFF2-40B4-BE49-F238E27FC236}">
                <a16:creationId xmlns:a16="http://schemas.microsoft.com/office/drawing/2014/main" id="{F28068EE-0005-0C0B-567C-DAEF85F190EA}"/>
              </a:ext>
            </a:extLst>
          </p:cNvPr>
          <p:cNvPicPr>
            <a:picLocks noChangeAspect="1"/>
          </p:cNvPicPr>
          <p:nvPr/>
        </p:nvPicPr>
        <p:blipFill rotWithShape="1">
          <a:blip r:embed="rId2">
            <a:alphaModFix/>
          </a:blip>
          <a:srcRect l="25054" r="12429" b="-2"/>
          <a:stretch/>
        </p:blipFill>
        <p:spPr>
          <a:xfrm>
            <a:off x="-305" y="1"/>
            <a:ext cx="6423053" cy="6858000"/>
          </a:xfrm>
          <a:prstGeom prst="rect">
            <a:avLst/>
          </a:prstGeom>
        </p:spPr>
      </p:pic>
      <p:grpSp>
        <p:nvGrpSpPr>
          <p:cNvPr id="12" name="Group 11">
            <a:extLst>
              <a:ext uri="{FF2B5EF4-FFF2-40B4-BE49-F238E27FC236}">
                <a16:creationId xmlns:a16="http://schemas.microsoft.com/office/drawing/2014/main" id="{B0A10B5A-315F-4751-BA35-34556B5D26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423049" cy="6858001"/>
            <a:chOff x="0" y="0"/>
            <a:chExt cx="6423049" cy="6858001"/>
          </a:xfrm>
        </p:grpSpPr>
        <p:sp>
          <p:nvSpPr>
            <p:cNvPr id="13" name="Freeform: Shape 12">
              <a:extLst>
                <a:ext uri="{FF2B5EF4-FFF2-40B4-BE49-F238E27FC236}">
                  <a16:creationId xmlns:a16="http://schemas.microsoft.com/office/drawing/2014/main" id="{4A5DAC55-04A1-4AB4-A2C6-C859A915C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7370387-C8AA-4FC4-B636-C83BA7921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E3C2B3B-4414-484B-8914-7CB18736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FB69BCB-EE83-44E6-8C11-3344C73D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98E9BA58-2C07-4CA1-99C2-7738FBA37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itle 1">
            <a:extLst>
              <a:ext uri="{FF2B5EF4-FFF2-40B4-BE49-F238E27FC236}">
                <a16:creationId xmlns:a16="http://schemas.microsoft.com/office/drawing/2014/main" id="{479C1F7D-15D6-8151-905B-193A34079CB1}"/>
              </a:ext>
            </a:extLst>
          </p:cNvPr>
          <p:cNvSpPr txBox="1">
            <a:spLocks/>
          </p:cNvSpPr>
          <p:nvPr/>
        </p:nvSpPr>
        <p:spPr>
          <a:xfrm>
            <a:off x="5584114" y="0"/>
            <a:ext cx="6594612" cy="164459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sng" strike="noStrike" kern="1200" cap="none" spc="0" normalizeH="0" baseline="0" noProof="0" dirty="0">
                <a:ln>
                  <a:noFill/>
                </a:ln>
                <a:solidFill>
                  <a:srgbClr val="44546A"/>
                </a:solidFill>
                <a:effectLst/>
                <a:uLnTx/>
                <a:uFillTx/>
                <a:latin typeface="Arial Rounded MT Bold" panose="020F0704030504030204" pitchFamily="34" charset="0"/>
                <a:ea typeface="+mj-ea"/>
                <a:cs typeface="+mj-cs"/>
              </a:rPr>
              <a:t>Church  Websites  Matter¹</a:t>
            </a:r>
          </a:p>
        </p:txBody>
      </p:sp>
      <p:sp>
        <p:nvSpPr>
          <p:cNvPr id="5" name="Content Placeholder 2">
            <a:extLst>
              <a:ext uri="{FF2B5EF4-FFF2-40B4-BE49-F238E27FC236}">
                <a16:creationId xmlns:a16="http://schemas.microsoft.com/office/drawing/2014/main" id="{F0A2B5FE-9916-D225-C1BA-E6547AFDBC92}"/>
              </a:ext>
            </a:extLst>
          </p:cNvPr>
          <p:cNvSpPr txBox="1">
            <a:spLocks/>
          </p:cNvSpPr>
          <p:nvPr/>
        </p:nvSpPr>
        <p:spPr>
          <a:xfrm>
            <a:off x="5634273" y="1081088"/>
            <a:ext cx="6294497" cy="43434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0005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tab pos="1371600" algn="l"/>
              </a:tabLst>
              <a:defRPr/>
            </a:pPr>
            <a:r>
              <a:rPr kumimoji="0" lang="en-US" sz="2000" b="0" i="0" u="none" strike="noStrike" kern="1200" cap="none" spc="0" normalizeH="0" baseline="0" noProof="0" dirty="0">
                <a:ln>
                  <a:noFill/>
                </a:ln>
                <a:effectLst/>
                <a:uLnTx/>
                <a:uFillTx/>
                <a:latin typeface="Arial Rounded MT Bold" panose="020F0704030504030204" pitchFamily="34" charset="0"/>
              </a:rPr>
              <a:t>       		</a:t>
            </a:r>
            <a:endParaRPr kumimoji="0" lang="en-US" sz="2000" b="0" i="0" u="sng" strike="noStrike" kern="1200" cap="none" spc="0" normalizeH="0" baseline="0" noProof="0" dirty="0">
              <a:ln>
                <a:noFill/>
              </a:ln>
              <a:effectLst/>
              <a:uLnTx/>
              <a:uFillTx/>
              <a:latin typeface="Arial Rounded MT Bold" panose="020F0704030504030204" pitchFamily="34" charset="0"/>
            </a:endParaRPr>
          </a:p>
          <a:p>
            <a:pPr marL="350838" lvl="2" indent="0">
              <a:buNone/>
              <a:tabLst>
                <a:tab pos="1371600" algn="l"/>
                <a:tab pos="1828800" algn="l"/>
              </a:tabLst>
            </a:pPr>
            <a:r>
              <a:rPr lang="en-US" sz="2000" dirty="0">
                <a:latin typeface="Arial Rounded MT Bold" panose="020F0704030504030204" pitchFamily="34" charset="0"/>
              </a:rPr>
              <a:t>~ 97%  of  people  search  for  churches  online</a:t>
            </a:r>
          </a:p>
          <a:p>
            <a:pPr marL="798513" lvl="2" indent="-447675">
              <a:buAutoNum type="arabicPeriod"/>
              <a:tabLst>
                <a:tab pos="1371600" algn="l"/>
                <a:tab pos="1828800" algn="l"/>
              </a:tabLst>
            </a:pPr>
            <a:endParaRPr lang="en-US" sz="2000" dirty="0">
              <a:latin typeface="Arial Rounded MT Bold" panose="020F0704030504030204" pitchFamily="34" charset="0"/>
            </a:endParaRPr>
          </a:p>
          <a:p>
            <a:pPr marL="350838" lvl="2" indent="0">
              <a:buNone/>
              <a:tabLst>
                <a:tab pos="800100" algn="l"/>
                <a:tab pos="1371600" algn="l"/>
                <a:tab pos="1828800" algn="l"/>
              </a:tabLst>
            </a:pPr>
            <a:r>
              <a:rPr lang="en-US" sz="2000" dirty="0">
                <a:latin typeface="Arial Rounded MT Bold" panose="020F0704030504030204" pitchFamily="34" charset="0"/>
              </a:rPr>
              <a:t>~ 96.2%  of  churches  fail  the  “first  	impression  test”</a:t>
            </a:r>
          </a:p>
          <a:p>
            <a:pPr marL="798513" lvl="3" indent="58738">
              <a:buFont typeface="Wingdings" panose="05000000000000000000" pitchFamily="2" charset="2"/>
              <a:buChar char="Ø"/>
              <a:tabLst>
                <a:tab pos="1371600" algn="l"/>
                <a:tab pos="1828800" algn="l"/>
              </a:tabLst>
            </a:pPr>
            <a:r>
              <a:rPr lang="en-US" sz="2000" dirty="0">
                <a:latin typeface="Arial Rounded MT Bold" panose="020F0704030504030204" pitchFamily="34" charset="0"/>
              </a:rPr>
              <a:t> focal  point?</a:t>
            </a:r>
          </a:p>
          <a:p>
            <a:pPr marL="798513" lvl="3" indent="58738">
              <a:buFont typeface="Wingdings" panose="05000000000000000000" pitchFamily="2" charset="2"/>
              <a:buChar char="Ø"/>
              <a:tabLst>
                <a:tab pos="1371600" algn="l"/>
                <a:tab pos="1828800" algn="l"/>
              </a:tabLst>
            </a:pPr>
            <a:r>
              <a:rPr lang="en-US" sz="2000" dirty="0">
                <a:latin typeface="Arial Rounded MT Bold" panose="020F0704030504030204" pitchFamily="34" charset="0"/>
              </a:rPr>
              <a:t> responsive  design?</a:t>
            </a:r>
          </a:p>
          <a:p>
            <a:pPr marL="798513" lvl="3" indent="58738">
              <a:buFont typeface="Wingdings" panose="05000000000000000000" pitchFamily="2" charset="2"/>
              <a:buChar char="Ø"/>
              <a:tabLst>
                <a:tab pos="1371600" algn="l"/>
                <a:tab pos="1828800" algn="l"/>
              </a:tabLst>
            </a:pPr>
            <a:r>
              <a:rPr lang="en-US" sz="2000" dirty="0">
                <a:latin typeface="Arial Rounded MT Bold" panose="020F0704030504030204" pitchFamily="34" charset="0"/>
              </a:rPr>
              <a:t> quick  load  time?</a:t>
            </a:r>
          </a:p>
          <a:p>
            <a:pPr marL="798513" lvl="3" indent="58738">
              <a:buFont typeface="Wingdings" panose="05000000000000000000" pitchFamily="2" charset="2"/>
              <a:buChar char="Ø"/>
              <a:tabLst>
                <a:tab pos="1371600" algn="l"/>
                <a:tab pos="1828800" algn="l"/>
              </a:tabLst>
            </a:pPr>
            <a:r>
              <a:rPr lang="en-US" sz="2000" dirty="0">
                <a:latin typeface="Arial Rounded MT Bold" panose="020F0704030504030204" pitchFamily="34" charset="0"/>
              </a:rPr>
              <a:t> no  stock  photos  of  people’s  faces</a:t>
            </a:r>
          </a:p>
          <a:p>
            <a:pPr marL="798513" lvl="3" indent="58738">
              <a:buFont typeface="Wingdings" panose="05000000000000000000" pitchFamily="2" charset="2"/>
              <a:buChar char="Ø"/>
              <a:tabLst>
                <a:tab pos="1371600" algn="l"/>
                <a:tab pos="1828800" algn="l"/>
              </a:tabLst>
            </a:pPr>
            <a:r>
              <a:rPr lang="en-US" sz="2000" dirty="0">
                <a:latin typeface="Arial Rounded MT Bold" panose="020F0704030504030204" pitchFamily="34" charset="0"/>
              </a:rPr>
              <a:t> accessible  new  visitor  information</a:t>
            </a:r>
          </a:p>
          <a:p>
            <a:pPr marL="798513" lvl="3" indent="58738">
              <a:buFont typeface="Wingdings" panose="05000000000000000000" pitchFamily="2" charset="2"/>
              <a:buChar char="Ø"/>
              <a:tabLst>
                <a:tab pos="1371600" algn="l"/>
                <a:tab pos="1828800" algn="l"/>
              </a:tabLst>
            </a:pPr>
            <a:endParaRPr lang="en-US" sz="2000" dirty="0">
              <a:latin typeface="Arial Rounded MT Bold" panose="020F0704030504030204" pitchFamily="34" charset="0"/>
            </a:endParaRPr>
          </a:p>
          <a:p>
            <a:pPr marL="350838" lvl="2" indent="0">
              <a:buNone/>
              <a:tabLst>
                <a:tab pos="857250" algn="l"/>
                <a:tab pos="1371600" algn="l"/>
                <a:tab pos="1828800" algn="l"/>
              </a:tabLst>
            </a:pPr>
            <a:r>
              <a:rPr lang="en-US" sz="2000" dirty="0">
                <a:latin typeface="Arial Rounded MT Bold" panose="020F0704030504030204" pitchFamily="34" charset="0"/>
              </a:rPr>
              <a:t>~ The  “feel”  of  a  website  is  the  main  driver  	of  	first  impressions  (94%  about  the  	design  and  only  6%  about  the  	content)</a:t>
            </a:r>
          </a:p>
          <a:p>
            <a:pPr marL="4057650" marR="0" lvl="8" indent="-514350" algn="l" defTabSz="685800" rtl="0" eaLnBrk="1" fontAlgn="auto" latinLnBrk="0" hangingPunct="1">
              <a:lnSpc>
                <a:spcPct val="90000"/>
              </a:lnSpc>
              <a:spcBef>
                <a:spcPts val="375"/>
              </a:spcBef>
              <a:spcAft>
                <a:spcPts val="0"/>
              </a:spcAft>
              <a:buClrTx/>
              <a:buSzTx/>
              <a:buFont typeface="Arial" panose="020B0604020202020204" pitchFamily="34" charset="0"/>
              <a:buAutoNum type="arabicPeriod"/>
              <a:tabLst>
                <a:tab pos="1371600" algn="l"/>
                <a:tab pos="1828800" algn="l"/>
              </a:tabLst>
              <a:defRPr/>
            </a:pPr>
            <a:endParaRPr kumimoji="0" lang="en-US" sz="2000" b="0" i="0" u="none" strike="noStrike" kern="1200" cap="none" spc="0" normalizeH="0" baseline="0" noProof="0" dirty="0">
              <a:ln>
                <a:noFill/>
              </a:ln>
              <a:effectLst/>
              <a:uLnTx/>
              <a:uFillTx/>
              <a:latin typeface="Arial Rounded MT Bold" panose="020F0704030504030204" pitchFamily="34" charset="0"/>
            </a:endParaRPr>
          </a:p>
        </p:txBody>
      </p:sp>
      <p:sp>
        <p:nvSpPr>
          <p:cNvPr id="7" name="TextBox 6">
            <a:extLst>
              <a:ext uri="{FF2B5EF4-FFF2-40B4-BE49-F238E27FC236}">
                <a16:creationId xmlns:a16="http://schemas.microsoft.com/office/drawing/2014/main" id="{8A021491-A3F6-F7C6-6D0E-B59D880BDFCA}"/>
              </a:ext>
            </a:extLst>
          </p:cNvPr>
          <p:cNvSpPr txBox="1"/>
          <p:nvPr/>
        </p:nvSpPr>
        <p:spPr>
          <a:xfrm>
            <a:off x="4932189" y="6172835"/>
            <a:ext cx="906985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rPr>
              <a:t>¹ An extensive case study that analyzed 1,008 church websites from 30+ different countries </a:t>
            </a: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https://www.nucleus.church/blog/church-website-essentials/</a:t>
            </a:r>
            <a:endPar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rPr>
              <a:t>²  https://cxl.com/blog/first-impressions-matter-the-importance-of-great-visual-design/</a:t>
            </a:r>
            <a:endPar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226075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3" name="Text Box 4">
            <a:extLst>
              <a:ext uri="{FF2B5EF4-FFF2-40B4-BE49-F238E27FC236}">
                <a16:creationId xmlns:a16="http://schemas.microsoft.com/office/drawing/2014/main" id="{C717BAB2-C9CC-BEBB-859C-3F1927DED68E}"/>
              </a:ext>
            </a:extLst>
          </p:cNvPr>
          <p:cNvSpPr txBox="1">
            <a:spLocks noChangeArrowheads="1"/>
          </p:cNvSpPr>
          <p:nvPr/>
        </p:nvSpPr>
        <p:spPr bwMode="auto">
          <a:xfrm>
            <a:off x="2240860" y="1394376"/>
            <a:ext cx="3872267" cy="26359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fontAlgn="base">
              <a:lnSpc>
                <a:spcPct val="120000"/>
              </a:lnSpc>
              <a:spcBef>
                <a:spcPct val="0"/>
              </a:spcBef>
              <a:spcAft>
                <a:spcPts val="600"/>
              </a:spcAft>
              <a:defRPr/>
            </a:pPr>
            <a:r>
              <a:rPr lang="en-US" sz="4200" b="1" i="1" u="sng" dirty="0">
                <a:solidFill>
                  <a:prstClr val="black"/>
                </a:solidFill>
                <a:latin typeface="Arial" panose="020B0604020202020204"/>
              </a:rPr>
              <a:t>C</a:t>
            </a:r>
            <a:r>
              <a:rPr lang="en-US" sz="4200" b="1" i="1" dirty="0">
                <a:solidFill>
                  <a:prstClr val="black"/>
                </a:solidFill>
                <a:latin typeface="Arial" panose="020B0604020202020204"/>
              </a:rPr>
              <a:t>auses  and  </a:t>
            </a:r>
          </a:p>
          <a:p>
            <a:pPr fontAlgn="base">
              <a:lnSpc>
                <a:spcPct val="120000"/>
              </a:lnSpc>
              <a:spcBef>
                <a:spcPct val="0"/>
              </a:spcBef>
              <a:spcAft>
                <a:spcPts val="600"/>
              </a:spcAft>
              <a:defRPr/>
            </a:pPr>
            <a:r>
              <a:rPr lang="en-US" sz="4200" b="1" i="1" u="sng" dirty="0">
                <a:solidFill>
                  <a:prstClr val="black"/>
                </a:solidFill>
                <a:latin typeface="Arial" panose="020B0604020202020204"/>
              </a:rPr>
              <a:t>P</a:t>
            </a:r>
            <a:r>
              <a:rPr lang="en-US" sz="4200" b="1" i="1" dirty="0">
                <a:solidFill>
                  <a:prstClr val="black"/>
                </a:solidFill>
                <a:latin typeface="Arial" panose="020B0604020202020204"/>
              </a:rPr>
              <a:t>eople  with  </a:t>
            </a:r>
          </a:p>
          <a:p>
            <a:pPr fontAlgn="base">
              <a:lnSpc>
                <a:spcPct val="120000"/>
              </a:lnSpc>
              <a:spcBef>
                <a:spcPct val="0"/>
              </a:spcBef>
              <a:spcAft>
                <a:spcPts val="600"/>
              </a:spcAft>
              <a:defRPr/>
            </a:pPr>
            <a:r>
              <a:rPr lang="en-US" sz="4200" b="1" i="1" u="sng" dirty="0">
                <a:solidFill>
                  <a:prstClr val="black"/>
                </a:solidFill>
                <a:latin typeface="Arial" panose="020B0604020202020204"/>
              </a:rPr>
              <a:t>I</a:t>
            </a:r>
            <a:r>
              <a:rPr lang="en-US" sz="4200" b="1" i="1" dirty="0">
                <a:solidFill>
                  <a:prstClr val="black"/>
                </a:solidFill>
                <a:latin typeface="Arial" panose="020B0604020202020204"/>
              </a:rPr>
              <a:t>ntegrity</a:t>
            </a:r>
          </a:p>
        </p:txBody>
      </p:sp>
      <p:sp>
        <p:nvSpPr>
          <p:cNvPr id="18" name="Rectangle 17">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20" name="Rectangle 19">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52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22" name="Rectangle 21">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4022220"/>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pic>
        <p:nvPicPr>
          <p:cNvPr id="2" name="Picture 1">
            <a:extLst>
              <a:ext uri="{FF2B5EF4-FFF2-40B4-BE49-F238E27FC236}">
                <a16:creationId xmlns:a16="http://schemas.microsoft.com/office/drawing/2014/main" id="{93F690EE-E915-81A7-3214-B28B7888A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993" y="463405"/>
            <a:ext cx="3563140" cy="5553193"/>
          </a:xfrm>
          <a:prstGeom prst="rect">
            <a:avLst/>
          </a:prstGeom>
        </p:spPr>
      </p:pic>
      <p:sp>
        <p:nvSpPr>
          <p:cNvPr id="24" name="Rectangle 2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6400798"/>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4" name="Text Box 4">
            <a:extLst>
              <a:ext uri="{FF2B5EF4-FFF2-40B4-BE49-F238E27FC236}">
                <a16:creationId xmlns:a16="http://schemas.microsoft.com/office/drawing/2014/main" id="{18C43283-1BFC-99C2-CA1D-B462A628C342}"/>
              </a:ext>
            </a:extLst>
          </p:cNvPr>
          <p:cNvSpPr txBox="1">
            <a:spLocks noChangeArrowheads="1"/>
          </p:cNvSpPr>
          <p:nvPr/>
        </p:nvSpPr>
        <p:spPr bwMode="auto">
          <a:xfrm>
            <a:off x="1854035" y="-224900"/>
            <a:ext cx="4424925" cy="15505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algn="ctr" fontAlgn="base">
              <a:lnSpc>
                <a:spcPct val="90000"/>
              </a:lnSpc>
              <a:spcBef>
                <a:spcPct val="0"/>
              </a:spcBef>
              <a:defRPr/>
            </a:pPr>
            <a:r>
              <a:rPr lang="en-US" sz="4200" b="1" u="sng" dirty="0">
                <a:solidFill>
                  <a:prstClr val="black"/>
                </a:solidFill>
                <a:latin typeface="Arial" panose="020B0604020202020204"/>
              </a:rPr>
              <a:t>C. P.  I.</a:t>
            </a:r>
          </a:p>
          <a:p>
            <a:pPr algn="ctr" fontAlgn="base">
              <a:lnSpc>
                <a:spcPct val="120000"/>
              </a:lnSpc>
              <a:spcBef>
                <a:spcPct val="0"/>
              </a:spcBef>
              <a:defRPr/>
            </a:pPr>
            <a:r>
              <a:rPr lang="en-US" sz="4200" b="1" dirty="0">
                <a:solidFill>
                  <a:prstClr val="black"/>
                </a:solidFill>
                <a:latin typeface="Arial" panose="020B0604020202020204"/>
              </a:rPr>
              <a:t>People  give  to</a:t>
            </a:r>
          </a:p>
        </p:txBody>
      </p:sp>
    </p:spTree>
    <p:extLst>
      <p:ext uri="{BB962C8B-B14F-4D97-AF65-F5344CB8AC3E}">
        <p14:creationId xmlns:p14="http://schemas.microsoft.com/office/powerpoint/2010/main" val="314662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0391"/>
            <a:ext cx="9144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12" name="Rectangle 6">
            <a:extLst>
              <a:ext uri="{FF2B5EF4-FFF2-40B4-BE49-F238E27FC236}">
                <a16:creationId xmlns:a16="http://schemas.microsoft.com/office/drawing/2014/main" id="{695633ED-8DC6-4F61-B947-6C2202A35AEF}"/>
              </a:ext>
            </a:extLst>
          </p:cNvPr>
          <p:cNvSpPr>
            <a:spLocks noGrp="1" noChangeArrowheads="1"/>
          </p:cNvSpPr>
          <p:nvPr>
            <p:ph type="title" idx="4294967295"/>
          </p:nvPr>
        </p:nvSpPr>
        <p:spPr>
          <a:xfrm>
            <a:off x="2270021" y="298377"/>
            <a:ext cx="8555615" cy="1325563"/>
          </a:xfrm>
        </p:spPr>
        <p:txBody>
          <a:bodyPr vert="horz" lIns="91440" tIns="45720" rIns="91440" bIns="45720" rtlCol="0" anchor="ctr">
            <a:normAutofit fontScale="90000"/>
          </a:bodyPr>
          <a:lstStyle/>
          <a:p>
            <a:pPr algn="ctr" defTabSz="914400"/>
            <a:r>
              <a:rPr lang="en-US" sz="3600" b="1" u="sng" dirty="0">
                <a:solidFill>
                  <a:schemeClr val="bg1"/>
                </a:solidFill>
              </a:rPr>
              <a:t>C</a:t>
            </a:r>
            <a:r>
              <a:rPr lang="en-US" sz="3600" b="1" dirty="0">
                <a:solidFill>
                  <a:schemeClr val="bg1"/>
                </a:solidFill>
              </a:rPr>
              <a:t>auses  +  </a:t>
            </a:r>
            <a:r>
              <a:rPr lang="en-US" sz="3600" b="1" u="sng" dirty="0">
                <a:solidFill>
                  <a:schemeClr val="bg1"/>
                </a:solidFill>
              </a:rPr>
              <a:t>P</a:t>
            </a:r>
            <a:r>
              <a:rPr lang="en-US" sz="3600" b="1" dirty="0">
                <a:solidFill>
                  <a:schemeClr val="bg1"/>
                </a:solidFill>
              </a:rPr>
              <a:t>eople  +  </a:t>
            </a:r>
            <a:r>
              <a:rPr lang="en-US" sz="3600" b="1" u="sng" dirty="0">
                <a:solidFill>
                  <a:schemeClr val="bg1"/>
                </a:solidFill>
              </a:rPr>
              <a:t>I</a:t>
            </a:r>
            <a:r>
              <a:rPr lang="en-US" sz="3600" b="1" dirty="0">
                <a:solidFill>
                  <a:schemeClr val="bg1"/>
                </a:solidFill>
              </a:rPr>
              <a:t>ntegrity</a:t>
            </a:r>
            <a:br>
              <a:rPr lang="en-US" sz="3600" b="1" dirty="0">
                <a:solidFill>
                  <a:schemeClr val="bg1"/>
                </a:solidFill>
              </a:rPr>
            </a:br>
            <a:br>
              <a:rPr lang="en-US" sz="3600" b="1" u="sng" dirty="0">
                <a:solidFill>
                  <a:schemeClr val="bg1"/>
                </a:solidFill>
              </a:rPr>
            </a:br>
            <a:r>
              <a:rPr lang="en-US" sz="3600" b="1" u="sng" dirty="0">
                <a:solidFill>
                  <a:schemeClr val="bg1"/>
                </a:solidFill>
              </a:rPr>
              <a:t>C. P. I.  Motivates Donors  To  Give</a:t>
            </a:r>
          </a:p>
        </p:txBody>
      </p:sp>
      <p:grpSp>
        <p:nvGrpSpPr>
          <p:cNvPr id="2" name="Group 1"/>
          <p:cNvGrpSpPr/>
          <p:nvPr/>
        </p:nvGrpSpPr>
        <p:grpSpPr>
          <a:xfrm>
            <a:off x="2658414" y="1976294"/>
            <a:ext cx="6873854" cy="4351339"/>
            <a:chOff x="47499" y="1021278"/>
            <a:chExt cx="9060873" cy="5735781"/>
          </a:xfrm>
        </p:grpSpPr>
        <p:sp>
          <p:nvSpPr>
            <p:cNvPr id="3" name="Freeform 2"/>
            <p:cNvSpPr/>
            <p:nvPr/>
          </p:nvSpPr>
          <p:spPr>
            <a:xfrm>
              <a:off x="47499" y="1021278"/>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Arial" panose="020B0604020202020204"/>
                <a:cs typeface="Arial" panose="020B0604020202020204" pitchFamily="34" charset="0"/>
              </a:endParaRPr>
            </a:p>
            <a:p>
              <a:pPr defTabSz="1778000" eaLnBrk="0" fontAlgn="base" hangingPunct="0">
                <a:lnSpc>
                  <a:spcPct val="90000"/>
                </a:lnSpc>
                <a:spcBef>
                  <a:spcPct val="0"/>
                </a:spcBef>
                <a:spcAft>
                  <a:spcPct val="35000"/>
                </a:spcAft>
                <a:defRPr/>
              </a:pPr>
              <a:r>
                <a:rPr lang="en-US" sz="3100" b="1" i="1" u="sng" dirty="0">
                  <a:solidFill>
                    <a:prstClr val="black"/>
                  </a:solidFill>
                  <a:latin typeface="Arial" panose="020B0604020202020204"/>
                  <a:cs typeface="Arial" panose="020B0604020202020204" pitchFamily="34" charset="0"/>
                </a:rPr>
                <a:t>Sell  The  Dream</a:t>
              </a:r>
              <a:endParaRPr lang="en-US" sz="3100" b="1" u="sng" dirty="0">
                <a:solidFill>
                  <a:prstClr val="black"/>
                </a:solidFill>
                <a:latin typeface="Arial" panose="020B0604020202020204"/>
                <a:cs typeface="Arial" panose="020B0604020202020204" pitchFamily="34" charset="0"/>
              </a:endParaRPr>
            </a:p>
          </p:txBody>
        </p:sp>
        <p:sp>
          <p:nvSpPr>
            <p:cNvPr id="6" name="Rounded Rectangle 5"/>
            <p:cNvSpPr/>
            <p:nvPr/>
          </p:nvSpPr>
          <p:spPr>
            <a:xfrm>
              <a:off x="226742" y="1200521"/>
              <a:ext cx="1812174" cy="1433945"/>
            </a:xfrm>
            <a:prstGeom prst="roundRect">
              <a:avLst>
                <a:gd name="adj" fmla="val 10000"/>
              </a:avLst>
            </a:prstGeom>
            <a:blipFill>
              <a:blip r:embed="rId2">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eaLnBrk="0" fontAlgn="base" hangingPunct="0">
                <a:spcBef>
                  <a:spcPct val="0"/>
                </a:spcBef>
                <a:spcAft>
                  <a:spcPct val="0"/>
                </a:spcAft>
              </a:pPr>
              <a:endParaRPr lang="en-US" sz="2400">
                <a:solidFill>
                  <a:prstClr val="white">
                    <a:hueOff val="0"/>
                    <a:satOff val="0"/>
                    <a:lumOff val="0"/>
                    <a:alphaOff val="0"/>
                  </a:prstClr>
                </a:solidFill>
                <a:latin typeface="Arial" panose="020B0604020202020204"/>
              </a:endParaRPr>
            </a:p>
          </p:txBody>
        </p:sp>
        <p:sp>
          <p:nvSpPr>
            <p:cNvPr id="7" name="Freeform 6"/>
            <p:cNvSpPr/>
            <p:nvPr/>
          </p:nvSpPr>
          <p:spPr>
            <a:xfrm>
              <a:off x="47499" y="2992953"/>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Georgia" panose="02040502050405020303" pitchFamily="18" charset="0"/>
                <a:cs typeface="Arial" panose="020B0604020202020204" pitchFamily="34" charset="0"/>
              </a:endParaRPr>
            </a:p>
            <a:p>
              <a:pPr defTabSz="1778000" eaLnBrk="0" fontAlgn="base" hangingPunct="0">
                <a:lnSpc>
                  <a:spcPct val="90000"/>
                </a:lnSpc>
                <a:spcBef>
                  <a:spcPct val="0"/>
                </a:spcBef>
                <a:spcAft>
                  <a:spcPct val="35000"/>
                </a:spcAft>
                <a:defRPr/>
              </a:pPr>
              <a:r>
                <a:rPr lang="en-US" sz="3100" b="1" i="1" u="sng" dirty="0">
                  <a:solidFill>
                    <a:prstClr val="black"/>
                  </a:solidFill>
                  <a:latin typeface="Arial" panose="020B0604020202020204"/>
                  <a:cs typeface="Arial" panose="020B0604020202020204" pitchFamily="34" charset="0"/>
                </a:rPr>
                <a:t>Sell  The  Team</a:t>
              </a:r>
            </a:p>
          </p:txBody>
        </p:sp>
        <p:sp>
          <p:nvSpPr>
            <p:cNvPr id="8" name="Rounded Rectangle 7"/>
            <p:cNvSpPr/>
            <p:nvPr/>
          </p:nvSpPr>
          <p:spPr>
            <a:xfrm>
              <a:off x="226742" y="3172196"/>
              <a:ext cx="1812174" cy="1433945"/>
            </a:xfrm>
            <a:prstGeom prst="roundRect">
              <a:avLst>
                <a:gd name="adj" fmla="val 10000"/>
              </a:avLst>
            </a:prstGeom>
            <a:blipFill>
              <a:blip r:embed="rId3">
                <a:extLst>
                  <a:ext uri="{28A0092B-C50C-407E-A947-70E740481C1C}">
                    <a14:useLocalDpi xmlns:a14="http://schemas.microsoft.com/office/drawing/2010/main" val="0"/>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eaLnBrk="0" fontAlgn="base" hangingPunct="0">
                <a:spcBef>
                  <a:spcPct val="0"/>
                </a:spcBef>
                <a:spcAft>
                  <a:spcPct val="0"/>
                </a:spcAft>
              </a:pPr>
              <a:endParaRPr lang="en-US" sz="2400">
                <a:solidFill>
                  <a:prstClr val="white">
                    <a:hueOff val="0"/>
                    <a:satOff val="0"/>
                    <a:lumOff val="0"/>
                    <a:alphaOff val="0"/>
                  </a:prstClr>
                </a:solidFill>
                <a:latin typeface="Arial" panose="020B0604020202020204"/>
              </a:endParaRPr>
            </a:p>
          </p:txBody>
        </p:sp>
        <p:sp>
          <p:nvSpPr>
            <p:cNvPr id="9" name="Freeform 8"/>
            <p:cNvSpPr/>
            <p:nvPr/>
          </p:nvSpPr>
          <p:spPr>
            <a:xfrm>
              <a:off x="47499" y="4964628"/>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Georgia" panose="02040502050405020303" pitchFamily="18" charset="0"/>
                <a:cs typeface="Arial" panose="020B0604020202020204" pitchFamily="34" charset="0"/>
              </a:endParaRPr>
            </a:p>
            <a:p>
              <a:pPr defTabSz="1778000" eaLnBrk="0" fontAlgn="base" hangingPunct="0">
                <a:lnSpc>
                  <a:spcPct val="90000"/>
                </a:lnSpc>
                <a:spcBef>
                  <a:spcPct val="0"/>
                </a:spcBef>
                <a:spcAft>
                  <a:spcPct val="35000"/>
                </a:spcAft>
                <a:defRPr/>
              </a:pPr>
              <a:r>
                <a:rPr lang="en-US" sz="3100" b="1" i="1" u="sng" dirty="0">
                  <a:solidFill>
                    <a:prstClr val="black"/>
                  </a:solidFill>
                  <a:latin typeface="Arial" panose="020B0604020202020204"/>
                  <a:cs typeface="Arial" panose="020B0604020202020204" pitchFamily="34" charset="0"/>
                </a:rPr>
                <a:t>Sell  The  Scheme</a:t>
              </a:r>
              <a:endParaRPr lang="en-US" sz="3100" b="1" dirty="0">
                <a:solidFill>
                  <a:prstClr val="black"/>
                </a:solidFill>
                <a:latin typeface="Arial" panose="020B0604020202020204"/>
                <a:cs typeface="Arial" panose="020B0604020202020204" pitchFamily="34" charset="0"/>
              </a:endParaRPr>
            </a:p>
          </p:txBody>
        </p:sp>
        <p:sp>
          <p:nvSpPr>
            <p:cNvPr id="10" name="Rounded Rectangle 9"/>
            <p:cNvSpPr/>
            <p:nvPr/>
          </p:nvSpPr>
          <p:spPr>
            <a:xfrm>
              <a:off x="226742" y="5143871"/>
              <a:ext cx="1812174" cy="1433945"/>
            </a:xfrm>
            <a:prstGeom prst="roundRect">
              <a:avLst>
                <a:gd name="adj" fmla="val 10000"/>
              </a:avLst>
            </a:prstGeom>
            <a:blipFill>
              <a:blip r:embed="rId4">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eaLnBrk="0" fontAlgn="base" hangingPunct="0">
                <a:spcBef>
                  <a:spcPct val="0"/>
                </a:spcBef>
                <a:spcAft>
                  <a:spcPct val="0"/>
                </a:spcAft>
              </a:pPr>
              <a:endParaRPr lang="en-US" sz="2400">
                <a:solidFill>
                  <a:prstClr val="white">
                    <a:hueOff val="0"/>
                    <a:satOff val="0"/>
                    <a:lumOff val="0"/>
                    <a:alphaOff val="0"/>
                  </a:prstClr>
                </a:solidFill>
                <a:latin typeface="Arial" panose="020B0604020202020204"/>
              </a:endParaRPr>
            </a:p>
          </p:txBody>
        </p:sp>
      </p:grpSp>
      <p:pic>
        <p:nvPicPr>
          <p:cNvPr id="4" name="Picture 3">
            <a:extLst>
              <a:ext uri="{FF2B5EF4-FFF2-40B4-BE49-F238E27FC236}">
                <a16:creationId xmlns:a16="http://schemas.microsoft.com/office/drawing/2014/main" id="{4AF553A2-97A4-638B-1BF1-573D871D34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82417"/>
            <a:ext cx="1140878" cy="1778071"/>
          </a:xfrm>
          <a:prstGeom prst="rect">
            <a:avLst/>
          </a:prstGeom>
        </p:spPr>
      </p:pic>
    </p:spTree>
    <p:extLst>
      <p:ext uri="{BB962C8B-B14F-4D97-AF65-F5344CB8AC3E}">
        <p14:creationId xmlns:p14="http://schemas.microsoft.com/office/powerpoint/2010/main" val="8056012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0391"/>
            <a:ext cx="9144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12" name="Rectangle 6">
            <a:extLst>
              <a:ext uri="{FF2B5EF4-FFF2-40B4-BE49-F238E27FC236}">
                <a16:creationId xmlns:a16="http://schemas.microsoft.com/office/drawing/2014/main" id="{695633ED-8DC6-4F61-B947-6C2202A35AEF}"/>
              </a:ext>
            </a:extLst>
          </p:cNvPr>
          <p:cNvSpPr>
            <a:spLocks noGrp="1" noChangeArrowheads="1"/>
          </p:cNvSpPr>
          <p:nvPr>
            <p:ph type="title" idx="4294967295"/>
          </p:nvPr>
        </p:nvSpPr>
        <p:spPr>
          <a:xfrm>
            <a:off x="2270021" y="298377"/>
            <a:ext cx="8555615" cy="1325563"/>
          </a:xfrm>
        </p:spPr>
        <p:txBody>
          <a:bodyPr vert="horz" lIns="91440" tIns="45720" rIns="91440" bIns="45720" rtlCol="0" anchor="ctr">
            <a:normAutofit fontScale="90000"/>
          </a:bodyPr>
          <a:lstStyle/>
          <a:p>
            <a:pPr algn="ctr" defTabSz="914400"/>
            <a:r>
              <a:rPr lang="en-US" sz="3600" b="1" u="sng" dirty="0">
                <a:solidFill>
                  <a:schemeClr val="bg1"/>
                </a:solidFill>
              </a:rPr>
              <a:t>C</a:t>
            </a:r>
            <a:r>
              <a:rPr lang="en-US" sz="3600" b="1" dirty="0">
                <a:solidFill>
                  <a:schemeClr val="bg1"/>
                </a:solidFill>
              </a:rPr>
              <a:t>auses  +  </a:t>
            </a:r>
            <a:r>
              <a:rPr lang="en-US" sz="3600" b="1" u="sng" dirty="0">
                <a:solidFill>
                  <a:schemeClr val="bg1"/>
                </a:solidFill>
              </a:rPr>
              <a:t>P</a:t>
            </a:r>
            <a:r>
              <a:rPr lang="en-US" sz="3600" b="1" dirty="0">
                <a:solidFill>
                  <a:schemeClr val="bg1"/>
                </a:solidFill>
              </a:rPr>
              <a:t>eople  +  </a:t>
            </a:r>
            <a:r>
              <a:rPr lang="en-US" sz="3600" b="1" u="sng" dirty="0">
                <a:solidFill>
                  <a:schemeClr val="bg1"/>
                </a:solidFill>
              </a:rPr>
              <a:t>I</a:t>
            </a:r>
            <a:r>
              <a:rPr lang="en-US" sz="3600" b="1" dirty="0">
                <a:solidFill>
                  <a:schemeClr val="bg1"/>
                </a:solidFill>
              </a:rPr>
              <a:t>ntegrity</a:t>
            </a:r>
            <a:br>
              <a:rPr lang="en-US" sz="3600" b="1" dirty="0">
                <a:solidFill>
                  <a:schemeClr val="bg1"/>
                </a:solidFill>
              </a:rPr>
            </a:br>
            <a:br>
              <a:rPr lang="en-US" sz="3600" b="1" u="sng" dirty="0">
                <a:solidFill>
                  <a:schemeClr val="bg1"/>
                </a:solidFill>
              </a:rPr>
            </a:br>
            <a:r>
              <a:rPr lang="en-US" sz="3600" b="1" u="sng" dirty="0">
                <a:solidFill>
                  <a:schemeClr val="bg1"/>
                </a:solidFill>
              </a:rPr>
              <a:t>C. P. I.  Motivates Donors  To  Give</a:t>
            </a:r>
          </a:p>
        </p:txBody>
      </p:sp>
      <p:grpSp>
        <p:nvGrpSpPr>
          <p:cNvPr id="2" name="Group 1"/>
          <p:cNvGrpSpPr/>
          <p:nvPr/>
        </p:nvGrpSpPr>
        <p:grpSpPr>
          <a:xfrm>
            <a:off x="1524000" y="1932707"/>
            <a:ext cx="6873854" cy="4351339"/>
            <a:chOff x="47499" y="1021278"/>
            <a:chExt cx="9060873" cy="5735781"/>
          </a:xfrm>
        </p:grpSpPr>
        <p:sp>
          <p:nvSpPr>
            <p:cNvPr id="3" name="Freeform 2"/>
            <p:cNvSpPr/>
            <p:nvPr/>
          </p:nvSpPr>
          <p:spPr>
            <a:xfrm>
              <a:off x="47499" y="1021278"/>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Arial" panose="020B0604020202020204"/>
                <a:cs typeface="Arial" panose="020B0604020202020204" pitchFamily="34" charset="0"/>
              </a:endParaRPr>
            </a:p>
            <a:p>
              <a:pPr defTabSz="1778000" eaLnBrk="0" fontAlgn="base" hangingPunct="0">
                <a:lnSpc>
                  <a:spcPct val="90000"/>
                </a:lnSpc>
                <a:spcBef>
                  <a:spcPct val="0"/>
                </a:spcBef>
                <a:spcAft>
                  <a:spcPct val="35000"/>
                </a:spcAft>
                <a:defRPr/>
              </a:pPr>
              <a:r>
                <a:rPr lang="en-US" sz="3100" b="1" i="1" u="sng" dirty="0">
                  <a:solidFill>
                    <a:prstClr val="black"/>
                  </a:solidFill>
                  <a:latin typeface="Arial" panose="020B0604020202020204"/>
                  <a:cs typeface="Arial" panose="020B0604020202020204" pitchFamily="34" charset="0"/>
                </a:rPr>
                <a:t>Sell  The  Dream</a:t>
              </a:r>
              <a:endParaRPr lang="en-US" sz="3100" b="1" u="sng" dirty="0">
                <a:solidFill>
                  <a:prstClr val="black"/>
                </a:solidFill>
                <a:latin typeface="Arial" panose="020B0604020202020204"/>
                <a:cs typeface="Arial" panose="020B0604020202020204" pitchFamily="34" charset="0"/>
              </a:endParaRPr>
            </a:p>
          </p:txBody>
        </p:sp>
        <p:sp>
          <p:nvSpPr>
            <p:cNvPr id="6" name="Rounded Rectangle 5"/>
            <p:cNvSpPr/>
            <p:nvPr/>
          </p:nvSpPr>
          <p:spPr>
            <a:xfrm>
              <a:off x="226742" y="1200521"/>
              <a:ext cx="1812174" cy="1433945"/>
            </a:xfrm>
            <a:prstGeom prst="roundRect">
              <a:avLst>
                <a:gd name="adj" fmla="val 10000"/>
              </a:avLst>
            </a:prstGeom>
            <a:blipFill>
              <a:blip r:embed="rId2">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eaLnBrk="0" fontAlgn="base" hangingPunct="0">
                <a:spcBef>
                  <a:spcPct val="0"/>
                </a:spcBef>
                <a:spcAft>
                  <a:spcPct val="0"/>
                </a:spcAft>
              </a:pPr>
              <a:endParaRPr lang="en-US" sz="2400">
                <a:solidFill>
                  <a:prstClr val="white">
                    <a:hueOff val="0"/>
                    <a:satOff val="0"/>
                    <a:lumOff val="0"/>
                    <a:alphaOff val="0"/>
                  </a:prstClr>
                </a:solidFill>
                <a:latin typeface="Arial" panose="020B0604020202020204"/>
              </a:endParaRPr>
            </a:p>
          </p:txBody>
        </p:sp>
        <p:sp>
          <p:nvSpPr>
            <p:cNvPr id="7" name="Freeform 6"/>
            <p:cNvSpPr/>
            <p:nvPr/>
          </p:nvSpPr>
          <p:spPr>
            <a:xfrm>
              <a:off x="47499" y="2992953"/>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Georgia" panose="02040502050405020303" pitchFamily="18" charset="0"/>
                <a:cs typeface="Arial" panose="020B0604020202020204" pitchFamily="34" charset="0"/>
              </a:endParaRPr>
            </a:p>
          </p:txBody>
        </p:sp>
        <p:sp>
          <p:nvSpPr>
            <p:cNvPr id="9" name="Freeform 8"/>
            <p:cNvSpPr/>
            <p:nvPr/>
          </p:nvSpPr>
          <p:spPr>
            <a:xfrm>
              <a:off x="47499" y="4964628"/>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Georgia" panose="02040502050405020303" pitchFamily="18" charset="0"/>
                <a:cs typeface="Arial" panose="020B0604020202020204" pitchFamily="34" charset="0"/>
              </a:endParaRPr>
            </a:p>
          </p:txBody>
        </p:sp>
      </p:grpSp>
      <p:sp>
        <p:nvSpPr>
          <p:cNvPr id="4" name="TextBox 3">
            <a:extLst>
              <a:ext uri="{FF2B5EF4-FFF2-40B4-BE49-F238E27FC236}">
                <a16:creationId xmlns:a16="http://schemas.microsoft.com/office/drawing/2014/main" id="{B2A3232D-A38D-7CA7-6814-DF90A6CE1BF4}"/>
              </a:ext>
            </a:extLst>
          </p:cNvPr>
          <p:cNvSpPr txBox="1"/>
          <p:nvPr/>
        </p:nvSpPr>
        <p:spPr>
          <a:xfrm>
            <a:off x="1962149" y="3875805"/>
            <a:ext cx="9553575" cy="1938992"/>
          </a:xfrm>
          <a:prstGeom prst="rect">
            <a:avLst/>
          </a:prstGeom>
          <a:noFill/>
        </p:spPr>
        <p:txBody>
          <a:bodyPr wrap="square" rtlCol="0">
            <a:spAutoFit/>
          </a:bodyPr>
          <a:lstStyle/>
          <a:p>
            <a:pPr eaLnBrk="0" fontAlgn="base" hangingPunct="0">
              <a:spcBef>
                <a:spcPct val="0"/>
              </a:spcBef>
              <a:spcAft>
                <a:spcPct val="0"/>
              </a:spcAft>
              <a:defRPr/>
            </a:pPr>
            <a:r>
              <a:rPr lang="en-US" sz="4000" b="1" dirty="0">
                <a:solidFill>
                  <a:prstClr val="black"/>
                </a:solidFill>
                <a:latin typeface="Calibri" panose="020F0502020204030204" pitchFamily="34" charset="0"/>
                <a:cs typeface="Calibri" panose="020F0502020204030204" pitchFamily="34" charset="0"/>
              </a:rPr>
              <a:t>~ People  give  to  Vision  and  Causes</a:t>
            </a:r>
          </a:p>
          <a:p>
            <a:pPr eaLnBrk="0" fontAlgn="base" hangingPunct="0">
              <a:spcBef>
                <a:spcPct val="0"/>
              </a:spcBef>
              <a:spcAft>
                <a:spcPct val="0"/>
              </a:spcAft>
              <a:defRPr/>
            </a:pPr>
            <a:endParaRPr lang="en-US" sz="4000" b="1"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lang="en-US" sz="4000" b="1" dirty="0">
                <a:solidFill>
                  <a:prstClr val="black"/>
                </a:solidFill>
                <a:latin typeface="Calibri" panose="020F0502020204030204" pitchFamily="34" charset="0"/>
                <a:cs typeface="Calibri" panose="020F0502020204030204" pitchFamily="34" charset="0"/>
              </a:rPr>
              <a:t>~ 1-sized communications fits  no one</a:t>
            </a:r>
          </a:p>
        </p:txBody>
      </p:sp>
      <p:pic>
        <p:nvPicPr>
          <p:cNvPr id="5" name="Picture 4">
            <a:extLst>
              <a:ext uri="{FF2B5EF4-FFF2-40B4-BE49-F238E27FC236}">
                <a16:creationId xmlns:a16="http://schemas.microsoft.com/office/drawing/2014/main" id="{0D1E798A-C04F-CAC9-7387-F103DEECF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2417"/>
            <a:ext cx="1140878" cy="1778071"/>
          </a:xfrm>
          <a:prstGeom prst="rect">
            <a:avLst/>
          </a:prstGeom>
        </p:spPr>
      </p:pic>
    </p:spTree>
    <p:extLst>
      <p:ext uri="{BB962C8B-B14F-4D97-AF65-F5344CB8AC3E}">
        <p14:creationId xmlns:p14="http://schemas.microsoft.com/office/powerpoint/2010/main" val="7488194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0391"/>
            <a:ext cx="9144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12" name="Rectangle 6">
            <a:extLst>
              <a:ext uri="{FF2B5EF4-FFF2-40B4-BE49-F238E27FC236}">
                <a16:creationId xmlns:a16="http://schemas.microsoft.com/office/drawing/2014/main" id="{695633ED-8DC6-4F61-B947-6C2202A35AEF}"/>
              </a:ext>
            </a:extLst>
          </p:cNvPr>
          <p:cNvSpPr>
            <a:spLocks noGrp="1" noChangeArrowheads="1"/>
          </p:cNvSpPr>
          <p:nvPr>
            <p:ph type="title" idx="4294967295"/>
          </p:nvPr>
        </p:nvSpPr>
        <p:spPr>
          <a:xfrm>
            <a:off x="2270021" y="298377"/>
            <a:ext cx="8555615" cy="1325563"/>
          </a:xfrm>
        </p:spPr>
        <p:txBody>
          <a:bodyPr vert="horz" lIns="91440" tIns="45720" rIns="91440" bIns="45720" rtlCol="0" anchor="ctr">
            <a:normAutofit fontScale="90000"/>
          </a:bodyPr>
          <a:lstStyle/>
          <a:p>
            <a:pPr algn="ctr" defTabSz="914400"/>
            <a:r>
              <a:rPr lang="en-US" sz="3600" b="1" u="sng" dirty="0">
                <a:solidFill>
                  <a:schemeClr val="bg1"/>
                </a:solidFill>
              </a:rPr>
              <a:t>C</a:t>
            </a:r>
            <a:r>
              <a:rPr lang="en-US" sz="3600" b="1" dirty="0">
                <a:solidFill>
                  <a:schemeClr val="bg1"/>
                </a:solidFill>
              </a:rPr>
              <a:t>auses  +  </a:t>
            </a:r>
            <a:r>
              <a:rPr lang="en-US" sz="3600" b="1" u="sng" dirty="0">
                <a:solidFill>
                  <a:schemeClr val="bg1"/>
                </a:solidFill>
              </a:rPr>
              <a:t>P</a:t>
            </a:r>
            <a:r>
              <a:rPr lang="en-US" sz="3600" b="1" dirty="0">
                <a:solidFill>
                  <a:schemeClr val="bg1"/>
                </a:solidFill>
              </a:rPr>
              <a:t>eople  +  </a:t>
            </a:r>
            <a:r>
              <a:rPr lang="en-US" sz="3600" b="1" u="sng" dirty="0">
                <a:solidFill>
                  <a:schemeClr val="bg1"/>
                </a:solidFill>
              </a:rPr>
              <a:t>I</a:t>
            </a:r>
            <a:r>
              <a:rPr lang="en-US" sz="3600" b="1" dirty="0">
                <a:solidFill>
                  <a:schemeClr val="bg1"/>
                </a:solidFill>
              </a:rPr>
              <a:t>ntegrity</a:t>
            </a:r>
            <a:br>
              <a:rPr lang="en-US" sz="3600" b="1" dirty="0">
                <a:solidFill>
                  <a:schemeClr val="bg1"/>
                </a:solidFill>
              </a:rPr>
            </a:br>
            <a:br>
              <a:rPr lang="en-US" sz="3600" b="1" u="sng" dirty="0">
                <a:solidFill>
                  <a:schemeClr val="bg1"/>
                </a:solidFill>
              </a:rPr>
            </a:br>
            <a:r>
              <a:rPr lang="en-US" sz="3600" b="1" u="sng" dirty="0">
                <a:solidFill>
                  <a:schemeClr val="bg1"/>
                </a:solidFill>
              </a:rPr>
              <a:t>C. P. I.  Motivates Donors  To  Give</a:t>
            </a:r>
          </a:p>
        </p:txBody>
      </p:sp>
      <p:grpSp>
        <p:nvGrpSpPr>
          <p:cNvPr id="2" name="Group 1"/>
          <p:cNvGrpSpPr/>
          <p:nvPr/>
        </p:nvGrpSpPr>
        <p:grpSpPr>
          <a:xfrm>
            <a:off x="1366366" y="1623939"/>
            <a:ext cx="7031489" cy="1668560"/>
            <a:chOff x="-160290" y="614272"/>
            <a:chExt cx="9268662" cy="2199437"/>
          </a:xfrm>
        </p:grpSpPr>
        <p:sp>
          <p:nvSpPr>
            <p:cNvPr id="3" name="Freeform 2"/>
            <p:cNvSpPr/>
            <p:nvPr/>
          </p:nvSpPr>
          <p:spPr>
            <a:xfrm>
              <a:off x="47499" y="1021278"/>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Arial" panose="020B0604020202020204"/>
                <a:cs typeface="Arial" panose="020B0604020202020204" pitchFamily="34" charset="0"/>
              </a:endParaRPr>
            </a:p>
          </p:txBody>
        </p:sp>
        <p:sp>
          <p:nvSpPr>
            <p:cNvPr id="7" name="Freeform 6"/>
            <p:cNvSpPr/>
            <p:nvPr/>
          </p:nvSpPr>
          <p:spPr>
            <a:xfrm>
              <a:off x="-160290" y="614272"/>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Georgia" panose="02040502050405020303" pitchFamily="18" charset="0"/>
                <a:cs typeface="Arial" panose="020B0604020202020204" pitchFamily="34" charset="0"/>
              </a:endParaRPr>
            </a:p>
            <a:p>
              <a:pPr defTabSz="1778000" eaLnBrk="0" fontAlgn="base" hangingPunct="0">
                <a:lnSpc>
                  <a:spcPct val="90000"/>
                </a:lnSpc>
                <a:spcBef>
                  <a:spcPct val="0"/>
                </a:spcBef>
                <a:spcAft>
                  <a:spcPct val="35000"/>
                </a:spcAft>
                <a:defRPr/>
              </a:pPr>
              <a:r>
                <a:rPr lang="en-US" sz="3100" b="1" i="1" u="sng" dirty="0">
                  <a:solidFill>
                    <a:prstClr val="black"/>
                  </a:solidFill>
                  <a:latin typeface="Arial" panose="020B0604020202020204"/>
                  <a:cs typeface="Arial" panose="020B0604020202020204" pitchFamily="34" charset="0"/>
                </a:rPr>
                <a:t>Sell  The  Team</a:t>
              </a:r>
            </a:p>
          </p:txBody>
        </p:sp>
        <p:sp>
          <p:nvSpPr>
            <p:cNvPr id="8" name="Rounded Rectangle 7"/>
            <p:cNvSpPr/>
            <p:nvPr/>
          </p:nvSpPr>
          <p:spPr>
            <a:xfrm>
              <a:off x="124790" y="1290144"/>
              <a:ext cx="1812174" cy="1433946"/>
            </a:xfrm>
            <a:prstGeom prst="roundRect">
              <a:avLst>
                <a:gd name="adj" fmla="val 10000"/>
              </a:avLst>
            </a:prstGeom>
            <a:blipFill>
              <a:blip r:embed="rId2">
                <a:extLst>
                  <a:ext uri="{28A0092B-C50C-407E-A947-70E740481C1C}">
                    <a14:useLocalDpi xmlns:a14="http://schemas.microsoft.com/office/drawing/2010/main" val="0"/>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eaLnBrk="0" fontAlgn="base" hangingPunct="0">
                <a:spcBef>
                  <a:spcPct val="0"/>
                </a:spcBef>
                <a:spcAft>
                  <a:spcPct val="0"/>
                </a:spcAft>
              </a:pPr>
              <a:endParaRPr lang="en-US" sz="2400">
                <a:solidFill>
                  <a:prstClr val="white">
                    <a:hueOff val="0"/>
                    <a:satOff val="0"/>
                    <a:lumOff val="0"/>
                    <a:alphaOff val="0"/>
                  </a:prstClr>
                </a:solidFill>
                <a:latin typeface="Arial" panose="020B0604020202020204"/>
              </a:endParaRPr>
            </a:p>
          </p:txBody>
        </p:sp>
      </p:grpSp>
      <p:sp>
        <p:nvSpPr>
          <p:cNvPr id="4" name="TextBox 3">
            <a:extLst>
              <a:ext uri="{FF2B5EF4-FFF2-40B4-BE49-F238E27FC236}">
                <a16:creationId xmlns:a16="http://schemas.microsoft.com/office/drawing/2014/main" id="{1132ED59-8981-F0AE-642E-B93F24BF242C}"/>
              </a:ext>
            </a:extLst>
          </p:cNvPr>
          <p:cNvSpPr txBox="1"/>
          <p:nvPr/>
        </p:nvSpPr>
        <p:spPr>
          <a:xfrm>
            <a:off x="2806046" y="3875805"/>
            <a:ext cx="6994688" cy="1938992"/>
          </a:xfrm>
          <a:prstGeom prst="rect">
            <a:avLst/>
          </a:prstGeom>
          <a:noFill/>
        </p:spPr>
        <p:txBody>
          <a:bodyPr wrap="square" rtlCol="0">
            <a:spAutoFit/>
          </a:bodyPr>
          <a:lstStyle/>
          <a:p>
            <a:pPr eaLnBrk="0" fontAlgn="base" hangingPunct="0">
              <a:spcBef>
                <a:spcPct val="0"/>
              </a:spcBef>
              <a:spcAft>
                <a:spcPct val="0"/>
              </a:spcAft>
              <a:defRPr/>
            </a:pPr>
            <a:r>
              <a:rPr lang="en-US" sz="4000" b="1" dirty="0">
                <a:solidFill>
                  <a:prstClr val="black"/>
                </a:solidFill>
                <a:latin typeface="Calibri" panose="020F0502020204030204" pitchFamily="34" charset="0"/>
                <a:cs typeface="Calibri" panose="020F0502020204030204" pitchFamily="34" charset="0"/>
              </a:rPr>
              <a:t>~ People  give  to  people</a:t>
            </a:r>
          </a:p>
          <a:p>
            <a:pPr eaLnBrk="0" fontAlgn="base" hangingPunct="0">
              <a:spcBef>
                <a:spcPct val="0"/>
              </a:spcBef>
              <a:spcAft>
                <a:spcPct val="0"/>
              </a:spcAft>
              <a:defRPr/>
            </a:pPr>
            <a:endParaRPr lang="en-US" sz="4000" b="1"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lang="en-US" sz="4000" b="1" dirty="0">
                <a:solidFill>
                  <a:prstClr val="black"/>
                </a:solidFill>
                <a:latin typeface="Calibri" panose="020F0502020204030204" pitchFamily="34" charset="0"/>
                <a:cs typeface="Calibri" panose="020F0502020204030204" pitchFamily="34" charset="0"/>
              </a:rPr>
              <a:t>~ It’s  all personal</a:t>
            </a:r>
          </a:p>
        </p:txBody>
      </p:sp>
      <p:pic>
        <p:nvPicPr>
          <p:cNvPr id="5" name="Picture 4">
            <a:extLst>
              <a:ext uri="{FF2B5EF4-FFF2-40B4-BE49-F238E27FC236}">
                <a16:creationId xmlns:a16="http://schemas.microsoft.com/office/drawing/2014/main" id="{1EA5232F-18F2-C404-5CA0-B411E705D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0220" y="2085516"/>
            <a:ext cx="3038195" cy="1739034"/>
          </a:xfrm>
          <a:prstGeom prst="rect">
            <a:avLst/>
          </a:prstGeom>
        </p:spPr>
      </p:pic>
      <p:pic>
        <p:nvPicPr>
          <p:cNvPr id="6" name="Picture 5">
            <a:extLst>
              <a:ext uri="{FF2B5EF4-FFF2-40B4-BE49-F238E27FC236}">
                <a16:creationId xmlns:a16="http://schemas.microsoft.com/office/drawing/2014/main" id="{37E91AF4-77FF-CA56-8EA0-B898A9395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2417"/>
            <a:ext cx="1140878" cy="1778071"/>
          </a:xfrm>
          <a:prstGeom prst="rect">
            <a:avLst/>
          </a:prstGeom>
        </p:spPr>
      </p:pic>
    </p:spTree>
    <p:extLst>
      <p:ext uri="{BB962C8B-B14F-4D97-AF65-F5344CB8AC3E}">
        <p14:creationId xmlns:p14="http://schemas.microsoft.com/office/powerpoint/2010/main" val="7449546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0391"/>
            <a:ext cx="9144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dirty="0">
              <a:solidFill>
                <a:prstClr val="white"/>
              </a:solidFill>
              <a:latin typeface="Arial" panose="020B0604020202020204"/>
            </a:endParaRPr>
          </a:p>
        </p:txBody>
      </p:sp>
      <p:sp>
        <p:nvSpPr>
          <p:cNvPr id="12" name="Rectangle 6">
            <a:extLst>
              <a:ext uri="{FF2B5EF4-FFF2-40B4-BE49-F238E27FC236}">
                <a16:creationId xmlns:a16="http://schemas.microsoft.com/office/drawing/2014/main" id="{695633ED-8DC6-4F61-B947-6C2202A35AEF}"/>
              </a:ext>
            </a:extLst>
          </p:cNvPr>
          <p:cNvSpPr>
            <a:spLocks noGrp="1" noChangeArrowheads="1"/>
          </p:cNvSpPr>
          <p:nvPr>
            <p:ph type="title" idx="4294967295"/>
          </p:nvPr>
        </p:nvSpPr>
        <p:spPr>
          <a:xfrm>
            <a:off x="2270021" y="298377"/>
            <a:ext cx="8555615" cy="1325563"/>
          </a:xfrm>
        </p:spPr>
        <p:txBody>
          <a:bodyPr vert="horz" lIns="91440" tIns="45720" rIns="91440" bIns="45720" rtlCol="0" anchor="ctr">
            <a:normAutofit fontScale="90000"/>
          </a:bodyPr>
          <a:lstStyle/>
          <a:p>
            <a:pPr algn="ctr" defTabSz="914400"/>
            <a:r>
              <a:rPr lang="en-US" sz="3600" b="1" u="sng" dirty="0">
                <a:solidFill>
                  <a:schemeClr val="bg1"/>
                </a:solidFill>
              </a:rPr>
              <a:t>C</a:t>
            </a:r>
            <a:r>
              <a:rPr lang="en-US" sz="3600" b="1" dirty="0">
                <a:solidFill>
                  <a:schemeClr val="bg1"/>
                </a:solidFill>
              </a:rPr>
              <a:t>auses  +  </a:t>
            </a:r>
            <a:r>
              <a:rPr lang="en-US" sz="3600" b="1" u="sng" dirty="0">
                <a:solidFill>
                  <a:schemeClr val="bg1"/>
                </a:solidFill>
              </a:rPr>
              <a:t>P</a:t>
            </a:r>
            <a:r>
              <a:rPr lang="en-US" sz="3600" b="1" dirty="0">
                <a:solidFill>
                  <a:schemeClr val="bg1"/>
                </a:solidFill>
              </a:rPr>
              <a:t>eople  +  </a:t>
            </a:r>
            <a:r>
              <a:rPr lang="en-US" sz="3600" b="1" u="sng" dirty="0">
                <a:solidFill>
                  <a:schemeClr val="bg1"/>
                </a:solidFill>
              </a:rPr>
              <a:t>I</a:t>
            </a:r>
            <a:r>
              <a:rPr lang="en-US" sz="3600" b="1" dirty="0">
                <a:solidFill>
                  <a:schemeClr val="bg1"/>
                </a:solidFill>
              </a:rPr>
              <a:t>ntegrity</a:t>
            </a:r>
            <a:br>
              <a:rPr lang="en-US" sz="3600" b="1" dirty="0">
                <a:solidFill>
                  <a:schemeClr val="bg1"/>
                </a:solidFill>
              </a:rPr>
            </a:br>
            <a:br>
              <a:rPr lang="en-US" sz="3600" b="1" u="sng" dirty="0">
                <a:solidFill>
                  <a:schemeClr val="bg1"/>
                </a:solidFill>
              </a:rPr>
            </a:br>
            <a:r>
              <a:rPr lang="en-US" sz="3600" b="1" u="sng" dirty="0">
                <a:solidFill>
                  <a:schemeClr val="bg1"/>
                </a:solidFill>
              </a:rPr>
              <a:t>C. P. I.  Motivates Donors  To  Give</a:t>
            </a:r>
          </a:p>
        </p:txBody>
      </p:sp>
      <p:grpSp>
        <p:nvGrpSpPr>
          <p:cNvPr id="2" name="Group 1"/>
          <p:cNvGrpSpPr/>
          <p:nvPr/>
        </p:nvGrpSpPr>
        <p:grpSpPr>
          <a:xfrm>
            <a:off x="1608841" y="1932707"/>
            <a:ext cx="6873854" cy="1359793"/>
            <a:chOff x="47499" y="4964628"/>
            <a:chExt cx="9060873" cy="1792431"/>
          </a:xfrm>
        </p:grpSpPr>
        <p:sp>
          <p:nvSpPr>
            <p:cNvPr id="9" name="Freeform 8"/>
            <p:cNvSpPr/>
            <p:nvPr/>
          </p:nvSpPr>
          <p:spPr>
            <a:xfrm>
              <a:off x="47499" y="4964628"/>
              <a:ext cx="9060873" cy="1792431"/>
            </a:xfrm>
            <a:custGeom>
              <a:avLst/>
              <a:gdLst>
                <a:gd name="connsiteX0" fmla="*/ 0 w 9060873"/>
                <a:gd name="connsiteY0" fmla="*/ 179243 h 1792431"/>
                <a:gd name="connsiteX1" fmla="*/ 179243 w 9060873"/>
                <a:gd name="connsiteY1" fmla="*/ 0 h 1792431"/>
                <a:gd name="connsiteX2" fmla="*/ 8881630 w 9060873"/>
                <a:gd name="connsiteY2" fmla="*/ 0 h 1792431"/>
                <a:gd name="connsiteX3" fmla="*/ 9060873 w 9060873"/>
                <a:gd name="connsiteY3" fmla="*/ 179243 h 1792431"/>
                <a:gd name="connsiteX4" fmla="*/ 9060873 w 9060873"/>
                <a:gd name="connsiteY4" fmla="*/ 1613188 h 1792431"/>
                <a:gd name="connsiteX5" fmla="*/ 8881630 w 9060873"/>
                <a:gd name="connsiteY5" fmla="*/ 1792431 h 1792431"/>
                <a:gd name="connsiteX6" fmla="*/ 179243 w 9060873"/>
                <a:gd name="connsiteY6" fmla="*/ 1792431 h 1792431"/>
                <a:gd name="connsiteX7" fmla="*/ 0 w 9060873"/>
                <a:gd name="connsiteY7" fmla="*/ 1613188 h 1792431"/>
                <a:gd name="connsiteX8" fmla="*/ 0 w 9060873"/>
                <a:gd name="connsiteY8" fmla="*/ 179243 h 179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3" h="1792431">
                  <a:moveTo>
                    <a:pt x="0" y="179243"/>
                  </a:moveTo>
                  <a:cubicBezTo>
                    <a:pt x="0" y="80250"/>
                    <a:pt x="80250" y="0"/>
                    <a:pt x="179243" y="0"/>
                  </a:cubicBezTo>
                  <a:lnTo>
                    <a:pt x="8881630" y="0"/>
                  </a:lnTo>
                  <a:cubicBezTo>
                    <a:pt x="8980623" y="0"/>
                    <a:pt x="9060873" y="80250"/>
                    <a:pt x="9060873" y="179243"/>
                  </a:cubicBezTo>
                  <a:lnTo>
                    <a:pt x="9060873" y="1613188"/>
                  </a:lnTo>
                  <a:cubicBezTo>
                    <a:pt x="9060873" y="1712181"/>
                    <a:pt x="8980623" y="1792431"/>
                    <a:pt x="8881630" y="1792431"/>
                  </a:cubicBezTo>
                  <a:lnTo>
                    <a:pt x="179243" y="1792431"/>
                  </a:lnTo>
                  <a:cubicBezTo>
                    <a:pt x="80250" y="1792431"/>
                    <a:pt x="0" y="1712181"/>
                    <a:pt x="0" y="1613188"/>
                  </a:cubicBezTo>
                  <a:lnTo>
                    <a:pt x="0" y="17924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3817" tIns="152400" rIns="152401" bIns="152400" numCol="1" spcCol="1270" anchor="t" anchorCtr="0">
              <a:normAutofit/>
            </a:bodyPr>
            <a:lstStyle/>
            <a:p>
              <a:pPr defTabSz="1778000" eaLnBrk="0" fontAlgn="base" hangingPunct="0">
                <a:lnSpc>
                  <a:spcPct val="90000"/>
                </a:lnSpc>
                <a:spcBef>
                  <a:spcPct val="0"/>
                </a:spcBef>
                <a:spcAft>
                  <a:spcPct val="35000"/>
                </a:spcAft>
                <a:defRPr/>
              </a:pPr>
              <a:endParaRPr lang="en-US" sz="3100" b="1" i="1" u="sng" dirty="0">
                <a:solidFill>
                  <a:prstClr val="black"/>
                </a:solidFill>
                <a:latin typeface="Georgia" panose="02040502050405020303" pitchFamily="18" charset="0"/>
                <a:cs typeface="Arial" panose="020B0604020202020204" pitchFamily="34" charset="0"/>
              </a:endParaRPr>
            </a:p>
            <a:p>
              <a:pPr defTabSz="1778000" eaLnBrk="0" fontAlgn="base" hangingPunct="0">
                <a:lnSpc>
                  <a:spcPct val="90000"/>
                </a:lnSpc>
                <a:spcBef>
                  <a:spcPct val="0"/>
                </a:spcBef>
                <a:spcAft>
                  <a:spcPct val="35000"/>
                </a:spcAft>
                <a:defRPr/>
              </a:pPr>
              <a:r>
                <a:rPr lang="en-US" sz="3100" b="1" i="1" u="sng" dirty="0">
                  <a:solidFill>
                    <a:prstClr val="black"/>
                  </a:solidFill>
                  <a:latin typeface="Arial" panose="020B0604020202020204"/>
                  <a:cs typeface="Arial" panose="020B0604020202020204" pitchFamily="34" charset="0"/>
                </a:rPr>
                <a:t>Sell  The  Scheme</a:t>
              </a:r>
              <a:endParaRPr lang="en-US" sz="3100" b="1" dirty="0">
                <a:solidFill>
                  <a:prstClr val="black"/>
                </a:solidFill>
                <a:latin typeface="Arial" panose="020B0604020202020204"/>
                <a:cs typeface="Arial" panose="020B0604020202020204" pitchFamily="34" charset="0"/>
              </a:endParaRPr>
            </a:p>
          </p:txBody>
        </p:sp>
        <p:sp>
          <p:nvSpPr>
            <p:cNvPr id="10" name="Rounded Rectangle 9"/>
            <p:cNvSpPr/>
            <p:nvPr/>
          </p:nvSpPr>
          <p:spPr>
            <a:xfrm>
              <a:off x="226742" y="5143871"/>
              <a:ext cx="1812174" cy="1433945"/>
            </a:xfrm>
            <a:prstGeom prst="roundRect">
              <a:avLst>
                <a:gd name="adj" fmla="val 10000"/>
              </a:avLst>
            </a:prstGeom>
            <a:blipFill>
              <a:blip r:embed="rId2">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eaLnBrk="0" fontAlgn="base" hangingPunct="0">
                <a:spcBef>
                  <a:spcPct val="0"/>
                </a:spcBef>
                <a:spcAft>
                  <a:spcPct val="0"/>
                </a:spcAft>
              </a:pPr>
              <a:endParaRPr lang="en-US" sz="2400">
                <a:solidFill>
                  <a:prstClr val="white">
                    <a:hueOff val="0"/>
                    <a:satOff val="0"/>
                    <a:lumOff val="0"/>
                    <a:alphaOff val="0"/>
                  </a:prstClr>
                </a:solidFill>
                <a:latin typeface="Arial" panose="020B0604020202020204"/>
              </a:endParaRPr>
            </a:p>
          </p:txBody>
        </p:sp>
      </p:grpSp>
      <p:sp>
        <p:nvSpPr>
          <p:cNvPr id="4" name="TextBox 3">
            <a:extLst>
              <a:ext uri="{FF2B5EF4-FFF2-40B4-BE49-F238E27FC236}">
                <a16:creationId xmlns:a16="http://schemas.microsoft.com/office/drawing/2014/main" id="{437290D1-1A88-088E-2E49-44611BB85BEE}"/>
              </a:ext>
            </a:extLst>
          </p:cNvPr>
          <p:cNvSpPr txBox="1"/>
          <p:nvPr/>
        </p:nvSpPr>
        <p:spPr>
          <a:xfrm>
            <a:off x="2806046" y="3848075"/>
            <a:ext cx="7362333" cy="1323439"/>
          </a:xfrm>
          <a:prstGeom prst="rect">
            <a:avLst/>
          </a:prstGeom>
          <a:noFill/>
        </p:spPr>
        <p:txBody>
          <a:bodyPr wrap="square" rtlCol="0">
            <a:spAutoFit/>
          </a:bodyPr>
          <a:lstStyle/>
          <a:p>
            <a:pPr eaLnBrk="0" fontAlgn="base" hangingPunct="0">
              <a:spcBef>
                <a:spcPct val="0"/>
              </a:spcBef>
              <a:spcAft>
                <a:spcPct val="0"/>
              </a:spcAft>
              <a:defRPr/>
            </a:pPr>
            <a:r>
              <a:rPr lang="en-US" sz="4000" b="1" dirty="0">
                <a:solidFill>
                  <a:prstClr val="black"/>
                </a:solidFill>
                <a:latin typeface="Calibri" panose="020F0502020204030204" pitchFamily="34" charset="0"/>
                <a:cs typeface="Calibri" panose="020F0502020204030204" pitchFamily="34" charset="0"/>
              </a:rPr>
              <a:t>~ Integrity,  transparency  and  	accountability  is  key</a:t>
            </a:r>
          </a:p>
        </p:txBody>
      </p:sp>
      <p:pic>
        <p:nvPicPr>
          <p:cNvPr id="3" name="Picture 2">
            <a:extLst>
              <a:ext uri="{FF2B5EF4-FFF2-40B4-BE49-F238E27FC236}">
                <a16:creationId xmlns:a16="http://schemas.microsoft.com/office/drawing/2014/main" id="{53AD22BC-9EFE-8C90-3EF3-325D83654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2417"/>
            <a:ext cx="1140878" cy="1778071"/>
          </a:xfrm>
          <a:prstGeom prst="rect">
            <a:avLst/>
          </a:prstGeom>
        </p:spPr>
      </p:pic>
    </p:spTree>
    <p:extLst>
      <p:ext uri="{BB962C8B-B14F-4D97-AF65-F5344CB8AC3E}">
        <p14:creationId xmlns:p14="http://schemas.microsoft.com/office/powerpoint/2010/main" val="33829514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72B0BFA0-A45A-F950-BA64-DD07D5FAE3E3}"/>
              </a:ext>
            </a:extLst>
          </p:cNvPr>
          <p:cNvSpPr txBox="1"/>
          <p:nvPr/>
        </p:nvSpPr>
        <p:spPr>
          <a:xfrm>
            <a:off x="4678893" y="1474633"/>
            <a:ext cx="6687154" cy="1200329"/>
          </a:xfrm>
          <a:prstGeom prst="rect">
            <a:avLst/>
          </a:prstGeom>
          <a:noFill/>
        </p:spPr>
        <p:txBody>
          <a:bodyPr wrap="square" rtlCol="0">
            <a:spAutoFit/>
          </a:bodyPr>
          <a:lstStyle/>
          <a:p>
            <a:pPr algn="ctr" defTabSz="530352" eaLnBrk="0" fontAlgn="base" hangingPunct="0">
              <a:spcBef>
                <a:spcPct val="0"/>
              </a:spcBef>
              <a:spcAft>
                <a:spcPts val="600"/>
              </a:spcAft>
              <a:defRPr/>
            </a:pPr>
            <a:r>
              <a:rPr lang="en-US" sz="3600" b="1" kern="1200" dirty="0">
                <a:solidFill>
                  <a:srgbClr val="0070C0"/>
                </a:solidFill>
                <a:latin typeface="Arial Rounded MT Bold" panose="020F0704030504030204" pitchFamily="34" charset="0"/>
              </a:rPr>
              <a:t>“Overcoming  The  Challenge  of  Donor  Fatigue”</a:t>
            </a:r>
            <a:endParaRPr lang="en-US" sz="3600" b="1" dirty="0">
              <a:solidFill>
                <a:srgbClr val="0070C0"/>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47E95C97-18F5-8259-6C32-BA0732D6B1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6536" y="1653163"/>
            <a:ext cx="2909492" cy="2932815"/>
          </a:xfrm>
          <a:prstGeom prst="rect">
            <a:avLst/>
          </a:prstGeom>
        </p:spPr>
      </p:pic>
      <p:sp>
        <p:nvSpPr>
          <p:cNvPr id="4" name="TextBox 3">
            <a:extLst>
              <a:ext uri="{FF2B5EF4-FFF2-40B4-BE49-F238E27FC236}">
                <a16:creationId xmlns:a16="http://schemas.microsoft.com/office/drawing/2014/main" id="{06519D30-7860-070C-9939-FA3779C5A5A2}"/>
              </a:ext>
            </a:extLst>
          </p:cNvPr>
          <p:cNvSpPr txBox="1"/>
          <p:nvPr/>
        </p:nvSpPr>
        <p:spPr>
          <a:xfrm>
            <a:off x="6362615" y="2914460"/>
            <a:ext cx="2764480" cy="449354"/>
          </a:xfrm>
          <a:prstGeom prst="rect">
            <a:avLst/>
          </a:prstGeom>
          <a:noFill/>
        </p:spPr>
        <p:txBody>
          <a:bodyPr wrap="square" rtlCol="0">
            <a:spAutoFit/>
          </a:bodyPr>
          <a:lstStyle/>
          <a:p>
            <a:pPr defTabSz="530352" eaLnBrk="0" fontAlgn="base" hangingPunct="0">
              <a:spcBef>
                <a:spcPct val="0"/>
              </a:spcBef>
              <a:spcAft>
                <a:spcPts val="600"/>
              </a:spcAft>
              <a:defRPr/>
            </a:pPr>
            <a:r>
              <a:rPr lang="en-US" sz="2320" b="1" kern="1200" dirty="0">
                <a:solidFill>
                  <a:srgbClr val="0070C0"/>
                </a:solidFill>
                <a:latin typeface="Arial Rounded MT Bold" panose="020F0704030504030204" pitchFamily="34" charset="0"/>
              </a:rPr>
              <a:t>August 7,  2019</a:t>
            </a:r>
            <a:endParaRPr lang="en-US" sz="2400" b="1" dirty="0">
              <a:solidFill>
                <a:srgbClr val="0070C0"/>
              </a:solidFill>
              <a:latin typeface="Arial Rounded MT Bold" panose="020F0704030504030204" pitchFamily="34" charset="0"/>
            </a:endParaRPr>
          </a:p>
        </p:txBody>
      </p:sp>
      <p:sp>
        <p:nvSpPr>
          <p:cNvPr id="5" name="TextBox 4">
            <a:extLst>
              <a:ext uri="{FF2B5EF4-FFF2-40B4-BE49-F238E27FC236}">
                <a16:creationId xmlns:a16="http://schemas.microsoft.com/office/drawing/2014/main" id="{6682C508-92B8-7650-FDCE-FE62944F15B0}"/>
              </a:ext>
            </a:extLst>
          </p:cNvPr>
          <p:cNvSpPr txBox="1"/>
          <p:nvPr/>
        </p:nvSpPr>
        <p:spPr>
          <a:xfrm>
            <a:off x="782235" y="4862953"/>
            <a:ext cx="3023793" cy="1181285"/>
          </a:xfrm>
          <a:prstGeom prst="rect">
            <a:avLst/>
          </a:prstGeom>
          <a:noFill/>
        </p:spPr>
        <p:txBody>
          <a:bodyPr wrap="square" rtlCol="0">
            <a:spAutoFit/>
          </a:bodyPr>
          <a:lstStyle/>
          <a:p>
            <a:pPr defTabSz="530352" eaLnBrk="0" fontAlgn="base" hangingPunct="0">
              <a:spcBef>
                <a:spcPct val="0"/>
              </a:spcBef>
              <a:spcAft>
                <a:spcPts val="600"/>
              </a:spcAft>
              <a:defRPr/>
            </a:pPr>
            <a:r>
              <a:rPr lang="en-US" sz="1392" b="1" kern="1200" dirty="0">
                <a:solidFill>
                  <a:srgbClr val="5D0100"/>
                </a:solidFill>
                <a:latin typeface="Georgia" panose="02040502050405020303" pitchFamily="18" charset="0"/>
                <a:ea typeface="+mn-ea"/>
                <a:cs typeface="+mn-cs"/>
                <a:hlinkClick r:id="rId3"/>
              </a:rPr>
              <a:t>https://www.ancientfaith.com/podcasts/stewardshipcalling/donor_fatigue</a:t>
            </a:r>
            <a:endParaRPr lang="en-US" sz="1392" b="1" kern="1200" dirty="0">
              <a:solidFill>
                <a:srgbClr val="5D0100"/>
              </a:solidFill>
              <a:latin typeface="Georgia" panose="02040502050405020303" pitchFamily="18" charset="0"/>
              <a:ea typeface="+mn-ea"/>
              <a:cs typeface="+mn-cs"/>
            </a:endParaRPr>
          </a:p>
          <a:p>
            <a:pPr eaLnBrk="0" fontAlgn="base" hangingPunct="0">
              <a:spcBef>
                <a:spcPct val="0"/>
              </a:spcBef>
              <a:spcAft>
                <a:spcPts val="600"/>
              </a:spcAft>
              <a:defRPr/>
            </a:pPr>
            <a:endParaRPr lang="en-US" sz="2400" dirty="0">
              <a:solidFill>
                <a:srgbClr val="5D0100"/>
              </a:solidFill>
              <a:latin typeface="Georgia" panose="02040502050405020303" pitchFamily="18" charset="0"/>
            </a:endParaRPr>
          </a:p>
        </p:txBody>
      </p:sp>
      <p:sp>
        <p:nvSpPr>
          <p:cNvPr id="6" name="TextBox 5">
            <a:extLst>
              <a:ext uri="{FF2B5EF4-FFF2-40B4-BE49-F238E27FC236}">
                <a16:creationId xmlns:a16="http://schemas.microsoft.com/office/drawing/2014/main" id="{0DB72958-EEAE-CDB3-1659-116731C2C9C9}"/>
              </a:ext>
            </a:extLst>
          </p:cNvPr>
          <p:cNvSpPr txBox="1"/>
          <p:nvPr/>
        </p:nvSpPr>
        <p:spPr>
          <a:xfrm>
            <a:off x="5399256" y="4182627"/>
            <a:ext cx="2957361" cy="1000274"/>
          </a:xfrm>
          <a:prstGeom prst="rect">
            <a:avLst/>
          </a:prstGeom>
          <a:noFill/>
        </p:spPr>
        <p:txBody>
          <a:bodyPr wrap="square" rtlCol="0">
            <a:spAutoFit/>
          </a:bodyPr>
          <a:lstStyle/>
          <a:p>
            <a:pPr defTabSz="530352" eaLnBrk="0" fontAlgn="base" hangingPunct="0">
              <a:spcBef>
                <a:spcPct val="0"/>
              </a:spcBef>
              <a:spcAft>
                <a:spcPts val="600"/>
              </a:spcAft>
              <a:defRPr/>
            </a:pPr>
            <a:r>
              <a:rPr lang="en-US" b="1" u="sng" kern="1200" dirty="0">
                <a:solidFill>
                  <a:srgbClr val="0070C0"/>
                </a:solidFill>
                <a:latin typeface="Arial Rounded MT Bold" panose="020F0704030504030204" pitchFamily="34" charset="0"/>
              </a:rPr>
              <a:t>Fr.  Aaron  Warwick </a:t>
            </a:r>
          </a:p>
          <a:p>
            <a:pPr defTabSz="530352" eaLnBrk="0" fontAlgn="base" hangingPunct="0">
              <a:spcBef>
                <a:spcPct val="0"/>
              </a:spcBef>
              <a:spcAft>
                <a:spcPts val="600"/>
              </a:spcAft>
              <a:defRPr/>
            </a:pPr>
            <a:r>
              <a:rPr lang="en-US" b="1" kern="1200" dirty="0">
                <a:solidFill>
                  <a:srgbClr val="0070C0"/>
                </a:solidFill>
                <a:latin typeface="Arial Rounded MT Bold" panose="020F0704030504030204" pitchFamily="34" charset="0"/>
              </a:rPr>
              <a:t>St. Mary  Antiochian  Church  - Wichita, KS</a:t>
            </a:r>
            <a:endParaRPr lang="en-US" b="1" dirty="0">
              <a:solidFill>
                <a:srgbClr val="0070C0"/>
              </a:solidFill>
              <a:latin typeface="Arial Rounded MT Bold" panose="020F0704030504030204" pitchFamily="34" charset="0"/>
            </a:endParaRPr>
          </a:p>
        </p:txBody>
      </p:sp>
      <p:pic>
        <p:nvPicPr>
          <p:cNvPr id="7" name="Picture 6">
            <a:extLst>
              <a:ext uri="{FF2B5EF4-FFF2-40B4-BE49-F238E27FC236}">
                <a16:creationId xmlns:a16="http://schemas.microsoft.com/office/drawing/2014/main" id="{F99DD156-D8A0-8727-D9A4-930AB2FB9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091" y="3729185"/>
            <a:ext cx="2111287" cy="1933062"/>
          </a:xfrm>
          <a:prstGeom prst="rect">
            <a:avLst/>
          </a:prstGeom>
        </p:spPr>
      </p:pic>
      <p:pic>
        <p:nvPicPr>
          <p:cNvPr id="8" name="Picture 7">
            <a:extLst>
              <a:ext uri="{FF2B5EF4-FFF2-40B4-BE49-F238E27FC236}">
                <a16:creationId xmlns:a16="http://schemas.microsoft.com/office/drawing/2014/main" id="{0B152E6D-C200-1862-8611-C8B4657B2D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84938" y="224476"/>
            <a:ext cx="7536890" cy="917096"/>
          </a:xfrm>
          <a:prstGeom prst="rect">
            <a:avLst/>
          </a:prstGeom>
        </p:spPr>
      </p:pic>
    </p:spTree>
    <p:extLst>
      <p:ext uri="{BB962C8B-B14F-4D97-AF65-F5344CB8AC3E}">
        <p14:creationId xmlns:p14="http://schemas.microsoft.com/office/powerpoint/2010/main" val="2168136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eckmate in a chess game">
            <a:extLst>
              <a:ext uri="{FF2B5EF4-FFF2-40B4-BE49-F238E27FC236}">
                <a16:creationId xmlns:a16="http://schemas.microsoft.com/office/drawing/2014/main" id="{A106A168-E14D-B8CD-F164-DDE1965113AB}"/>
              </a:ext>
            </a:extLst>
          </p:cNvPr>
          <p:cNvPicPr>
            <a:picLocks noChangeAspect="1"/>
          </p:cNvPicPr>
          <p:nvPr/>
        </p:nvPicPr>
        <p:blipFill rotWithShape="1">
          <a:blip r:embed="rId2"/>
          <a:srcRect l="15116" r="17629" b="2"/>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2038FA71-325E-A6A0-717C-8DEA38FA0B04}"/>
              </a:ext>
            </a:extLst>
          </p:cNvPr>
          <p:cNvSpPr txBox="1">
            <a:spLocks/>
          </p:cNvSpPr>
          <p:nvPr/>
        </p:nvSpPr>
        <p:spPr>
          <a:xfrm>
            <a:off x="-178476" y="2273090"/>
            <a:ext cx="6267450" cy="4344546"/>
          </a:xfrm>
          <a:prstGeom prst="rect">
            <a:avLst/>
          </a:prstGeom>
        </p:spPr>
        <p:txBody>
          <a:bodyPr vert="horz" lIns="91440" tIns="45720" rIns="91440" bIns="45720" rtlCol="0" anchor="ct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1" indent="0" defTabSz="914400">
              <a:buNone/>
              <a:tabLst>
                <a:tab pos="1371600" algn="l"/>
              </a:tabLst>
            </a:pPr>
            <a:r>
              <a:rPr lang="en-US" sz="1400" dirty="0"/>
              <a:t>       			</a:t>
            </a:r>
            <a:endParaRPr lang="en-US" sz="1400" u="sng" dirty="0"/>
          </a:p>
          <a:p>
            <a:pPr marL="339725" lvl="2" indent="0" defTabSz="914400">
              <a:buNone/>
              <a:tabLst>
                <a:tab pos="1712913" algn="l"/>
                <a:tab pos="1828800" algn="l"/>
              </a:tabLst>
            </a:pPr>
            <a:r>
              <a:rPr lang="en-US" sz="2200" b="1" dirty="0">
                <a:latin typeface="Arial Rounded MT Bold" panose="020F0704030504030204" pitchFamily="34" charset="0"/>
              </a:rPr>
              <a:t>~ Communicate  key  stewardship  strategies  </a:t>
            </a:r>
          </a:p>
          <a:p>
            <a:pPr marL="339725" lvl="2" indent="0" defTabSz="914400">
              <a:buNone/>
              <a:tabLst>
                <a:tab pos="1712913" algn="l"/>
                <a:tab pos="1828800" algn="l"/>
              </a:tabLst>
            </a:pPr>
            <a:endParaRPr lang="en-US" sz="2200" b="1" dirty="0">
              <a:latin typeface="Arial Rounded MT Bold" panose="020F0704030504030204" pitchFamily="34" charset="0"/>
            </a:endParaRPr>
          </a:p>
          <a:p>
            <a:pPr marL="339725" lvl="2" indent="0" defTabSz="914400">
              <a:buNone/>
              <a:tabLst>
                <a:tab pos="914400" algn="l"/>
                <a:tab pos="1712913" algn="l"/>
                <a:tab pos="1828800" algn="l"/>
              </a:tabLst>
            </a:pPr>
            <a:r>
              <a:rPr lang="en-US" sz="2200" b="1" dirty="0">
                <a:latin typeface="Arial Rounded MT Bold" panose="020F0704030504030204" pitchFamily="34" charset="0"/>
              </a:rPr>
              <a:t>~ Focus  on  solutions  instead  of  the  	problems  	</a:t>
            </a:r>
          </a:p>
          <a:p>
            <a:pPr marL="339725" lvl="2" indent="0" defTabSz="914400">
              <a:buNone/>
              <a:tabLst>
                <a:tab pos="914400" algn="l"/>
                <a:tab pos="1712913" algn="l"/>
                <a:tab pos="1828800" algn="l"/>
              </a:tabLst>
            </a:pPr>
            <a:endParaRPr lang="en-US" sz="2200" b="1" dirty="0">
              <a:latin typeface="Arial Rounded MT Bold" panose="020F0704030504030204" pitchFamily="34" charset="0"/>
            </a:endParaRPr>
          </a:p>
          <a:p>
            <a:pPr marL="339725" lvl="2" indent="0" defTabSz="914400">
              <a:buNone/>
              <a:tabLst>
                <a:tab pos="914400" algn="l"/>
                <a:tab pos="1712913" algn="l"/>
                <a:tab pos="1828800" algn="l"/>
              </a:tabLst>
            </a:pPr>
            <a:r>
              <a:rPr lang="en-US" sz="2200" b="1" dirty="0">
                <a:latin typeface="Arial Rounded MT Bold" panose="020F0704030504030204" pitchFamily="34" charset="0"/>
              </a:rPr>
              <a:t>~ Talk  about  the  proportion  of  victims  	helped  </a:t>
            </a:r>
          </a:p>
          <a:p>
            <a:pPr marL="339725" lvl="2" indent="0" defTabSz="914400">
              <a:buNone/>
              <a:tabLst>
                <a:tab pos="914400" algn="l"/>
                <a:tab pos="1712913" algn="l"/>
                <a:tab pos="1828800" algn="l"/>
              </a:tabLst>
            </a:pPr>
            <a:endParaRPr lang="en-US" sz="2200" b="1" dirty="0">
              <a:latin typeface="Arial Rounded MT Bold" panose="020F0704030504030204" pitchFamily="34" charset="0"/>
            </a:endParaRPr>
          </a:p>
          <a:p>
            <a:pPr marL="339725" lvl="2" indent="0" defTabSz="914400">
              <a:buNone/>
              <a:tabLst>
                <a:tab pos="914400" algn="l"/>
                <a:tab pos="1712913" algn="l"/>
                <a:tab pos="1828800" algn="l"/>
              </a:tabLst>
            </a:pPr>
            <a:r>
              <a:rPr lang="en-US" sz="2200" b="1" dirty="0">
                <a:latin typeface="Arial Rounded MT Bold" panose="020F0704030504030204" pitchFamily="34" charset="0"/>
              </a:rPr>
              <a:t>~ Stress  similarities  between  victims  and  	donors  </a:t>
            </a:r>
          </a:p>
          <a:p>
            <a:pPr marL="339725" lvl="2" indent="0" defTabSz="914400">
              <a:buNone/>
              <a:tabLst>
                <a:tab pos="1712913" algn="l"/>
                <a:tab pos="1828800" algn="l"/>
              </a:tabLst>
            </a:pPr>
            <a:endParaRPr lang="en-US" sz="2200" b="1" dirty="0">
              <a:latin typeface="Arial Rounded MT Bold" panose="020F0704030504030204" pitchFamily="34" charset="0"/>
            </a:endParaRPr>
          </a:p>
          <a:p>
            <a:pPr marL="339725" lvl="2" indent="0" defTabSz="914400">
              <a:buNone/>
              <a:tabLst>
                <a:tab pos="1712913" algn="l"/>
                <a:tab pos="1828800" algn="l"/>
              </a:tabLst>
            </a:pPr>
            <a:r>
              <a:rPr lang="en-US" sz="2200" b="1" dirty="0">
                <a:latin typeface="Arial Rounded MT Bold" panose="020F0704030504030204" pitchFamily="34" charset="0"/>
              </a:rPr>
              <a:t>~ Identify  a  single  victim  being  helped  </a:t>
            </a:r>
          </a:p>
          <a:p>
            <a:pPr marL="339725" lvl="2" indent="0" defTabSz="914400">
              <a:buNone/>
              <a:tabLst>
                <a:tab pos="1712913" algn="l"/>
                <a:tab pos="1828800" algn="l"/>
              </a:tabLst>
            </a:pPr>
            <a:endParaRPr lang="en-US" sz="2200" b="1" dirty="0">
              <a:latin typeface="Arial Rounded MT Bold" panose="020F0704030504030204" pitchFamily="34" charset="0"/>
            </a:endParaRPr>
          </a:p>
          <a:p>
            <a:pPr marL="339725" lvl="2" indent="0" defTabSz="914400">
              <a:buNone/>
              <a:tabLst>
                <a:tab pos="1712913" algn="l"/>
                <a:tab pos="1828800" algn="l"/>
              </a:tabLst>
            </a:pPr>
            <a:r>
              <a:rPr lang="en-US" sz="2200" b="1" dirty="0">
                <a:latin typeface="Arial Rounded MT Bold" panose="020F0704030504030204" pitchFamily="34" charset="0"/>
              </a:rPr>
              <a:t>~Thank  and  celebrate  </a:t>
            </a:r>
          </a:p>
          <a:p>
            <a:pPr marL="339725" lvl="2" indent="0" defTabSz="914400">
              <a:buNone/>
              <a:tabLst>
                <a:tab pos="1712913" algn="l"/>
                <a:tab pos="1828800" algn="l"/>
              </a:tabLst>
            </a:pPr>
            <a:endParaRPr lang="en-US" sz="1400" dirty="0"/>
          </a:p>
          <a:p>
            <a:pPr marL="3829050" lvl="8" indent="0" defTabSz="914400">
              <a:buNone/>
              <a:tabLst>
                <a:tab pos="1371600" algn="l"/>
                <a:tab pos="1828800" algn="l"/>
              </a:tabLst>
            </a:pPr>
            <a:endParaRPr lang="en-US" sz="1400" dirty="0"/>
          </a:p>
        </p:txBody>
      </p:sp>
      <p:sp>
        <p:nvSpPr>
          <p:cNvPr id="3" name="TextBox 2">
            <a:extLst>
              <a:ext uri="{FF2B5EF4-FFF2-40B4-BE49-F238E27FC236}">
                <a16:creationId xmlns:a16="http://schemas.microsoft.com/office/drawing/2014/main" id="{0E4A58B1-4593-7206-97F9-603B530118C9}"/>
              </a:ext>
            </a:extLst>
          </p:cNvPr>
          <p:cNvSpPr txBox="1"/>
          <p:nvPr/>
        </p:nvSpPr>
        <p:spPr>
          <a:xfrm>
            <a:off x="243901" y="6396335"/>
            <a:ext cx="5859125" cy="461665"/>
          </a:xfrm>
          <a:prstGeom prst="rect">
            <a:avLst/>
          </a:prstGeom>
          <a:noFill/>
        </p:spPr>
        <p:txBody>
          <a:bodyPr wrap="square" rtlCol="0">
            <a:spAutoFit/>
          </a:bodyPr>
          <a:lstStyle/>
          <a:p>
            <a:pPr eaLnBrk="0" fontAlgn="base" hangingPunct="0">
              <a:spcBef>
                <a:spcPct val="0"/>
              </a:spcBef>
              <a:spcAft>
                <a:spcPts val="600"/>
              </a:spcAft>
            </a:pPr>
            <a:r>
              <a:rPr lang="en-US" sz="1200" b="1" dirty="0">
                <a:solidFill>
                  <a:srgbClr val="663300"/>
                </a:solidFill>
                <a:latin typeface="Arial Rounded MT Bold" panose="020F0704030504030204" pitchFamily="34" charset="0"/>
                <a:cs typeface="Times New Roman" panose="02020603050405020304" pitchFamily="18" charset="0"/>
              </a:rPr>
              <a:t>¹ </a:t>
            </a:r>
            <a:r>
              <a:rPr lang="en-US" sz="1200" b="1" dirty="0">
                <a:solidFill>
                  <a:srgbClr val="663300"/>
                </a:solidFill>
                <a:latin typeface="Arial Rounded MT Bold" panose="020F0704030504030204" pitchFamily="34" charset="0"/>
              </a:rPr>
              <a:t>“Overcoming Donor Fatigue” – Fr Aaron Warwick U. of Northern Iowa https://www.ancientfaith.com/podcasts/stewardshipcalling/donor_fatigue</a:t>
            </a:r>
          </a:p>
        </p:txBody>
      </p:sp>
      <p:sp>
        <p:nvSpPr>
          <p:cNvPr id="4" name="Title 1">
            <a:extLst>
              <a:ext uri="{FF2B5EF4-FFF2-40B4-BE49-F238E27FC236}">
                <a16:creationId xmlns:a16="http://schemas.microsoft.com/office/drawing/2014/main" id="{26C6B8CE-4B72-7F6C-3341-EF9EDDE6A1F1}"/>
              </a:ext>
            </a:extLst>
          </p:cNvPr>
          <p:cNvSpPr txBox="1">
            <a:spLocks/>
          </p:cNvSpPr>
          <p:nvPr/>
        </p:nvSpPr>
        <p:spPr>
          <a:xfrm>
            <a:off x="895350" y="571497"/>
            <a:ext cx="3686176"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a:latin typeface="Arial Rounded MT Bold" panose="020F0704030504030204" pitchFamily="34" charset="0"/>
              </a:rPr>
              <a:t>Overcoming  Donor  Fatigue</a:t>
            </a:r>
            <a:r>
              <a:rPr lang="en-US" sz="3600" b="1">
                <a:latin typeface="Arial Rounded MT Bold" panose="020F0704030504030204" pitchFamily="34" charset="0"/>
                <a:cs typeface="Times New Roman" panose="02020603050405020304" pitchFamily="18" charset="0"/>
              </a:rPr>
              <a:t>¹</a:t>
            </a:r>
            <a:endParaRPr lang="en-US" sz="3600" b="1" dirty="0">
              <a:latin typeface="Arial Rounded MT Bold" panose="020F0704030504030204" pitchFamily="34" charset="0"/>
            </a:endParaRPr>
          </a:p>
        </p:txBody>
      </p:sp>
    </p:spTree>
    <p:extLst>
      <p:ext uri="{BB962C8B-B14F-4D97-AF65-F5344CB8AC3E}">
        <p14:creationId xmlns:p14="http://schemas.microsoft.com/office/powerpoint/2010/main" val="35696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subTnLst>
                                    <p:animClr clrSpc="rgb" dir="cw">
                                      <p:cBhvr override="childStyle">
                                        <p:cTn dur="1" fill="hold" display="0" masterRel="nextClick" afterEffect="1"/>
                                        <p:tgtEl>
                                          <p:spTgt spid="2">
                                            <p:txEl>
                                              <p:pRg st="5" end="5"/>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subTnLst>
                                    <p:animClr clrSpc="rgb" dir="cw">
                                      <p:cBhvr override="childStyle">
                                        <p:cTn dur="1" fill="hold" display="0" masterRel="nextClick" afterEffect="1"/>
                                        <p:tgtEl>
                                          <p:spTgt spid="2">
                                            <p:txEl>
                                              <p:pRg st="7" end="7"/>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subTnLst>
                                    <p:animClr clrSpc="rgb" dir="cw">
                                      <p:cBhvr override="childStyle">
                                        <p:cTn dur="1" fill="hold" display="0" masterRel="nextClick" afterEffect="1"/>
                                        <p:tgtEl>
                                          <p:spTgt spid="2">
                                            <p:txEl>
                                              <p:pRg st="9" end="9"/>
                                            </p:txEl>
                                          </p:spTgt>
                                        </p:tgtEl>
                                        <p:attrNameLst>
                                          <p:attrName>ppt_c</p:attrName>
                                        </p:attrNameLst>
                                      </p:cBhvr>
                                      <p:to>
                                        <a:schemeClr val="folHlink"/>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fade">
                                      <p:cBhvr>
                                        <p:cTn id="3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B4083E-9B3C-1259-3987-E60E56966DE7}"/>
              </a:ext>
            </a:extLst>
          </p:cNvPr>
          <p:cNvSpPr txBox="1"/>
          <p:nvPr/>
        </p:nvSpPr>
        <p:spPr>
          <a:xfrm>
            <a:off x="2221636" y="830036"/>
            <a:ext cx="7934417" cy="6186309"/>
          </a:xfrm>
          <a:prstGeom prst="rect">
            <a:avLst/>
          </a:prstGeom>
          <a:noFill/>
        </p:spPr>
        <p:txBody>
          <a:bodyPr wrap="square">
            <a:spAutoFit/>
          </a:bodyPr>
          <a:lstStyle/>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6. What are some of the best practices for stewardship campaigns </a:t>
            </a:r>
          </a:p>
          <a:p>
            <a:pPr marL="0" marR="11430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W squared – ask for time </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Personal Visitations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Annual Campaign</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Effective communications</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Committed Team</a:t>
            </a:r>
          </a:p>
          <a:p>
            <a:pPr marL="742950" marR="114300" lvl="0" indent="-742950" algn="just" defTabSz="914400" rtl="0" eaLnBrk="1" fontAlgn="auto" latinLnBrk="0" hangingPunct="1">
              <a:lnSpc>
                <a:spcPct val="100000"/>
              </a:lnSpc>
              <a:spcBef>
                <a:spcPts val="0"/>
              </a:spcBef>
              <a:spcAft>
                <a:spcPts val="0"/>
              </a:spcAft>
              <a:buClrTx/>
              <a:buSzTx/>
              <a:buFontTx/>
              <a:buAutoNum type="arabicPeriod"/>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11430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69952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pic>
        <p:nvPicPr>
          <p:cNvPr id="8" name="Picture 7" descr="A picture containing text&#10;&#10;Description automatically generated">
            <a:extLst>
              <a:ext uri="{FF2B5EF4-FFF2-40B4-BE49-F238E27FC236}">
                <a16:creationId xmlns:a16="http://schemas.microsoft.com/office/drawing/2014/main" id="{24D30A42-F0A9-94A7-9E34-12D4E34A8331}"/>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734" r="6265" b="-1"/>
          <a:stretch/>
        </p:blipFill>
        <p:spPr>
          <a:xfrm>
            <a:off x="1524020" y="10"/>
            <a:ext cx="9143980" cy="6857990"/>
          </a:xfrm>
          <a:prstGeom prst="rect">
            <a:avLst/>
          </a:prstGeom>
        </p:spPr>
      </p:pic>
      <p:sp>
        <p:nvSpPr>
          <p:cNvPr id="6" name="TextBox 5">
            <a:extLst>
              <a:ext uri="{FF2B5EF4-FFF2-40B4-BE49-F238E27FC236}">
                <a16:creationId xmlns:a16="http://schemas.microsoft.com/office/drawing/2014/main" id="{D5AFDB1B-50D8-0EB5-15DE-3412E4B8E069}"/>
              </a:ext>
            </a:extLst>
          </p:cNvPr>
          <p:cNvSpPr txBox="1"/>
          <p:nvPr/>
        </p:nvSpPr>
        <p:spPr>
          <a:xfrm>
            <a:off x="2353560" y="854075"/>
            <a:ext cx="7484881" cy="4351338"/>
          </a:xfrm>
          <a:prstGeom prst="rect">
            <a:avLst/>
          </a:prstGeom>
        </p:spPr>
        <p:txBody>
          <a:bodyPr vert="horz" lIns="91440" tIns="45720" rIns="91440" bIns="45720" rtlCol="0">
            <a:noAutofit/>
          </a:bodyPr>
          <a:lstStyle/>
          <a:p>
            <a:pPr algn="ctr" fontAlgn="base">
              <a:lnSpc>
                <a:spcPct val="90000"/>
              </a:lnSpc>
              <a:spcBef>
                <a:spcPct val="0"/>
              </a:spcBef>
              <a:spcAft>
                <a:spcPct val="35000"/>
              </a:spcAft>
              <a:defRPr/>
            </a:pPr>
            <a:r>
              <a:rPr lang="en-US" sz="4000" b="1" dirty="0">
                <a:solidFill>
                  <a:srgbClr val="FFFFFF"/>
                </a:solidFill>
                <a:latin typeface="Arial" panose="020B0604020202020204" pitchFamily="34" charset="0"/>
                <a:cs typeface="Arial" panose="020B0604020202020204" pitchFamily="34" charset="0"/>
              </a:rPr>
              <a:t>“It  takes  a  group  of  people </a:t>
            </a:r>
          </a:p>
          <a:p>
            <a:pPr algn="ctr" fontAlgn="base">
              <a:lnSpc>
                <a:spcPct val="90000"/>
              </a:lnSpc>
              <a:spcBef>
                <a:spcPct val="0"/>
              </a:spcBef>
              <a:spcAft>
                <a:spcPct val="35000"/>
              </a:spcAft>
              <a:defRPr/>
            </a:pPr>
            <a:r>
              <a:rPr lang="en-US" sz="4000" b="1" dirty="0">
                <a:solidFill>
                  <a:srgbClr val="FFFFFF"/>
                </a:solidFill>
                <a:latin typeface="Arial" panose="020B0604020202020204" pitchFamily="34" charset="0"/>
                <a:cs typeface="Arial" panose="020B0604020202020204" pitchFamily="34" charset="0"/>
              </a:rPr>
              <a:t> working  together  with  a</a:t>
            </a:r>
          </a:p>
          <a:p>
            <a:pPr algn="ctr" fontAlgn="base">
              <a:lnSpc>
                <a:spcPct val="90000"/>
              </a:lnSpc>
              <a:spcBef>
                <a:spcPct val="0"/>
              </a:spcBef>
              <a:spcAft>
                <a:spcPct val="35000"/>
              </a:spcAft>
              <a:defRPr/>
            </a:pPr>
            <a:r>
              <a:rPr lang="en-US" sz="4000" b="1" dirty="0">
                <a:solidFill>
                  <a:srgbClr val="FFFFFF"/>
                </a:solidFill>
                <a:latin typeface="Arial" panose="020B0604020202020204" pitchFamily="34" charset="0"/>
                <a:cs typeface="Arial" panose="020B0604020202020204" pitchFamily="34" charset="0"/>
              </a:rPr>
              <a:t>  </a:t>
            </a:r>
            <a:r>
              <a:rPr lang="en-US" sz="4000" b="1" u="sng" dirty="0">
                <a:solidFill>
                  <a:srgbClr val="FFC000"/>
                </a:solidFill>
                <a:latin typeface="Arial" panose="020B0604020202020204" pitchFamily="34" charset="0"/>
                <a:cs typeface="Arial" panose="020B0604020202020204" pitchFamily="34" charset="0"/>
              </a:rPr>
              <a:t>common  purpose</a:t>
            </a:r>
            <a:r>
              <a:rPr lang="en-US" sz="4000" b="1" dirty="0">
                <a:solidFill>
                  <a:srgbClr val="FFC000"/>
                </a:solidFill>
                <a:latin typeface="Arial" panose="020B0604020202020204" pitchFamily="34" charset="0"/>
                <a:cs typeface="Arial" panose="020B0604020202020204" pitchFamily="34" charset="0"/>
              </a:rPr>
              <a:t>  </a:t>
            </a:r>
          </a:p>
          <a:p>
            <a:pPr algn="ctr" fontAlgn="base">
              <a:lnSpc>
                <a:spcPct val="90000"/>
              </a:lnSpc>
              <a:spcBef>
                <a:spcPct val="0"/>
              </a:spcBef>
              <a:spcAft>
                <a:spcPct val="35000"/>
              </a:spcAft>
              <a:defRPr/>
            </a:pPr>
            <a:r>
              <a:rPr lang="en-US" sz="4000" b="1" dirty="0">
                <a:solidFill>
                  <a:srgbClr val="FFFFFF"/>
                </a:solidFill>
                <a:latin typeface="Arial" panose="020B0604020202020204" pitchFamily="34" charset="0"/>
                <a:cs typeface="Arial" panose="020B0604020202020204" pitchFamily="34" charset="0"/>
              </a:rPr>
              <a:t>in  an  atmosphere  of  </a:t>
            </a:r>
          </a:p>
          <a:p>
            <a:pPr algn="ctr" fontAlgn="base">
              <a:lnSpc>
                <a:spcPct val="90000"/>
              </a:lnSpc>
              <a:spcBef>
                <a:spcPct val="0"/>
              </a:spcBef>
              <a:spcAft>
                <a:spcPct val="35000"/>
              </a:spcAft>
              <a:defRPr/>
            </a:pPr>
            <a:r>
              <a:rPr lang="en-US" sz="4000" b="1" u="sng" dirty="0">
                <a:solidFill>
                  <a:srgbClr val="FFC000"/>
                </a:solidFill>
                <a:latin typeface="Arial" panose="020B0604020202020204" pitchFamily="34" charset="0"/>
                <a:cs typeface="Arial" panose="020B0604020202020204" pitchFamily="34" charset="0"/>
              </a:rPr>
              <a:t>trust</a:t>
            </a:r>
            <a:r>
              <a:rPr lang="en-US" sz="4000" b="1" dirty="0">
                <a:solidFill>
                  <a:srgbClr val="FFFFFF"/>
                </a:solidFill>
                <a:latin typeface="Arial" panose="020B0604020202020204" pitchFamily="34" charset="0"/>
                <a:cs typeface="Arial" panose="020B0604020202020204" pitchFamily="34" charset="0"/>
              </a:rPr>
              <a:t>  and  </a:t>
            </a:r>
            <a:r>
              <a:rPr lang="en-US" sz="4000" b="1" u="sng" dirty="0">
                <a:solidFill>
                  <a:srgbClr val="FFC000"/>
                </a:solidFill>
                <a:latin typeface="Arial" panose="020B0604020202020204" pitchFamily="34" charset="0"/>
                <a:cs typeface="Arial" panose="020B0604020202020204" pitchFamily="34" charset="0"/>
              </a:rPr>
              <a:t>collaboration</a:t>
            </a:r>
            <a:r>
              <a:rPr lang="en-US" sz="4000" b="1" dirty="0">
                <a:solidFill>
                  <a:srgbClr val="FFFFFF"/>
                </a:solidFill>
                <a:latin typeface="Arial" panose="020B0604020202020204" pitchFamily="34" charset="0"/>
                <a:cs typeface="Arial" panose="020B0604020202020204" pitchFamily="34" charset="0"/>
              </a:rPr>
              <a:t>  </a:t>
            </a:r>
          </a:p>
          <a:p>
            <a:pPr algn="ctr" fontAlgn="base">
              <a:lnSpc>
                <a:spcPct val="90000"/>
              </a:lnSpc>
              <a:spcBef>
                <a:spcPct val="0"/>
              </a:spcBef>
              <a:spcAft>
                <a:spcPct val="35000"/>
              </a:spcAft>
              <a:defRPr/>
            </a:pPr>
            <a:r>
              <a:rPr lang="en-US" sz="4000" b="1" dirty="0">
                <a:solidFill>
                  <a:srgbClr val="FFFFFF"/>
                </a:solidFill>
                <a:latin typeface="Arial" panose="020B0604020202020204" pitchFamily="34" charset="0"/>
                <a:cs typeface="Arial" panose="020B0604020202020204" pitchFamily="34" charset="0"/>
              </a:rPr>
              <a:t>to  get  extraordinary  things </a:t>
            </a:r>
          </a:p>
          <a:p>
            <a:pPr algn="ctr" fontAlgn="base">
              <a:lnSpc>
                <a:spcPct val="90000"/>
              </a:lnSpc>
              <a:spcBef>
                <a:spcPct val="0"/>
              </a:spcBef>
              <a:spcAft>
                <a:spcPct val="35000"/>
              </a:spcAft>
              <a:defRPr/>
            </a:pPr>
            <a:r>
              <a:rPr lang="en-US" sz="4000" b="1" dirty="0">
                <a:solidFill>
                  <a:srgbClr val="FFFFFF"/>
                </a:solidFill>
                <a:latin typeface="Arial" panose="020B0604020202020204" pitchFamily="34" charset="0"/>
                <a:cs typeface="Arial" panose="020B0604020202020204" pitchFamily="34" charset="0"/>
              </a:rPr>
              <a:t> done.”</a:t>
            </a:r>
            <a:endParaRPr lang="en-US" sz="4000" dirty="0">
              <a:solidFill>
                <a:srgbClr val="FFFFF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9CA218F-96E3-8DE2-CAA3-34B9BEE0AEF0}"/>
              </a:ext>
            </a:extLst>
          </p:cNvPr>
          <p:cNvSpPr txBox="1"/>
          <p:nvPr/>
        </p:nvSpPr>
        <p:spPr>
          <a:xfrm>
            <a:off x="8505825" y="6344275"/>
            <a:ext cx="4572000" cy="369332"/>
          </a:xfrm>
          <a:prstGeom prst="rect">
            <a:avLst/>
          </a:prstGeom>
          <a:noFill/>
        </p:spPr>
        <p:txBody>
          <a:bodyPr wrap="square">
            <a:spAutoFit/>
          </a:bodyPr>
          <a:lstStyle/>
          <a:p>
            <a:pPr eaLnBrk="0" fontAlgn="base" hangingPunct="0">
              <a:spcBef>
                <a:spcPct val="0"/>
              </a:spcBef>
              <a:spcAft>
                <a:spcPct val="0"/>
              </a:spcAft>
              <a:defRPr/>
            </a:pPr>
            <a:r>
              <a:rPr lang="en-US" dirty="0">
                <a:solidFill>
                  <a:srgbClr val="44546A">
                    <a:lumMod val="40000"/>
                    <a:lumOff val="60000"/>
                  </a:srgbClr>
                </a:solidFill>
                <a:latin typeface="Arial" panose="020B0604020202020204" pitchFamily="34" charset="0"/>
                <a:cs typeface="Arial" panose="020B0604020202020204" pitchFamily="34" charset="0"/>
              </a:rPr>
              <a:t>Dr. James Kouzes</a:t>
            </a:r>
            <a:endParaRPr lang="en-US" dirty="0">
              <a:solidFill>
                <a:srgbClr val="44546A">
                  <a:lumMod val="40000"/>
                  <a:lumOff val="60000"/>
                </a:srgbClr>
              </a:solidFill>
              <a:latin typeface="Times"/>
            </a:endParaRPr>
          </a:p>
        </p:txBody>
      </p:sp>
    </p:spTree>
    <p:extLst>
      <p:ext uri="{BB962C8B-B14F-4D97-AF65-F5344CB8AC3E}">
        <p14:creationId xmlns:p14="http://schemas.microsoft.com/office/powerpoint/2010/main" val="1049080095"/>
      </p:ext>
    </p:extLst>
  </p:cSld>
  <p:clrMapOvr>
    <a:overrideClrMapping bg1="dk1" tx1="lt1" bg2="dk2" tx2="lt2" accent1="accent1" accent2="accent2" accent3="accent3" accent4="accent4" accent5="accent5" accent6="accent6" hlink="hlink" folHlink="folHlink"/>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E2B14312-7901-B9A8-E976-69D93C734CEA}"/>
              </a:ext>
            </a:extLst>
          </p:cNvPr>
          <p:cNvPicPr>
            <a:picLocks noChangeAspect="1"/>
          </p:cNvPicPr>
          <p:nvPr/>
        </p:nvPicPr>
        <p:blipFill rotWithShape="1">
          <a:blip r:embed="rId2"/>
          <a:srcRect l="1"/>
          <a:stretch/>
        </p:blipFill>
        <p:spPr>
          <a:xfrm>
            <a:off x="251186" y="61790"/>
            <a:ext cx="12191977" cy="6858022"/>
          </a:xfrm>
          <a:prstGeom prst="rect">
            <a:avLst/>
          </a:prstGeom>
        </p:spPr>
      </p:pic>
      <p:sp>
        <p:nvSpPr>
          <p:cNvPr id="2" name="TextBox 1">
            <a:extLst>
              <a:ext uri="{FF2B5EF4-FFF2-40B4-BE49-F238E27FC236}">
                <a16:creationId xmlns:a16="http://schemas.microsoft.com/office/drawing/2014/main" id="{1B7B8864-1B9D-4E72-4A35-00EAEE05ECA6}"/>
              </a:ext>
            </a:extLst>
          </p:cNvPr>
          <p:cNvSpPr txBox="1"/>
          <p:nvPr/>
        </p:nvSpPr>
        <p:spPr>
          <a:xfrm>
            <a:off x="-6100" y="4891210"/>
            <a:ext cx="4160578" cy="3569242"/>
          </a:xfrm>
          <a:prstGeom prst="rect">
            <a:avLst/>
          </a:prstGeom>
        </p:spPr>
        <p:txBody>
          <a:bodyPr vert="horz" lIns="91440" tIns="45720" rIns="91440" bIns="45720" rtlCol="0" anchor="t">
            <a:normAutofit/>
          </a:bodyPr>
          <a:lstStyle/>
          <a:p>
            <a:pPr marL="0" indent="0" algn="ctr">
              <a:buNone/>
            </a:pPr>
            <a:r>
              <a:rPr lang="en-US" sz="2400" i="1" u="sng" dirty="0">
                <a:effectLst/>
                <a:latin typeface="Arial Rounded MT Bold" panose="020F0704030504030204" pitchFamily="34" charset="0"/>
              </a:rPr>
              <a:t>Message:</a:t>
            </a:r>
          </a:p>
          <a:p>
            <a:pPr marL="0" indent="0" algn="ctr">
              <a:buNone/>
            </a:pPr>
            <a:r>
              <a:rPr lang="en-US" sz="2400" dirty="0">
                <a:effectLst/>
                <a:latin typeface="Arial Rounded MT Bold" panose="020F0704030504030204" pitchFamily="34" charset="0"/>
              </a:rPr>
              <a:t>Basis  for  link  between  stewardship,  spiritual  growth  and  ultimately  salvation        </a:t>
            </a:r>
          </a:p>
          <a:p>
            <a:pPr algn="ctr">
              <a:lnSpc>
                <a:spcPct val="90000"/>
              </a:lnSpc>
              <a:spcBef>
                <a:spcPct val="0"/>
              </a:spcBef>
              <a:spcAft>
                <a:spcPts val="600"/>
              </a:spcAft>
            </a:pPr>
            <a:endParaRPr lang="en-US" sz="2400" dirty="0">
              <a:solidFill>
                <a:srgbClr val="FFFFFF"/>
              </a:solidFill>
              <a:latin typeface="Arial Rounded MT Bold" panose="020F0704030504030204" pitchFamily="34" charset="0"/>
              <a:ea typeface="+mj-ea"/>
              <a:cs typeface="+mj-cs"/>
            </a:endParaRPr>
          </a:p>
        </p:txBody>
      </p:sp>
      <p:sp>
        <p:nvSpPr>
          <p:cNvPr id="3" name="Rectangle 6">
            <a:extLst>
              <a:ext uri="{FF2B5EF4-FFF2-40B4-BE49-F238E27FC236}">
                <a16:creationId xmlns:a16="http://schemas.microsoft.com/office/drawing/2014/main" id="{908AB124-933E-0559-B633-A5FE74ABDD0D}"/>
              </a:ext>
            </a:extLst>
          </p:cNvPr>
          <p:cNvSpPr txBox="1">
            <a:spLocks noChangeArrowheads="1"/>
          </p:cNvSpPr>
          <p:nvPr/>
        </p:nvSpPr>
        <p:spPr>
          <a:xfrm>
            <a:off x="461594" y="-710568"/>
            <a:ext cx="11088209" cy="3810000"/>
          </a:xfrm>
          <a:prstGeom prst="rect">
            <a:avLst/>
          </a:prstGeom>
        </p:spPr>
        <p:txBody>
          <a:bodyPr vert="horz" lIns="91440" tIns="45720" rIns="91440" bIns="45720" rtlCol="0" anchor="b"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tabLst>
                <a:tab pos="338138" algn="l"/>
              </a:tabLst>
            </a:pPr>
            <a:r>
              <a:rPr lang="en-US" sz="3000" dirty="0">
                <a:latin typeface="Arial Rounded MT Bold" panose="020F0704030504030204" pitchFamily="34" charset="0"/>
              </a:rPr>
              <a:t>“Command  those  who  are  rich… not  to  be  haughty,  nor  to  trust  in  uncertain  riches… </a:t>
            </a:r>
          </a:p>
          <a:p>
            <a:pPr>
              <a:lnSpc>
                <a:spcPct val="80000"/>
              </a:lnSpc>
              <a:tabLst>
                <a:tab pos="338138" algn="l"/>
              </a:tabLst>
            </a:pPr>
            <a:endParaRPr lang="en-US" sz="3000" dirty="0">
              <a:latin typeface="Arial Rounded MT Bold" panose="020F0704030504030204" pitchFamily="34" charset="0"/>
            </a:endParaRPr>
          </a:p>
          <a:p>
            <a:pPr>
              <a:lnSpc>
                <a:spcPct val="80000"/>
              </a:lnSpc>
              <a:tabLst>
                <a:tab pos="338138" algn="l"/>
              </a:tabLst>
            </a:pPr>
            <a:r>
              <a:rPr lang="en-US" sz="3000" dirty="0">
                <a:latin typeface="Arial Rounded MT Bold" panose="020F0704030504030204" pitchFamily="34" charset="0"/>
              </a:rPr>
              <a:t>Let  them  do  good,  that  they  be  rich  in  good  works,  ready  to  give,  willing  to  share,  storing  up  for  themselves  a  good  foundation  for  the  time  to  come,  that  they  may  lay  hold  on  eternal  life.”</a:t>
            </a:r>
            <a:endParaRPr lang="en-US" sz="2200" i="1" dirty="0"/>
          </a:p>
        </p:txBody>
      </p:sp>
      <p:sp>
        <p:nvSpPr>
          <p:cNvPr id="6" name="TextBox 5">
            <a:extLst>
              <a:ext uri="{FF2B5EF4-FFF2-40B4-BE49-F238E27FC236}">
                <a16:creationId xmlns:a16="http://schemas.microsoft.com/office/drawing/2014/main" id="{3243E4A0-E81E-5EFC-EB8C-989FB37122A2}"/>
              </a:ext>
            </a:extLst>
          </p:cNvPr>
          <p:cNvSpPr txBox="1"/>
          <p:nvPr/>
        </p:nvSpPr>
        <p:spPr>
          <a:xfrm>
            <a:off x="9746376" y="3625328"/>
            <a:ext cx="2194438" cy="369332"/>
          </a:xfrm>
          <a:prstGeom prst="rect">
            <a:avLst/>
          </a:prstGeom>
          <a:noFill/>
        </p:spPr>
        <p:txBody>
          <a:bodyPr wrap="square">
            <a:spAutoFit/>
          </a:bodyPr>
          <a:lstStyle/>
          <a:p>
            <a:r>
              <a:rPr lang="en-US" sz="1800" i="1" dirty="0">
                <a:solidFill>
                  <a:schemeClr val="bg1">
                    <a:lumMod val="50000"/>
                  </a:schemeClr>
                </a:solidFill>
                <a:latin typeface="Arial Rounded MT Bold" panose="020F0704030504030204" pitchFamily="34" charset="0"/>
              </a:rPr>
              <a:t>1 Timothy 6:17-19</a:t>
            </a:r>
            <a:endParaRPr lang="en-US" dirty="0">
              <a:solidFill>
                <a:schemeClr val="bg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81661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8"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 name="Title 1"/>
          <p:cNvSpPr>
            <a:spLocks noGrp="1"/>
          </p:cNvSpPr>
          <p:nvPr>
            <p:ph type="title" idx="4294967295"/>
          </p:nvPr>
        </p:nvSpPr>
        <p:spPr>
          <a:xfrm>
            <a:off x="3085234" y="-176553"/>
            <a:ext cx="8347799" cy="1325563"/>
          </a:xfrm>
        </p:spPr>
        <p:txBody>
          <a:bodyPr vert="horz" lIns="91440" tIns="45720" rIns="91440" bIns="45720" rtlCol="0" anchor="ctr">
            <a:normAutofit/>
          </a:bodyPr>
          <a:lstStyle/>
          <a:p>
            <a:pPr defTabSz="914400"/>
            <a:r>
              <a:rPr lang="en-US" sz="4400" u="sng" dirty="0"/>
              <a:t>Optimal  Stewardship  Team</a:t>
            </a:r>
            <a:endParaRPr lang="en-US" sz="4400" b="1" u="sng" dirty="0"/>
          </a:p>
        </p:txBody>
      </p:sp>
      <p:sp>
        <p:nvSpPr>
          <p:cNvPr id="3" name="Content Placeholder 2"/>
          <p:cNvSpPr>
            <a:spLocks noGrp="1"/>
          </p:cNvSpPr>
          <p:nvPr>
            <p:ph idx="4294967295"/>
          </p:nvPr>
        </p:nvSpPr>
        <p:spPr>
          <a:xfrm>
            <a:off x="1933795" y="996610"/>
            <a:ext cx="7676929" cy="5543550"/>
          </a:xfrm>
        </p:spPr>
        <p:txBody>
          <a:bodyPr vert="horz" lIns="91440" tIns="45720" rIns="91440" bIns="45720" rtlCol="0">
            <a:normAutofit fontScale="92500" lnSpcReduction="20000"/>
          </a:bodyPr>
          <a:lstStyle/>
          <a:p>
            <a:pPr marL="0" indent="0" defTabSz="914400">
              <a:buNone/>
            </a:pPr>
            <a:r>
              <a:rPr lang="en-US" sz="3500" u="sng" dirty="0">
                <a:solidFill>
                  <a:schemeClr val="accent2">
                    <a:lumMod val="60000"/>
                    <a:lumOff val="40000"/>
                  </a:schemeClr>
                </a:solidFill>
              </a:rPr>
              <a:t>ADMINISTRATIVE</a:t>
            </a:r>
          </a:p>
          <a:p>
            <a:pPr marL="514350" indent="-514350" defTabSz="914400">
              <a:buFont typeface="+mj-lt"/>
              <a:buAutoNum type="arabicPeriod"/>
            </a:pPr>
            <a:r>
              <a:rPr lang="en-US" sz="2800" dirty="0"/>
              <a:t>Ministry  Team  Leader </a:t>
            </a:r>
          </a:p>
          <a:p>
            <a:pPr marL="514350" indent="-514350" defTabSz="914400">
              <a:buFont typeface="+mj-lt"/>
              <a:buAutoNum type="arabicPeriod"/>
            </a:pPr>
            <a:r>
              <a:rPr lang="en-US" sz="2800" dirty="0"/>
              <a:t>Stewardship  Communications</a:t>
            </a:r>
          </a:p>
          <a:p>
            <a:pPr marL="514350" indent="-514350" defTabSz="914400">
              <a:buFont typeface="+mj-lt"/>
              <a:buAutoNum type="arabicPeriod"/>
            </a:pPr>
            <a:r>
              <a:rPr lang="en-US" sz="2800" dirty="0"/>
              <a:t>Stewardship  Data  Analysis</a:t>
            </a:r>
          </a:p>
          <a:p>
            <a:pPr marL="0" indent="0" defTabSz="914400">
              <a:buNone/>
            </a:pPr>
            <a:r>
              <a:rPr lang="en-US" sz="3500" u="sng" dirty="0">
                <a:solidFill>
                  <a:schemeClr val="accent2">
                    <a:lumMod val="60000"/>
                    <a:lumOff val="40000"/>
                  </a:schemeClr>
                </a:solidFill>
              </a:rPr>
              <a:t>TACTICAL</a:t>
            </a:r>
            <a:endParaRPr lang="en-US" sz="3500" dirty="0">
              <a:solidFill>
                <a:schemeClr val="accent2">
                  <a:lumMod val="60000"/>
                  <a:lumOff val="40000"/>
                </a:schemeClr>
              </a:solidFill>
            </a:endParaRPr>
          </a:p>
          <a:p>
            <a:pPr marL="514350" indent="-514350" defTabSz="914400">
              <a:buFont typeface="+mj-lt"/>
              <a:buAutoNum type="arabicPeriod" startAt="4"/>
            </a:pPr>
            <a:r>
              <a:rPr lang="en-US" sz="2800" dirty="0"/>
              <a:t>Stewardship  Campaign</a:t>
            </a:r>
          </a:p>
          <a:p>
            <a:pPr marL="514350" indent="-514350" defTabSz="914400">
              <a:buFont typeface="+mj-lt"/>
              <a:buAutoNum type="arabicPeriod" startAt="4"/>
            </a:pPr>
            <a:r>
              <a:rPr lang="en-US" sz="2800" dirty="0"/>
              <a:t>Planned  Giving</a:t>
            </a:r>
          </a:p>
          <a:p>
            <a:pPr marL="514350" indent="-514350" defTabSz="914400">
              <a:buFont typeface="+mj-lt"/>
              <a:buAutoNum type="arabicPeriod" startAt="4"/>
            </a:pPr>
            <a:r>
              <a:rPr lang="en-US" sz="2800" dirty="0"/>
              <a:t>Stewardship Ambassador  Recruitment &amp;  Training</a:t>
            </a:r>
          </a:p>
          <a:p>
            <a:pPr marL="0" indent="0" defTabSz="914400">
              <a:buNone/>
            </a:pPr>
            <a:r>
              <a:rPr lang="en-US" sz="3500" u="sng" dirty="0">
                <a:solidFill>
                  <a:schemeClr val="accent2">
                    <a:lumMod val="60000"/>
                    <a:lumOff val="40000"/>
                  </a:schemeClr>
                </a:solidFill>
              </a:rPr>
              <a:t>MINISTRY   LIASON</a:t>
            </a:r>
            <a:endParaRPr lang="en-US" sz="3500" dirty="0">
              <a:solidFill>
                <a:schemeClr val="accent2">
                  <a:lumMod val="60000"/>
                  <a:lumOff val="40000"/>
                </a:schemeClr>
              </a:solidFill>
            </a:endParaRPr>
          </a:p>
          <a:p>
            <a:pPr marL="514350" indent="-514350" defTabSz="914400">
              <a:buFont typeface="+mj-lt"/>
              <a:buAutoNum type="arabicPeriod" startAt="7"/>
            </a:pPr>
            <a:r>
              <a:rPr lang="en-US" sz="2800" dirty="0"/>
              <a:t>Welcoming  Ministry</a:t>
            </a:r>
          </a:p>
          <a:p>
            <a:pPr marL="514350" indent="-514350" defTabSz="914400">
              <a:buFont typeface="+mj-lt"/>
              <a:buAutoNum type="arabicPeriod" startAt="7"/>
            </a:pPr>
            <a:r>
              <a:rPr lang="en-US" sz="2800" dirty="0"/>
              <a:t>Thanking  Ministry</a:t>
            </a:r>
          </a:p>
          <a:p>
            <a:pPr marL="514350" indent="-514350" defTabSz="914400">
              <a:buFont typeface="+mj-lt"/>
              <a:buAutoNum type="arabicPeriod" startAt="7"/>
            </a:pPr>
            <a:r>
              <a:rPr lang="en-US" sz="2800" dirty="0"/>
              <a:t>Youth  Stewardship</a:t>
            </a:r>
          </a:p>
          <a:p>
            <a:pPr marL="514350" indent="-514350" defTabSz="914400">
              <a:buFont typeface="+mj-lt"/>
              <a:buAutoNum type="arabicPeriod" startAt="7"/>
            </a:pPr>
            <a:r>
              <a:rPr lang="en-US" sz="2800" dirty="0"/>
              <a:t>Small  Groups  Ministry</a:t>
            </a:r>
          </a:p>
          <a:p>
            <a:pPr marL="0" indent="0" defTabSz="914400">
              <a:buNone/>
            </a:pPr>
            <a:endParaRPr lang="en-US" sz="2800" dirty="0"/>
          </a:p>
          <a:p>
            <a:pPr indent="-228600" defTabSz="914400"/>
            <a:endParaRPr lang="en-US" sz="1400" dirty="0"/>
          </a:p>
        </p:txBody>
      </p:sp>
      <p:pic>
        <p:nvPicPr>
          <p:cNvPr id="4" name="Picture 3" descr="Icon&#10;&#10;Description automatically generated">
            <a:extLst>
              <a:ext uri="{FF2B5EF4-FFF2-40B4-BE49-F238E27FC236}">
                <a16:creationId xmlns:a16="http://schemas.microsoft.com/office/drawing/2014/main" id="{5F660270-70BC-3EB3-6C83-CEE359FB700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38502" y="650195"/>
            <a:ext cx="4057161" cy="3108630"/>
          </a:xfrm>
          <a:prstGeom prst="rect">
            <a:avLst/>
          </a:prstGeom>
        </p:spPr>
      </p:pic>
    </p:spTree>
    <p:extLst>
      <p:ext uri="{BB962C8B-B14F-4D97-AF65-F5344CB8AC3E}">
        <p14:creationId xmlns:p14="http://schemas.microsoft.com/office/powerpoint/2010/main" val="2074548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5F5F5F"/>
                                      </p:to>
                                    </p:animClr>
                                  </p:sub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5F5F5F"/>
                                      </p:to>
                                    </p:animClr>
                                  </p:sub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5F5F5F"/>
                                      </p:to>
                                    </p:animClr>
                                  </p:sub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5F5F5F"/>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5F5F5F"/>
                                      </p:to>
                                    </p:animClr>
                                  </p:sub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5F5F5F"/>
                                      </p:to>
                                    </p:animClr>
                                  </p:sub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5F5F5F"/>
                                      </p:to>
                                    </p:animClr>
                                  </p:sub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5F5F5F"/>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fade">
                                      <p:cBhvr>
                                        <p:cTn id="44" dur="500"/>
                                        <p:tgtEl>
                                          <p:spTgt spid="3">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8"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 name="Title 1"/>
          <p:cNvSpPr>
            <a:spLocks noGrp="1"/>
          </p:cNvSpPr>
          <p:nvPr>
            <p:ph type="title" idx="4294967295"/>
          </p:nvPr>
        </p:nvSpPr>
        <p:spPr>
          <a:xfrm>
            <a:off x="2352132" y="-341993"/>
            <a:ext cx="8347799" cy="1325563"/>
          </a:xfrm>
        </p:spPr>
        <p:txBody>
          <a:bodyPr vert="horz" lIns="91440" tIns="45720" rIns="91440" bIns="45720" rtlCol="0" anchor="ctr">
            <a:normAutofit/>
          </a:bodyPr>
          <a:lstStyle/>
          <a:p>
            <a:pPr defTabSz="914400"/>
            <a:r>
              <a:rPr lang="en-US" sz="4400" u="sng" dirty="0"/>
              <a:t>Optimal  Stewardship  Team</a:t>
            </a:r>
            <a:endParaRPr lang="en-US" sz="4400" b="1" u="sng" dirty="0"/>
          </a:p>
        </p:txBody>
      </p:sp>
      <p:sp>
        <p:nvSpPr>
          <p:cNvPr id="3" name="Content Placeholder 2"/>
          <p:cNvSpPr>
            <a:spLocks noGrp="1"/>
          </p:cNvSpPr>
          <p:nvPr>
            <p:ph idx="4294967295"/>
          </p:nvPr>
        </p:nvSpPr>
        <p:spPr>
          <a:xfrm>
            <a:off x="295274" y="735919"/>
            <a:ext cx="11744325" cy="5922055"/>
          </a:xfrm>
        </p:spPr>
        <p:txBody>
          <a:bodyPr vert="horz" lIns="91440" tIns="45720" rIns="91440" bIns="45720" rtlCol="0">
            <a:normAutofit lnSpcReduction="10000"/>
          </a:bodyPr>
          <a:lstStyle/>
          <a:p>
            <a:pPr marL="0" indent="0" defTabSz="914400">
              <a:buNone/>
            </a:pPr>
            <a:r>
              <a:rPr lang="en-US" sz="2800" u="sng" dirty="0">
                <a:solidFill>
                  <a:schemeClr val="accent2">
                    <a:lumMod val="75000"/>
                  </a:schemeClr>
                </a:solidFill>
              </a:rPr>
              <a:t>ADMINISTRATIVE</a:t>
            </a:r>
          </a:p>
          <a:p>
            <a:pPr marL="514350" indent="-514350" defTabSz="914400">
              <a:buFont typeface="+mj-lt"/>
              <a:buAutoNum type="arabicPeriod"/>
            </a:pPr>
            <a:r>
              <a:rPr lang="en-US" sz="2800" u="sng" dirty="0">
                <a:solidFill>
                  <a:schemeClr val="accent2">
                    <a:lumMod val="60000"/>
                    <a:lumOff val="40000"/>
                  </a:schemeClr>
                </a:solidFill>
              </a:rPr>
              <a:t>Ministry  Team  Leader</a:t>
            </a:r>
          </a:p>
          <a:p>
            <a:pPr marL="342900" lvl="1" indent="0" defTabSz="914400">
              <a:buNone/>
            </a:pPr>
            <a:r>
              <a:rPr lang="en-US" sz="2800" dirty="0"/>
              <a:t>	~ Lead  all  ministry  efforts</a:t>
            </a:r>
          </a:p>
          <a:p>
            <a:pPr marL="342900" lvl="1" indent="0" defTabSz="914400">
              <a:buNone/>
            </a:pPr>
            <a:r>
              <a:rPr lang="en-US" sz="2800" dirty="0"/>
              <a:t>	~ Regularly  reports  to  Parish  Council  and  General  Assembly</a:t>
            </a:r>
          </a:p>
          <a:p>
            <a:pPr marL="342900" lvl="1" indent="0" defTabSz="914400">
              <a:buNone/>
            </a:pPr>
            <a:endParaRPr lang="en-US" sz="2800" dirty="0"/>
          </a:p>
          <a:p>
            <a:pPr marL="514350" indent="-514350" defTabSz="914400">
              <a:buFont typeface="+mj-lt"/>
              <a:buAutoNum type="arabicPeriod"/>
            </a:pPr>
            <a:r>
              <a:rPr lang="en-US" sz="2800" u="sng" dirty="0">
                <a:solidFill>
                  <a:schemeClr val="accent2">
                    <a:lumMod val="60000"/>
                    <a:lumOff val="40000"/>
                  </a:schemeClr>
                </a:solidFill>
              </a:rPr>
              <a:t>Stewardship  Communications</a:t>
            </a:r>
          </a:p>
          <a:p>
            <a:pPr marL="0" indent="0" defTabSz="914400">
              <a:buNone/>
              <a:tabLst>
                <a:tab pos="914400" algn="l"/>
                <a:tab pos="1433513" algn="l"/>
              </a:tabLst>
            </a:pPr>
            <a:r>
              <a:rPr lang="en-US" sz="2800" dirty="0"/>
              <a:t>	~ Produce  and  constantly  places  ALL  communications  in  ALL  parish  		media  outlets</a:t>
            </a:r>
          </a:p>
          <a:p>
            <a:pPr marL="0" indent="0" defTabSz="914400">
              <a:buNone/>
            </a:pPr>
            <a:r>
              <a:rPr lang="en-US" sz="2800" dirty="0"/>
              <a:t>	~ Coordinate  testimonials  and  stewardship  presentations</a:t>
            </a:r>
          </a:p>
          <a:p>
            <a:pPr marL="0" indent="0" defTabSz="914400">
              <a:buNone/>
            </a:pPr>
            <a:endParaRPr lang="en-US" sz="2800" u="sng" dirty="0"/>
          </a:p>
          <a:p>
            <a:pPr marL="514350" indent="-514350" defTabSz="914400">
              <a:buFont typeface="+mj-lt"/>
              <a:buAutoNum type="arabicPeriod" startAt="3"/>
            </a:pPr>
            <a:r>
              <a:rPr lang="en-US" sz="2800" u="sng" dirty="0">
                <a:solidFill>
                  <a:schemeClr val="accent2">
                    <a:lumMod val="60000"/>
                    <a:lumOff val="40000"/>
                  </a:schemeClr>
                </a:solidFill>
              </a:rPr>
              <a:t>Stewardship  Data  Analysis</a:t>
            </a:r>
          </a:p>
          <a:p>
            <a:pPr marL="342900" lvl="1" indent="0" defTabSz="914400">
              <a:buNone/>
            </a:pPr>
            <a:r>
              <a:rPr lang="en-US" sz="2800" dirty="0">
                <a:solidFill>
                  <a:schemeClr val="accent2"/>
                </a:solidFill>
              </a:rPr>
              <a:t>	</a:t>
            </a:r>
            <a:r>
              <a:rPr lang="en-US" sz="2800" dirty="0"/>
              <a:t>~ Confidentially  maintain  all  stewardship  data</a:t>
            </a:r>
          </a:p>
          <a:p>
            <a:pPr marL="342900" lvl="1" indent="0" defTabSz="914400">
              <a:buNone/>
            </a:pPr>
            <a:r>
              <a:rPr lang="en-US" sz="2800" dirty="0"/>
              <a:t>	~ Produce  all  stewardship  reports,  dashboards,  and  analyses </a:t>
            </a:r>
          </a:p>
          <a:p>
            <a:pPr marL="0" indent="0" defTabSz="914400">
              <a:buNone/>
            </a:pPr>
            <a:endParaRPr lang="en-US" sz="2800" dirty="0"/>
          </a:p>
          <a:p>
            <a:pPr indent="-228600" defTabSz="914400"/>
            <a:endParaRPr lang="en-US" sz="1400" dirty="0"/>
          </a:p>
        </p:txBody>
      </p:sp>
      <p:pic>
        <p:nvPicPr>
          <p:cNvPr id="4" name="Picture 3" descr="Icon&#10;&#10;Description automatically generated">
            <a:extLst>
              <a:ext uri="{FF2B5EF4-FFF2-40B4-BE49-F238E27FC236}">
                <a16:creationId xmlns:a16="http://schemas.microsoft.com/office/drawing/2014/main" id="{BB940CE0-C1D4-8A2F-32C8-AC94E71F50C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53935" y="1"/>
            <a:ext cx="1730030" cy="1325563"/>
          </a:xfrm>
          <a:prstGeom prst="rect">
            <a:avLst/>
          </a:prstGeom>
        </p:spPr>
      </p:pic>
    </p:spTree>
    <p:extLst>
      <p:ext uri="{BB962C8B-B14F-4D97-AF65-F5344CB8AC3E}">
        <p14:creationId xmlns:p14="http://schemas.microsoft.com/office/powerpoint/2010/main" val="2321491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5F5F5F"/>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5F5F5F"/>
                                      </p:to>
                                    </p:animClr>
                                  </p:sub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5F5F5F"/>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5F5F5F"/>
                                      </p:to>
                                    </p:animClr>
                                  </p:sub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5F5F5F"/>
                                      </p:to>
                                    </p:animClr>
                                  </p:sub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5F5F5F"/>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8"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 name="Title 1"/>
          <p:cNvSpPr>
            <a:spLocks noGrp="1"/>
          </p:cNvSpPr>
          <p:nvPr>
            <p:ph type="title" idx="4294967295"/>
          </p:nvPr>
        </p:nvSpPr>
        <p:spPr>
          <a:xfrm>
            <a:off x="2352132" y="-341993"/>
            <a:ext cx="8347799" cy="1325563"/>
          </a:xfrm>
        </p:spPr>
        <p:txBody>
          <a:bodyPr vert="horz" lIns="91440" tIns="45720" rIns="91440" bIns="45720" rtlCol="0" anchor="ctr">
            <a:normAutofit/>
          </a:bodyPr>
          <a:lstStyle/>
          <a:p>
            <a:pPr defTabSz="914400"/>
            <a:r>
              <a:rPr lang="en-US" sz="4400" u="sng" dirty="0"/>
              <a:t>Optimal  Stewardship  Team</a:t>
            </a:r>
            <a:endParaRPr lang="en-US" sz="4400" b="1" u="sng" dirty="0"/>
          </a:p>
        </p:txBody>
      </p:sp>
      <p:sp>
        <p:nvSpPr>
          <p:cNvPr id="3" name="Content Placeholder 2"/>
          <p:cNvSpPr>
            <a:spLocks noGrp="1"/>
          </p:cNvSpPr>
          <p:nvPr>
            <p:ph idx="4294967295"/>
          </p:nvPr>
        </p:nvSpPr>
        <p:spPr>
          <a:xfrm>
            <a:off x="181408" y="754970"/>
            <a:ext cx="11525250" cy="5750605"/>
          </a:xfrm>
        </p:spPr>
        <p:txBody>
          <a:bodyPr vert="horz" lIns="91440" tIns="45720" rIns="91440" bIns="45720" rtlCol="0">
            <a:normAutofit lnSpcReduction="10000"/>
          </a:bodyPr>
          <a:lstStyle/>
          <a:p>
            <a:pPr marL="0" indent="0" defTabSz="914400">
              <a:buNone/>
            </a:pPr>
            <a:r>
              <a:rPr lang="en-US" sz="2400" u="sng" dirty="0">
                <a:solidFill>
                  <a:schemeClr val="accent2">
                    <a:lumMod val="75000"/>
                  </a:schemeClr>
                </a:solidFill>
              </a:rPr>
              <a:t>TACTICAL</a:t>
            </a:r>
            <a:endParaRPr lang="en-US" sz="2400" dirty="0">
              <a:solidFill>
                <a:schemeClr val="accent2">
                  <a:lumMod val="75000"/>
                </a:schemeClr>
              </a:solidFill>
            </a:endParaRPr>
          </a:p>
          <a:p>
            <a:pPr marL="514350" indent="-514350" defTabSz="914400">
              <a:buFont typeface="+mj-lt"/>
              <a:buAutoNum type="arabicPeriod" startAt="4"/>
            </a:pPr>
            <a:r>
              <a:rPr lang="en-US" sz="2400" u="sng" dirty="0">
                <a:solidFill>
                  <a:schemeClr val="accent2">
                    <a:lumMod val="60000"/>
                    <a:lumOff val="40000"/>
                  </a:schemeClr>
                </a:solidFill>
              </a:rPr>
              <a:t>Stewardship  Campaign</a:t>
            </a:r>
          </a:p>
          <a:p>
            <a:pPr marL="342900" lvl="1" indent="0" defTabSz="914400">
              <a:buNone/>
            </a:pPr>
            <a:r>
              <a:rPr lang="en-US" sz="2400" dirty="0"/>
              <a:t>	~ Coordinate  and  manages  </a:t>
            </a:r>
            <a:r>
              <a:rPr lang="en-US" sz="2400" u="sng" dirty="0"/>
              <a:t>year-round</a:t>
            </a:r>
            <a:r>
              <a:rPr lang="en-US" sz="2400" dirty="0"/>
              <a:t>  campaign</a:t>
            </a:r>
          </a:p>
          <a:p>
            <a:pPr marL="342900" lvl="1" indent="0" defTabSz="914400">
              <a:buNone/>
              <a:tabLst>
                <a:tab pos="914400" algn="l"/>
                <a:tab pos="1376363" algn="l"/>
              </a:tabLst>
            </a:pPr>
            <a:r>
              <a:rPr lang="en-US" sz="2400" dirty="0"/>
              <a:t>	~ Lead  Steward  Engagement  Process  (SEP)  to  personally  contact  			every  steward  each  year</a:t>
            </a:r>
          </a:p>
          <a:p>
            <a:pPr marL="800100" lvl="1" indent="-457200" defTabSz="914400">
              <a:buFont typeface="+mj-lt"/>
              <a:buAutoNum type="arabicPeriod" startAt="4"/>
            </a:pPr>
            <a:endParaRPr lang="en-US" sz="2400" dirty="0"/>
          </a:p>
          <a:p>
            <a:pPr marL="514350" indent="-514350" defTabSz="914400">
              <a:buFont typeface="+mj-lt"/>
              <a:buAutoNum type="arabicPeriod" startAt="4"/>
            </a:pPr>
            <a:r>
              <a:rPr lang="en-US" sz="2400" u="sng" dirty="0">
                <a:solidFill>
                  <a:schemeClr val="accent2">
                    <a:lumMod val="60000"/>
                    <a:lumOff val="40000"/>
                  </a:schemeClr>
                </a:solidFill>
              </a:rPr>
              <a:t>Planned  Giving</a:t>
            </a:r>
          </a:p>
          <a:p>
            <a:pPr marL="0" indent="0" defTabSz="914400">
              <a:buNone/>
            </a:pPr>
            <a:r>
              <a:rPr lang="en-US" sz="2400" dirty="0"/>
              <a:t>	~ Lead  year-round  Planned  Giving  Campaign</a:t>
            </a:r>
          </a:p>
          <a:p>
            <a:pPr marL="0" indent="0" defTabSz="914400">
              <a:buNone/>
            </a:pPr>
            <a:r>
              <a:rPr lang="en-US" sz="2400" dirty="0"/>
              <a:t>	~ Coordinate  Planned  Giving  Recognition  Celebration</a:t>
            </a:r>
          </a:p>
          <a:p>
            <a:pPr marL="0" indent="0" defTabSz="914400">
              <a:buNone/>
            </a:pPr>
            <a:endParaRPr lang="en-US" sz="2400" u="sng" dirty="0"/>
          </a:p>
          <a:p>
            <a:pPr marL="514350" indent="-514350" defTabSz="914400">
              <a:buFont typeface="+mj-lt"/>
              <a:buAutoNum type="arabicPeriod" startAt="6"/>
            </a:pPr>
            <a:r>
              <a:rPr lang="en-US" sz="2400" u="sng" dirty="0">
                <a:solidFill>
                  <a:schemeClr val="accent2">
                    <a:lumMod val="60000"/>
                    <a:lumOff val="40000"/>
                  </a:schemeClr>
                </a:solidFill>
              </a:rPr>
              <a:t>Stewardship  Ambassador  Recruitment  &amp;  Training</a:t>
            </a:r>
          </a:p>
          <a:p>
            <a:pPr marL="342900" lvl="1" indent="0" defTabSz="914400">
              <a:buNone/>
            </a:pPr>
            <a:r>
              <a:rPr lang="en-US" sz="2400" dirty="0">
                <a:solidFill>
                  <a:schemeClr val="accent2"/>
                </a:solidFill>
              </a:rPr>
              <a:t>	</a:t>
            </a:r>
            <a:r>
              <a:rPr lang="en-US" sz="2400" dirty="0"/>
              <a:t>~ Recruit  team  to  personally  contact  all  stewards</a:t>
            </a:r>
          </a:p>
          <a:p>
            <a:pPr marL="342900" lvl="1" indent="0" defTabSz="914400">
              <a:buNone/>
              <a:tabLst>
                <a:tab pos="914400" algn="l"/>
                <a:tab pos="1376363" algn="l"/>
              </a:tabLst>
            </a:pPr>
            <a:r>
              <a:rPr lang="en-US" sz="2400" dirty="0"/>
              <a:t>	~ Work  with  Stewardship  Campaign  Chair  to  train  Stewardship  			Ambassadors  to  effectively  complete  Steward  Engagement  			Process</a:t>
            </a:r>
          </a:p>
          <a:p>
            <a:pPr marL="0" indent="0" defTabSz="914400">
              <a:buNone/>
            </a:pPr>
            <a:endParaRPr lang="en-US" sz="2400" dirty="0"/>
          </a:p>
          <a:p>
            <a:pPr indent="-228600" defTabSz="914400"/>
            <a:endParaRPr lang="en-US" sz="1400" dirty="0"/>
          </a:p>
        </p:txBody>
      </p:sp>
      <p:pic>
        <p:nvPicPr>
          <p:cNvPr id="4" name="Picture 3" descr="Icon&#10;&#10;Description automatically generated">
            <a:extLst>
              <a:ext uri="{FF2B5EF4-FFF2-40B4-BE49-F238E27FC236}">
                <a16:creationId xmlns:a16="http://schemas.microsoft.com/office/drawing/2014/main" id="{F7DC4091-AEA9-29CE-943F-0B008DC51C9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53935" y="1"/>
            <a:ext cx="1730030" cy="1325563"/>
          </a:xfrm>
          <a:prstGeom prst="rect">
            <a:avLst/>
          </a:prstGeom>
        </p:spPr>
      </p:pic>
    </p:spTree>
    <p:extLst>
      <p:ext uri="{BB962C8B-B14F-4D97-AF65-F5344CB8AC3E}">
        <p14:creationId xmlns:p14="http://schemas.microsoft.com/office/powerpoint/2010/main" val="2201553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5F5F5F"/>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5F5F5F"/>
                                      </p:to>
                                    </p:animClr>
                                  </p:sub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5F5F5F"/>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5F5F5F"/>
                                      </p:to>
                                    </p:animClr>
                                  </p:sub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5F5F5F"/>
                                      </p:to>
                                    </p:animClr>
                                  </p:sub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5F5F5F"/>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8"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defRPr/>
            </a:pPr>
            <a:endParaRPr lang="en-US" sz="4200" dirty="0">
              <a:solidFill>
                <a:prstClr val="white"/>
              </a:solidFill>
              <a:latin typeface="Calibri" panose="020F0502020204030204"/>
            </a:endParaRPr>
          </a:p>
        </p:txBody>
      </p:sp>
      <p:sp>
        <p:nvSpPr>
          <p:cNvPr id="2" name="Title 1"/>
          <p:cNvSpPr>
            <a:spLocks noGrp="1"/>
          </p:cNvSpPr>
          <p:nvPr>
            <p:ph type="title" idx="4294967295"/>
          </p:nvPr>
        </p:nvSpPr>
        <p:spPr>
          <a:xfrm>
            <a:off x="2352132" y="-341993"/>
            <a:ext cx="8347799" cy="1325563"/>
          </a:xfrm>
        </p:spPr>
        <p:txBody>
          <a:bodyPr vert="horz" lIns="91440" tIns="45720" rIns="91440" bIns="45720" rtlCol="0" anchor="ctr">
            <a:normAutofit/>
          </a:bodyPr>
          <a:lstStyle/>
          <a:p>
            <a:pPr defTabSz="914400"/>
            <a:r>
              <a:rPr lang="en-US" sz="4400" u="sng" dirty="0"/>
              <a:t>Optimal  Stewardship  Team</a:t>
            </a:r>
            <a:endParaRPr lang="en-US" sz="4400" b="1" u="sng" dirty="0"/>
          </a:p>
        </p:txBody>
      </p:sp>
      <p:sp>
        <p:nvSpPr>
          <p:cNvPr id="3" name="Content Placeholder 2"/>
          <p:cNvSpPr>
            <a:spLocks noGrp="1"/>
          </p:cNvSpPr>
          <p:nvPr>
            <p:ph idx="4294967295"/>
          </p:nvPr>
        </p:nvSpPr>
        <p:spPr>
          <a:xfrm>
            <a:off x="238125" y="650194"/>
            <a:ext cx="11563349" cy="6131606"/>
          </a:xfrm>
        </p:spPr>
        <p:txBody>
          <a:bodyPr vert="horz" lIns="91440" tIns="45720" rIns="91440" bIns="45720" rtlCol="0">
            <a:normAutofit fontScale="92500" lnSpcReduction="10000"/>
          </a:bodyPr>
          <a:lstStyle/>
          <a:p>
            <a:pPr marL="0" indent="0" defTabSz="914400">
              <a:buNone/>
            </a:pPr>
            <a:r>
              <a:rPr lang="en-US" sz="2400" u="sng" dirty="0">
                <a:solidFill>
                  <a:schemeClr val="accent2">
                    <a:lumMod val="75000"/>
                  </a:schemeClr>
                </a:solidFill>
              </a:rPr>
              <a:t>MINISTRY  OR  LIASON  (assuming this ministry does not already exist</a:t>
            </a:r>
            <a:r>
              <a:rPr lang="en-US" sz="2400" u="sng" dirty="0">
                <a:solidFill>
                  <a:schemeClr val="accent2">
                    <a:lumMod val="60000"/>
                    <a:lumOff val="40000"/>
                  </a:schemeClr>
                </a:solidFill>
              </a:rPr>
              <a:t>)</a:t>
            </a:r>
            <a:endParaRPr lang="en-US" sz="2400" dirty="0">
              <a:solidFill>
                <a:schemeClr val="accent2">
                  <a:lumMod val="60000"/>
                  <a:lumOff val="40000"/>
                </a:schemeClr>
              </a:solidFill>
            </a:endParaRPr>
          </a:p>
          <a:p>
            <a:pPr marL="0" indent="0" defTabSz="914400">
              <a:buNone/>
            </a:pPr>
            <a:r>
              <a:rPr lang="en-US" sz="2400" dirty="0">
                <a:solidFill>
                  <a:schemeClr val="accent2">
                    <a:lumMod val="60000"/>
                    <a:lumOff val="40000"/>
                  </a:schemeClr>
                </a:solidFill>
              </a:rPr>
              <a:t>7.</a:t>
            </a:r>
            <a:r>
              <a:rPr lang="en-US" sz="2400" dirty="0">
                <a:solidFill>
                  <a:schemeClr val="accent2"/>
                </a:solidFill>
              </a:rPr>
              <a:t>   </a:t>
            </a:r>
            <a:r>
              <a:rPr lang="en-US" sz="2400" u="sng" dirty="0">
                <a:solidFill>
                  <a:schemeClr val="accent2">
                    <a:lumMod val="60000"/>
                    <a:lumOff val="40000"/>
                  </a:schemeClr>
                </a:solidFill>
              </a:rPr>
              <a:t>Welcoming  Ministry</a:t>
            </a:r>
          </a:p>
          <a:p>
            <a:pPr marL="342900" lvl="1" indent="0" defTabSz="914400">
              <a:buNone/>
            </a:pPr>
            <a:r>
              <a:rPr lang="en-US" sz="2400" dirty="0"/>
              <a:t>	~ Coordinate  Sunday  “Total  Welcoming  Experience”</a:t>
            </a:r>
          </a:p>
          <a:p>
            <a:pPr marL="342900" lvl="1" indent="0" defTabSz="914400">
              <a:buNone/>
            </a:pPr>
            <a:r>
              <a:rPr lang="en-US" sz="2400" dirty="0"/>
              <a:t>	~ Coordinate  Follow-Up  “Total  Welcoming  Experience”</a:t>
            </a:r>
          </a:p>
          <a:p>
            <a:pPr marL="800100" lvl="1" indent="-457200" defTabSz="914400">
              <a:buFont typeface="+mj-lt"/>
              <a:buAutoNum type="arabicPeriod" startAt="6"/>
            </a:pPr>
            <a:endParaRPr lang="en-US" sz="2400" dirty="0"/>
          </a:p>
          <a:p>
            <a:pPr marL="0" indent="0" defTabSz="914400">
              <a:buNone/>
            </a:pPr>
            <a:r>
              <a:rPr lang="en-US" sz="2400" dirty="0">
                <a:solidFill>
                  <a:schemeClr val="accent2">
                    <a:lumMod val="60000"/>
                    <a:lumOff val="40000"/>
                  </a:schemeClr>
                </a:solidFill>
              </a:rPr>
              <a:t>8.   </a:t>
            </a:r>
            <a:r>
              <a:rPr lang="en-US" sz="2400" u="sng" dirty="0">
                <a:solidFill>
                  <a:schemeClr val="accent2">
                    <a:lumMod val="60000"/>
                    <a:lumOff val="40000"/>
                  </a:schemeClr>
                </a:solidFill>
              </a:rPr>
              <a:t>Thanking  Ministry</a:t>
            </a:r>
          </a:p>
          <a:p>
            <a:pPr marL="0" indent="0" defTabSz="914400">
              <a:buNone/>
            </a:pPr>
            <a:r>
              <a:rPr lang="en-US" sz="2400" dirty="0"/>
              <a:t>	~ Coordinate  all  thanking  communications  with  all  stewards</a:t>
            </a:r>
          </a:p>
          <a:p>
            <a:pPr marL="0" indent="0" defTabSz="914400">
              <a:buNone/>
            </a:pPr>
            <a:r>
              <a:rPr lang="en-US" sz="2400" dirty="0"/>
              <a:t>	~ Plan  thanking  and  recognition  celebrations</a:t>
            </a:r>
          </a:p>
          <a:p>
            <a:pPr marL="0" indent="0" defTabSz="914400">
              <a:buNone/>
            </a:pPr>
            <a:endParaRPr lang="en-US" sz="2400" dirty="0"/>
          </a:p>
          <a:p>
            <a:pPr marL="0" indent="0" defTabSz="914400">
              <a:buNone/>
            </a:pPr>
            <a:r>
              <a:rPr lang="en-US" sz="2400" dirty="0">
                <a:solidFill>
                  <a:schemeClr val="accent2">
                    <a:lumMod val="60000"/>
                    <a:lumOff val="40000"/>
                  </a:schemeClr>
                </a:solidFill>
              </a:rPr>
              <a:t>9.</a:t>
            </a:r>
            <a:r>
              <a:rPr lang="en-US" sz="2400" dirty="0">
                <a:solidFill>
                  <a:schemeClr val="accent2"/>
                </a:solidFill>
              </a:rPr>
              <a:t>   </a:t>
            </a:r>
            <a:r>
              <a:rPr lang="en-US" sz="2400" u="sng" dirty="0">
                <a:solidFill>
                  <a:schemeClr val="accent2">
                    <a:lumMod val="60000"/>
                    <a:lumOff val="40000"/>
                  </a:schemeClr>
                </a:solidFill>
              </a:rPr>
              <a:t>Youth  Stewardship</a:t>
            </a:r>
          </a:p>
          <a:p>
            <a:pPr marL="342900" lvl="1" indent="0" defTabSz="914400">
              <a:buNone/>
            </a:pPr>
            <a:r>
              <a:rPr lang="en-US" sz="2400" dirty="0"/>
              <a:t>	~ Develop  youth  stewardship  campaign  and  materials</a:t>
            </a:r>
          </a:p>
          <a:p>
            <a:pPr marL="342900" lvl="1" indent="0" defTabSz="914400">
              <a:buNone/>
            </a:pPr>
            <a:r>
              <a:rPr lang="en-US" sz="2400" dirty="0"/>
              <a:t>	~ Coordinate  youth  stewardship  campaign</a:t>
            </a:r>
          </a:p>
          <a:p>
            <a:pPr marL="342900" lvl="1" indent="0" defTabSz="914400">
              <a:buNone/>
            </a:pPr>
            <a:endParaRPr lang="en-US" sz="2400" dirty="0"/>
          </a:p>
          <a:p>
            <a:pPr marL="0" indent="0" defTabSz="914400">
              <a:buNone/>
            </a:pPr>
            <a:r>
              <a:rPr lang="en-US" sz="2400" dirty="0">
                <a:solidFill>
                  <a:schemeClr val="accent2">
                    <a:lumMod val="60000"/>
                    <a:lumOff val="40000"/>
                  </a:schemeClr>
                </a:solidFill>
              </a:rPr>
              <a:t>10.  </a:t>
            </a:r>
            <a:r>
              <a:rPr lang="en-US" sz="2400" u="sng" dirty="0">
                <a:solidFill>
                  <a:schemeClr val="accent2">
                    <a:lumMod val="60000"/>
                    <a:lumOff val="40000"/>
                  </a:schemeClr>
                </a:solidFill>
              </a:rPr>
              <a:t>Small  Group  Ministry</a:t>
            </a:r>
          </a:p>
          <a:p>
            <a:pPr marL="342900" lvl="1" indent="0" defTabSz="914400">
              <a:buNone/>
            </a:pPr>
            <a:r>
              <a:rPr lang="en-US" sz="2400" dirty="0"/>
              <a:t>	~ Manage  all  aspects  of  Small  Group  Ministry</a:t>
            </a:r>
          </a:p>
          <a:p>
            <a:pPr marL="342900" lvl="1" indent="0" defTabSz="914400">
              <a:buNone/>
            </a:pPr>
            <a:r>
              <a:rPr lang="en-US" sz="2400" dirty="0"/>
              <a:t>	~ Recruit  and  trains  Small  Group  Leaders  </a:t>
            </a:r>
          </a:p>
          <a:p>
            <a:pPr marL="342900" lvl="1" indent="0" defTabSz="914400">
              <a:buNone/>
            </a:pPr>
            <a:r>
              <a:rPr lang="en-US" sz="2400" dirty="0"/>
              <a:t>	~ Facilitate  parishioner  sign-up  for  Small  Group  Ministries  		</a:t>
            </a:r>
          </a:p>
          <a:p>
            <a:pPr marL="342900" lvl="1" indent="0" defTabSz="914400">
              <a:buNone/>
            </a:pPr>
            <a:endParaRPr lang="en-US" sz="2000" dirty="0"/>
          </a:p>
          <a:p>
            <a:pPr marL="342900" lvl="1" indent="0" defTabSz="914400">
              <a:buNone/>
            </a:pPr>
            <a:endParaRPr lang="en-US" sz="2000" dirty="0"/>
          </a:p>
          <a:p>
            <a:pPr marL="0" indent="0" defTabSz="914400">
              <a:buNone/>
            </a:pPr>
            <a:endParaRPr lang="en-US" sz="2800" dirty="0"/>
          </a:p>
          <a:p>
            <a:pPr indent="-228600" defTabSz="914400"/>
            <a:endParaRPr lang="en-US" sz="1400" dirty="0"/>
          </a:p>
        </p:txBody>
      </p:sp>
      <p:pic>
        <p:nvPicPr>
          <p:cNvPr id="4" name="Picture 3" descr="Icon&#10;&#10;Description automatically generated">
            <a:extLst>
              <a:ext uri="{FF2B5EF4-FFF2-40B4-BE49-F238E27FC236}">
                <a16:creationId xmlns:a16="http://schemas.microsoft.com/office/drawing/2014/main" id="{02F60D44-20E0-9713-FB82-65BA3ECFCCF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53935" y="1"/>
            <a:ext cx="1730030" cy="1325563"/>
          </a:xfrm>
          <a:prstGeom prst="rect">
            <a:avLst/>
          </a:prstGeom>
        </p:spPr>
      </p:pic>
    </p:spTree>
    <p:extLst>
      <p:ext uri="{BB962C8B-B14F-4D97-AF65-F5344CB8AC3E}">
        <p14:creationId xmlns:p14="http://schemas.microsoft.com/office/powerpoint/2010/main" val="4014226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5F5F5F"/>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5F5F5F"/>
                                      </p:to>
                                    </p:animClr>
                                  </p:sub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5F5F5F"/>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5F5F5F"/>
                                      </p:to>
                                    </p:animClr>
                                  </p:sub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5F5F5F"/>
                                      </p:to>
                                    </p:animClr>
                                  </p:sub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5F5F5F"/>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rgbClr val="5F5F5F"/>
                                      </p:to>
                                    </p:animClr>
                                  </p:sub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500"/>
                                        <p:tgtEl>
                                          <p:spTgt spid="3">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fade">
                                      <p:cBhvr>
                                        <p:cTn id="43" dur="500"/>
                                        <p:tgtEl>
                                          <p:spTgt spid="3">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5" end="15"/>
                                            </p:txEl>
                                          </p:spTgt>
                                        </p:tgtEl>
                                        <p:attrNameLst>
                                          <p:attrName>style.visibility</p:attrName>
                                        </p:attrNameLst>
                                      </p:cBhvr>
                                      <p:to>
                                        <p:strVal val="visible"/>
                                      </p:to>
                                    </p:set>
                                    <p:animEffect transition="in" filter="fade">
                                      <p:cBhvr>
                                        <p:cTn id="46" dur="500"/>
                                        <p:tgtEl>
                                          <p:spTgt spid="3">
                                            <p:txEl>
                                              <p:pRg st="15" end="1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animEffect transition="in" filter="fade">
                                      <p:cBhvr>
                                        <p:cTn id="49"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49275A5-288D-4153-9F53-24120135143B}"/>
              </a:ext>
            </a:extLst>
          </p:cNvPr>
          <p:cNvSpPr>
            <a:spLocks noGrp="1"/>
          </p:cNvSpPr>
          <p:nvPr>
            <p:ph type="title" idx="4294967295"/>
          </p:nvPr>
        </p:nvSpPr>
        <p:spPr>
          <a:xfrm>
            <a:off x="250337" y="-16714"/>
            <a:ext cx="6702913" cy="1454051"/>
          </a:xfrm>
        </p:spPr>
        <p:txBody>
          <a:bodyPr vert="horz" lIns="91440" tIns="45720" rIns="91440" bIns="45720" rtlCol="0" anchor="ctr">
            <a:normAutofit/>
          </a:bodyPr>
          <a:lstStyle/>
          <a:p>
            <a:pPr algn="ctr"/>
            <a:r>
              <a:rPr lang="en-US" sz="2800" b="1" u="none" kern="1200" dirty="0">
                <a:solidFill>
                  <a:schemeClr val="tx2"/>
                </a:solidFill>
                <a:latin typeface="Arial Rounded MT Bold" panose="020F0704030504030204" pitchFamily="34" charset="0"/>
              </a:rPr>
              <a:t>The  Importance  of  Great  </a:t>
            </a:r>
            <a:r>
              <a:rPr lang="en-US" sz="2800" b="1" u="sng" kern="1200" dirty="0">
                <a:solidFill>
                  <a:schemeClr val="tx2"/>
                </a:solidFill>
                <a:latin typeface="Arial Rounded MT Bold" panose="020F0704030504030204" pitchFamily="34" charset="0"/>
              </a:rPr>
              <a:t>Stewardship  Ministry  Leadership</a:t>
            </a:r>
          </a:p>
        </p:txBody>
      </p:sp>
      <p:sp>
        <p:nvSpPr>
          <p:cNvPr id="3" name="Content Placeholder 2">
            <a:extLst>
              <a:ext uri="{FF2B5EF4-FFF2-40B4-BE49-F238E27FC236}">
                <a16:creationId xmlns:a16="http://schemas.microsoft.com/office/drawing/2014/main" id="{CF977290-5C28-468C-95C4-AD747F96F3CC}"/>
              </a:ext>
            </a:extLst>
          </p:cNvPr>
          <p:cNvSpPr>
            <a:spLocks noGrp="1"/>
          </p:cNvSpPr>
          <p:nvPr>
            <p:ph idx="4294967295"/>
          </p:nvPr>
        </p:nvSpPr>
        <p:spPr>
          <a:xfrm>
            <a:off x="302268" y="1659682"/>
            <a:ext cx="5567902" cy="5122117"/>
          </a:xfrm>
        </p:spPr>
        <p:txBody>
          <a:bodyPr vert="horz" lIns="91440" tIns="45720" rIns="91440" bIns="45720" rtlCol="0" anchor="t">
            <a:normAutofit/>
          </a:bodyPr>
          <a:lstStyle/>
          <a:p>
            <a:pPr marL="0" indent="0">
              <a:buNone/>
              <a:tabLst>
                <a:tab pos="571500" algn="l"/>
              </a:tabLst>
            </a:pPr>
            <a:r>
              <a:rPr lang="en-US" sz="2400" b="1" dirty="0">
                <a:solidFill>
                  <a:schemeClr val="tx2"/>
                </a:solidFill>
                <a:effectLst/>
                <a:latin typeface="Arial Rounded MT Bold" panose="020F0704030504030204" pitchFamily="34" charset="0"/>
              </a:rPr>
              <a:t>~ </a:t>
            </a:r>
            <a:r>
              <a:rPr lang="en-US" sz="2400" b="1" u="sng" dirty="0">
                <a:solidFill>
                  <a:schemeClr val="tx2"/>
                </a:solidFill>
                <a:effectLst/>
                <a:latin typeface="Arial Rounded MT Bold" panose="020F0704030504030204" pitchFamily="34" charset="0"/>
              </a:rPr>
              <a:t>Good  To  Great</a:t>
            </a:r>
            <a:r>
              <a:rPr lang="en-US" sz="2400" b="1" dirty="0">
                <a:solidFill>
                  <a:schemeClr val="tx2"/>
                </a:solidFill>
                <a:effectLst/>
                <a:latin typeface="Arial Rounded MT Bold" panose="020F0704030504030204" pitchFamily="34" charset="0"/>
              </a:rPr>
              <a:t>   and  </a:t>
            </a:r>
            <a:r>
              <a:rPr lang="en-US" sz="2400" b="1" u="sng" dirty="0">
                <a:solidFill>
                  <a:schemeClr val="tx2"/>
                </a:solidFill>
                <a:effectLst/>
                <a:latin typeface="Arial Rounded MT Bold" panose="020F0704030504030204" pitchFamily="34" charset="0"/>
              </a:rPr>
              <a:t>Good  To  </a:t>
            </a:r>
            <a:r>
              <a:rPr lang="en-US" sz="2400" b="1" dirty="0">
                <a:solidFill>
                  <a:schemeClr val="tx2"/>
                </a:solidFill>
                <a:effectLst/>
                <a:latin typeface="Arial Rounded MT Bold" panose="020F0704030504030204" pitchFamily="34" charset="0"/>
              </a:rPr>
              <a:t>	</a:t>
            </a:r>
            <a:r>
              <a:rPr lang="en-US" sz="2400" b="1" u="sng" dirty="0">
                <a:solidFill>
                  <a:schemeClr val="tx2"/>
                </a:solidFill>
                <a:effectLst/>
                <a:latin typeface="Arial Rounded MT Bold" panose="020F0704030504030204" pitchFamily="34" charset="0"/>
              </a:rPr>
              <a:t>Great  And  the  Social  </a:t>
            </a:r>
            <a:r>
              <a:rPr lang="en-US" sz="2400" b="1" dirty="0">
                <a:solidFill>
                  <a:schemeClr val="tx2"/>
                </a:solidFill>
                <a:effectLst/>
                <a:latin typeface="Arial Rounded MT Bold" panose="020F0704030504030204" pitchFamily="34" charset="0"/>
              </a:rPr>
              <a:t>	</a:t>
            </a:r>
            <a:r>
              <a:rPr lang="en-US" sz="2400" b="1" u="sng" dirty="0">
                <a:solidFill>
                  <a:schemeClr val="tx2"/>
                </a:solidFill>
                <a:effectLst/>
                <a:latin typeface="Arial Rounded MT Bold" panose="020F0704030504030204" pitchFamily="34" charset="0"/>
              </a:rPr>
              <a:t>Sectors</a:t>
            </a:r>
            <a:r>
              <a:rPr lang="en-US" sz="2400" b="1" dirty="0">
                <a:solidFill>
                  <a:schemeClr val="tx2"/>
                </a:solidFill>
                <a:effectLst/>
                <a:latin typeface="Arial Rounded MT Bold" panose="020F0704030504030204" pitchFamily="34" charset="0"/>
              </a:rPr>
              <a:t> focused on the  	critical importance of Level 5 	Leadership    </a:t>
            </a:r>
          </a:p>
          <a:p>
            <a:pPr marL="0" indent="0">
              <a:buNone/>
            </a:pPr>
            <a:endParaRPr lang="en-US" sz="2400" b="1" dirty="0">
              <a:solidFill>
                <a:schemeClr val="tx2"/>
              </a:solidFill>
              <a:effectLst/>
              <a:latin typeface="Arial Rounded MT Bold" panose="020F0704030504030204" pitchFamily="34" charset="0"/>
            </a:endParaRPr>
          </a:p>
          <a:p>
            <a:pPr marL="0" indent="0">
              <a:buNone/>
              <a:tabLst>
                <a:tab pos="514350" algn="l"/>
              </a:tabLst>
            </a:pPr>
            <a:r>
              <a:rPr lang="en-US" sz="2400" b="1" dirty="0">
                <a:solidFill>
                  <a:schemeClr val="tx2"/>
                </a:solidFill>
                <a:effectLst/>
                <a:latin typeface="Arial Rounded MT Bold" panose="020F0704030504030204" pitchFamily="34" charset="0"/>
              </a:rPr>
              <a:t>~ “</a:t>
            </a:r>
            <a:r>
              <a:rPr lang="en-US" sz="2400" b="1" i="1" dirty="0">
                <a:solidFill>
                  <a:schemeClr val="tx2"/>
                </a:solidFill>
                <a:effectLst/>
                <a:latin typeface="Arial Rounded MT Bold" panose="020F0704030504030204" pitchFamily="34" charset="0"/>
              </a:rPr>
              <a:t>True leadership only exists if  	people follow when they have  	the freedom not to.”</a:t>
            </a:r>
          </a:p>
          <a:p>
            <a:pPr marL="0" indent="0">
              <a:buNone/>
            </a:pPr>
            <a:endParaRPr lang="en-US" sz="2400" b="1" dirty="0">
              <a:solidFill>
                <a:schemeClr val="tx2"/>
              </a:solidFill>
              <a:effectLst/>
              <a:latin typeface="Arial Rounded MT Bold" panose="020F0704030504030204" pitchFamily="34" charset="0"/>
            </a:endParaRPr>
          </a:p>
          <a:p>
            <a:pPr marL="0" indent="0">
              <a:buNone/>
              <a:tabLst>
                <a:tab pos="628650" algn="l"/>
              </a:tabLst>
            </a:pPr>
            <a:r>
              <a:rPr lang="en-US" sz="2400" b="1" dirty="0">
                <a:solidFill>
                  <a:schemeClr val="tx2"/>
                </a:solidFill>
                <a:effectLst/>
                <a:latin typeface="Arial Rounded MT Bold" panose="020F0704030504030204" pitchFamily="34" charset="0"/>
              </a:rPr>
              <a:t>~ Clarity of expectations around a  	consensus vision is a key </a:t>
            </a:r>
          </a:p>
        </p:txBody>
      </p:sp>
      <p:grpSp>
        <p:nvGrpSpPr>
          <p:cNvPr id="17" name="Group 1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8" name="Freeform: Shape 1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D1E84604-368B-4120-9AF5-43D8B8DDFF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8392" y="2125145"/>
            <a:ext cx="4142232" cy="3531253"/>
          </a:xfrm>
          <a:prstGeom prst="rect">
            <a:avLst/>
          </a:prstGeom>
        </p:spPr>
      </p:pic>
    </p:spTree>
    <p:extLst>
      <p:ext uri="{BB962C8B-B14F-4D97-AF65-F5344CB8AC3E}">
        <p14:creationId xmlns:p14="http://schemas.microsoft.com/office/powerpoint/2010/main" val="31126691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1721" name="Rectangle 37172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723" name="Rectangle 37172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252347" y="6041705"/>
            <a:ext cx="4766330" cy="1454051"/>
          </a:xfrm>
        </p:spPr>
        <p:txBody>
          <a:bodyPr vert="horz" lIns="91440" tIns="45720" rIns="91440" bIns="45720" rtlCol="0" anchor="ctr">
            <a:normAutofit/>
          </a:bodyPr>
          <a:lstStyle/>
          <a:p>
            <a:pPr>
              <a:defRPr/>
            </a:pPr>
            <a:r>
              <a:rPr lang="en-US" sz="1800" b="1" i="1" kern="1200" dirty="0">
                <a:solidFill>
                  <a:schemeClr val="tx2"/>
                </a:solidFill>
                <a:effectLst/>
                <a:latin typeface="Arial Rounded MT Bold" panose="020F0704030504030204" pitchFamily="34" charset="0"/>
              </a:rPr>
              <a:t>Romans 12:5</a:t>
            </a:r>
            <a:br>
              <a:rPr lang="en-US" sz="1800" kern="1200" dirty="0">
                <a:solidFill>
                  <a:schemeClr val="tx2"/>
                </a:solidFill>
                <a:latin typeface="Arial Rounded MT Bold" panose="020F0704030504030204" pitchFamily="34" charset="0"/>
              </a:rPr>
            </a:br>
            <a:endParaRPr lang="en-US" sz="1800" kern="1200" dirty="0">
              <a:solidFill>
                <a:schemeClr val="tx2"/>
              </a:solidFill>
              <a:latin typeface="Arial Rounded MT Bold" panose="020F0704030504030204" pitchFamily="34" charset="0"/>
            </a:endParaRPr>
          </a:p>
        </p:txBody>
      </p:sp>
      <p:sp>
        <p:nvSpPr>
          <p:cNvPr id="3" name="Content Placeholder 2"/>
          <p:cNvSpPr>
            <a:spLocks noGrp="1"/>
          </p:cNvSpPr>
          <p:nvPr>
            <p:ph idx="4294967295"/>
          </p:nvPr>
        </p:nvSpPr>
        <p:spPr>
          <a:xfrm>
            <a:off x="327174" y="1002996"/>
            <a:ext cx="4572031" cy="4541092"/>
          </a:xfrm>
        </p:spPr>
        <p:txBody>
          <a:bodyPr vert="horz" lIns="91440" tIns="45720" rIns="91440" bIns="45720" rtlCol="0" anchor="t">
            <a:normAutofit/>
          </a:bodyPr>
          <a:lstStyle/>
          <a:p>
            <a:pPr marL="0" indent="0" algn="ctr">
              <a:buNone/>
              <a:defRPr/>
            </a:pPr>
            <a:r>
              <a:rPr lang="en-US" sz="3200" b="1" i="1" dirty="0">
                <a:solidFill>
                  <a:schemeClr val="tx2"/>
                </a:solidFill>
                <a:effectLst/>
                <a:latin typeface="Arial Rounded MT Bold" panose="020F0704030504030204" pitchFamily="34" charset="0"/>
              </a:rPr>
              <a:t>“So  we,  being  many,  </a:t>
            </a:r>
          </a:p>
          <a:p>
            <a:pPr marL="0" indent="0" algn="ctr">
              <a:buNone/>
              <a:defRPr/>
            </a:pPr>
            <a:r>
              <a:rPr lang="en-US" sz="3200" b="1" i="1" dirty="0">
                <a:solidFill>
                  <a:schemeClr val="tx2"/>
                </a:solidFill>
                <a:effectLst/>
                <a:latin typeface="Arial Rounded MT Bold" panose="020F0704030504030204" pitchFamily="34" charset="0"/>
              </a:rPr>
              <a:t>are  one  body  in  Christ,  </a:t>
            </a:r>
          </a:p>
          <a:p>
            <a:pPr marL="0" indent="0" algn="ctr">
              <a:buNone/>
              <a:defRPr/>
            </a:pPr>
            <a:r>
              <a:rPr lang="en-US" sz="3200" b="1" i="1" dirty="0">
                <a:solidFill>
                  <a:schemeClr val="tx2"/>
                </a:solidFill>
                <a:effectLst/>
                <a:latin typeface="Arial Rounded MT Bold" panose="020F0704030504030204" pitchFamily="34" charset="0"/>
              </a:rPr>
              <a:t>and  every  one  members  </a:t>
            </a:r>
          </a:p>
          <a:p>
            <a:pPr marL="0" indent="0" algn="ctr">
              <a:buNone/>
              <a:defRPr/>
            </a:pPr>
            <a:r>
              <a:rPr lang="en-US" sz="3200" b="1" i="1" dirty="0">
                <a:solidFill>
                  <a:schemeClr val="tx2"/>
                </a:solidFill>
                <a:effectLst/>
                <a:latin typeface="Arial Rounded MT Bold" panose="020F0704030504030204" pitchFamily="34" charset="0"/>
              </a:rPr>
              <a:t>one  of  another.”  </a:t>
            </a:r>
            <a:endParaRPr lang="en-US" sz="3200" dirty="0">
              <a:solidFill>
                <a:schemeClr val="tx2"/>
              </a:solidFill>
              <a:latin typeface="Arial Rounded MT Bold" panose="020F0704030504030204" pitchFamily="34" charset="0"/>
            </a:endParaRPr>
          </a:p>
        </p:txBody>
      </p:sp>
      <p:grpSp>
        <p:nvGrpSpPr>
          <p:cNvPr id="371725" name="Group 37172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371726" name="Freeform: Shape 37172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727" name="Freeform: Shape 37172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728" name="Freeform: Shape 37172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729" name="Freeform: Shape 37172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1716"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708392" y="2727068"/>
            <a:ext cx="4142232" cy="23274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943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8C8291F-AF18-4CAD-972F-03BF6767C324}"/>
              </a:ext>
            </a:extLst>
          </p:cNvPr>
          <p:cNvSpPr/>
          <p:nvPr/>
        </p:nvSpPr>
        <p:spPr bwMode="auto">
          <a:xfrm>
            <a:off x="2141812" y="457200"/>
            <a:ext cx="7908375" cy="5943600"/>
          </a:xfrm>
          <a:prstGeom prst="rect">
            <a:avLst/>
          </a:prstGeom>
          <a:solidFill>
            <a:srgbClr val="000000"/>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5D01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8ECE0F78-D5D4-4615-B030-3888F36DBEB5}"/>
              </a:ext>
            </a:extLst>
          </p:cNvPr>
          <p:cNvSpPr txBox="1"/>
          <p:nvPr/>
        </p:nvSpPr>
        <p:spPr>
          <a:xfrm>
            <a:off x="4900042" y="726579"/>
            <a:ext cx="4956742" cy="5364930"/>
          </a:xfrm>
          <a:prstGeom prst="rect">
            <a:avLst/>
          </a:prstGeom>
          <a:noFill/>
        </p:spPr>
        <p:txBody>
          <a:bodyPr wrap="square" rtlCol="0">
            <a:spAutoFit/>
          </a:bodyPr>
          <a:lstStyle/>
          <a:p>
            <a:pPr marL="0" marR="0" lvl="0" indent="0" algn="ctr" defTabSz="768096" rtl="0" eaLnBrk="0" fontAlgn="base" latinLnBrk="0" hangingPunct="0">
              <a:lnSpc>
                <a:spcPct val="100000"/>
              </a:lnSpc>
              <a:spcBef>
                <a:spcPct val="0"/>
              </a:spcBef>
              <a:spcAft>
                <a:spcPts val="600"/>
              </a:spcAft>
              <a:buClrTx/>
              <a:buSzTx/>
              <a:buFontTx/>
              <a:buNone/>
              <a:tabLst/>
              <a:defRPr/>
            </a:pPr>
            <a:r>
              <a:rPr kumimoji="0" lang="en-US" sz="3696" b="0" i="1" u="none" strike="noStrike" kern="1200" cap="none" spc="0" normalizeH="0" baseline="0" noProof="0" dirty="0">
                <a:ln>
                  <a:noFill/>
                </a:ln>
                <a:solidFill>
                  <a:srgbClr val="FFFFFF"/>
                </a:solidFill>
                <a:effectLst/>
                <a:uLnTx/>
                <a:uFillTx/>
                <a:latin typeface="Arial Rounded MT Bold" panose="020F0704030504030204" pitchFamily="34" charset="0"/>
                <a:ea typeface="Tahoma" panose="020B0604030504040204" pitchFamily="34" charset="0"/>
                <a:cs typeface="Microsoft Tai Le" panose="020B0502040204020203" pitchFamily="34" charset="0"/>
              </a:rPr>
              <a:t>“The  world  as  we  have  created  it  is  a  process  of  our thinking.  </a:t>
            </a:r>
          </a:p>
          <a:p>
            <a:pPr marL="0" marR="0" lvl="0" indent="0" algn="ctr" defTabSz="768096" rtl="0" eaLnBrk="0" fontAlgn="base" latinLnBrk="0" hangingPunct="0">
              <a:lnSpc>
                <a:spcPct val="100000"/>
              </a:lnSpc>
              <a:spcBef>
                <a:spcPct val="0"/>
              </a:spcBef>
              <a:spcAft>
                <a:spcPts val="600"/>
              </a:spcAft>
              <a:buClrTx/>
              <a:buSzTx/>
              <a:buFontTx/>
              <a:buNone/>
              <a:tabLst/>
              <a:defRPr/>
            </a:pPr>
            <a:endParaRPr kumimoji="0" lang="en-US" sz="3696" b="0" i="1" u="none" strike="noStrike" kern="1200" cap="none" spc="0" normalizeH="0" baseline="0" noProof="0" dirty="0">
              <a:ln>
                <a:noFill/>
              </a:ln>
              <a:solidFill>
                <a:srgbClr val="FFFFFF"/>
              </a:solidFill>
              <a:effectLst/>
              <a:uLnTx/>
              <a:uFillTx/>
              <a:latin typeface="Arial Rounded MT Bold" panose="020F0704030504030204" pitchFamily="34" charset="0"/>
              <a:ea typeface="Tahoma" panose="020B0604030504040204" pitchFamily="34" charset="0"/>
              <a:cs typeface="Microsoft Tai Le" panose="020B0502040204020203" pitchFamily="34" charset="0"/>
            </a:endParaRPr>
          </a:p>
          <a:p>
            <a:pPr marL="0" marR="0" lvl="0" indent="0" algn="ctr" defTabSz="768096" rtl="0" eaLnBrk="0" fontAlgn="base" latinLnBrk="0" hangingPunct="0">
              <a:lnSpc>
                <a:spcPct val="100000"/>
              </a:lnSpc>
              <a:spcBef>
                <a:spcPct val="0"/>
              </a:spcBef>
              <a:spcAft>
                <a:spcPts val="600"/>
              </a:spcAft>
              <a:buClrTx/>
              <a:buSzTx/>
              <a:buFontTx/>
              <a:buNone/>
              <a:tabLst/>
              <a:defRPr/>
            </a:pPr>
            <a:r>
              <a:rPr kumimoji="0" lang="en-US" sz="3696" b="0" i="1" u="none" strike="noStrike" kern="1200" cap="none" spc="0" normalizeH="0" baseline="0" noProof="0" dirty="0">
                <a:ln>
                  <a:noFill/>
                </a:ln>
                <a:solidFill>
                  <a:srgbClr val="FFFFFF"/>
                </a:solidFill>
                <a:effectLst/>
                <a:uLnTx/>
                <a:uFillTx/>
                <a:latin typeface="Arial Rounded MT Bold" panose="020F0704030504030204" pitchFamily="34" charset="0"/>
                <a:ea typeface="Tahoma" panose="020B0604030504040204" pitchFamily="34" charset="0"/>
                <a:cs typeface="Microsoft Tai Le" panose="020B0502040204020203" pitchFamily="34" charset="0"/>
              </a:rPr>
              <a:t>It  cannot  be  changed  without  changing  our  thinking.” </a:t>
            </a:r>
            <a:endParaRPr kumimoji="0" lang="en-US" sz="4400" b="0" i="1" u="none" strike="noStrike" kern="1200" cap="none" spc="0" normalizeH="0" baseline="0" noProof="0" dirty="0">
              <a:ln>
                <a:noFill/>
              </a:ln>
              <a:solidFill>
                <a:srgbClr val="FFFFFF"/>
              </a:solidFill>
              <a:effectLst/>
              <a:uLnTx/>
              <a:uFillTx/>
              <a:latin typeface="Arial Rounded MT Bold" panose="020F0704030504030204" pitchFamily="34" charset="0"/>
              <a:ea typeface="Tahoma" panose="020B0604030504040204" pitchFamily="34" charset="0"/>
              <a:cs typeface="Microsoft Tai Le" panose="020B0502040204020203" pitchFamily="34" charset="0"/>
            </a:endParaRPr>
          </a:p>
        </p:txBody>
      </p:sp>
      <p:pic>
        <p:nvPicPr>
          <p:cNvPr id="6" name="Picture 5">
            <a:extLst>
              <a:ext uri="{FF2B5EF4-FFF2-40B4-BE49-F238E27FC236}">
                <a16:creationId xmlns:a16="http://schemas.microsoft.com/office/drawing/2014/main" id="{2D72A59A-ABA5-4172-8382-615D9002D46C}"/>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246518" y="1863380"/>
            <a:ext cx="2460121" cy="3360820"/>
          </a:xfrm>
          <a:prstGeom prst="rect">
            <a:avLst/>
          </a:prstGeom>
        </p:spPr>
      </p:pic>
      <p:sp>
        <p:nvSpPr>
          <p:cNvPr id="3" name="Rectangle 2">
            <a:extLst>
              <a:ext uri="{FF2B5EF4-FFF2-40B4-BE49-F238E27FC236}">
                <a16:creationId xmlns:a16="http://schemas.microsoft.com/office/drawing/2014/main" id="{244B5BC4-8A84-4B18-A7AB-56721EEF8B64}"/>
              </a:ext>
            </a:extLst>
          </p:cNvPr>
          <p:cNvSpPr/>
          <p:nvPr/>
        </p:nvSpPr>
        <p:spPr bwMode="auto">
          <a:xfrm>
            <a:off x="2246518" y="1749040"/>
            <a:ext cx="2460121" cy="184014"/>
          </a:xfrm>
          <a:prstGeom prst="rect">
            <a:avLst/>
          </a:prstGeom>
          <a:solidFill>
            <a:srgbClr val="0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5D0100"/>
              </a:solidFill>
              <a:effectLst/>
              <a:uLnTx/>
              <a:uFillTx/>
              <a:latin typeface="Times"/>
              <a:ea typeface="+mn-ea"/>
              <a:cs typeface="+mn-cs"/>
            </a:endParaRPr>
          </a:p>
        </p:txBody>
      </p:sp>
      <p:sp>
        <p:nvSpPr>
          <p:cNvPr id="7" name="TextBox 6">
            <a:extLst>
              <a:ext uri="{FF2B5EF4-FFF2-40B4-BE49-F238E27FC236}">
                <a16:creationId xmlns:a16="http://schemas.microsoft.com/office/drawing/2014/main" id="{B3E3D178-C56C-2B38-C605-C7A5F1E70B9C}"/>
              </a:ext>
            </a:extLst>
          </p:cNvPr>
          <p:cNvSpPr txBox="1"/>
          <p:nvPr/>
        </p:nvSpPr>
        <p:spPr>
          <a:xfrm>
            <a:off x="10134597" y="648756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2B2B2"/>
                </a:solidFill>
                <a:effectLst/>
                <a:uLnTx/>
                <a:uFillTx/>
                <a:latin typeface="Georgia" panose="02040502050405020303" pitchFamily="18" charset="0"/>
                <a:ea typeface="+mn-ea"/>
                <a:cs typeface="Arial" pitchFamily="34" charset="0"/>
              </a:rPr>
              <a:t>Albert Einstein</a:t>
            </a:r>
            <a:endParaRPr kumimoji="0" lang="en-US" sz="1800" b="0" i="0" u="none" strike="noStrike" kern="1200" cap="none" spc="0" normalizeH="0" baseline="0" noProof="0" dirty="0">
              <a:ln>
                <a:noFill/>
              </a:ln>
              <a:solidFill>
                <a:srgbClr val="B2B2B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5790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06C5DA-723A-4A84-A72A-4A40D6D7EE43}"/>
              </a:ext>
            </a:extLst>
          </p:cNvPr>
          <p:cNvSpPr/>
          <p:nvPr/>
        </p:nvSpPr>
        <p:spPr bwMode="auto">
          <a:xfrm>
            <a:off x="0" y="-51619"/>
            <a:ext cx="12191999" cy="6968613"/>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5D0100"/>
              </a:solidFill>
              <a:latin typeface="Times New Roman" pitchFamily="18" charset="0"/>
            </a:endParaRPr>
          </a:p>
        </p:txBody>
      </p:sp>
      <p:sp>
        <p:nvSpPr>
          <p:cNvPr id="2" name="TextBox 1"/>
          <p:cNvSpPr txBox="1"/>
          <p:nvPr/>
        </p:nvSpPr>
        <p:spPr>
          <a:xfrm>
            <a:off x="2034640" y="825344"/>
            <a:ext cx="8336477" cy="5016758"/>
          </a:xfrm>
          <a:prstGeom prst="rect">
            <a:avLst/>
          </a:prstGeom>
          <a:noFill/>
        </p:spPr>
        <p:txBody>
          <a:bodyPr wrap="square" rtlCol="0">
            <a:spAutoFit/>
          </a:bodyPr>
          <a:lstStyle/>
          <a:p>
            <a:pPr eaLnBrk="0" fontAlgn="base" hangingPunct="0">
              <a:spcBef>
                <a:spcPct val="0"/>
              </a:spcBef>
              <a:spcAft>
                <a:spcPct val="0"/>
              </a:spcAft>
              <a:defRPr/>
            </a:pPr>
            <a:r>
              <a:rPr lang="en-US" sz="4000" b="1" dirty="0">
                <a:solidFill>
                  <a:srgbClr val="FFFFFF"/>
                </a:solidFill>
                <a:latin typeface="Georgia" panose="02040502050405020303" pitchFamily="18" charset="0"/>
                <a:cs typeface="Arial" panose="020B0604020202020204" pitchFamily="34" charset="0"/>
              </a:rPr>
              <a:t>“Strategy  without  tactics  is  the  slowest  route  to  victory.</a:t>
            </a:r>
          </a:p>
          <a:p>
            <a:pPr eaLnBrk="0" fontAlgn="base" hangingPunct="0">
              <a:spcBef>
                <a:spcPct val="0"/>
              </a:spcBef>
              <a:spcAft>
                <a:spcPct val="0"/>
              </a:spcAft>
              <a:defRPr/>
            </a:pPr>
            <a:endParaRPr lang="en-US" sz="4000" b="1" dirty="0">
              <a:solidFill>
                <a:srgbClr val="FFFFFF"/>
              </a:solidFill>
              <a:latin typeface="Georgia" panose="02040502050405020303" pitchFamily="18" charset="0"/>
              <a:cs typeface="Arial" panose="020B0604020202020204" pitchFamily="34" charset="0"/>
            </a:endParaRPr>
          </a:p>
          <a:p>
            <a:pPr eaLnBrk="0" fontAlgn="base" hangingPunct="0">
              <a:spcBef>
                <a:spcPct val="0"/>
              </a:spcBef>
              <a:spcAft>
                <a:spcPct val="0"/>
              </a:spcAft>
              <a:defRPr/>
            </a:pPr>
            <a:r>
              <a:rPr lang="en-US" sz="4000" b="1" dirty="0">
                <a:solidFill>
                  <a:srgbClr val="FFFFFF"/>
                </a:solidFill>
                <a:latin typeface="Georgia" panose="02040502050405020303" pitchFamily="18" charset="0"/>
                <a:cs typeface="Arial" panose="020B0604020202020204" pitchFamily="34" charset="0"/>
              </a:rPr>
              <a:t>Tactics  without  strategy  is  the  noise  before  defeat.”</a:t>
            </a:r>
          </a:p>
          <a:p>
            <a:pPr eaLnBrk="0" fontAlgn="base" hangingPunct="0">
              <a:spcBef>
                <a:spcPct val="0"/>
              </a:spcBef>
              <a:spcAft>
                <a:spcPct val="0"/>
              </a:spcAft>
              <a:defRPr/>
            </a:pPr>
            <a:endParaRPr lang="en-US" sz="4000" b="1" dirty="0">
              <a:solidFill>
                <a:srgbClr val="FFFFFF"/>
              </a:solidFill>
              <a:latin typeface="Georgia" panose="02040502050405020303" pitchFamily="18" charset="0"/>
              <a:cs typeface="Arial" panose="020B0604020202020204" pitchFamily="34" charset="0"/>
            </a:endParaRPr>
          </a:p>
          <a:p>
            <a:pPr eaLnBrk="0" fontAlgn="base" hangingPunct="0">
              <a:spcBef>
                <a:spcPct val="0"/>
              </a:spcBef>
              <a:spcAft>
                <a:spcPct val="0"/>
              </a:spcAft>
              <a:defRPr/>
            </a:pPr>
            <a:r>
              <a:rPr lang="en-US" sz="4000" b="1" dirty="0">
                <a:solidFill>
                  <a:srgbClr val="FFFFFF"/>
                </a:solidFill>
                <a:latin typeface="Georgia" panose="02040502050405020303" pitchFamily="18" charset="0"/>
                <a:cs typeface="Arial" panose="020B0604020202020204" pitchFamily="34" charset="0"/>
              </a:rPr>
              <a:t>						</a:t>
            </a:r>
          </a:p>
          <a:p>
            <a:pPr eaLnBrk="0" fontAlgn="base" hangingPunct="0">
              <a:spcBef>
                <a:spcPct val="0"/>
              </a:spcBef>
              <a:spcAft>
                <a:spcPct val="0"/>
              </a:spcAft>
              <a:defRPr/>
            </a:pPr>
            <a:r>
              <a:rPr lang="en-US" sz="4000" b="1" dirty="0">
                <a:solidFill>
                  <a:srgbClr val="FFFFFF"/>
                </a:solidFill>
                <a:latin typeface="Georgia" panose="02040502050405020303" pitchFamily="18" charset="0"/>
                <a:cs typeface="Arial" panose="020B0604020202020204" pitchFamily="34" charset="0"/>
              </a:rPr>
              <a:t>						</a:t>
            </a:r>
            <a:r>
              <a:rPr lang="en-US" sz="2400" b="1" dirty="0">
                <a:solidFill>
                  <a:srgbClr val="FFFFFF"/>
                </a:solidFill>
                <a:latin typeface="Georgia" panose="02040502050405020303" pitchFamily="18" charset="0"/>
                <a:cs typeface="Arial" panose="020B0604020202020204" pitchFamily="34" charset="0"/>
              </a:rPr>
              <a:t>Sun  Tzu</a:t>
            </a:r>
          </a:p>
        </p:txBody>
      </p:sp>
      <p:pic>
        <p:nvPicPr>
          <p:cNvPr id="2050" name="Picture 2" descr="C:\Users\wbmarian\Pictures\Church Pictures\Icons- Logos-  Clip Art pics\sun tz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650" y="4311189"/>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73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951" name="Rectangle 21095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953" name="Rectangle 21095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955" name="Rectangle 21095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957" name="Rectangle 21095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F548C15-54B5-4215-A5B2-AD1AF406964F}"/>
              </a:ext>
            </a:extLst>
          </p:cNvPr>
          <p:cNvSpPr/>
          <p:nvPr/>
        </p:nvSpPr>
        <p:spPr bwMode="auto">
          <a:xfrm>
            <a:off x="2052195" y="457200"/>
            <a:ext cx="8087610" cy="594360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D0100"/>
              </a:solidFill>
              <a:effectLst/>
              <a:uLnTx/>
              <a:uFillTx/>
              <a:latin typeface="Times New Roman" pitchFamily="18" charset="0"/>
              <a:ea typeface="+mn-ea"/>
              <a:cs typeface="+mn-cs"/>
            </a:endParaRPr>
          </a:p>
        </p:txBody>
      </p:sp>
      <p:sp>
        <p:nvSpPr>
          <p:cNvPr id="210946" name="TextBox 1"/>
          <p:cNvSpPr txBox="1">
            <a:spLocks noChangeArrowheads="1"/>
          </p:cNvSpPr>
          <p:nvPr/>
        </p:nvSpPr>
        <p:spPr bwMode="auto">
          <a:xfrm>
            <a:off x="2652976" y="928816"/>
            <a:ext cx="7171895" cy="39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786384" rtl="0" eaLnBrk="0" fontAlgn="base" latinLnBrk="0" hangingPunct="0">
              <a:lnSpc>
                <a:spcPct val="100000"/>
              </a:lnSpc>
              <a:spcBef>
                <a:spcPct val="0"/>
              </a:spcBef>
              <a:spcAft>
                <a:spcPts val="600"/>
              </a:spcAft>
              <a:buClrTx/>
              <a:buSzTx/>
              <a:buFontTx/>
              <a:buNone/>
              <a:tabLst/>
              <a:defRPr/>
            </a:pPr>
            <a:r>
              <a:rPr kumimoji="0" lang="en-US" sz="2752" b="1"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Arial" pitchFamily="34" charset="0"/>
              </a:rPr>
              <a:t>“</a:t>
            </a:r>
            <a:r>
              <a:rPr kumimoji="0" lang="en-US" sz="2752" b="0" i="1"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Arial" pitchFamily="34" charset="0"/>
              </a:rPr>
              <a:t>Logic  will  get  you  from  A  to  B. </a:t>
            </a:r>
          </a:p>
          <a:p>
            <a:pPr marL="0" marR="0" lvl="0" indent="0" algn="ctr" defTabSz="786384" rtl="0" eaLnBrk="0" fontAlgn="base" latinLnBrk="0" hangingPunct="0">
              <a:lnSpc>
                <a:spcPct val="100000"/>
              </a:lnSpc>
              <a:spcBef>
                <a:spcPct val="0"/>
              </a:spcBef>
              <a:spcAft>
                <a:spcPts val="600"/>
              </a:spcAft>
              <a:buClrTx/>
              <a:buSzTx/>
              <a:buFontTx/>
              <a:buNone/>
              <a:tabLst/>
              <a:defRPr/>
            </a:pPr>
            <a:endParaRPr kumimoji="0" lang="en-US" sz="2752" b="0" i="1"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Arial" pitchFamily="34" charset="0"/>
            </a:endParaRPr>
          </a:p>
          <a:p>
            <a:pPr marL="0" marR="0" lvl="0" indent="0" algn="ctr" defTabSz="786384" rtl="0" eaLnBrk="0" fontAlgn="base" latinLnBrk="0" hangingPunct="0">
              <a:lnSpc>
                <a:spcPct val="100000"/>
              </a:lnSpc>
              <a:spcBef>
                <a:spcPct val="0"/>
              </a:spcBef>
              <a:spcAft>
                <a:spcPts val="600"/>
              </a:spcAft>
              <a:buClrTx/>
              <a:buSzTx/>
              <a:buFontTx/>
              <a:buNone/>
              <a:tabLst/>
              <a:defRPr/>
            </a:pPr>
            <a:r>
              <a:rPr kumimoji="0" lang="en-US" sz="2752" b="0" i="1"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Arial" pitchFamily="34" charset="0"/>
              </a:rPr>
              <a:t>Imagination  will  take  you  everywhere.</a:t>
            </a:r>
          </a:p>
          <a:p>
            <a:pPr marL="0" marR="0" lvl="0" indent="0" algn="ctr" defTabSz="786384" rtl="0" eaLnBrk="0" fontAlgn="base" latinLnBrk="0" hangingPunct="0">
              <a:lnSpc>
                <a:spcPct val="100000"/>
              </a:lnSpc>
              <a:spcBef>
                <a:spcPct val="0"/>
              </a:spcBef>
              <a:spcAft>
                <a:spcPts val="600"/>
              </a:spcAft>
              <a:buClrTx/>
              <a:buSzTx/>
              <a:buFontTx/>
              <a:buNone/>
              <a:tabLst/>
              <a:defRPr/>
            </a:pPr>
            <a:endParaRPr kumimoji="0" lang="en-US" sz="2752" b="0" i="1"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Arial" pitchFamily="34" charset="0"/>
            </a:endParaRPr>
          </a:p>
          <a:p>
            <a:pPr marL="0" marR="0" lvl="0" indent="0" algn="ctr" defTabSz="786384" rtl="0" eaLnBrk="0" fontAlgn="base" latinLnBrk="0" hangingPunct="0">
              <a:lnSpc>
                <a:spcPct val="100000"/>
              </a:lnSpc>
              <a:spcBef>
                <a:spcPct val="0"/>
              </a:spcBef>
              <a:spcAft>
                <a:spcPts val="600"/>
              </a:spcAft>
              <a:buClrTx/>
              <a:buSzTx/>
              <a:buFontTx/>
              <a:buNone/>
              <a:tabLst/>
              <a:defRPr/>
            </a:pPr>
            <a:r>
              <a:rPr kumimoji="0" lang="en-US" sz="2752" b="0" i="1"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Arial" pitchFamily="34" charset="0"/>
              </a:rPr>
              <a:t>Imagination  is  more  important  than knowledge</a:t>
            </a:r>
            <a:r>
              <a:rPr kumimoji="0" lang="en-US" sz="2752" b="1"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Arial" pitchFamily="34" charset="0"/>
              </a:rPr>
              <a:t>.”</a:t>
            </a:r>
          </a:p>
          <a:p>
            <a:pPr marL="0" marR="0" lvl="0" indent="0" algn="l" defTabSz="786384" rtl="0" eaLnBrk="0" fontAlgn="base" latinLnBrk="0" hangingPunct="0">
              <a:lnSpc>
                <a:spcPct val="100000"/>
              </a:lnSpc>
              <a:spcBef>
                <a:spcPct val="0"/>
              </a:spcBef>
              <a:spcAft>
                <a:spcPts val="600"/>
              </a:spcAft>
              <a:buClrTx/>
              <a:buSzTx/>
              <a:buFontTx/>
              <a:buNone/>
              <a:tabLst/>
              <a:defRPr/>
            </a:pPr>
            <a:endParaRPr kumimoji="0" lang="en-US" sz="2752"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itchFamily="34" charset="0"/>
            </a:endParaRPr>
          </a:p>
          <a:p>
            <a:pPr marL="0" marR="0" lvl="0" indent="0" algn="l" defTabSz="786384" rtl="0" eaLnBrk="0" fontAlgn="base" latinLnBrk="0" hangingPunct="0">
              <a:lnSpc>
                <a:spcPct val="100000"/>
              </a:lnSpc>
              <a:spcBef>
                <a:spcPct val="0"/>
              </a:spcBef>
              <a:spcAft>
                <a:spcPts val="600"/>
              </a:spcAft>
              <a:buClrTx/>
              <a:buSzTx/>
              <a:buFontTx/>
              <a:buNone/>
              <a:tabLst/>
              <a:defRPr/>
            </a:pPr>
            <a:r>
              <a:rPr kumimoji="0" lang="en-US" sz="2752"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itchFamily="34" charset="0"/>
              </a:rPr>
              <a:t>						</a:t>
            </a:r>
            <a:endParaRPr kumimoji="0" lang="en-US" sz="3200"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201" y="4249122"/>
            <a:ext cx="2154737" cy="2107275"/>
          </a:xfrm>
          <a:prstGeom prst="rect">
            <a:avLst/>
          </a:prstGeom>
        </p:spPr>
      </p:pic>
      <p:sp>
        <p:nvSpPr>
          <p:cNvPr id="6" name="TextBox 5">
            <a:extLst>
              <a:ext uri="{FF2B5EF4-FFF2-40B4-BE49-F238E27FC236}">
                <a16:creationId xmlns:a16="http://schemas.microsoft.com/office/drawing/2014/main" id="{626684AA-3EBD-B7E6-3E60-081A40C8CF89}"/>
              </a:ext>
            </a:extLst>
          </p:cNvPr>
          <p:cNvSpPr txBox="1"/>
          <p:nvPr/>
        </p:nvSpPr>
        <p:spPr>
          <a:xfrm>
            <a:off x="10134597" y="648756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2B2B2"/>
                </a:solidFill>
                <a:effectLst/>
                <a:uLnTx/>
                <a:uFillTx/>
                <a:latin typeface="Georgia" panose="02040502050405020303" pitchFamily="18" charset="0"/>
                <a:ea typeface="+mn-ea"/>
                <a:cs typeface="Arial" pitchFamily="34" charset="0"/>
              </a:rPr>
              <a:t>Albert Einstein</a:t>
            </a:r>
            <a:endParaRPr kumimoji="0" lang="en-US" sz="1800" b="0" i="0" u="none" strike="noStrike" kern="1200" cap="none" spc="0" normalizeH="0" baseline="0" noProof="0" dirty="0">
              <a:ln>
                <a:noFill/>
              </a:ln>
              <a:solidFill>
                <a:srgbClr val="B2B2B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57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06" y="5597879"/>
            <a:ext cx="40076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bwMode="auto">
          <a:xfrm>
            <a:off x="4656138" y="814671"/>
            <a:ext cx="6886575" cy="5055620"/>
          </a:xfrm>
          <a:prstGeom prst="roundRect">
            <a:avLst/>
          </a:prstGeom>
          <a:solidFill>
            <a:srgbClr val="0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D0100"/>
              </a:solidFill>
              <a:effectLst/>
              <a:uLnTx/>
              <a:uFillTx/>
              <a:latin typeface="Times New Roman" pitchFamily="18" charset="0"/>
              <a:ea typeface="+mn-ea"/>
              <a:cs typeface="+mn-cs"/>
            </a:endParaRPr>
          </a:p>
        </p:txBody>
      </p:sp>
      <p:sp>
        <p:nvSpPr>
          <p:cNvPr id="7" name="TextBox 6"/>
          <p:cNvSpPr txBox="1"/>
          <p:nvPr/>
        </p:nvSpPr>
        <p:spPr>
          <a:xfrm>
            <a:off x="5095460" y="794841"/>
            <a:ext cx="6640820" cy="6115007"/>
          </a:xfrm>
          <a:prstGeom prst="rect">
            <a:avLst/>
          </a:prstGeom>
          <a:noFill/>
        </p:spPr>
        <p:txBody>
          <a:bodyPr wrap="square" rtlCol="0">
            <a:spAutoFit/>
          </a:bodyPr>
          <a:lstStyle/>
          <a:p>
            <a:pPr marL="0" marR="0" lvl="0" indent="0" algn="ctr" defTabSz="603504" rtl="0" eaLnBrk="0" fontAlgn="base" latinLnBrk="0" hangingPunct="0">
              <a:lnSpc>
                <a:spcPct val="10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empus Sans ITC" panose="04020404030D07020202" pitchFamily="82" charset="0"/>
                <a:ea typeface="+mn-ea"/>
                <a:cs typeface="+mn-cs"/>
              </a:rPr>
              <a:t>We  are  what  we  </a:t>
            </a:r>
          </a:p>
          <a:p>
            <a:pPr marL="0" marR="0" lvl="0" indent="0" algn="ctr" defTabSz="603504" rtl="0" eaLnBrk="0" fontAlgn="base" latinLnBrk="0" hangingPunct="0">
              <a:lnSpc>
                <a:spcPct val="10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empus Sans ITC" panose="04020404030D07020202" pitchFamily="82" charset="0"/>
                <a:ea typeface="+mn-ea"/>
                <a:cs typeface="+mn-cs"/>
              </a:rPr>
              <a:t>repeatedly  DO. </a:t>
            </a:r>
          </a:p>
          <a:p>
            <a:pPr marL="0" marR="0" lvl="0" indent="0" algn="ctr" defTabSz="603504" rtl="0" eaLnBrk="0" fontAlgn="base" latinLnBrk="0" hangingPunct="0">
              <a:lnSpc>
                <a:spcPct val="100000"/>
              </a:lnSpc>
              <a:spcBef>
                <a:spcPct val="0"/>
              </a:spcBef>
              <a:spcAft>
                <a:spcPts val="600"/>
              </a:spcAft>
              <a:buClrTx/>
              <a:buSzTx/>
              <a:buFontTx/>
              <a:buNone/>
              <a:tabLst/>
              <a:defRPr/>
            </a:pPr>
            <a:endParaRPr kumimoji="0" lang="en-US" sz="4800" b="1" i="0" u="none" strike="noStrike" kern="1200" cap="none" spc="0" normalizeH="0" baseline="0" noProof="0" dirty="0">
              <a:ln>
                <a:noFill/>
              </a:ln>
              <a:solidFill>
                <a:srgbClr val="FFFFFF"/>
              </a:solidFill>
              <a:effectLst/>
              <a:uLnTx/>
              <a:uFillTx/>
              <a:latin typeface="Tempus Sans ITC" panose="04020404030D07020202" pitchFamily="82" charset="0"/>
              <a:ea typeface="+mn-ea"/>
              <a:cs typeface="+mn-cs"/>
            </a:endParaRPr>
          </a:p>
          <a:p>
            <a:pPr marL="0" marR="0" lvl="0" indent="0" algn="ctr" defTabSz="603504" rtl="0" eaLnBrk="0" fontAlgn="base" latinLnBrk="0" hangingPunct="0">
              <a:lnSpc>
                <a:spcPct val="100000"/>
              </a:lnSpc>
              <a:spcBef>
                <a:spcPct val="0"/>
              </a:spcBef>
              <a:spcAft>
                <a:spcPts val="600"/>
              </a:spcAft>
              <a:buClrTx/>
              <a:buSzTx/>
              <a:buFontTx/>
              <a:buNone/>
              <a:tabLst/>
              <a:defRPr/>
            </a:pPr>
            <a:endParaRPr kumimoji="0" lang="en-US" sz="4800" b="1" i="0" u="none" strike="noStrike" kern="1200" cap="none" spc="0" normalizeH="0" baseline="0" noProof="0" dirty="0">
              <a:ln>
                <a:noFill/>
              </a:ln>
              <a:solidFill>
                <a:srgbClr val="FFFFFF"/>
              </a:solidFill>
              <a:effectLst/>
              <a:uLnTx/>
              <a:uFillTx/>
              <a:latin typeface="Tempus Sans ITC" panose="04020404030D07020202" pitchFamily="82" charset="0"/>
              <a:ea typeface="+mn-ea"/>
              <a:cs typeface="+mn-cs"/>
            </a:endParaRPr>
          </a:p>
          <a:p>
            <a:pPr marL="0" marR="0" lvl="0" indent="0" algn="ctr" defTabSz="603504" rtl="0" eaLnBrk="0" fontAlgn="base" latinLnBrk="0" hangingPunct="0">
              <a:lnSpc>
                <a:spcPct val="10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empus Sans ITC" panose="04020404030D07020202" pitchFamily="82" charset="0"/>
                <a:ea typeface="+mn-ea"/>
                <a:cs typeface="+mn-cs"/>
              </a:rPr>
              <a:t>Excellence,  then,  is  not  an  act,  but  a  HABIT</a:t>
            </a:r>
          </a:p>
          <a:p>
            <a:pPr marL="0" marR="0" lvl="0" indent="0" algn="l" defTabSz="603504" rtl="0" eaLnBrk="0" fontAlgn="base" latinLnBrk="0" hangingPunct="0">
              <a:lnSpc>
                <a:spcPct val="100000"/>
              </a:lnSpc>
              <a:spcBef>
                <a:spcPct val="0"/>
              </a:spcBef>
              <a:spcAft>
                <a:spcPts val="600"/>
              </a:spcAft>
              <a:buClrTx/>
              <a:buSzTx/>
              <a:buFontTx/>
              <a:buNone/>
              <a:tabLst/>
              <a:defRPr/>
            </a:pPr>
            <a:endParaRPr kumimoji="0" lang="en-US" sz="1584" b="1"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603504" rtl="0" eaLnBrk="0" fontAlgn="base" latinLnBrk="0" hangingPunct="0">
              <a:lnSpc>
                <a:spcPct val="100000"/>
              </a:lnSpc>
              <a:spcBef>
                <a:spcPct val="0"/>
              </a:spcBef>
              <a:spcAft>
                <a:spcPts val="600"/>
              </a:spcAft>
              <a:buClrTx/>
              <a:buSzTx/>
              <a:buFontTx/>
              <a:buNone/>
              <a:tabLst/>
              <a:defRPr/>
            </a:pPr>
            <a:endParaRPr kumimoji="0" lang="en-US" sz="1584" b="1"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603504" rtl="0" eaLnBrk="0" fontAlgn="base" latinLnBrk="0" hangingPunct="0">
              <a:lnSpc>
                <a:spcPct val="100000"/>
              </a:lnSpc>
              <a:spcBef>
                <a:spcPct val="0"/>
              </a:spcBef>
              <a:spcAft>
                <a:spcPts val="600"/>
              </a:spcAft>
              <a:buClrTx/>
              <a:buSzTx/>
              <a:buFontTx/>
              <a:buNone/>
              <a:tabLst/>
              <a:defRPr/>
            </a:pPr>
            <a:endParaRPr kumimoji="0" lang="en-US" sz="1584" b="1"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603504" rtl="0" eaLnBrk="0" fontAlgn="base" latinLnBrk="0" hangingPunct="0">
              <a:lnSpc>
                <a:spcPct val="100000"/>
              </a:lnSpc>
              <a:spcBef>
                <a:spcPct val="0"/>
              </a:spcBef>
              <a:spcAft>
                <a:spcPts val="600"/>
              </a:spcAft>
              <a:buClrTx/>
              <a:buSzTx/>
              <a:buFontTx/>
              <a:buNone/>
              <a:tabLst/>
              <a:defRPr/>
            </a:pPr>
            <a:r>
              <a:rPr kumimoji="0" lang="en-US" sz="1584" b="1" i="0" u="none" strike="noStrike" kern="1200" cap="none" spc="0" normalizeH="0" baseline="0" noProof="0" dirty="0">
                <a:ln>
                  <a:noFill/>
                </a:ln>
                <a:solidFill>
                  <a:srgbClr val="FFFFFF"/>
                </a:solidFill>
                <a:effectLst/>
                <a:uLnTx/>
                <a:uFillTx/>
                <a:latin typeface="Times New Roman" pitchFamily="18" charset="0"/>
                <a:ea typeface="+mn-ea"/>
                <a:cs typeface="+mn-cs"/>
              </a:rPr>
              <a:t>							</a:t>
            </a:r>
            <a:endParaRPr kumimoji="0"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45286"/>
            <a:ext cx="1912462" cy="2619677"/>
          </a:xfrm>
          <a:prstGeom prst="rect">
            <a:avLst/>
          </a:prstGeom>
        </p:spPr>
      </p:pic>
      <p:sp>
        <p:nvSpPr>
          <p:cNvPr id="8" name="TextBox 7">
            <a:extLst>
              <a:ext uri="{FF2B5EF4-FFF2-40B4-BE49-F238E27FC236}">
                <a16:creationId xmlns:a16="http://schemas.microsoft.com/office/drawing/2014/main" id="{6B6468E9-0D6C-63D7-5289-07C40820A3B6}"/>
              </a:ext>
            </a:extLst>
          </p:cNvPr>
          <p:cNvSpPr txBox="1"/>
          <p:nvPr/>
        </p:nvSpPr>
        <p:spPr>
          <a:xfrm>
            <a:off x="1291015" y="581496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2B2B2"/>
                </a:solidFill>
                <a:effectLst/>
                <a:uLnTx/>
                <a:uFillTx/>
                <a:latin typeface="Times New Roman" pitchFamily="18" charset="0"/>
                <a:ea typeface="+mn-ea"/>
                <a:cs typeface="+mn-cs"/>
              </a:rPr>
              <a:t>Aristotle</a:t>
            </a:r>
            <a:endParaRPr kumimoji="0" lang="en-US" sz="1800" b="0" i="0" u="none" strike="noStrike" kern="1200" cap="none" spc="0" normalizeH="0" baseline="0" noProof="0" dirty="0">
              <a:ln>
                <a:noFill/>
              </a:ln>
              <a:solidFill>
                <a:srgbClr val="B2B2B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0601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A_template_04">
  <a:themeElements>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fontScheme name="GOA_template_0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GOA_template_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A_template_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A_template_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A_template_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A_template_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A_template_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A_template_0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A_template_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A_template_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A_template_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A_template_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A_template_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OA_template_04 13">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FFFF99"/>
        </a:hlink>
        <a:folHlink>
          <a:srgbClr val="FFB400"/>
        </a:folHlink>
      </a:clrScheme>
      <a:clrMap bg1="lt1" tx1="dk1" bg2="lt2" tx2="dk2" accent1="accent1" accent2="accent2" accent3="accent3" accent4="accent4" accent5="accent5" accent6="accent6" hlink="hlink" folHlink="folHlink"/>
    </a:extraClrScheme>
    <a:extraClrScheme>
      <a:clrScheme name="GOA_template_04 14">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0600B9"/>
        </a:hlink>
        <a:folHlink>
          <a:srgbClr val="FFB400"/>
        </a:folHlink>
      </a:clrScheme>
      <a:clrMap bg1="lt1" tx1="dk1" bg2="lt2" tx2="dk2" accent1="accent1" accent2="accent2" accent3="accent3" accent4="accent4" accent5="accent5" accent6="accent6" hlink="hlink" folHlink="folHlink"/>
    </a:extraClrScheme>
    <a:extraClrScheme>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rchdiocese Design Template">
  <a:themeElements>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fontScheme name="GOA_template_04">
      <a:majorFont>
        <a:latin typeface="RequiemDisplay-HTF-SmallCaps"/>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GOA_template_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A_template_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A_template_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A_template_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A_template_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A_template_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A_template_0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A_template_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A_template_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A_template_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A_template_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A_template_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OA_template_04 13">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FFFF99"/>
        </a:hlink>
        <a:folHlink>
          <a:srgbClr val="FFB400"/>
        </a:folHlink>
      </a:clrScheme>
      <a:clrMap bg1="lt1" tx1="dk1" bg2="lt2" tx2="dk2" accent1="accent1" accent2="accent2" accent3="accent3" accent4="accent4" accent5="accent5" accent6="accent6" hlink="hlink" folHlink="folHlink"/>
    </a:extraClrScheme>
    <a:extraClrScheme>
      <a:clrScheme name="GOA_template_04 14">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0600B9"/>
        </a:hlink>
        <a:folHlink>
          <a:srgbClr val="FFB400"/>
        </a:folHlink>
      </a:clrScheme>
      <a:clrMap bg1="lt1" tx1="dk1" bg2="lt2" tx2="dk2" accent1="accent1" accent2="accent2" accent3="accent3" accent4="accent4" accent5="accent5" accent6="accent6" hlink="hlink" folHlink="folHlink"/>
    </a:extraClrScheme>
    <a:extraClrScheme>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22213</TotalTime>
  <Words>5196</Words>
  <Application>Microsoft Office PowerPoint</Application>
  <PresentationFormat>Widescreen</PresentationFormat>
  <Paragraphs>760</Paragraphs>
  <Slides>105</Slides>
  <Notes>13</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105</vt:i4>
      </vt:variant>
    </vt:vector>
  </HeadingPairs>
  <TitlesOfParts>
    <vt:vector size="123" baseType="lpstr">
      <vt:lpstr>Meiryo</vt:lpstr>
      <vt:lpstr>Arial</vt:lpstr>
      <vt:lpstr>Arial Rounded MT Bold</vt:lpstr>
      <vt:lpstr>Calibri</vt:lpstr>
      <vt:lpstr>Calibri Light</vt:lpstr>
      <vt:lpstr>Georgia</vt:lpstr>
      <vt:lpstr>Helvetica Neue</vt:lpstr>
      <vt:lpstr>RequiemDisplay-HTF-Roman</vt:lpstr>
      <vt:lpstr>RequiemDisplay-HTF-SmallCaps</vt:lpstr>
      <vt:lpstr>Tempus Sans ITC</vt:lpstr>
      <vt:lpstr>Times</vt:lpstr>
      <vt:lpstr>Times New Roman</vt:lpstr>
      <vt:lpstr>Wingdings</vt:lpstr>
      <vt:lpstr>Office Theme</vt:lpstr>
      <vt:lpstr>GOA_template_04</vt:lpstr>
      <vt:lpstr>1_Archdiocese Design Template</vt:lpstr>
      <vt:lpstr>1_Office Theme</vt:lpstr>
      <vt:lpstr>2_Office Theme</vt:lpstr>
      <vt:lpstr>PowerPoint Presentation</vt:lpstr>
      <vt:lpstr>   </vt:lpstr>
      <vt:lpstr>A  Steward  Is  Someone  Who…</vt:lpstr>
      <vt:lpstr>   </vt:lpstr>
      <vt:lpstr>PowerPoint Presentation</vt:lpstr>
      <vt:lpstr>PowerPoint Presentation</vt:lpstr>
      <vt:lpstr>PowerPoint Presentation</vt:lpstr>
      <vt:lpstr>The  Parable  of  Generosity Featured in all 4 Gospels</vt:lpstr>
      <vt:lpstr>PowerPoint Presentation</vt:lpstr>
      <vt:lpstr>PowerPoint Presentation</vt:lpstr>
      <vt:lpstr>PowerPoint Presentation</vt:lpstr>
      <vt:lpstr>PowerPoint Presentation</vt:lpstr>
      <vt:lpstr>PowerPoint Presentation</vt:lpstr>
      <vt:lpstr>PowerPoint Presentation</vt:lpstr>
      <vt:lpstr>Dictionary  Definition  of  Dues: </vt:lpstr>
      <vt:lpstr>Dues  Vs.  Stewardship</vt:lpstr>
      <vt:lpstr>Most church budgets aren’t real church budgets!  </vt:lpstr>
      <vt:lpstr>Disguised  Dues  </vt:lpstr>
      <vt:lpstr>The  Problem  With  Dues?¹   </vt:lpstr>
      <vt:lpstr>The  Problem  With  Dues?  </vt:lpstr>
      <vt:lpstr>PowerPoint Presentation</vt:lpstr>
      <vt:lpstr>PowerPoint Presentation</vt:lpstr>
      <vt:lpstr>The  Big  Question</vt:lpstr>
      <vt:lpstr>2  Scientific  Studies  Involving  Ethnic  Immigrant  Church  Communities</vt:lpstr>
      <vt:lpstr>PowerPoint Presentation</vt:lpstr>
      <vt:lpstr>PowerPoint Presentation</vt:lpstr>
      <vt:lpstr>PowerPoint Presentation</vt:lpstr>
      <vt:lpstr>PowerPoint Presentation</vt:lpstr>
      <vt:lpstr>“Now  all  the  tithe  of  the  land,  whether seed  of  the  land  or  fruit  of  the  tree,  is  the  Lord’s.  It  is  holy  to  the  Lord.”  Leviticus 27:30</vt:lpstr>
      <vt:lpstr>“Bring  the  whole  TITHE  into  the  storehouse…  Test  Me  in  this  says  the  Lord  Almighty,  and  see  if  I  will  not  throw  open  the  floodgates  of  Heaven  and  pour  out  so  much  that  you  will not  have  enough  room  for  it.”   Malachi 3:10</vt:lpstr>
      <vt:lpstr>The  Didascaly  Apostolorum ¹</vt:lpstr>
      <vt:lpstr>PowerPoint Presentation</vt:lpstr>
      <vt:lpstr>Tithing  Is  Not  Just  An  Old  Testament  Thing </vt:lpstr>
      <vt:lpstr>PowerPoint Presentation</vt:lpstr>
      <vt:lpstr>PowerPoint Presentation</vt:lpstr>
      <vt:lpstr>U.S.  Tithing  Data¹</vt:lpstr>
      <vt:lpstr>PowerPoint Presentation</vt:lpstr>
      <vt:lpstr>Here’s  How  This  Is  Possible</vt:lpstr>
      <vt:lpstr>How  To  Start  A  Tithing  Program</vt:lpstr>
      <vt:lpstr>How  To  Start  A  Tithing  Program</vt:lpstr>
      <vt:lpstr>How  To  Start  A  Tithing  Program</vt:lpstr>
      <vt:lpstr>How  To  Start  A  Tithing  Program</vt:lpstr>
      <vt:lpstr>How  To  Start  A  Tithing  Program</vt:lpstr>
      <vt:lpstr>How  To  Start  A  Tithing  Program</vt:lpstr>
      <vt:lpstr>How  Much  Due  I  Owe? </vt:lpstr>
      <vt:lpstr>PowerPoint Presentation</vt:lpstr>
      <vt:lpstr>PowerPoint Presentation</vt:lpstr>
      <vt:lpstr>PowerPoint Presentation</vt:lpstr>
      <vt:lpstr>PowerPoint Presentation</vt:lpstr>
      <vt:lpstr>A Must  Read  For  Every  Priest  and  Church  Leader</vt:lpstr>
      <vt:lpstr>PowerPoint Presentation</vt:lpstr>
      <vt:lpstr>PowerPoint Presentation</vt:lpstr>
      <vt:lpstr>PowerPoint Presentation</vt:lpstr>
      <vt:lpstr>PowerPoint Presentation</vt:lpstr>
      <vt:lpstr>PowerPoint Presentation</vt:lpstr>
      <vt:lpstr>PowerPoint Presentation</vt:lpstr>
      <vt:lpstr>Ingredients  Of  Effective   Stewardship  Ministry</vt:lpstr>
      <vt:lpstr>Ingredients  Of  Effective   Stewardship  Engagement  Process</vt:lpstr>
      <vt:lpstr>The  wHoly-Engaged  Personal  Visitation  Program</vt:lpstr>
      <vt:lpstr>PowerPoint Presentation</vt:lpstr>
      <vt:lpstr>PowerPoint Presentation</vt:lpstr>
      <vt:lpstr>The  wHoly-Engaged  Personal  Visitation  Program</vt:lpstr>
      <vt:lpstr>The  wHoly-Engaged  Group  Visitation  Program</vt:lpstr>
      <vt:lpstr>The  wHoly-Engaged   Group  Visitation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Youth  Stewardship  Card</vt:lpstr>
      <vt:lpstr>PowerPoint Presentation</vt:lpstr>
      <vt:lpstr>PowerPoint Presentation</vt:lpstr>
      <vt:lpstr>PowerPoint Presentation</vt:lpstr>
      <vt:lpstr>PowerPoint Presentation</vt:lpstr>
      <vt:lpstr>Church  Websites  Matter¹</vt:lpstr>
      <vt:lpstr>PowerPoint Presentation</vt:lpstr>
      <vt:lpstr>PowerPoint Presentation</vt:lpstr>
      <vt:lpstr>PowerPoint Presentation</vt:lpstr>
      <vt:lpstr>Causes  +  People  +  Integrity  C. P. I.  Motivates Donors  To  Give</vt:lpstr>
      <vt:lpstr>Causes  +  People  +  Integrity  C. P. I.  Motivates Donors  To  Give</vt:lpstr>
      <vt:lpstr>Causes  +  People  +  Integrity  C. P. I.  Motivates Donors  To  Give</vt:lpstr>
      <vt:lpstr>Causes  +  People  +  Integrity  C. P. I.  Motivates Donors  To  Give</vt:lpstr>
      <vt:lpstr>PowerPoint Presentation</vt:lpstr>
      <vt:lpstr>PowerPoint Presentation</vt:lpstr>
      <vt:lpstr>PowerPoint Presentation</vt:lpstr>
      <vt:lpstr>PowerPoint Presentation</vt:lpstr>
      <vt:lpstr>Optimal  Stewardship  Team</vt:lpstr>
      <vt:lpstr>Optimal  Stewardship  Team</vt:lpstr>
      <vt:lpstr>Optimal  Stewardship  Team</vt:lpstr>
      <vt:lpstr>Optimal  Stewardship  Team</vt:lpstr>
      <vt:lpstr>The  Importance  of  Great  Stewardship  Ministry  Leadership</vt:lpstr>
      <vt:lpstr>Romans 12:5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Adult  Stewardship   Serbian  Orthodox  Trifold - Inside</vt:lpstr>
      <vt:lpstr>Adult  Stewardship   Serbian  Orthodox  Trifold - Outside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Marianes</dc:creator>
  <cp:lastModifiedBy>Bill Marianes</cp:lastModifiedBy>
  <cp:revision>764</cp:revision>
  <cp:lastPrinted>2021-09-01T20:27:40Z</cp:lastPrinted>
  <dcterms:created xsi:type="dcterms:W3CDTF">2021-02-24T21:12:23Z</dcterms:created>
  <dcterms:modified xsi:type="dcterms:W3CDTF">2023-09-07T03:08:47Z</dcterms:modified>
</cp:coreProperties>
</file>