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061" r:id="rId1"/>
    <p:sldMasterId id="2147485074" r:id="rId2"/>
    <p:sldMasterId id="2147487160" r:id="rId3"/>
    <p:sldMasterId id="2147487297" r:id="rId4"/>
    <p:sldMasterId id="2147487321" r:id="rId5"/>
    <p:sldMasterId id="2147487367" r:id="rId6"/>
    <p:sldMasterId id="2147487421" r:id="rId7"/>
    <p:sldMasterId id="2147487446" r:id="rId8"/>
  </p:sldMasterIdLst>
  <p:notesMasterIdLst>
    <p:notesMasterId r:id="rId74"/>
  </p:notesMasterIdLst>
  <p:handoutMasterIdLst>
    <p:handoutMasterId r:id="rId75"/>
  </p:handoutMasterIdLst>
  <p:sldIdLst>
    <p:sldId id="4671" r:id="rId9"/>
    <p:sldId id="7036" r:id="rId10"/>
    <p:sldId id="4687" r:id="rId11"/>
    <p:sldId id="6479" r:id="rId12"/>
    <p:sldId id="7011" r:id="rId13"/>
    <p:sldId id="7030" r:id="rId14"/>
    <p:sldId id="6072" r:id="rId15"/>
    <p:sldId id="5814" r:id="rId16"/>
    <p:sldId id="4781" r:id="rId17"/>
    <p:sldId id="7048" r:id="rId18"/>
    <p:sldId id="7020" r:id="rId19"/>
    <p:sldId id="5892" r:id="rId20"/>
    <p:sldId id="4723" r:id="rId21"/>
    <p:sldId id="4470" r:id="rId22"/>
    <p:sldId id="6376" r:id="rId23"/>
    <p:sldId id="6497" r:id="rId24"/>
    <p:sldId id="7082" r:id="rId25"/>
    <p:sldId id="7083" r:id="rId26"/>
    <p:sldId id="6934" r:id="rId27"/>
    <p:sldId id="6935" r:id="rId28"/>
    <p:sldId id="6936" r:id="rId29"/>
    <p:sldId id="7067" r:id="rId30"/>
    <p:sldId id="7060" r:id="rId31"/>
    <p:sldId id="6641" r:id="rId32"/>
    <p:sldId id="7061" r:id="rId33"/>
    <p:sldId id="7014" r:id="rId34"/>
    <p:sldId id="7016" r:id="rId35"/>
    <p:sldId id="4705" r:id="rId36"/>
    <p:sldId id="7029" r:id="rId37"/>
    <p:sldId id="7046" r:id="rId38"/>
    <p:sldId id="6543" r:id="rId39"/>
    <p:sldId id="7013" r:id="rId40"/>
    <p:sldId id="7017" r:id="rId41"/>
    <p:sldId id="7068" r:id="rId42"/>
    <p:sldId id="7069" r:id="rId43"/>
    <p:sldId id="7026" r:id="rId44"/>
    <p:sldId id="7019" r:id="rId45"/>
    <p:sldId id="7024" r:id="rId46"/>
    <p:sldId id="7025" r:id="rId47"/>
    <p:sldId id="7050" r:id="rId48"/>
    <p:sldId id="7031" r:id="rId49"/>
    <p:sldId id="4689" r:id="rId50"/>
    <p:sldId id="1083" r:id="rId51"/>
    <p:sldId id="7037" r:id="rId52"/>
    <p:sldId id="7063" r:id="rId53"/>
    <p:sldId id="4760" r:id="rId54"/>
    <p:sldId id="7034" r:id="rId55"/>
    <p:sldId id="7074" r:id="rId56"/>
    <p:sldId id="7078" r:id="rId57"/>
    <p:sldId id="7079" r:id="rId58"/>
    <p:sldId id="7022" r:id="rId59"/>
    <p:sldId id="7081" r:id="rId60"/>
    <p:sldId id="7044" r:id="rId61"/>
    <p:sldId id="6474" r:id="rId62"/>
    <p:sldId id="4525" r:id="rId63"/>
    <p:sldId id="7071" r:id="rId64"/>
    <p:sldId id="7073" r:id="rId65"/>
    <p:sldId id="7085" r:id="rId66"/>
    <p:sldId id="7086" r:id="rId67"/>
    <p:sldId id="7087" r:id="rId68"/>
    <p:sldId id="7084" r:id="rId69"/>
    <p:sldId id="7051" r:id="rId70"/>
    <p:sldId id="7054" r:id="rId71"/>
    <p:sldId id="7055" r:id="rId72"/>
    <p:sldId id="7052" r:id="rId73"/>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44">
          <p15:clr>
            <a:srgbClr val="A4A3A4"/>
          </p15:clr>
        </p15:guide>
        <p15:guide id="2" orient="horz" pos="1121">
          <p15:clr>
            <a:srgbClr val="A4A3A4"/>
          </p15:clr>
        </p15:guide>
        <p15:guide id="3" pos="206">
          <p15:clr>
            <a:srgbClr val="A4A3A4"/>
          </p15:clr>
        </p15:guide>
        <p15:guide id="4" pos="419">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A0E8E6"/>
    <a:srgbClr val="990099"/>
    <a:srgbClr val="FF9966"/>
    <a:srgbClr val="99FF33"/>
    <a:srgbClr val="93E5E3"/>
    <a:srgbClr val="89E3E1"/>
    <a:srgbClr val="7CE0DE"/>
    <a:srgbClr val="33CC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814" autoAdjust="0"/>
  </p:normalViewPr>
  <p:slideViewPr>
    <p:cSldViewPr snapToGrid="0">
      <p:cViewPr>
        <p:scale>
          <a:sx n="80" d="100"/>
          <a:sy n="80" d="100"/>
        </p:scale>
        <p:origin x="2472" y="234"/>
      </p:cViewPr>
      <p:guideLst>
        <p:guide orient="horz" pos="44"/>
        <p:guide orient="horz" pos="1121"/>
        <p:guide pos="206"/>
        <p:guide pos="419"/>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62"/>
    </p:cViewPr>
  </p:sorterViewPr>
  <p:notesViewPr>
    <p:cSldViewPr snapToGrid="0">
      <p:cViewPr varScale="1">
        <p:scale>
          <a:sx n="79" d="100"/>
          <a:sy n="79" d="100"/>
        </p:scale>
        <p:origin x="-2010"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diagrams/_rels/data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2E477-763A-4C28-B60A-A9B1F446AB4F}" type="doc">
      <dgm:prSet loTypeId="urn:microsoft.com/office/officeart/2005/8/layout/default" loCatId="list" qsTypeId="urn:microsoft.com/office/officeart/2005/8/quickstyle/3d1" qsCatId="3D" csTypeId="urn:microsoft.com/office/officeart/2005/8/colors/accent0_3" csCatId="mainScheme" phldr="1"/>
      <dgm:spPr/>
      <dgm:t>
        <a:bodyPr/>
        <a:lstStyle/>
        <a:p>
          <a:endParaRPr lang="en-US"/>
        </a:p>
      </dgm:t>
    </dgm:pt>
    <dgm:pt modelId="{07832A17-050D-4516-9FBD-5BF934726442}">
      <dgm:prSet custT="1"/>
      <dgm:spPr/>
      <dgm:t>
        <a:bodyPr/>
        <a:lstStyle/>
        <a:p>
          <a:r>
            <a:rPr lang="en-US" sz="2400" dirty="0"/>
            <a:t>“</a:t>
          </a:r>
          <a:r>
            <a:rPr lang="en-US" sz="2400" b="1" dirty="0"/>
            <a:t>Cars are just a fad</a:t>
          </a:r>
          <a:r>
            <a:rPr lang="en-US" sz="2400" dirty="0"/>
            <a:t>” </a:t>
          </a:r>
        </a:p>
        <a:p>
          <a:r>
            <a:rPr lang="en-US" sz="1400" dirty="0"/>
            <a:t>(Horace Rackham, Michigan Savings Bank, 1903 – Henry Ford’s banker)</a:t>
          </a:r>
        </a:p>
      </dgm:t>
    </dgm:pt>
    <dgm:pt modelId="{B9E767C8-E462-48C3-A17C-BCF9B17147EE}" type="parTrans" cxnId="{2D6E1B9B-36C8-49BB-AAF0-9A854E288DCC}">
      <dgm:prSet/>
      <dgm:spPr/>
      <dgm:t>
        <a:bodyPr/>
        <a:lstStyle/>
        <a:p>
          <a:endParaRPr lang="en-US"/>
        </a:p>
      </dgm:t>
    </dgm:pt>
    <dgm:pt modelId="{CB5015B9-0637-4DBD-A65C-945347E36FA4}" type="sibTrans" cxnId="{2D6E1B9B-36C8-49BB-AAF0-9A854E288DCC}">
      <dgm:prSet/>
      <dgm:spPr/>
      <dgm:t>
        <a:bodyPr/>
        <a:lstStyle/>
        <a:p>
          <a:endParaRPr lang="en-US"/>
        </a:p>
      </dgm:t>
    </dgm:pt>
    <dgm:pt modelId="{C201D08C-AD8F-41F1-8B01-3031E2967E7E}">
      <dgm:prSet custT="1"/>
      <dgm:spPr/>
      <dgm:t>
        <a:bodyPr/>
        <a:lstStyle/>
        <a:p>
          <a:r>
            <a:rPr lang="en-US" sz="2400" dirty="0"/>
            <a:t>“</a:t>
          </a:r>
          <a:r>
            <a:rPr lang="en-US" sz="2400" b="1" dirty="0"/>
            <a:t>Everything will be made of steel</a:t>
          </a:r>
          <a:r>
            <a:rPr lang="en-US" sz="2400" dirty="0"/>
            <a:t>”</a:t>
          </a:r>
        </a:p>
        <a:p>
          <a:r>
            <a:rPr lang="en-US" sz="1400" dirty="0"/>
            <a:t> (Thomas Edison, 1911)</a:t>
          </a:r>
        </a:p>
      </dgm:t>
    </dgm:pt>
    <dgm:pt modelId="{4F5D68FA-DC52-4B52-8235-3708073E5DBB}" type="parTrans" cxnId="{780383D5-B7F9-4FEB-99BF-5678179576D8}">
      <dgm:prSet/>
      <dgm:spPr/>
      <dgm:t>
        <a:bodyPr/>
        <a:lstStyle/>
        <a:p>
          <a:endParaRPr lang="en-US"/>
        </a:p>
      </dgm:t>
    </dgm:pt>
    <dgm:pt modelId="{C2B0BF3B-5E3E-4FD9-BD87-E6A8C7BB25B8}" type="sibTrans" cxnId="{780383D5-B7F9-4FEB-99BF-5678179576D8}">
      <dgm:prSet/>
      <dgm:spPr/>
      <dgm:t>
        <a:bodyPr/>
        <a:lstStyle/>
        <a:p>
          <a:endParaRPr lang="en-US"/>
        </a:p>
      </dgm:t>
    </dgm:pt>
    <dgm:pt modelId="{06F11AFB-8BC3-458E-B600-F284E277EE5E}">
      <dgm:prSet custT="1"/>
      <dgm:spPr/>
      <dgm:t>
        <a:bodyPr/>
        <a:lstStyle/>
        <a:p>
          <a:r>
            <a:rPr lang="en-US" sz="2400" dirty="0"/>
            <a:t>“</a:t>
          </a:r>
          <a:r>
            <a:rPr lang="en-US" sz="2400" b="1" dirty="0"/>
            <a:t>Recorded music will destroy all musical ability</a:t>
          </a:r>
          <a:r>
            <a:rPr lang="en-US" sz="2400" dirty="0"/>
            <a:t>” </a:t>
          </a:r>
        </a:p>
        <a:p>
          <a:r>
            <a:rPr lang="en-US" sz="1400" dirty="0"/>
            <a:t>John Philip Sousa, 1906, The menace of mechanical music.)</a:t>
          </a:r>
        </a:p>
      </dgm:t>
    </dgm:pt>
    <dgm:pt modelId="{7CCE9014-D5F2-47BC-AD53-D9C055054B07}" type="parTrans" cxnId="{0C3EE39C-0973-4DEE-ACD8-0BC3441D7166}">
      <dgm:prSet/>
      <dgm:spPr/>
      <dgm:t>
        <a:bodyPr/>
        <a:lstStyle/>
        <a:p>
          <a:endParaRPr lang="en-US"/>
        </a:p>
      </dgm:t>
    </dgm:pt>
    <dgm:pt modelId="{AB15D438-48E0-4B18-AEF9-A4F1DC26E278}" type="sibTrans" cxnId="{0C3EE39C-0973-4DEE-ACD8-0BC3441D7166}">
      <dgm:prSet/>
      <dgm:spPr/>
      <dgm:t>
        <a:bodyPr/>
        <a:lstStyle/>
        <a:p>
          <a:endParaRPr lang="en-US"/>
        </a:p>
      </dgm:t>
    </dgm:pt>
    <dgm:pt modelId="{979532F2-10EC-4422-A9FD-560F26BF8F9F}">
      <dgm:prSet custT="1"/>
      <dgm:spPr/>
      <dgm:t>
        <a:bodyPr/>
        <a:lstStyle/>
        <a:p>
          <a:r>
            <a:rPr lang="en-US" sz="2400" dirty="0"/>
            <a:t>“</a:t>
          </a:r>
          <a:r>
            <a:rPr lang="en-US" sz="2400" b="1" dirty="0"/>
            <a:t>Electricity is just a fad</a:t>
          </a:r>
          <a:r>
            <a:rPr lang="en-US" sz="2400" dirty="0"/>
            <a:t>.” </a:t>
          </a:r>
        </a:p>
        <a:p>
          <a:r>
            <a:rPr lang="en-US" sz="1400" dirty="0"/>
            <a:t>(Junius Morgans advice to son J.P. Morgan</a:t>
          </a:r>
          <a:r>
            <a:rPr lang="en-US" sz="1200" dirty="0"/>
            <a:t>)</a:t>
          </a:r>
        </a:p>
      </dgm:t>
    </dgm:pt>
    <dgm:pt modelId="{4B665261-6CDE-444A-AEF1-9A0DB44E5307}" type="parTrans" cxnId="{B05990DF-3952-41FC-A00E-BBDBE755838C}">
      <dgm:prSet/>
      <dgm:spPr/>
      <dgm:t>
        <a:bodyPr/>
        <a:lstStyle/>
        <a:p>
          <a:endParaRPr lang="en-US"/>
        </a:p>
      </dgm:t>
    </dgm:pt>
    <dgm:pt modelId="{4E4A0DB0-E4DA-4C0B-B075-857AD081668B}" type="sibTrans" cxnId="{B05990DF-3952-41FC-A00E-BBDBE755838C}">
      <dgm:prSet/>
      <dgm:spPr/>
      <dgm:t>
        <a:bodyPr/>
        <a:lstStyle/>
        <a:p>
          <a:endParaRPr lang="en-US"/>
        </a:p>
      </dgm:t>
    </dgm:pt>
    <dgm:pt modelId="{047C3B51-E7D8-4C8F-BFC2-4F5DA6C9DDB5}">
      <dgm:prSet custT="1"/>
      <dgm:spPr/>
      <dgm:t>
        <a:bodyPr/>
        <a:lstStyle/>
        <a:p>
          <a:r>
            <a:rPr lang="en-US" sz="2400" b="1" dirty="0"/>
            <a:t>“Telephonies will never catch on” </a:t>
          </a:r>
        </a:p>
        <a:p>
          <a:r>
            <a:rPr lang="en-US" sz="1400" dirty="0"/>
            <a:t>(William Orton, President of Western Union, 1876)</a:t>
          </a:r>
        </a:p>
      </dgm:t>
    </dgm:pt>
    <dgm:pt modelId="{18078813-6275-4A6C-AB01-4CF04136DF26}" type="parTrans" cxnId="{51BC38F6-E695-4428-B4FB-84AB648D1B6E}">
      <dgm:prSet/>
      <dgm:spPr/>
      <dgm:t>
        <a:bodyPr/>
        <a:lstStyle/>
        <a:p>
          <a:endParaRPr lang="en-US"/>
        </a:p>
      </dgm:t>
    </dgm:pt>
    <dgm:pt modelId="{15953E7D-6288-4695-81C8-EB90E1876C3E}" type="sibTrans" cxnId="{51BC38F6-E695-4428-B4FB-84AB648D1B6E}">
      <dgm:prSet/>
      <dgm:spPr/>
      <dgm:t>
        <a:bodyPr/>
        <a:lstStyle/>
        <a:p>
          <a:endParaRPr lang="en-US"/>
        </a:p>
      </dgm:t>
    </dgm:pt>
    <dgm:pt modelId="{1A91CC18-AD1F-4DBE-BBAD-EEFA780AD679}" type="pres">
      <dgm:prSet presAssocID="{2302E477-763A-4C28-B60A-A9B1F446AB4F}" presName="diagram" presStyleCnt="0">
        <dgm:presLayoutVars>
          <dgm:dir/>
          <dgm:resizeHandles val="exact"/>
        </dgm:presLayoutVars>
      </dgm:prSet>
      <dgm:spPr/>
    </dgm:pt>
    <dgm:pt modelId="{A5328CD2-7124-4C3A-B872-796B6D0F5959}" type="pres">
      <dgm:prSet presAssocID="{07832A17-050D-4516-9FBD-5BF934726442}" presName="node" presStyleLbl="node1" presStyleIdx="0" presStyleCnt="5" custScaleX="114016" custLinFactNeighborX="-39" custLinFactNeighborY="-1456">
        <dgm:presLayoutVars>
          <dgm:bulletEnabled val="1"/>
        </dgm:presLayoutVars>
      </dgm:prSet>
      <dgm:spPr/>
    </dgm:pt>
    <dgm:pt modelId="{0BBC5C24-693C-4AC7-AADF-D8317CB664B5}" type="pres">
      <dgm:prSet presAssocID="{CB5015B9-0637-4DBD-A65C-945347E36FA4}" presName="sibTrans" presStyleCnt="0"/>
      <dgm:spPr/>
    </dgm:pt>
    <dgm:pt modelId="{9B9D112B-2CD1-4AB2-BD91-98AC1A8076CE}" type="pres">
      <dgm:prSet presAssocID="{C201D08C-AD8F-41F1-8B01-3031E2967E7E}" presName="node" presStyleLbl="node1" presStyleIdx="1" presStyleCnt="5" custLinFactNeighborX="0" custLinFactNeighborY="-3682">
        <dgm:presLayoutVars>
          <dgm:bulletEnabled val="1"/>
        </dgm:presLayoutVars>
      </dgm:prSet>
      <dgm:spPr/>
    </dgm:pt>
    <dgm:pt modelId="{096C115D-76B7-4388-B981-878C2B223A4A}" type="pres">
      <dgm:prSet presAssocID="{C2B0BF3B-5E3E-4FD9-BD87-E6A8C7BB25B8}" presName="sibTrans" presStyleCnt="0"/>
      <dgm:spPr/>
    </dgm:pt>
    <dgm:pt modelId="{BE43A6B1-276D-4F1E-9295-7EA5A020685A}" type="pres">
      <dgm:prSet presAssocID="{06F11AFB-8BC3-458E-B600-F284E277EE5E}" presName="node" presStyleLbl="node1" presStyleIdx="2" presStyleCnt="5" custScaleX="111741">
        <dgm:presLayoutVars>
          <dgm:bulletEnabled val="1"/>
        </dgm:presLayoutVars>
      </dgm:prSet>
      <dgm:spPr/>
    </dgm:pt>
    <dgm:pt modelId="{8B96C40A-755E-4679-BFF4-65B30DDC7F34}" type="pres">
      <dgm:prSet presAssocID="{AB15D438-48E0-4B18-AEF9-A4F1DC26E278}" presName="sibTrans" presStyleCnt="0"/>
      <dgm:spPr/>
    </dgm:pt>
    <dgm:pt modelId="{72E76C6F-82BB-4C54-B317-934267DF1DCA}" type="pres">
      <dgm:prSet presAssocID="{979532F2-10EC-4422-A9FD-560F26BF8F9F}" presName="node" presStyleLbl="node1" presStyleIdx="3" presStyleCnt="5">
        <dgm:presLayoutVars>
          <dgm:bulletEnabled val="1"/>
        </dgm:presLayoutVars>
      </dgm:prSet>
      <dgm:spPr/>
    </dgm:pt>
    <dgm:pt modelId="{F2E5E402-F2EC-4FEC-A3AD-527C7D3CC7A1}" type="pres">
      <dgm:prSet presAssocID="{4E4A0DB0-E4DA-4C0B-B075-857AD081668B}" presName="sibTrans" presStyleCnt="0"/>
      <dgm:spPr/>
    </dgm:pt>
    <dgm:pt modelId="{2653634B-1FA6-47A9-9C3F-42AE56CF4C38}" type="pres">
      <dgm:prSet presAssocID="{047C3B51-E7D8-4C8F-BFC2-4F5DA6C9DDB5}" presName="node" presStyleLbl="node1" presStyleIdx="4" presStyleCnt="5">
        <dgm:presLayoutVars>
          <dgm:bulletEnabled val="1"/>
        </dgm:presLayoutVars>
      </dgm:prSet>
      <dgm:spPr/>
    </dgm:pt>
  </dgm:ptLst>
  <dgm:cxnLst>
    <dgm:cxn modelId="{8DFAF936-982F-4796-9C29-E4A0F4258330}" type="presOf" srcId="{06F11AFB-8BC3-458E-B600-F284E277EE5E}" destId="{BE43A6B1-276D-4F1E-9295-7EA5A020685A}" srcOrd="0" destOrd="0" presId="urn:microsoft.com/office/officeart/2005/8/layout/default"/>
    <dgm:cxn modelId="{77A2DD3E-0AC3-4690-82C3-2BEAB9D4D715}" type="presOf" srcId="{C201D08C-AD8F-41F1-8B01-3031E2967E7E}" destId="{9B9D112B-2CD1-4AB2-BD91-98AC1A8076CE}" srcOrd="0" destOrd="0" presId="urn:microsoft.com/office/officeart/2005/8/layout/default"/>
    <dgm:cxn modelId="{FA8ADB48-74F7-485F-91C8-00FFEEAEAC73}" type="presOf" srcId="{07832A17-050D-4516-9FBD-5BF934726442}" destId="{A5328CD2-7124-4C3A-B872-796B6D0F5959}" srcOrd="0" destOrd="0" presId="urn:microsoft.com/office/officeart/2005/8/layout/default"/>
    <dgm:cxn modelId="{2D6E1B9B-36C8-49BB-AAF0-9A854E288DCC}" srcId="{2302E477-763A-4C28-B60A-A9B1F446AB4F}" destId="{07832A17-050D-4516-9FBD-5BF934726442}" srcOrd="0" destOrd="0" parTransId="{B9E767C8-E462-48C3-A17C-BCF9B17147EE}" sibTransId="{CB5015B9-0637-4DBD-A65C-945347E36FA4}"/>
    <dgm:cxn modelId="{0C3EE39C-0973-4DEE-ACD8-0BC3441D7166}" srcId="{2302E477-763A-4C28-B60A-A9B1F446AB4F}" destId="{06F11AFB-8BC3-458E-B600-F284E277EE5E}" srcOrd="2" destOrd="0" parTransId="{7CCE9014-D5F2-47BC-AD53-D9C055054B07}" sibTransId="{AB15D438-48E0-4B18-AEF9-A4F1DC26E278}"/>
    <dgm:cxn modelId="{E15E81C1-8FE7-4BF5-A068-97AD78C6F88E}" type="presOf" srcId="{979532F2-10EC-4422-A9FD-560F26BF8F9F}" destId="{72E76C6F-82BB-4C54-B317-934267DF1DCA}" srcOrd="0" destOrd="0" presId="urn:microsoft.com/office/officeart/2005/8/layout/default"/>
    <dgm:cxn modelId="{7A46FAC9-4291-4779-A5A2-110D6F68C1F8}" type="presOf" srcId="{047C3B51-E7D8-4C8F-BFC2-4F5DA6C9DDB5}" destId="{2653634B-1FA6-47A9-9C3F-42AE56CF4C38}" srcOrd="0" destOrd="0" presId="urn:microsoft.com/office/officeart/2005/8/layout/default"/>
    <dgm:cxn modelId="{780383D5-B7F9-4FEB-99BF-5678179576D8}" srcId="{2302E477-763A-4C28-B60A-A9B1F446AB4F}" destId="{C201D08C-AD8F-41F1-8B01-3031E2967E7E}" srcOrd="1" destOrd="0" parTransId="{4F5D68FA-DC52-4B52-8235-3708073E5DBB}" sibTransId="{C2B0BF3B-5E3E-4FD9-BD87-E6A8C7BB25B8}"/>
    <dgm:cxn modelId="{B05990DF-3952-41FC-A00E-BBDBE755838C}" srcId="{2302E477-763A-4C28-B60A-A9B1F446AB4F}" destId="{979532F2-10EC-4422-A9FD-560F26BF8F9F}" srcOrd="3" destOrd="0" parTransId="{4B665261-6CDE-444A-AEF1-9A0DB44E5307}" sibTransId="{4E4A0DB0-E4DA-4C0B-B075-857AD081668B}"/>
    <dgm:cxn modelId="{51BC38F6-E695-4428-B4FB-84AB648D1B6E}" srcId="{2302E477-763A-4C28-B60A-A9B1F446AB4F}" destId="{047C3B51-E7D8-4C8F-BFC2-4F5DA6C9DDB5}" srcOrd="4" destOrd="0" parTransId="{18078813-6275-4A6C-AB01-4CF04136DF26}" sibTransId="{15953E7D-6288-4695-81C8-EB90E1876C3E}"/>
    <dgm:cxn modelId="{21EF6BFF-8C82-4A7D-AA56-9BA509EB6651}" type="presOf" srcId="{2302E477-763A-4C28-B60A-A9B1F446AB4F}" destId="{1A91CC18-AD1F-4DBE-BBAD-EEFA780AD679}" srcOrd="0" destOrd="0" presId="urn:microsoft.com/office/officeart/2005/8/layout/default"/>
    <dgm:cxn modelId="{2B996106-B4AD-4661-8512-12339ECFC654}" type="presParOf" srcId="{1A91CC18-AD1F-4DBE-BBAD-EEFA780AD679}" destId="{A5328CD2-7124-4C3A-B872-796B6D0F5959}" srcOrd="0" destOrd="0" presId="urn:microsoft.com/office/officeart/2005/8/layout/default"/>
    <dgm:cxn modelId="{4153BDB6-485D-4547-AEAF-E3837C4FE3C8}" type="presParOf" srcId="{1A91CC18-AD1F-4DBE-BBAD-EEFA780AD679}" destId="{0BBC5C24-693C-4AC7-AADF-D8317CB664B5}" srcOrd="1" destOrd="0" presId="urn:microsoft.com/office/officeart/2005/8/layout/default"/>
    <dgm:cxn modelId="{129FB8E6-DDD4-47EA-83C2-8C2CB8F1F318}" type="presParOf" srcId="{1A91CC18-AD1F-4DBE-BBAD-EEFA780AD679}" destId="{9B9D112B-2CD1-4AB2-BD91-98AC1A8076CE}" srcOrd="2" destOrd="0" presId="urn:microsoft.com/office/officeart/2005/8/layout/default"/>
    <dgm:cxn modelId="{6637F952-6F19-4543-8F88-1EC77B8A08E1}" type="presParOf" srcId="{1A91CC18-AD1F-4DBE-BBAD-EEFA780AD679}" destId="{096C115D-76B7-4388-B981-878C2B223A4A}" srcOrd="3" destOrd="0" presId="urn:microsoft.com/office/officeart/2005/8/layout/default"/>
    <dgm:cxn modelId="{974039EC-A227-4EAD-89A8-E4D2A669B7DC}" type="presParOf" srcId="{1A91CC18-AD1F-4DBE-BBAD-EEFA780AD679}" destId="{BE43A6B1-276D-4F1E-9295-7EA5A020685A}" srcOrd="4" destOrd="0" presId="urn:microsoft.com/office/officeart/2005/8/layout/default"/>
    <dgm:cxn modelId="{9582325B-19DA-4A43-9F4E-AEB9132961A3}" type="presParOf" srcId="{1A91CC18-AD1F-4DBE-BBAD-EEFA780AD679}" destId="{8B96C40A-755E-4679-BFF4-65B30DDC7F34}" srcOrd="5" destOrd="0" presId="urn:microsoft.com/office/officeart/2005/8/layout/default"/>
    <dgm:cxn modelId="{24415803-C206-49B3-8E10-FB3BC55F2C21}" type="presParOf" srcId="{1A91CC18-AD1F-4DBE-BBAD-EEFA780AD679}" destId="{72E76C6F-82BB-4C54-B317-934267DF1DCA}" srcOrd="6" destOrd="0" presId="urn:microsoft.com/office/officeart/2005/8/layout/default"/>
    <dgm:cxn modelId="{63EE43E8-9516-456B-B336-70925B395F78}" type="presParOf" srcId="{1A91CC18-AD1F-4DBE-BBAD-EEFA780AD679}" destId="{F2E5E402-F2EC-4FEC-A3AD-527C7D3CC7A1}" srcOrd="7" destOrd="0" presId="urn:microsoft.com/office/officeart/2005/8/layout/default"/>
    <dgm:cxn modelId="{717F7F52-67BE-49AD-9425-B2278BE94658}" type="presParOf" srcId="{1A91CC18-AD1F-4DBE-BBAD-EEFA780AD679}" destId="{2653634B-1FA6-47A9-9C3F-42AE56CF4C38}"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02E477-763A-4C28-B60A-A9B1F446AB4F}" type="doc">
      <dgm:prSet loTypeId="urn:microsoft.com/office/officeart/2005/8/layout/default" loCatId="list" qsTypeId="urn:microsoft.com/office/officeart/2005/8/quickstyle/3d1" qsCatId="3D" csTypeId="urn:microsoft.com/office/officeart/2005/8/colors/accent0_3" csCatId="mainScheme" phldr="1"/>
      <dgm:spPr/>
      <dgm:t>
        <a:bodyPr/>
        <a:lstStyle/>
        <a:p>
          <a:endParaRPr lang="en-US"/>
        </a:p>
      </dgm:t>
    </dgm:pt>
    <dgm:pt modelId="{07832A17-050D-4516-9FBD-5BF934726442}">
      <dgm:prSet custT="1"/>
      <dgm:spPr/>
      <dgm:t>
        <a:bodyPr/>
        <a:lstStyle/>
        <a:p>
          <a:r>
            <a:rPr lang="en-US" sz="2400" dirty="0"/>
            <a:t>“TVs aren’t really going to be a big thing.” </a:t>
          </a:r>
        </a:p>
        <a:p>
          <a:r>
            <a:rPr lang="en-US" sz="1400" dirty="0"/>
            <a:t>(Darryl Zanuck, 20</a:t>
          </a:r>
          <a:r>
            <a:rPr lang="en-US" sz="1400" baseline="30000" dirty="0"/>
            <a:t>th</a:t>
          </a:r>
          <a:r>
            <a:rPr lang="en-US" sz="1400" dirty="0"/>
            <a:t> Century Fox , 1946)</a:t>
          </a:r>
        </a:p>
      </dgm:t>
    </dgm:pt>
    <dgm:pt modelId="{B9E767C8-E462-48C3-A17C-BCF9B17147EE}" type="parTrans" cxnId="{2D6E1B9B-36C8-49BB-AAF0-9A854E288DCC}">
      <dgm:prSet/>
      <dgm:spPr/>
      <dgm:t>
        <a:bodyPr/>
        <a:lstStyle/>
        <a:p>
          <a:endParaRPr lang="en-US"/>
        </a:p>
      </dgm:t>
    </dgm:pt>
    <dgm:pt modelId="{CB5015B9-0637-4DBD-A65C-945347E36FA4}" type="sibTrans" cxnId="{2D6E1B9B-36C8-49BB-AAF0-9A854E288DCC}">
      <dgm:prSet/>
      <dgm:spPr/>
      <dgm:t>
        <a:bodyPr/>
        <a:lstStyle/>
        <a:p>
          <a:endParaRPr lang="en-US"/>
        </a:p>
      </dgm:t>
    </dgm:pt>
    <dgm:pt modelId="{C201D08C-AD8F-41F1-8B01-3031E2967E7E}">
      <dgm:prSet custT="1"/>
      <dgm:spPr/>
      <dgm:t>
        <a:bodyPr/>
        <a:lstStyle/>
        <a:p>
          <a:r>
            <a:rPr lang="en-US" sz="2400" dirty="0"/>
            <a:t>“Remote shopping…will flop – because women like to get out of the house …”</a:t>
          </a:r>
        </a:p>
        <a:p>
          <a:r>
            <a:rPr lang="en-US" sz="2400" dirty="0"/>
            <a:t> </a:t>
          </a:r>
          <a:r>
            <a:rPr lang="en-US" sz="1400" dirty="0"/>
            <a:t>(Time Magazine, The Futurists essay, 1966).</a:t>
          </a:r>
        </a:p>
      </dgm:t>
    </dgm:pt>
    <dgm:pt modelId="{4F5D68FA-DC52-4B52-8235-3708073E5DBB}" type="parTrans" cxnId="{780383D5-B7F9-4FEB-99BF-5678179576D8}">
      <dgm:prSet/>
      <dgm:spPr/>
      <dgm:t>
        <a:bodyPr/>
        <a:lstStyle/>
        <a:p>
          <a:endParaRPr lang="en-US"/>
        </a:p>
      </dgm:t>
    </dgm:pt>
    <dgm:pt modelId="{C2B0BF3B-5E3E-4FD9-BD87-E6A8C7BB25B8}" type="sibTrans" cxnId="{780383D5-B7F9-4FEB-99BF-5678179576D8}">
      <dgm:prSet/>
      <dgm:spPr/>
      <dgm:t>
        <a:bodyPr/>
        <a:lstStyle/>
        <a:p>
          <a:endParaRPr lang="en-US"/>
        </a:p>
      </dgm:t>
    </dgm:pt>
    <dgm:pt modelId="{06F11AFB-8BC3-458E-B600-F284E277EE5E}">
      <dgm:prSet custT="1"/>
      <dgm:spPr/>
      <dgm:t>
        <a:bodyPr/>
        <a:lstStyle/>
        <a:p>
          <a:r>
            <a:rPr lang="en-US" sz="2400" dirty="0"/>
            <a:t>“Planes will fall from the skies, the electrical grid will crash, all computers and phones will stop working…” </a:t>
          </a:r>
        </a:p>
        <a:p>
          <a:r>
            <a:rPr lang="en-US" sz="1400" dirty="0"/>
            <a:t>(Y2K predictions January 1, 2000)</a:t>
          </a:r>
        </a:p>
      </dgm:t>
    </dgm:pt>
    <dgm:pt modelId="{7CCE9014-D5F2-47BC-AD53-D9C055054B07}" type="parTrans" cxnId="{0C3EE39C-0973-4DEE-ACD8-0BC3441D7166}">
      <dgm:prSet/>
      <dgm:spPr/>
      <dgm:t>
        <a:bodyPr/>
        <a:lstStyle/>
        <a:p>
          <a:endParaRPr lang="en-US"/>
        </a:p>
      </dgm:t>
    </dgm:pt>
    <dgm:pt modelId="{AB15D438-48E0-4B18-AEF9-A4F1DC26E278}" type="sibTrans" cxnId="{0C3EE39C-0973-4DEE-ACD8-0BC3441D7166}">
      <dgm:prSet/>
      <dgm:spPr/>
      <dgm:t>
        <a:bodyPr/>
        <a:lstStyle/>
        <a:p>
          <a:endParaRPr lang="en-US"/>
        </a:p>
      </dgm:t>
    </dgm:pt>
    <dgm:pt modelId="{979532F2-10EC-4422-A9FD-560F26BF8F9F}">
      <dgm:prSet custT="1"/>
      <dgm:spPr/>
      <dgm:t>
        <a:bodyPr/>
        <a:lstStyle/>
        <a:p>
          <a:r>
            <a:rPr lang="en-US" sz="2400" dirty="0"/>
            <a:t>“There’s no chance that the iPhone is going to get any significant market share. No chance.” </a:t>
          </a:r>
        </a:p>
        <a:p>
          <a:r>
            <a:rPr lang="en-US" sz="1400" dirty="0"/>
            <a:t>(Steve Balmer, CEO of Microsoft, 2007)</a:t>
          </a:r>
        </a:p>
      </dgm:t>
    </dgm:pt>
    <dgm:pt modelId="{4B665261-6CDE-444A-AEF1-9A0DB44E5307}" type="parTrans" cxnId="{B05990DF-3952-41FC-A00E-BBDBE755838C}">
      <dgm:prSet/>
      <dgm:spPr/>
      <dgm:t>
        <a:bodyPr/>
        <a:lstStyle/>
        <a:p>
          <a:endParaRPr lang="en-US"/>
        </a:p>
      </dgm:t>
    </dgm:pt>
    <dgm:pt modelId="{4E4A0DB0-E4DA-4C0B-B075-857AD081668B}" type="sibTrans" cxnId="{B05990DF-3952-41FC-A00E-BBDBE755838C}">
      <dgm:prSet/>
      <dgm:spPr/>
      <dgm:t>
        <a:bodyPr/>
        <a:lstStyle/>
        <a:p>
          <a:endParaRPr lang="en-US"/>
        </a:p>
      </dgm:t>
    </dgm:pt>
    <dgm:pt modelId="{1A91CC18-AD1F-4DBE-BBAD-EEFA780AD679}" type="pres">
      <dgm:prSet presAssocID="{2302E477-763A-4C28-B60A-A9B1F446AB4F}" presName="diagram" presStyleCnt="0">
        <dgm:presLayoutVars>
          <dgm:dir/>
          <dgm:resizeHandles val="exact"/>
        </dgm:presLayoutVars>
      </dgm:prSet>
      <dgm:spPr/>
    </dgm:pt>
    <dgm:pt modelId="{A5328CD2-7124-4C3A-B872-796B6D0F5959}" type="pres">
      <dgm:prSet presAssocID="{07832A17-050D-4516-9FBD-5BF934726442}" presName="node" presStyleLbl="node1" presStyleIdx="0" presStyleCnt="4" custScaleX="111467" custScaleY="75926" custLinFactNeighborX="5716" custLinFactNeighborY="-1019">
        <dgm:presLayoutVars>
          <dgm:bulletEnabled val="1"/>
        </dgm:presLayoutVars>
      </dgm:prSet>
      <dgm:spPr/>
    </dgm:pt>
    <dgm:pt modelId="{0BBC5C24-693C-4AC7-AADF-D8317CB664B5}" type="pres">
      <dgm:prSet presAssocID="{CB5015B9-0637-4DBD-A65C-945347E36FA4}" presName="sibTrans" presStyleCnt="0"/>
      <dgm:spPr/>
    </dgm:pt>
    <dgm:pt modelId="{9B9D112B-2CD1-4AB2-BD91-98AC1A8076CE}" type="pres">
      <dgm:prSet presAssocID="{C201D08C-AD8F-41F1-8B01-3031E2967E7E}" presName="node" presStyleLbl="node1" presStyleIdx="1" presStyleCnt="4" custScaleX="122766" custScaleY="73850" custLinFactNeighborX="79" custLinFactNeighborY="425">
        <dgm:presLayoutVars>
          <dgm:bulletEnabled val="1"/>
        </dgm:presLayoutVars>
      </dgm:prSet>
      <dgm:spPr/>
    </dgm:pt>
    <dgm:pt modelId="{096C115D-76B7-4388-B981-878C2B223A4A}" type="pres">
      <dgm:prSet presAssocID="{C2B0BF3B-5E3E-4FD9-BD87-E6A8C7BB25B8}" presName="sibTrans" presStyleCnt="0"/>
      <dgm:spPr/>
    </dgm:pt>
    <dgm:pt modelId="{BE43A6B1-276D-4F1E-9295-7EA5A020685A}" type="pres">
      <dgm:prSet presAssocID="{06F11AFB-8BC3-458E-B600-F284E277EE5E}" presName="node" presStyleLbl="node1" presStyleIdx="2" presStyleCnt="4" custScaleX="111741" custScaleY="84958" custLinFactNeighborX="3412" custLinFactNeighborY="-10744">
        <dgm:presLayoutVars>
          <dgm:bulletEnabled val="1"/>
        </dgm:presLayoutVars>
      </dgm:prSet>
      <dgm:spPr/>
    </dgm:pt>
    <dgm:pt modelId="{8B96C40A-755E-4679-BFF4-65B30DDC7F34}" type="pres">
      <dgm:prSet presAssocID="{AB15D438-48E0-4B18-AEF9-A4F1DC26E278}" presName="sibTrans" presStyleCnt="0"/>
      <dgm:spPr/>
    </dgm:pt>
    <dgm:pt modelId="{72E76C6F-82BB-4C54-B317-934267DF1DCA}" type="pres">
      <dgm:prSet presAssocID="{979532F2-10EC-4422-A9FD-560F26BF8F9F}" presName="node" presStyleLbl="node1" presStyleIdx="3" presStyleCnt="4" custScaleX="118415" custScaleY="81285" custLinFactNeighborX="228" custLinFactNeighborY="-12416">
        <dgm:presLayoutVars>
          <dgm:bulletEnabled val="1"/>
        </dgm:presLayoutVars>
      </dgm:prSet>
      <dgm:spPr/>
    </dgm:pt>
  </dgm:ptLst>
  <dgm:cxnLst>
    <dgm:cxn modelId="{8DFAF936-982F-4796-9C29-E4A0F4258330}" type="presOf" srcId="{06F11AFB-8BC3-458E-B600-F284E277EE5E}" destId="{BE43A6B1-276D-4F1E-9295-7EA5A020685A}" srcOrd="0" destOrd="0" presId="urn:microsoft.com/office/officeart/2005/8/layout/default"/>
    <dgm:cxn modelId="{77A2DD3E-0AC3-4690-82C3-2BEAB9D4D715}" type="presOf" srcId="{C201D08C-AD8F-41F1-8B01-3031E2967E7E}" destId="{9B9D112B-2CD1-4AB2-BD91-98AC1A8076CE}" srcOrd="0" destOrd="0" presId="urn:microsoft.com/office/officeart/2005/8/layout/default"/>
    <dgm:cxn modelId="{FA8ADB48-74F7-485F-91C8-00FFEEAEAC73}" type="presOf" srcId="{07832A17-050D-4516-9FBD-5BF934726442}" destId="{A5328CD2-7124-4C3A-B872-796B6D0F5959}" srcOrd="0" destOrd="0" presId="urn:microsoft.com/office/officeart/2005/8/layout/default"/>
    <dgm:cxn modelId="{2D6E1B9B-36C8-49BB-AAF0-9A854E288DCC}" srcId="{2302E477-763A-4C28-B60A-A9B1F446AB4F}" destId="{07832A17-050D-4516-9FBD-5BF934726442}" srcOrd="0" destOrd="0" parTransId="{B9E767C8-E462-48C3-A17C-BCF9B17147EE}" sibTransId="{CB5015B9-0637-4DBD-A65C-945347E36FA4}"/>
    <dgm:cxn modelId="{0C3EE39C-0973-4DEE-ACD8-0BC3441D7166}" srcId="{2302E477-763A-4C28-B60A-A9B1F446AB4F}" destId="{06F11AFB-8BC3-458E-B600-F284E277EE5E}" srcOrd="2" destOrd="0" parTransId="{7CCE9014-D5F2-47BC-AD53-D9C055054B07}" sibTransId="{AB15D438-48E0-4B18-AEF9-A4F1DC26E278}"/>
    <dgm:cxn modelId="{E15E81C1-8FE7-4BF5-A068-97AD78C6F88E}" type="presOf" srcId="{979532F2-10EC-4422-A9FD-560F26BF8F9F}" destId="{72E76C6F-82BB-4C54-B317-934267DF1DCA}" srcOrd="0" destOrd="0" presId="urn:microsoft.com/office/officeart/2005/8/layout/default"/>
    <dgm:cxn modelId="{780383D5-B7F9-4FEB-99BF-5678179576D8}" srcId="{2302E477-763A-4C28-B60A-A9B1F446AB4F}" destId="{C201D08C-AD8F-41F1-8B01-3031E2967E7E}" srcOrd="1" destOrd="0" parTransId="{4F5D68FA-DC52-4B52-8235-3708073E5DBB}" sibTransId="{C2B0BF3B-5E3E-4FD9-BD87-E6A8C7BB25B8}"/>
    <dgm:cxn modelId="{B05990DF-3952-41FC-A00E-BBDBE755838C}" srcId="{2302E477-763A-4C28-B60A-A9B1F446AB4F}" destId="{979532F2-10EC-4422-A9FD-560F26BF8F9F}" srcOrd="3" destOrd="0" parTransId="{4B665261-6CDE-444A-AEF1-9A0DB44E5307}" sibTransId="{4E4A0DB0-E4DA-4C0B-B075-857AD081668B}"/>
    <dgm:cxn modelId="{21EF6BFF-8C82-4A7D-AA56-9BA509EB6651}" type="presOf" srcId="{2302E477-763A-4C28-B60A-A9B1F446AB4F}" destId="{1A91CC18-AD1F-4DBE-BBAD-EEFA780AD679}" srcOrd="0" destOrd="0" presId="urn:microsoft.com/office/officeart/2005/8/layout/default"/>
    <dgm:cxn modelId="{2B996106-B4AD-4661-8512-12339ECFC654}" type="presParOf" srcId="{1A91CC18-AD1F-4DBE-BBAD-EEFA780AD679}" destId="{A5328CD2-7124-4C3A-B872-796B6D0F5959}" srcOrd="0" destOrd="0" presId="urn:microsoft.com/office/officeart/2005/8/layout/default"/>
    <dgm:cxn modelId="{4153BDB6-485D-4547-AEAF-E3837C4FE3C8}" type="presParOf" srcId="{1A91CC18-AD1F-4DBE-BBAD-EEFA780AD679}" destId="{0BBC5C24-693C-4AC7-AADF-D8317CB664B5}" srcOrd="1" destOrd="0" presId="urn:microsoft.com/office/officeart/2005/8/layout/default"/>
    <dgm:cxn modelId="{129FB8E6-DDD4-47EA-83C2-8C2CB8F1F318}" type="presParOf" srcId="{1A91CC18-AD1F-4DBE-BBAD-EEFA780AD679}" destId="{9B9D112B-2CD1-4AB2-BD91-98AC1A8076CE}" srcOrd="2" destOrd="0" presId="urn:microsoft.com/office/officeart/2005/8/layout/default"/>
    <dgm:cxn modelId="{6637F952-6F19-4543-8F88-1EC77B8A08E1}" type="presParOf" srcId="{1A91CC18-AD1F-4DBE-BBAD-EEFA780AD679}" destId="{096C115D-76B7-4388-B981-878C2B223A4A}" srcOrd="3" destOrd="0" presId="urn:microsoft.com/office/officeart/2005/8/layout/default"/>
    <dgm:cxn modelId="{974039EC-A227-4EAD-89A8-E4D2A669B7DC}" type="presParOf" srcId="{1A91CC18-AD1F-4DBE-BBAD-EEFA780AD679}" destId="{BE43A6B1-276D-4F1E-9295-7EA5A020685A}" srcOrd="4" destOrd="0" presId="urn:microsoft.com/office/officeart/2005/8/layout/default"/>
    <dgm:cxn modelId="{9582325B-19DA-4A43-9F4E-AEB9132961A3}" type="presParOf" srcId="{1A91CC18-AD1F-4DBE-BBAD-EEFA780AD679}" destId="{8B96C40A-755E-4679-BFF4-65B30DDC7F34}" srcOrd="5" destOrd="0" presId="urn:microsoft.com/office/officeart/2005/8/layout/default"/>
    <dgm:cxn modelId="{24415803-C206-49B3-8E10-FB3BC55F2C21}" type="presParOf" srcId="{1A91CC18-AD1F-4DBE-BBAD-EEFA780AD679}" destId="{72E76C6F-82BB-4C54-B317-934267DF1DCA}"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F8CA8D-764C-45D2-B679-F06BA2229E9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7900FDA-2638-4E2C-805B-FFD85C9C04D3}">
      <dgm:prSet custT="1"/>
      <dgm:spPr/>
      <dgm:t>
        <a:bodyPr/>
        <a:lstStyle/>
        <a:p>
          <a:pPr>
            <a:lnSpc>
              <a:spcPct val="100000"/>
            </a:lnSpc>
          </a:pPr>
          <a:r>
            <a:rPr lang="en-US" sz="1800" dirty="0"/>
            <a:t>The initial “</a:t>
          </a:r>
          <a:r>
            <a:rPr lang="en-US" sz="1800" b="1" dirty="0"/>
            <a:t>1</a:t>
          </a:r>
          <a:r>
            <a:rPr lang="en-US" sz="1800" b="1" baseline="30000" dirty="0"/>
            <a:t>st</a:t>
          </a:r>
          <a:r>
            <a:rPr lang="en-US" sz="1800" b="1" dirty="0"/>
            <a:t> Order Impacts</a:t>
          </a:r>
          <a:r>
            <a:rPr lang="en-US" sz="1800" dirty="0"/>
            <a:t>” are the possible corresponding results or consequences of the Domain event (</a:t>
          </a:r>
          <a:r>
            <a:rPr lang="en-US" sz="1800" dirty="0">
              <a:solidFill>
                <a:srgbClr val="FF0000"/>
              </a:solidFill>
            </a:rPr>
            <a:t>red circles</a:t>
          </a:r>
          <a:r>
            <a:rPr lang="en-US" sz="1800" dirty="0"/>
            <a:t>)</a:t>
          </a:r>
        </a:p>
      </dgm:t>
    </dgm:pt>
    <dgm:pt modelId="{662206E0-D24E-4A8B-AF8D-819479A4EEEB}" type="parTrans" cxnId="{303B627B-EF7E-42B9-8402-EAD1CB208E18}">
      <dgm:prSet/>
      <dgm:spPr/>
      <dgm:t>
        <a:bodyPr/>
        <a:lstStyle/>
        <a:p>
          <a:endParaRPr lang="en-US"/>
        </a:p>
      </dgm:t>
    </dgm:pt>
    <dgm:pt modelId="{199A1C27-C5A8-4D42-B19D-35EA05CDC2FF}" type="sibTrans" cxnId="{303B627B-EF7E-42B9-8402-EAD1CB208E18}">
      <dgm:prSet/>
      <dgm:spPr/>
      <dgm:t>
        <a:bodyPr/>
        <a:lstStyle/>
        <a:p>
          <a:endParaRPr lang="en-US"/>
        </a:p>
      </dgm:t>
    </dgm:pt>
    <dgm:pt modelId="{93EDA312-E125-4CC8-A49F-C8924C8EC607}">
      <dgm:prSet custT="1"/>
      <dgm:spPr/>
      <dgm:t>
        <a:bodyPr/>
        <a:lstStyle/>
        <a:p>
          <a:pPr>
            <a:lnSpc>
              <a:spcPct val="100000"/>
            </a:lnSpc>
          </a:pPr>
          <a:r>
            <a:rPr lang="en-US" sz="1800" dirty="0"/>
            <a:t>The secondary “</a:t>
          </a:r>
          <a:r>
            <a:rPr lang="en-US" sz="1800" b="1" dirty="0"/>
            <a:t>2</a:t>
          </a:r>
          <a:r>
            <a:rPr lang="en-US" sz="1800" b="1" baseline="30000" dirty="0"/>
            <a:t>nd</a:t>
          </a:r>
          <a:r>
            <a:rPr lang="en-US" sz="1800" b="1" dirty="0"/>
            <a:t> Order Impacts</a:t>
          </a:r>
          <a:r>
            <a:rPr lang="en-US" sz="1800" dirty="0"/>
            <a:t>” are the results or consequences from the 1</a:t>
          </a:r>
          <a:r>
            <a:rPr lang="en-US" sz="1800" baseline="30000" dirty="0"/>
            <a:t>st</a:t>
          </a:r>
          <a:r>
            <a:rPr lang="en-US" sz="1800" dirty="0"/>
            <a:t> Order Impacts (</a:t>
          </a:r>
          <a:r>
            <a:rPr lang="en-US" sz="1800" dirty="0">
              <a:solidFill>
                <a:srgbClr val="00B050"/>
              </a:solidFill>
            </a:rPr>
            <a:t>green circles</a:t>
          </a:r>
          <a:r>
            <a:rPr lang="en-US" sz="1700" dirty="0"/>
            <a:t>)</a:t>
          </a:r>
        </a:p>
      </dgm:t>
    </dgm:pt>
    <dgm:pt modelId="{1C94E9AE-EE2A-447D-9EB8-FEFC3917A6D5}" type="parTrans" cxnId="{BD65CDD4-B8C0-4AE8-A610-6EF9A12CC7FF}">
      <dgm:prSet/>
      <dgm:spPr/>
      <dgm:t>
        <a:bodyPr/>
        <a:lstStyle/>
        <a:p>
          <a:endParaRPr lang="en-US"/>
        </a:p>
      </dgm:t>
    </dgm:pt>
    <dgm:pt modelId="{846F6761-C5F6-4478-860D-15A3F7E4134B}" type="sibTrans" cxnId="{BD65CDD4-B8C0-4AE8-A610-6EF9A12CC7FF}">
      <dgm:prSet/>
      <dgm:spPr/>
      <dgm:t>
        <a:bodyPr/>
        <a:lstStyle/>
        <a:p>
          <a:endParaRPr lang="en-US"/>
        </a:p>
      </dgm:t>
    </dgm:pt>
    <dgm:pt modelId="{0BBCB87A-03FF-48C2-96F2-9B8D291674F1}" type="pres">
      <dgm:prSet presAssocID="{53F8CA8D-764C-45D2-B679-F06BA2229E93}" presName="root" presStyleCnt="0">
        <dgm:presLayoutVars>
          <dgm:dir/>
          <dgm:resizeHandles val="exact"/>
        </dgm:presLayoutVars>
      </dgm:prSet>
      <dgm:spPr/>
    </dgm:pt>
    <dgm:pt modelId="{96ED7030-2BED-43AE-9B38-A8000A8B7D25}" type="pres">
      <dgm:prSet presAssocID="{E7900FDA-2638-4E2C-805B-FFD85C9C04D3}" presName="compNode" presStyleCnt="0"/>
      <dgm:spPr/>
    </dgm:pt>
    <dgm:pt modelId="{F61A9659-8546-4282-8A1C-91F2263F788F}" type="pres">
      <dgm:prSet presAssocID="{E7900FDA-2638-4E2C-805B-FFD85C9C04D3}" presName="iconRect" presStyleLbl="node1" presStyleIdx="0" presStyleCnt="2" custLinFactNeighborX="-2899" custLinFactNeighborY="-38385"/>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rcles with Lines"/>
        </a:ext>
      </dgm:extLst>
    </dgm:pt>
    <dgm:pt modelId="{43F3532F-9FFB-476E-9E73-63E5C4FE9387}" type="pres">
      <dgm:prSet presAssocID="{E7900FDA-2638-4E2C-805B-FFD85C9C04D3}" presName="spaceRect" presStyleCnt="0"/>
      <dgm:spPr/>
    </dgm:pt>
    <dgm:pt modelId="{8B06F28A-BD2D-450B-B7C2-FDF860F1CBCE}" type="pres">
      <dgm:prSet presAssocID="{E7900FDA-2638-4E2C-805B-FFD85C9C04D3}" presName="textRect" presStyleLbl="revTx" presStyleIdx="0" presStyleCnt="2" custScaleX="100000" custLinFactNeighborX="3775" custLinFactNeighborY="-16894">
        <dgm:presLayoutVars>
          <dgm:chMax val="1"/>
          <dgm:chPref val="1"/>
        </dgm:presLayoutVars>
      </dgm:prSet>
      <dgm:spPr/>
    </dgm:pt>
    <dgm:pt modelId="{82AD937C-821C-415F-874A-9EBC6D80AF7C}" type="pres">
      <dgm:prSet presAssocID="{199A1C27-C5A8-4D42-B19D-35EA05CDC2FF}" presName="sibTrans" presStyleCnt="0"/>
      <dgm:spPr/>
    </dgm:pt>
    <dgm:pt modelId="{C361B7DD-1F55-4231-8AA4-E912A6B1C16E}" type="pres">
      <dgm:prSet presAssocID="{93EDA312-E125-4CC8-A49F-C8924C8EC607}" presName="compNode" presStyleCnt="0"/>
      <dgm:spPr/>
    </dgm:pt>
    <dgm:pt modelId="{FE57D5FB-86F6-4E62-9D51-14F36BC9AFB0}" type="pres">
      <dgm:prSet presAssocID="{93EDA312-E125-4CC8-A49F-C8924C8EC607}" presName="iconRect" presStyleLbl="node1" presStyleIdx="1" presStyleCnt="2" custLinFactNeighborX="-10076" custLinFactNeighborY="-18682"/>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ecision chart"/>
        </a:ext>
      </dgm:extLst>
    </dgm:pt>
    <dgm:pt modelId="{4288038E-ADB1-4188-BDE8-71B3F4398E2D}" type="pres">
      <dgm:prSet presAssocID="{93EDA312-E125-4CC8-A49F-C8924C8EC607}" presName="spaceRect" presStyleCnt="0"/>
      <dgm:spPr/>
    </dgm:pt>
    <dgm:pt modelId="{C27F919A-8D54-4DE7-9950-AE508892A412}" type="pres">
      <dgm:prSet presAssocID="{93EDA312-E125-4CC8-A49F-C8924C8EC607}" presName="textRect" presStyleLbl="revTx" presStyleIdx="1" presStyleCnt="2" custScaleY="140139" custLinFactNeighborX="-4534" custLinFactNeighborY="16113">
        <dgm:presLayoutVars>
          <dgm:chMax val="1"/>
          <dgm:chPref val="1"/>
        </dgm:presLayoutVars>
      </dgm:prSet>
      <dgm:spPr/>
    </dgm:pt>
  </dgm:ptLst>
  <dgm:cxnLst>
    <dgm:cxn modelId="{2809E56A-8309-41E3-814B-7CB3A2B142EA}" type="presOf" srcId="{E7900FDA-2638-4E2C-805B-FFD85C9C04D3}" destId="{8B06F28A-BD2D-450B-B7C2-FDF860F1CBCE}" srcOrd="0" destOrd="0" presId="urn:microsoft.com/office/officeart/2018/2/layout/IconLabelList"/>
    <dgm:cxn modelId="{303B627B-EF7E-42B9-8402-EAD1CB208E18}" srcId="{53F8CA8D-764C-45D2-B679-F06BA2229E93}" destId="{E7900FDA-2638-4E2C-805B-FFD85C9C04D3}" srcOrd="0" destOrd="0" parTransId="{662206E0-D24E-4A8B-AF8D-819479A4EEEB}" sibTransId="{199A1C27-C5A8-4D42-B19D-35EA05CDC2FF}"/>
    <dgm:cxn modelId="{77EB2CB7-8ACF-4A41-8436-B77F0F8DBD6B}" type="presOf" srcId="{53F8CA8D-764C-45D2-B679-F06BA2229E93}" destId="{0BBCB87A-03FF-48C2-96F2-9B8D291674F1}" srcOrd="0" destOrd="0" presId="urn:microsoft.com/office/officeart/2018/2/layout/IconLabelList"/>
    <dgm:cxn modelId="{6D70C6C2-BB38-4423-AAAE-E4592972F252}" type="presOf" srcId="{93EDA312-E125-4CC8-A49F-C8924C8EC607}" destId="{C27F919A-8D54-4DE7-9950-AE508892A412}" srcOrd="0" destOrd="0" presId="urn:microsoft.com/office/officeart/2018/2/layout/IconLabelList"/>
    <dgm:cxn modelId="{BD65CDD4-B8C0-4AE8-A610-6EF9A12CC7FF}" srcId="{53F8CA8D-764C-45D2-B679-F06BA2229E93}" destId="{93EDA312-E125-4CC8-A49F-C8924C8EC607}" srcOrd="1" destOrd="0" parTransId="{1C94E9AE-EE2A-447D-9EB8-FEFC3917A6D5}" sibTransId="{846F6761-C5F6-4478-860D-15A3F7E4134B}"/>
    <dgm:cxn modelId="{6A70AD48-5862-44C3-8EA0-17C5FCF83581}" type="presParOf" srcId="{0BBCB87A-03FF-48C2-96F2-9B8D291674F1}" destId="{96ED7030-2BED-43AE-9B38-A8000A8B7D25}" srcOrd="0" destOrd="0" presId="urn:microsoft.com/office/officeart/2018/2/layout/IconLabelList"/>
    <dgm:cxn modelId="{C03DCE63-C14D-47AE-BA50-F9303188A7C0}" type="presParOf" srcId="{96ED7030-2BED-43AE-9B38-A8000A8B7D25}" destId="{F61A9659-8546-4282-8A1C-91F2263F788F}" srcOrd="0" destOrd="0" presId="urn:microsoft.com/office/officeart/2018/2/layout/IconLabelList"/>
    <dgm:cxn modelId="{050EA65F-2DC6-4EFD-8160-416FEFF3708D}" type="presParOf" srcId="{96ED7030-2BED-43AE-9B38-A8000A8B7D25}" destId="{43F3532F-9FFB-476E-9E73-63E5C4FE9387}" srcOrd="1" destOrd="0" presId="urn:microsoft.com/office/officeart/2018/2/layout/IconLabelList"/>
    <dgm:cxn modelId="{F381F81A-2293-4B48-B916-7AF46A0FEDE5}" type="presParOf" srcId="{96ED7030-2BED-43AE-9B38-A8000A8B7D25}" destId="{8B06F28A-BD2D-450B-B7C2-FDF860F1CBCE}" srcOrd="2" destOrd="0" presId="urn:microsoft.com/office/officeart/2018/2/layout/IconLabelList"/>
    <dgm:cxn modelId="{23A7C489-5D0E-45A0-AD33-BB3D2F08E168}" type="presParOf" srcId="{0BBCB87A-03FF-48C2-96F2-9B8D291674F1}" destId="{82AD937C-821C-415F-874A-9EBC6D80AF7C}" srcOrd="1" destOrd="0" presId="urn:microsoft.com/office/officeart/2018/2/layout/IconLabelList"/>
    <dgm:cxn modelId="{A242E325-CB34-4304-B98C-AA33C4020B21}" type="presParOf" srcId="{0BBCB87A-03FF-48C2-96F2-9B8D291674F1}" destId="{C361B7DD-1F55-4231-8AA4-E912A6B1C16E}" srcOrd="2" destOrd="0" presId="urn:microsoft.com/office/officeart/2018/2/layout/IconLabelList"/>
    <dgm:cxn modelId="{E261BFB3-4389-4F80-B92E-390D82FE4268}" type="presParOf" srcId="{C361B7DD-1F55-4231-8AA4-E912A6B1C16E}" destId="{FE57D5FB-86F6-4E62-9D51-14F36BC9AFB0}" srcOrd="0" destOrd="0" presId="urn:microsoft.com/office/officeart/2018/2/layout/IconLabelList"/>
    <dgm:cxn modelId="{3653CE8F-5C80-4796-BB76-2B7CB77C239A}" type="presParOf" srcId="{C361B7DD-1F55-4231-8AA4-E912A6B1C16E}" destId="{4288038E-ADB1-4188-BDE8-71B3F4398E2D}" srcOrd="1" destOrd="0" presId="urn:microsoft.com/office/officeart/2018/2/layout/IconLabelList"/>
    <dgm:cxn modelId="{56FF392B-CD63-4F7F-B6E2-541E25DDA1AA}" type="presParOf" srcId="{C361B7DD-1F55-4231-8AA4-E912A6B1C16E}" destId="{C27F919A-8D54-4DE7-9950-AE508892A412}"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A8CB5A-ABE7-4E43-953C-C15FCF90F6D7}" type="doc">
      <dgm:prSet loTypeId="urn:microsoft.com/office/officeart/2005/8/layout/radial6" loCatId="cycle" qsTypeId="urn:microsoft.com/office/officeart/2005/8/quickstyle/3d1" qsCatId="3D" csTypeId="urn:microsoft.com/office/officeart/2005/8/colors/colorful3" csCatId="colorful" phldr="1"/>
      <dgm:spPr/>
      <dgm:t>
        <a:bodyPr/>
        <a:lstStyle/>
        <a:p>
          <a:endParaRPr lang="en-US"/>
        </a:p>
      </dgm:t>
    </dgm:pt>
    <dgm:pt modelId="{91D20DB7-72DE-4985-80C4-7B307F4E2ADD}">
      <dgm:prSet phldrT="[Text]"/>
      <dgm:spPr/>
      <dgm:t>
        <a:bodyPr/>
        <a:lstStyle/>
        <a:p>
          <a:r>
            <a:rPr lang="en-US" u="sng" dirty="0"/>
            <a:t>DOMAIN</a:t>
          </a:r>
        </a:p>
      </dgm:t>
    </dgm:pt>
    <dgm:pt modelId="{1A5B1839-4C9D-4A51-BA2A-7F8C987A3C63}" type="parTrans" cxnId="{5FBCAC03-FEE8-49B9-81D2-6201C9F48E4A}">
      <dgm:prSet/>
      <dgm:spPr/>
      <dgm:t>
        <a:bodyPr/>
        <a:lstStyle/>
        <a:p>
          <a:endParaRPr lang="en-US"/>
        </a:p>
      </dgm:t>
    </dgm:pt>
    <dgm:pt modelId="{B3741FC6-50A4-4C09-B62E-A44C0C848B8A}" type="sibTrans" cxnId="{5FBCAC03-FEE8-49B9-81D2-6201C9F48E4A}">
      <dgm:prSet/>
      <dgm:spPr/>
      <dgm:t>
        <a:bodyPr/>
        <a:lstStyle/>
        <a:p>
          <a:endParaRPr lang="en-US"/>
        </a:p>
      </dgm:t>
    </dgm:pt>
    <dgm:pt modelId="{D61B085B-31BE-486D-9C07-2339FDE6CC69}">
      <dgm:prSet phldrT="[Text]" custT="1"/>
      <dgm:spPr/>
      <dgm:t>
        <a:bodyPr/>
        <a:lstStyle/>
        <a:p>
          <a:r>
            <a:rPr lang="en-US" sz="2400" b="1" u="sng" dirty="0"/>
            <a:t>S</a:t>
          </a:r>
          <a:r>
            <a:rPr lang="en-US" sz="2400" b="1" dirty="0"/>
            <a:t>ocial</a:t>
          </a:r>
        </a:p>
      </dgm:t>
    </dgm:pt>
    <dgm:pt modelId="{5DB31EC0-9E61-4356-959B-D6263C88E6C3}" type="parTrans" cxnId="{FC35C097-AD1C-46E3-8486-58739CBB370C}">
      <dgm:prSet/>
      <dgm:spPr/>
      <dgm:t>
        <a:bodyPr/>
        <a:lstStyle/>
        <a:p>
          <a:endParaRPr lang="en-US"/>
        </a:p>
      </dgm:t>
    </dgm:pt>
    <dgm:pt modelId="{54536E72-D680-4C39-AD2D-4EC1FCD9969D}" type="sibTrans" cxnId="{FC35C097-AD1C-46E3-8486-58739CBB370C}">
      <dgm:prSet/>
      <dgm:spPr/>
      <dgm:t>
        <a:bodyPr/>
        <a:lstStyle/>
        <a:p>
          <a:endParaRPr lang="en-US"/>
        </a:p>
      </dgm:t>
    </dgm:pt>
    <dgm:pt modelId="{9BE61F54-A566-4B36-8395-9EB431EBDFB7}">
      <dgm:prSet phldrT="[Text]" custT="1"/>
      <dgm:spPr/>
      <dgm:t>
        <a:bodyPr/>
        <a:lstStyle/>
        <a:p>
          <a:r>
            <a:rPr lang="en-US" sz="2400" b="1" u="sng" dirty="0"/>
            <a:t>E</a:t>
          </a:r>
          <a:r>
            <a:rPr lang="en-US" sz="2400" b="1" dirty="0"/>
            <a:t>nviron-mental</a:t>
          </a:r>
        </a:p>
      </dgm:t>
    </dgm:pt>
    <dgm:pt modelId="{9059227F-C02C-4161-A8DA-083B9164F5A5}" type="parTrans" cxnId="{60671506-B603-4BC2-B3B5-25364A49F1D1}">
      <dgm:prSet/>
      <dgm:spPr/>
      <dgm:t>
        <a:bodyPr/>
        <a:lstStyle/>
        <a:p>
          <a:endParaRPr lang="en-US"/>
        </a:p>
      </dgm:t>
    </dgm:pt>
    <dgm:pt modelId="{15E42040-A107-4892-8D30-68158ADD5048}" type="sibTrans" cxnId="{60671506-B603-4BC2-B3B5-25364A49F1D1}">
      <dgm:prSet/>
      <dgm:spPr/>
      <dgm:t>
        <a:bodyPr/>
        <a:lstStyle/>
        <a:p>
          <a:endParaRPr lang="en-US"/>
        </a:p>
      </dgm:t>
    </dgm:pt>
    <dgm:pt modelId="{CFC138E1-D1FB-480A-9FCD-0EBD07A5FD14}">
      <dgm:prSet phldrT="[Text]" custT="1"/>
      <dgm:spPr/>
      <dgm:t>
        <a:bodyPr/>
        <a:lstStyle/>
        <a:p>
          <a:r>
            <a:rPr lang="en-US" sz="2400" b="1" u="sng" dirty="0"/>
            <a:t>P</a:t>
          </a:r>
          <a:r>
            <a:rPr lang="en-US" sz="2400" b="1" dirty="0"/>
            <a:t>olitical</a:t>
          </a:r>
        </a:p>
      </dgm:t>
    </dgm:pt>
    <dgm:pt modelId="{DB8EEBB6-7304-4893-A197-6BCF89513EA6}" type="parTrans" cxnId="{28BC756D-BF5F-47E1-8042-F81A848A5D5D}">
      <dgm:prSet/>
      <dgm:spPr/>
      <dgm:t>
        <a:bodyPr/>
        <a:lstStyle/>
        <a:p>
          <a:endParaRPr lang="en-US"/>
        </a:p>
      </dgm:t>
    </dgm:pt>
    <dgm:pt modelId="{A62B7655-2F02-4DCB-9367-9DB61E0BF330}" type="sibTrans" cxnId="{28BC756D-BF5F-47E1-8042-F81A848A5D5D}">
      <dgm:prSet/>
      <dgm:spPr/>
      <dgm:t>
        <a:bodyPr/>
        <a:lstStyle/>
        <a:p>
          <a:endParaRPr lang="en-US"/>
        </a:p>
      </dgm:t>
    </dgm:pt>
    <dgm:pt modelId="{00C25153-D3D6-460A-A165-F8D742EBAF71}">
      <dgm:prSet phldrT="[Text]" custT="1"/>
      <dgm:spPr/>
      <dgm:t>
        <a:bodyPr/>
        <a:lstStyle/>
        <a:p>
          <a:r>
            <a:rPr lang="en-US" sz="2400" b="1" u="sng" dirty="0"/>
            <a:t>E</a:t>
          </a:r>
          <a:r>
            <a:rPr lang="en-US" sz="2400" b="1" dirty="0"/>
            <a:t>thical</a:t>
          </a:r>
        </a:p>
      </dgm:t>
    </dgm:pt>
    <dgm:pt modelId="{D1750ADF-B133-41AE-8E8F-1707321CD349}" type="parTrans" cxnId="{71ADF1B9-67EE-441E-85E1-514E633598EB}">
      <dgm:prSet/>
      <dgm:spPr/>
      <dgm:t>
        <a:bodyPr/>
        <a:lstStyle/>
        <a:p>
          <a:endParaRPr lang="en-US"/>
        </a:p>
      </dgm:t>
    </dgm:pt>
    <dgm:pt modelId="{EABAB7CD-F6D0-4E8E-8868-835260306002}" type="sibTrans" cxnId="{71ADF1B9-67EE-441E-85E1-514E633598EB}">
      <dgm:prSet/>
      <dgm:spPr/>
      <dgm:t>
        <a:bodyPr/>
        <a:lstStyle/>
        <a:p>
          <a:endParaRPr lang="en-US"/>
        </a:p>
      </dgm:t>
    </dgm:pt>
    <dgm:pt modelId="{42544214-3350-4C13-B952-10F1274A861D}">
      <dgm:prSet custT="1"/>
      <dgm:spPr/>
      <dgm:t>
        <a:bodyPr/>
        <a:lstStyle/>
        <a:p>
          <a:r>
            <a:rPr lang="en-US" sz="2400" b="1" u="sng" dirty="0"/>
            <a:t>T</a:t>
          </a:r>
          <a:r>
            <a:rPr lang="en-US" sz="2400" b="1" dirty="0"/>
            <a:t>echnical</a:t>
          </a:r>
        </a:p>
      </dgm:t>
    </dgm:pt>
    <dgm:pt modelId="{AF3ED2E4-2893-4956-A86B-CB94119838E5}" type="parTrans" cxnId="{CC5382A7-5B8A-4C9E-A4F7-0B453B574591}">
      <dgm:prSet/>
      <dgm:spPr/>
      <dgm:t>
        <a:bodyPr/>
        <a:lstStyle/>
        <a:p>
          <a:endParaRPr lang="en-US"/>
        </a:p>
      </dgm:t>
    </dgm:pt>
    <dgm:pt modelId="{4951E2E6-ACB8-4241-B12B-A910AC1804BF}" type="sibTrans" cxnId="{CC5382A7-5B8A-4C9E-A4F7-0B453B574591}">
      <dgm:prSet/>
      <dgm:spPr/>
      <dgm:t>
        <a:bodyPr/>
        <a:lstStyle/>
        <a:p>
          <a:endParaRPr lang="en-US"/>
        </a:p>
      </dgm:t>
    </dgm:pt>
    <dgm:pt modelId="{060D32AC-97BD-4E33-9FF0-000C2283C4BE}">
      <dgm:prSet custT="1"/>
      <dgm:spPr/>
      <dgm:t>
        <a:bodyPr/>
        <a:lstStyle/>
        <a:p>
          <a:r>
            <a:rPr lang="en-US" sz="2400" b="1" u="sng" dirty="0"/>
            <a:t>E</a:t>
          </a:r>
          <a:r>
            <a:rPr lang="en-US" sz="2400" b="1" dirty="0"/>
            <a:t>conomic</a:t>
          </a:r>
        </a:p>
      </dgm:t>
    </dgm:pt>
    <dgm:pt modelId="{D5853191-464D-45E6-83EF-1F26F2B52B55}" type="parTrans" cxnId="{F3EEFA74-DB7F-4288-BCC7-80AD8ADDBF61}">
      <dgm:prSet/>
      <dgm:spPr/>
      <dgm:t>
        <a:bodyPr/>
        <a:lstStyle/>
        <a:p>
          <a:endParaRPr lang="en-US"/>
        </a:p>
      </dgm:t>
    </dgm:pt>
    <dgm:pt modelId="{ABF1670D-809B-447C-BEC0-18F2EC34CB60}" type="sibTrans" cxnId="{F3EEFA74-DB7F-4288-BCC7-80AD8ADDBF61}">
      <dgm:prSet/>
      <dgm:spPr/>
      <dgm:t>
        <a:bodyPr/>
        <a:lstStyle/>
        <a:p>
          <a:endParaRPr lang="en-US"/>
        </a:p>
      </dgm:t>
    </dgm:pt>
    <dgm:pt modelId="{7CB1032E-3CDF-4C80-9D64-0EA5C9F48DB7}">
      <dgm:prSet custT="1"/>
      <dgm:spPr/>
      <dgm:t>
        <a:bodyPr/>
        <a:lstStyle/>
        <a:p>
          <a:r>
            <a:rPr lang="en-US" sz="2400" b="1" u="sng" dirty="0"/>
            <a:t>L</a:t>
          </a:r>
          <a:r>
            <a:rPr lang="en-US" sz="2400" b="1" dirty="0"/>
            <a:t>egal</a:t>
          </a:r>
        </a:p>
      </dgm:t>
    </dgm:pt>
    <dgm:pt modelId="{D3A5E562-48A1-4A71-9D74-F2DBED99F3EF}" type="parTrans" cxnId="{4ECFF032-FA57-469F-93E3-0F5A3EC4124E}">
      <dgm:prSet/>
      <dgm:spPr/>
      <dgm:t>
        <a:bodyPr/>
        <a:lstStyle/>
        <a:p>
          <a:endParaRPr lang="en-US"/>
        </a:p>
      </dgm:t>
    </dgm:pt>
    <dgm:pt modelId="{FAE13D58-E01D-462B-B2CA-93E67E357E44}" type="sibTrans" cxnId="{4ECFF032-FA57-469F-93E3-0F5A3EC4124E}">
      <dgm:prSet/>
      <dgm:spPr/>
      <dgm:t>
        <a:bodyPr/>
        <a:lstStyle/>
        <a:p>
          <a:endParaRPr lang="en-US"/>
        </a:p>
      </dgm:t>
    </dgm:pt>
    <dgm:pt modelId="{E3949481-3EF6-4312-8EE3-C65DD787E3FD}" type="pres">
      <dgm:prSet presAssocID="{56A8CB5A-ABE7-4E43-953C-C15FCF90F6D7}" presName="Name0" presStyleCnt="0">
        <dgm:presLayoutVars>
          <dgm:chMax val="1"/>
          <dgm:dir/>
          <dgm:animLvl val="ctr"/>
          <dgm:resizeHandles val="exact"/>
        </dgm:presLayoutVars>
      </dgm:prSet>
      <dgm:spPr/>
    </dgm:pt>
    <dgm:pt modelId="{528E60C5-2694-47E9-9781-D77DD305A6F9}" type="pres">
      <dgm:prSet presAssocID="{91D20DB7-72DE-4985-80C4-7B307F4E2ADD}" presName="centerShape" presStyleLbl="node0" presStyleIdx="0" presStyleCnt="1"/>
      <dgm:spPr/>
    </dgm:pt>
    <dgm:pt modelId="{B7E7DAFF-EC78-4674-A9F2-449B9183E7AD}" type="pres">
      <dgm:prSet presAssocID="{D61B085B-31BE-486D-9C07-2339FDE6CC69}" presName="node" presStyleLbl="node1" presStyleIdx="0" presStyleCnt="7" custScaleX="142433" custScaleY="144714">
        <dgm:presLayoutVars>
          <dgm:bulletEnabled val="1"/>
        </dgm:presLayoutVars>
      </dgm:prSet>
      <dgm:spPr/>
    </dgm:pt>
    <dgm:pt modelId="{DD7CAFF5-7C6F-4CE0-B9CB-5C89D681443E}" type="pres">
      <dgm:prSet presAssocID="{D61B085B-31BE-486D-9C07-2339FDE6CC69}" presName="dummy" presStyleCnt="0"/>
      <dgm:spPr/>
    </dgm:pt>
    <dgm:pt modelId="{FB277FC2-1CFE-43DA-8072-670286CACE0D}" type="pres">
      <dgm:prSet presAssocID="{54536E72-D680-4C39-AD2D-4EC1FCD9969D}" presName="sibTrans" presStyleLbl="sibTrans2D1" presStyleIdx="0" presStyleCnt="7"/>
      <dgm:spPr/>
    </dgm:pt>
    <dgm:pt modelId="{FB0C3F37-9300-4A3C-A5D4-A4201C5707A0}" type="pres">
      <dgm:prSet presAssocID="{42544214-3350-4C13-B952-10F1274A861D}" presName="node" presStyleLbl="node1" presStyleIdx="1" presStyleCnt="7" custScaleX="142433" custScaleY="144714">
        <dgm:presLayoutVars>
          <dgm:bulletEnabled val="1"/>
        </dgm:presLayoutVars>
      </dgm:prSet>
      <dgm:spPr/>
    </dgm:pt>
    <dgm:pt modelId="{B499D446-BDA0-474D-A9B5-E7D5E85825A0}" type="pres">
      <dgm:prSet presAssocID="{42544214-3350-4C13-B952-10F1274A861D}" presName="dummy" presStyleCnt="0"/>
      <dgm:spPr/>
    </dgm:pt>
    <dgm:pt modelId="{DCB9C846-B0EC-44DA-9036-EFF7E11F37AE}" type="pres">
      <dgm:prSet presAssocID="{4951E2E6-ACB8-4241-B12B-A910AC1804BF}" presName="sibTrans" presStyleLbl="sibTrans2D1" presStyleIdx="1" presStyleCnt="7"/>
      <dgm:spPr/>
    </dgm:pt>
    <dgm:pt modelId="{D44348C7-28C4-4D45-BEFE-3B08AE34BF14}" type="pres">
      <dgm:prSet presAssocID="{060D32AC-97BD-4E33-9FF0-000C2283C4BE}" presName="node" presStyleLbl="node1" presStyleIdx="2" presStyleCnt="7" custScaleX="149140" custScaleY="144714">
        <dgm:presLayoutVars>
          <dgm:bulletEnabled val="1"/>
        </dgm:presLayoutVars>
      </dgm:prSet>
      <dgm:spPr/>
    </dgm:pt>
    <dgm:pt modelId="{E54BF841-5232-4BDB-A2D0-DE61A5E70BF4}" type="pres">
      <dgm:prSet presAssocID="{060D32AC-97BD-4E33-9FF0-000C2283C4BE}" presName="dummy" presStyleCnt="0"/>
      <dgm:spPr/>
    </dgm:pt>
    <dgm:pt modelId="{F15721D9-7DF4-48ED-9339-DF0145E5669E}" type="pres">
      <dgm:prSet presAssocID="{ABF1670D-809B-447C-BEC0-18F2EC34CB60}" presName="sibTrans" presStyleLbl="sibTrans2D1" presStyleIdx="2" presStyleCnt="7"/>
      <dgm:spPr/>
    </dgm:pt>
    <dgm:pt modelId="{F0D40063-E5C8-437D-89FD-92AA44AD4BB2}" type="pres">
      <dgm:prSet presAssocID="{9BE61F54-A566-4B36-8395-9EB431EBDFB7}" presName="node" presStyleLbl="node1" presStyleIdx="3" presStyleCnt="7" custScaleX="142433" custScaleY="144714">
        <dgm:presLayoutVars>
          <dgm:bulletEnabled val="1"/>
        </dgm:presLayoutVars>
      </dgm:prSet>
      <dgm:spPr/>
    </dgm:pt>
    <dgm:pt modelId="{335940AA-7D95-4804-86BA-7A44B3250B5F}" type="pres">
      <dgm:prSet presAssocID="{9BE61F54-A566-4B36-8395-9EB431EBDFB7}" presName="dummy" presStyleCnt="0"/>
      <dgm:spPr/>
    </dgm:pt>
    <dgm:pt modelId="{42E81ADB-CC21-4713-BF89-96F0FE3457FC}" type="pres">
      <dgm:prSet presAssocID="{15E42040-A107-4892-8D30-68158ADD5048}" presName="sibTrans" presStyleLbl="sibTrans2D1" presStyleIdx="3" presStyleCnt="7"/>
      <dgm:spPr/>
    </dgm:pt>
    <dgm:pt modelId="{98A1DD6E-145C-4161-AC8C-6047073967D4}" type="pres">
      <dgm:prSet presAssocID="{CFC138E1-D1FB-480A-9FCD-0EBD07A5FD14}" presName="node" presStyleLbl="node1" presStyleIdx="4" presStyleCnt="7" custScaleX="142433" custScaleY="144714">
        <dgm:presLayoutVars>
          <dgm:bulletEnabled val="1"/>
        </dgm:presLayoutVars>
      </dgm:prSet>
      <dgm:spPr/>
    </dgm:pt>
    <dgm:pt modelId="{5A3FC1DE-AA9A-49AE-80CC-533CEDB25350}" type="pres">
      <dgm:prSet presAssocID="{CFC138E1-D1FB-480A-9FCD-0EBD07A5FD14}" presName="dummy" presStyleCnt="0"/>
      <dgm:spPr/>
    </dgm:pt>
    <dgm:pt modelId="{3C20F494-9930-47BF-A276-04E6F9BFC780}" type="pres">
      <dgm:prSet presAssocID="{A62B7655-2F02-4DCB-9367-9DB61E0BF330}" presName="sibTrans" presStyleLbl="sibTrans2D1" presStyleIdx="4" presStyleCnt="7"/>
      <dgm:spPr/>
    </dgm:pt>
    <dgm:pt modelId="{57512C22-2429-4BC0-8305-6B7956E11330}" type="pres">
      <dgm:prSet presAssocID="{7CB1032E-3CDF-4C80-9D64-0EA5C9F48DB7}" presName="node" presStyleLbl="node1" presStyleIdx="5" presStyleCnt="7" custScaleX="142433" custScaleY="144714">
        <dgm:presLayoutVars>
          <dgm:bulletEnabled val="1"/>
        </dgm:presLayoutVars>
      </dgm:prSet>
      <dgm:spPr/>
    </dgm:pt>
    <dgm:pt modelId="{EC63FDF9-FE12-4C5E-9DEF-B7F0C98E00F4}" type="pres">
      <dgm:prSet presAssocID="{7CB1032E-3CDF-4C80-9D64-0EA5C9F48DB7}" presName="dummy" presStyleCnt="0"/>
      <dgm:spPr/>
    </dgm:pt>
    <dgm:pt modelId="{83C97836-D04A-4560-9F6C-CF6C5AA7A9D5}" type="pres">
      <dgm:prSet presAssocID="{FAE13D58-E01D-462B-B2CA-93E67E357E44}" presName="sibTrans" presStyleLbl="sibTrans2D1" presStyleIdx="5" presStyleCnt="7"/>
      <dgm:spPr/>
    </dgm:pt>
    <dgm:pt modelId="{1ED37AF7-6875-4AD6-BC96-649B60DED4C6}" type="pres">
      <dgm:prSet presAssocID="{00C25153-D3D6-460A-A165-F8D742EBAF71}" presName="node" presStyleLbl="node1" presStyleIdx="6" presStyleCnt="7" custScaleX="142433" custScaleY="144714">
        <dgm:presLayoutVars>
          <dgm:bulletEnabled val="1"/>
        </dgm:presLayoutVars>
      </dgm:prSet>
      <dgm:spPr/>
    </dgm:pt>
    <dgm:pt modelId="{B6C46931-E416-4632-81FB-F67F1061A809}" type="pres">
      <dgm:prSet presAssocID="{00C25153-D3D6-460A-A165-F8D742EBAF71}" presName="dummy" presStyleCnt="0"/>
      <dgm:spPr/>
    </dgm:pt>
    <dgm:pt modelId="{4EDD0531-8EC3-48A4-89E2-2EFD4FB8FB9F}" type="pres">
      <dgm:prSet presAssocID="{EABAB7CD-F6D0-4E8E-8868-835260306002}" presName="sibTrans" presStyleLbl="sibTrans2D1" presStyleIdx="6" presStyleCnt="7"/>
      <dgm:spPr/>
    </dgm:pt>
  </dgm:ptLst>
  <dgm:cxnLst>
    <dgm:cxn modelId="{5FBCAC03-FEE8-49B9-81D2-6201C9F48E4A}" srcId="{56A8CB5A-ABE7-4E43-953C-C15FCF90F6D7}" destId="{91D20DB7-72DE-4985-80C4-7B307F4E2ADD}" srcOrd="0" destOrd="0" parTransId="{1A5B1839-4C9D-4A51-BA2A-7F8C987A3C63}" sibTransId="{B3741FC6-50A4-4C09-B62E-A44C0C848B8A}"/>
    <dgm:cxn modelId="{60671506-B603-4BC2-B3B5-25364A49F1D1}" srcId="{91D20DB7-72DE-4985-80C4-7B307F4E2ADD}" destId="{9BE61F54-A566-4B36-8395-9EB431EBDFB7}" srcOrd="3" destOrd="0" parTransId="{9059227F-C02C-4161-A8DA-083B9164F5A5}" sibTransId="{15E42040-A107-4892-8D30-68158ADD5048}"/>
    <dgm:cxn modelId="{3DB78120-35DD-467B-B667-05652D878C2D}" type="presOf" srcId="{00C25153-D3D6-460A-A165-F8D742EBAF71}" destId="{1ED37AF7-6875-4AD6-BC96-649B60DED4C6}" srcOrd="0" destOrd="0" presId="urn:microsoft.com/office/officeart/2005/8/layout/radial6"/>
    <dgm:cxn modelId="{C83AD924-9FBB-4F30-A41D-60397BD50448}" type="presOf" srcId="{EABAB7CD-F6D0-4E8E-8868-835260306002}" destId="{4EDD0531-8EC3-48A4-89E2-2EFD4FB8FB9F}" srcOrd="0" destOrd="0" presId="urn:microsoft.com/office/officeart/2005/8/layout/radial6"/>
    <dgm:cxn modelId="{4ECFF032-FA57-469F-93E3-0F5A3EC4124E}" srcId="{91D20DB7-72DE-4985-80C4-7B307F4E2ADD}" destId="{7CB1032E-3CDF-4C80-9D64-0EA5C9F48DB7}" srcOrd="5" destOrd="0" parTransId="{D3A5E562-48A1-4A71-9D74-F2DBED99F3EF}" sibTransId="{FAE13D58-E01D-462B-B2CA-93E67E357E44}"/>
    <dgm:cxn modelId="{B8AB5C3B-0AB4-4240-A7AB-6E354485C247}" type="presOf" srcId="{D61B085B-31BE-486D-9C07-2339FDE6CC69}" destId="{B7E7DAFF-EC78-4674-A9F2-449B9183E7AD}" srcOrd="0" destOrd="0" presId="urn:microsoft.com/office/officeart/2005/8/layout/radial6"/>
    <dgm:cxn modelId="{CB45A741-E284-4743-839A-CBEF2C296614}" type="presOf" srcId="{4951E2E6-ACB8-4241-B12B-A910AC1804BF}" destId="{DCB9C846-B0EC-44DA-9036-EFF7E11F37AE}" srcOrd="0" destOrd="0" presId="urn:microsoft.com/office/officeart/2005/8/layout/radial6"/>
    <dgm:cxn modelId="{BD953443-A628-494F-B940-73D87F11B5A5}" type="presOf" srcId="{FAE13D58-E01D-462B-B2CA-93E67E357E44}" destId="{83C97836-D04A-4560-9F6C-CF6C5AA7A9D5}" srcOrd="0" destOrd="0" presId="urn:microsoft.com/office/officeart/2005/8/layout/radial6"/>
    <dgm:cxn modelId="{28BC756D-BF5F-47E1-8042-F81A848A5D5D}" srcId="{91D20DB7-72DE-4985-80C4-7B307F4E2ADD}" destId="{CFC138E1-D1FB-480A-9FCD-0EBD07A5FD14}" srcOrd="4" destOrd="0" parTransId="{DB8EEBB6-7304-4893-A197-6BCF89513EA6}" sibTransId="{A62B7655-2F02-4DCB-9367-9DB61E0BF330}"/>
    <dgm:cxn modelId="{6204EF70-6E62-4D39-8777-FAA6F9DD44E8}" type="presOf" srcId="{54536E72-D680-4C39-AD2D-4EC1FCD9969D}" destId="{FB277FC2-1CFE-43DA-8072-670286CACE0D}" srcOrd="0" destOrd="0" presId="urn:microsoft.com/office/officeart/2005/8/layout/radial6"/>
    <dgm:cxn modelId="{DC4BC652-546B-4FB9-B80B-566CFFD59C7E}" type="presOf" srcId="{42544214-3350-4C13-B952-10F1274A861D}" destId="{FB0C3F37-9300-4A3C-A5D4-A4201C5707A0}" srcOrd="0" destOrd="0" presId="urn:microsoft.com/office/officeart/2005/8/layout/radial6"/>
    <dgm:cxn modelId="{F3EEFA74-DB7F-4288-BCC7-80AD8ADDBF61}" srcId="{91D20DB7-72DE-4985-80C4-7B307F4E2ADD}" destId="{060D32AC-97BD-4E33-9FF0-000C2283C4BE}" srcOrd="2" destOrd="0" parTransId="{D5853191-464D-45E6-83EF-1F26F2B52B55}" sibTransId="{ABF1670D-809B-447C-BEC0-18F2EC34CB60}"/>
    <dgm:cxn modelId="{DCDB037E-5C72-4872-8F8C-10D902E83E2C}" type="presOf" srcId="{A62B7655-2F02-4DCB-9367-9DB61E0BF330}" destId="{3C20F494-9930-47BF-A276-04E6F9BFC780}" srcOrd="0" destOrd="0" presId="urn:microsoft.com/office/officeart/2005/8/layout/radial6"/>
    <dgm:cxn modelId="{FC35C097-AD1C-46E3-8486-58739CBB370C}" srcId="{91D20DB7-72DE-4985-80C4-7B307F4E2ADD}" destId="{D61B085B-31BE-486D-9C07-2339FDE6CC69}" srcOrd="0" destOrd="0" parTransId="{5DB31EC0-9E61-4356-959B-D6263C88E6C3}" sibTransId="{54536E72-D680-4C39-AD2D-4EC1FCD9969D}"/>
    <dgm:cxn modelId="{2CA606A7-EA4C-420B-9EF9-936893C6C412}" type="presOf" srcId="{ABF1670D-809B-447C-BEC0-18F2EC34CB60}" destId="{F15721D9-7DF4-48ED-9339-DF0145E5669E}" srcOrd="0" destOrd="0" presId="urn:microsoft.com/office/officeart/2005/8/layout/radial6"/>
    <dgm:cxn modelId="{CC5382A7-5B8A-4C9E-A4F7-0B453B574591}" srcId="{91D20DB7-72DE-4985-80C4-7B307F4E2ADD}" destId="{42544214-3350-4C13-B952-10F1274A861D}" srcOrd="1" destOrd="0" parTransId="{AF3ED2E4-2893-4956-A86B-CB94119838E5}" sibTransId="{4951E2E6-ACB8-4241-B12B-A910AC1804BF}"/>
    <dgm:cxn modelId="{522B4DAF-58E6-457A-9D64-44B424FB2479}" type="presOf" srcId="{060D32AC-97BD-4E33-9FF0-000C2283C4BE}" destId="{D44348C7-28C4-4D45-BEFE-3B08AE34BF14}" srcOrd="0" destOrd="0" presId="urn:microsoft.com/office/officeart/2005/8/layout/radial6"/>
    <dgm:cxn modelId="{7D1299B2-8C0C-41C0-B22B-07DE754FC10C}" type="presOf" srcId="{7CB1032E-3CDF-4C80-9D64-0EA5C9F48DB7}" destId="{57512C22-2429-4BC0-8305-6B7956E11330}" srcOrd="0" destOrd="0" presId="urn:microsoft.com/office/officeart/2005/8/layout/radial6"/>
    <dgm:cxn modelId="{742EB5B8-5850-4DDB-8C51-C210BBE220EB}" type="presOf" srcId="{CFC138E1-D1FB-480A-9FCD-0EBD07A5FD14}" destId="{98A1DD6E-145C-4161-AC8C-6047073967D4}" srcOrd="0" destOrd="0" presId="urn:microsoft.com/office/officeart/2005/8/layout/radial6"/>
    <dgm:cxn modelId="{71ADF1B9-67EE-441E-85E1-514E633598EB}" srcId="{91D20DB7-72DE-4985-80C4-7B307F4E2ADD}" destId="{00C25153-D3D6-460A-A165-F8D742EBAF71}" srcOrd="6" destOrd="0" parTransId="{D1750ADF-B133-41AE-8E8F-1707321CD349}" sibTransId="{EABAB7CD-F6D0-4E8E-8868-835260306002}"/>
    <dgm:cxn modelId="{0D8013C0-46F9-46E2-85F7-546A38DF7AE7}" type="presOf" srcId="{91D20DB7-72DE-4985-80C4-7B307F4E2ADD}" destId="{528E60C5-2694-47E9-9781-D77DD305A6F9}" srcOrd="0" destOrd="0" presId="urn:microsoft.com/office/officeart/2005/8/layout/radial6"/>
    <dgm:cxn modelId="{6F7FAEC3-4FFF-4BFF-884A-084D84E3974B}" type="presOf" srcId="{15E42040-A107-4892-8D30-68158ADD5048}" destId="{42E81ADB-CC21-4713-BF89-96F0FE3457FC}" srcOrd="0" destOrd="0" presId="urn:microsoft.com/office/officeart/2005/8/layout/radial6"/>
    <dgm:cxn modelId="{15E185EB-4FC6-4356-9578-E760603F55FD}" type="presOf" srcId="{9BE61F54-A566-4B36-8395-9EB431EBDFB7}" destId="{F0D40063-E5C8-437D-89FD-92AA44AD4BB2}" srcOrd="0" destOrd="0" presId="urn:microsoft.com/office/officeart/2005/8/layout/radial6"/>
    <dgm:cxn modelId="{6F0AF2F5-5DA9-4D18-A925-F69B8D1F2CD9}" type="presOf" srcId="{56A8CB5A-ABE7-4E43-953C-C15FCF90F6D7}" destId="{E3949481-3EF6-4312-8EE3-C65DD787E3FD}" srcOrd="0" destOrd="0" presId="urn:microsoft.com/office/officeart/2005/8/layout/radial6"/>
    <dgm:cxn modelId="{F259DCC0-9811-4F94-A2EA-A601B1A707E5}" type="presParOf" srcId="{E3949481-3EF6-4312-8EE3-C65DD787E3FD}" destId="{528E60C5-2694-47E9-9781-D77DD305A6F9}" srcOrd="0" destOrd="0" presId="urn:microsoft.com/office/officeart/2005/8/layout/radial6"/>
    <dgm:cxn modelId="{E588E179-28AD-4295-869F-4799C116D335}" type="presParOf" srcId="{E3949481-3EF6-4312-8EE3-C65DD787E3FD}" destId="{B7E7DAFF-EC78-4674-A9F2-449B9183E7AD}" srcOrd="1" destOrd="0" presId="urn:microsoft.com/office/officeart/2005/8/layout/radial6"/>
    <dgm:cxn modelId="{53754B5D-AC8E-4FA2-A795-7A28A819B4A1}" type="presParOf" srcId="{E3949481-3EF6-4312-8EE3-C65DD787E3FD}" destId="{DD7CAFF5-7C6F-4CE0-B9CB-5C89D681443E}" srcOrd="2" destOrd="0" presId="urn:microsoft.com/office/officeart/2005/8/layout/radial6"/>
    <dgm:cxn modelId="{5959C5D2-A53A-4856-9B4F-E1CD52004310}" type="presParOf" srcId="{E3949481-3EF6-4312-8EE3-C65DD787E3FD}" destId="{FB277FC2-1CFE-43DA-8072-670286CACE0D}" srcOrd="3" destOrd="0" presId="urn:microsoft.com/office/officeart/2005/8/layout/radial6"/>
    <dgm:cxn modelId="{AF83E9FE-246A-4BF4-94C5-04537722736F}" type="presParOf" srcId="{E3949481-3EF6-4312-8EE3-C65DD787E3FD}" destId="{FB0C3F37-9300-4A3C-A5D4-A4201C5707A0}" srcOrd="4" destOrd="0" presId="urn:microsoft.com/office/officeart/2005/8/layout/radial6"/>
    <dgm:cxn modelId="{40B210F4-F3C2-4152-840F-B309A5FD1BAC}" type="presParOf" srcId="{E3949481-3EF6-4312-8EE3-C65DD787E3FD}" destId="{B499D446-BDA0-474D-A9B5-E7D5E85825A0}" srcOrd="5" destOrd="0" presId="urn:microsoft.com/office/officeart/2005/8/layout/radial6"/>
    <dgm:cxn modelId="{61D3B168-8DEC-40B6-B4C1-928EF64907F2}" type="presParOf" srcId="{E3949481-3EF6-4312-8EE3-C65DD787E3FD}" destId="{DCB9C846-B0EC-44DA-9036-EFF7E11F37AE}" srcOrd="6" destOrd="0" presId="urn:microsoft.com/office/officeart/2005/8/layout/radial6"/>
    <dgm:cxn modelId="{B445CE1A-FD77-4508-82FA-22BF455CCC9E}" type="presParOf" srcId="{E3949481-3EF6-4312-8EE3-C65DD787E3FD}" destId="{D44348C7-28C4-4D45-BEFE-3B08AE34BF14}" srcOrd="7" destOrd="0" presId="urn:microsoft.com/office/officeart/2005/8/layout/radial6"/>
    <dgm:cxn modelId="{2B1ABB22-2E73-4976-8D1A-79BE43BD19C1}" type="presParOf" srcId="{E3949481-3EF6-4312-8EE3-C65DD787E3FD}" destId="{E54BF841-5232-4BDB-A2D0-DE61A5E70BF4}" srcOrd="8" destOrd="0" presId="urn:microsoft.com/office/officeart/2005/8/layout/radial6"/>
    <dgm:cxn modelId="{EE42349F-FF87-4099-8A4E-CD747BAF0BE0}" type="presParOf" srcId="{E3949481-3EF6-4312-8EE3-C65DD787E3FD}" destId="{F15721D9-7DF4-48ED-9339-DF0145E5669E}" srcOrd="9" destOrd="0" presId="urn:microsoft.com/office/officeart/2005/8/layout/radial6"/>
    <dgm:cxn modelId="{71142D38-7366-4CDF-A349-D26BC0835D74}" type="presParOf" srcId="{E3949481-3EF6-4312-8EE3-C65DD787E3FD}" destId="{F0D40063-E5C8-437D-89FD-92AA44AD4BB2}" srcOrd="10" destOrd="0" presId="urn:microsoft.com/office/officeart/2005/8/layout/radial6"/>
    <dgm:cxn modelId="{62C487F6-F621-422E-A2A4-DB4164958ED3}" type="presParOf" srcId="{E3949481-3EF6-4312-8EE3-C65DD787E3FD}" destId="{335940AA-7D95-4804-86BA-7A44B3250B5F}" srcOrd="11" destOrd="0" presId="urn:microsoft.com/office/officeart/2005/8/layout/radial6"/>
    <dgm:cxn modelId="{6F2CDA3A-1E6C-4E4B-B4E3-32FEC4531F2F}" type="presParOf" srcId="{E3949481-3EF6-4312-8EE3-C65DD787E3FD}" destId="{42E81ADB-CC21-4713-BF89-96F0FE3457FC}" srcOrd="12" destOrd="0" presId="urn:microsoft.com/office/officeart/2005/8/layout/radial6"/>
    <dgm:cxn modelId="{16A6A885-D8A4-494E-A60D-F99C7095B9FB}" type="presParOf" srcId="{E3949481-3EF6-4312-8EE3-C65DD787E3FD}" destId="{98A1DD6E-145C-4161-AC8C-6047073967D4}" srcOrd="13" destOrd="0" presId="urn:microsoft.com/office/officeart/2005/8/layout/radial6"/>
    <dgm:cxn modelId="{905D692C-33A5-406A-B279-B68C971D4C7B}" type="presParOf" srcId="{E3949481-3EF6-4312-8EE3-C65DD787E3FD}" destId="{5A3FC1DE-AA9A-49AE-80CC-533CEDB25350}" srcOrd="14" destOrd="0" presId="urn:microsoft.com/office/officeart/2005/8/layout/radial6"/>
    <dgm:cxn modelId="{966B7FAE-A675-41C5-A235-E10703150D78}" type="presParOf" srcId="{E3949481-3EF6-4312-8EE3-C65DD787E3FD}" destId="{3C20F494-9930-47BF-A276-04E6F9BFC780}" srcOrd="15" destOrd="0" presId="urn:microsoft.com/office/officeart/2005/8/layout/radial6"/>
    <dgm:cxn modelId="{C4D5A5FC-B4B4-4F55-B369-C9C102E9911C}" type="presParOf" srcId="{E3949481-3EF6-4312-8EE3-C65DD787E3FD}" destId="{57512C22-2429-4BC0-8305-6B7956E11330}" srcOrd="16" destOrd="0" presId="urn:microsoft.com/office/officeart/2005/8/layout/radial6"/>
    <dgm:cxn modelId="{64F16C90-DE32-4C8D-B0A7-E25807DF4C04}" type="presParOf" srcId="{E3949481-3EF6-4312-8EE3-C65DD787E3FD}" destId="{EC63FDF9-FE12-4C5E-9DEF-B7F0C98E00F4}" srcOrd="17" destOrd="0" presId="urn:microsoft.com/office/officeart/2005/8/layout/radial6"/>
    <dgm:cxn modelId="{5EFDCE05-A8B2-43EA-B66A-BFFD839A2754}" type="presParOf" srcId="{E3949481-3EF6-4312-8EE3-C65DD787E3FD}" destId="{83C97836-D04A-4560-9F6C-CF6C5AA7A9D5}" srcOrd="18" destOrd="0" presId="urn:microsoft.com/office/officeart/2005/8/layout/radial6"/>
    <dgm:cxn modelId="{B0CCD5CA-6609-4F28-AB01-B429E8F0D0EC}" type="presParOf" srcId="{E3949481-3EF6-4312-8EE3-C65DD787E3FD}" destId="{1ED37AF7-6875-4AD6-BC96-649B60DED4C6}" srcOrd="19" destOrd="0" presId="urn:microsoft.com/office/officeart/2005/8/layout/radial6"/>
    <dgm:cxn modelId="{3BE9C40A-88F0-4958-86EC-BF6846FFB5BB}" type="presParOf" srcId="{E3949481-3EF6-4312-8EE3-C65DD787E3FD}" destId="{B6C46931-E416-4632-81FB-F67F1061A809}" srcOrd="20" destOrd="0" presId="urn:microsoft.com/office/officeart/2005/8/layout/radial6"/>
    <dgm:cxn modelId="{BC2AEFF5-DB1C-4858-8953-9CED39D76368}" type="presParOf" srcId="{E3949481-3EF6-4312-8EE3-C65DD787E3FD}" destId="{4EDD0531-8EC3-48A4-89E2-2EFD4FB8FB9F}"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28CD2-7124-4C3A-B872-796B6D0F5959}">
      <dsp:nvSpPr>
        <dsp:cNvPr id="0" name=""/>
        <dsp:cNvSpPr/>
      </dsp:nvSpPr>
      <dsp:spPr>
        <a:xfrm>
          <a:off x="1402981" y="813520"/>
          <a:ext cx="2966806" cy="156125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t>
          </a:r>
          <a:r>
            <a:rPr lang="en-US" sz="2400" b="1" kern="1200" dirty="0"/>
            <a:t>Cars are just a fad</a:t>
          </a:r>
          <a:r>
            <a:rPr lang="en-US" sz="2400" kern="1200" dirty="0"/>
            <a:t>” </a:t>
          </a:r>
        </a:p>
        <a:p>
          <a:pPr marL="0" lvl="0" indent="0" algn="ctr" defTabSz="1066800">
            <a:lnSpc>
              <a:spcPct val="90000"/>
            </a:lnSpc>
            <a:spcBef>
              <a:spcPct val="0"/>
            </a:spcBef>
            <a:spcAft>
              <a:spcPct val="35000"/>
            </a:spcAft>
            <a:buNone/>
          </a:pPr>
          <a:r>
            <a:rPr lang="en-US" sz="1400" kern="1200" dirty="0"/>
            <a:t>(Horace Rackham, Michigan Savings Bank, 1903 – Henry Ford’s banker)</a:t>
          </a:r>
        </a:p>
      </dsp:txBody>
      <dsp:txXfrm>
        <a:off x="1402981" y="813520"/>
        <a:ext cx="2966806" cy="1561257"/>
      </dsp:txXfrm>
    </dsp:sp>
    <dsp:sp modelId="{9B9D112B-2CD1-4AB2-BD91-98AC1A8076CE}">
      <dsp:nvSpPr>
        <dsp:cNvPr id="0" name=""/>
        <dsp:cNvSpPr/>
      </dsp:nvSpPr>
      <dsp:spPr>
        <a:xfrm>
          <a:off x="4631011" y="778766"/>
          <a:ext cx="2602096" cy="156125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t>
          </a:r>
          <a:r>
            <a:rPr lang="en-US" sz="2400" b="1" kern="1200" dirty="0"/>
            <a:t>Everything will be made of steel</a:t>
          </a:r>
          <a:r>
            <a:rPr lang="en-US" sz="2400" kern="1200" dirty="0"/>
            <a:t>”</a:t>
          </a:r>
        </a:p>
        <a:p>
          <a:pPr marL="0" lvl="0" indent="0" algn="ctr" defTabSz="1066800">
            <a:lnSpc>
              <a:spcPct val="90000"/>
            </a:lnSpc>
            <a:spcBef>
              <a:spcPct val="0"/>
            </a:spcBef>
            <a:spcAft>
              <a:spcPct val="35000"/>
            </a:spcAft>
            <a:buNone/>
          </a:pPr>
          <a:r>
            <a:rPr lang="en-US" sz="1400" kern="1200" dirty="0"/>
            <a:t> (Thomas Edison, 1911)</a:t>
          </a:r>
        </a:p>
      </dsp:txBody>
      <dsp:txXfrm>
        <a:off x="4631011" y="778766"/>
        <a:ext cx="2602096" cy="1561257"/>
      </dsp:txXfrm>
    </dsp:sp>
    <dsp:sp modelId="{BE43A6B1-276D-4F1E-9295-7EA5A020685A}">
      <dsp:nvSpPr>
        <dsp:cNvPr id="0" name=""/>
        <dsp:cNvSpPr/>
      </dsp:nvSpPr>
      <dsp:spPr>
        <a:xfrm>
          <a:off x="2441" y="2657719"/>
          <a:ext cx="2907608" cy="156125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t>
          </a:r>
          <a:r>
            <a:rPr lang="en-US" sz="2400" b="1" kern="1200" dirty="0"/>
            <a:t>Recorded music will destroy all musical ability</a:t>
          </a:r>
          <a:r>
            <a:rPr lang="en-US" sz="2400" kern="1200" dirty="0"/>
            <a:t>” </a:t>
          </a:r>
        </a:p>
        <a:p>
          <a:pPr marL="0" lvl="0" indent="0" algn="ctr" defTabSz="1066800">
            <a:lnSpc>
              <a:spcPct val="90000"/>
            </a:lnSpc>
            <a:spcBef>
              <a:spcPct val="0"/>
            </a:spcBef>
            <a:spcAft>
              <a:spcPct val="35000"/>
            </a:spcAft>
            <a:buNone/>
          </a:pPr>
          <a:r>
            <a:rPr lang="en-US" sz="1400" kern="1200" dirty="0"/>
            <a:t>John Philip Sousa, 1906, The menace of mechanical music.)</a:t>
          </a:r>
        </a:p>
      </dsp:txBody>
      <dsp:txXfrm>
        <a:off x="2441" y="2657719"/>
        <a:ext cx="2907608" cy="1561257"/>
      </dsp:txXfrm>
    </dsp:sp>
    <dsp:sp modelId="{72E76C6F-82BB-4C54-B317-934267DF1DCA}">
      <dsp:nvSpPr>
        <dsp:cNvPr id="0" name=""/>
        <dsp:cNvSpPr/>
      </dsp:nvSpPr>
      <dsp:spPr>
        <a:xfrm>
          <a:off x="3170259" y="2657719"/>
          <a:ext cx="2602096" cy="156125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t>
          </a:r>
          <a:r>
            <a:rPr lang="en-US" sz="2400" b="1" kern="1200" dirty="0"/>
            <a:t>Electricity is just a fad</a:t>
          </a:r>
          <a:r>
            <a:rPr lang="en-US" sz="2400" kern="1200" dirty="0"/>
            <a:t>.” </a:t>
          </a:r>
        </a:p>
        <a:p>
          <a:pPr marL="0" lvl="0" indent="0" algn="ctr" defTabSz="1066800">
            <a:lnSpc>
              <a:spcPct val="90000"/>
            </a:lnSpc>
            <a:spcBef>
              <a:spcPct val="0"/>
            </a:spcBef>
            <a:spcAft>
              <a:spcPct val="35000"/>
            </a:spcAft>
            <a:buNone/>
          </a:pPr>
          <a:r>
            <a:rPr lang="en-US" sz="1400" kern="1200" dirty="0"/>
            <a:t>(Junius Morgans advice to son J.P. Morgan</a:t>
          </a:r>
          <a:r>
            <a:rPr lang="en-US" sz="1200" kern="1200" dirty="0"/>
            <a:t>)</a:t>
          </a:r>
        </a:p>
      </dsp:txBody>
      <dsp:txXfrm>
        <a:off x="3170259" y="2657719"/>
        <a:ext cx="2602096" cy="1561257"/>
      </dsp:txXfrm>
    </dsp:sp>
    <dsp:sp modelId="{2653634B-1FA6-47A9-9C3F-42AE56CF4C38}">
      <dsp:nvSpPr>
        <dsp:cNvPr id="0" name=""/>
        <dsp:cNvSpPr/>
      </dsp:nvSpPr>
      <dsp:spPr>
        <a:xfrm>
          <a:off x="6032565" y="2657719"/>
          <a:ext cx="2602096" cy="156125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“Telephonies will never catch on” </a:t>
          </a:r>
        </a:p>
        <a:p>
          <a:pPr marL="0" lvl="0" indent="0" algn="ctr" defTabSz="1066800">
            <a:lnSpc>
              <a:spcPct val="90000"/>
            </a:lnSpc>
            <a:spcBef>
              <a:spcPct val="0"/>
            </a:spcBef>
            <a:spcAft>
              <a:spcPct val="35000"/>
            </a:spcAft>
            <a:buNone/>
          </a:pPr>
          <a:r>
            <a:rPr lang="en-US" sz="1400" kern="1200" dirty="0"/>
            <a:t>(William Orton, President of Western Union, 1876)</a:t>
          </a:r>
        </a:p>
      </dsp:txBody>
      <dsp:txXfrm>
        <a:off x="6032565" y="2657719"/>
        <a:ext cx="2602096" cy="1561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28CD2-7124-4C3A-B872-796B6D0F5959}">
      <dsp:nvSpPr>
        <dsp:cNvPr id="0" name=""/>
        <dsp:cNvSpPr/>
      </dsp:nvSpPr>
      <dsp:spPr>
        <a:xfrm>
          <a:off x="216829" y="149022"/>
          <a:ext cx="4170581" cy="170448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“TVs aren’t really going to be a big thing.” </a:t>
          </a:r>
        </a:p>
        <a:p>
          <a:pPr marL="0" lvl="0" indent="0" algn="ctr" defTabSz="1066800">
            <a:lnSpc>
              <a:spcPct val="90000"/>
            </a:lnSpc>
            <a:spcBef>
              <a:spcPct val="0"/>
            </a:spcBef>
            <a:spcAft>
              <a:spcPct val="35000"/>
            </a:spcAft>
            <a:buNone/>
          </a:pPr>
          <a:r>
            <a:rPr lang="en-US" sz="1400" kern="1200" dirty="0"/>
            <a:t>(Darryl Zanuck, 20</a:t>
          </a:r>
          <a:r>
            <a:rPr lang="en-US" sz="1400" kern="1200" baseline="30000" dirty="0"/>
            <a:t>th</a:t>
          </a:r>
          <a:r>
            <a:rPr lang="en-US" sz="1400" kern="1200" dirty="0"/>
            <a:t> Century Fox , 1946)</a:t>
          </a:r>
        </a:p>
      </dsp:txBody>
      <dsp:txXfrm>
        <a:off x="216829" y="149022"/>
        <a:ext cx="4170581" cy="1704480"/>
      </dsp:txXfrm>
    </dsp:sp>
    <dsp:sp modelId="{9B9D112B-2CD1-4AB2-BD91-98AC1A8076CE}">
      <dsp:nvSpPr>
        <dsp:cNvPr id="0" name=""/>
        <dsp:cNvSpPr/>
      </dsp:nvSpPr>
      <dsp:spPr>
        <a:xfrm>
          <a:off x="4550654" y="204741"/>
          <a:ext cx="4593337" cy="16578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“Remote shopping…will flop – because women like to get out of the house …”</a:t>
          </a:r>
        </a:p>
        <a:p>
          <a:pPr marL="0" lvl="0" indent="0" algn="ctr" defTabSz="1066800">
            <a:lnSpc>
              <a:spcPct val="90000"/>
            </a:lnSpc>
            <a:spcBef>
              <a:spcPct val="0"/>
            </a:spcBef>
            <a:spcAft>
              <a:spcPct val="35000"/>
            </a:spcAft>
            <a:buNone/>
          </a:pPr>
          <a:r>
            <a:rPr lang="en-US" sz="2400" kern="1200" dirty="0"/>
            <a:t> </a:t>
          </a:r>
          <a:r>
            <a:rPr lang="en-US" sz="1400" kern="1200" dirty="0"/>
            <a:t>(Time Magazine, The Futurists essay, 1966).</a:t>
          </a:r>
        </a:p>
      </dsp:txBody>
      <dsp:txXfrm>
        <a:off x="4550654" y="204741"/>
        <a:ext cx="4593337" cy="1657875"/>
      </dsp:txXfrm>
    </dsp:sp>
    <dsp:sp modelId="{BE43A6B1-276D-4F1E-9295-7EA5A020685A}">
      <dsp:nvSpPr>
        <dsp:cNvPr id="0" name=""/>
        <dsp:cNvSpPr/>
      </dsp:nvSpPr>
      <dsp:spPr>
        <a:xfrm>
          <a:off x="206896" y="2009338"/>
          <a:ext cx="4180833" cy="190724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“Planes will fall from the skies, the electrical grid will crash, all computers and phones will stop working…” </a:t>
          </a:r>
        </a:p>
        <a:p>
          <a:pPr marL="0" lvl="0" indent="0" algn="ctr" defTabSz="1066800">
            <a:lnSpc>
              <a:spcPct val="90000"/>
            </a:lnSpc>
            <a:spcBef>
              <a:spcPct val="0"/>
            </a:spcBef>
            <a:spcAft>
              <a:spcPct val="35000"/>
            </a:spcAft>
            <a:buNone/>
          </a:pPr>
          <a:r>
            <a:rPr lang="en-US" sz="1400" kern="1200" dirty="0"/>
            <a:t>(Y2K predictions January 1, 2000)</a:t>
          </a:r>
        </a:p>
      </dsp:txBody>
      <dsp:txXfrm>
        <a:off x="206896" y="2009338"/>
        <a:ext cx="4180833" cy="1907242"/>
      </dsp:txXfrm>
    </dsp:sp>
    <dsp:sp modelId="{72E76C6F-82BB-4C54-B317-934267DF1DCA}">
      <dsp:nvSpPr>
        <dsp:cNvPr id="0" name=""/>
        <dsp:cNvSpPr/>
      </dsp:nvSpPr>
      <dsp:spPr>
        <a:xfrm>
          <a:off x="4642752" y="2013031"/>
          <a:ext cx="4430543" cy="182478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“There’s no chance that the iPhone is going to get any significant market share. No chance.” </a:t>
          </a:r>
        </a:p>
        <a:p>
          <a:pPr marL="0" lvl="0" indent="0" algn="ctr" defTabSz="1066800">
            <a:lnSpc>
              <a:spcPct val="90000"/>
            </a:lnSpc>
            <a:spcBef>
              <a:spcPct val="0"/>
            </a:spcBef>
            <a:spcAft>
              <a:spcPct val="35000"/>
            </a:spcAft>
            <a:buNone/>
          </a:pPr>
          <a:r>
            <a:rPr lang="en-US" sz="1400" kern="1200" dirty="0"/>
            <a:t>(Steve Balmer, CEO of Microsoft, 2007)</a:t>
          </a:r>
        </a:p>
      </dsp:txBody>
      <dsp:txXfrm>
        <a:off x="4642752" y="2013031"/>
        <a:ext cx="4430543" cy="1824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A9659-8546-4282-8A1C-91F2263F788F}">
      <dsp:nvSpPr>
        <dsp:cNvPr id="0" name=""/>
        <dsp:cNvSpPr/>
      </dsp:nvSpPr>
      <dsp:spPr>
        <a:xfrm>
          <a:off x="408049" y="384704"/>
          <a:ext cx="699257" cy="699257"/>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6F28A-BD2D-450B-B7C2-FDF860F1CBCE}">
      <dsp:nvSpPr>
        <dsp:cNvPr id="0" name=""/>
        <dsp:cNvSpPr/>
      </dsp:nvSpPr>
      <dsp:spPr>
        <a:xfrm>
          <a:off x="59656" y="1489760"/>
          <a:ext cx="1553906" cy="1825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The initial “</a:t>
          </a:r>
          <a:r>
            <a:rPr lang="en-US" sz="1800" b="1" kern="1200" dirty="0"/>
            <a:t>1</a:t>
          </a:r>
          <a:r>
            <a:rPr lang="en-US" sz="1800" b="1" kern="1200" baseline="30000" dirty="0"/>
            <a:t>st</a:t>
          </a:r>
          <a:r>
            <a:rPr lang="en-US" sz="1800" b="1" kern="1200" dirty="0"/>
            <a:t> Order Impacts</a:t>
          </a:r>
          <a:r>
            <a:rPr lang="en-US" sz="1800" kern="1200" dirty="0"/>
            <a:t>” are the possible corresponding results or consequences of the Domain event (</a:t>
          </a:r>
          <a:r>
            <a:rPr lang="en-US" sz="1800" kern="1200" dirty="0">
              <a:solidFill>
                <a:srgbClr val="FF0000"/>
              </a:solidFill>
            </a:rPr>
            <a:t>red circles</a:t>
          </a:r>
          <a:r>
            <a:rPr lang="en-US" sz="1800" kern="1200" dirty="0"/>
            <a:t>)</a:t>
          </a:r>
        </a:p>
      </dsp:txBody>
      <dsp:txXfrm>
        <a:off x="59656" y="1489760"/>
        <a:ext cx="1553906" cy="1825839"/>
      </dsp:txXfrm>
    </dsp:sp>
    <dsp:sp modelId="{FE57D5FB-86F6-4E62-9D51-14F36BC9AFB0}">
      <dsp:nvSpPr>
        <dsp:cNvPr id="0" name=""/>
        <dsp:cNvSpPr/>
      </dsp:nvSpPr>
      <dsp:spPr>
        <a:xfrm>
          <a:off x="2183703" y="339260"/>
          <a:ext cx="699257" cy="699257"/>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F919A-8D54-4DE7-9950-AE508892A412}">
      <dsp:nvSpPr>
        <dsp:cNvPr id="0" name=""/>
        <dsp:cNvSpPr/>
      </dsp:nvSpPr>
      <dsp:spPr>
        <a:xfrm>
          <a:off x="1756382" y="1542759"/>
          <a:ext cx="1553906" cy="255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The secondary “</a:t>
          </a:r>
          <a:r>
            <a:rPr lang="en-US" sz="1800" b="1" kern="1200" dirty="0"/>
            <a:t>2</a:t>
          </a:r>
          <a:r>
            <a:rPr lang="en-US" sz="1800" b="1" kern="1200" baseline="30000" dirty="0"/>
            <a:t>nd</a:t>
          </a:r>
          <a:r>
            <a:rPr lang="en-US" sz="1800" b="1" kern="1200" dirty="0"/>
            <a:t> Order Impacts</a:t>
          </a:r>
          <a:r>
            <a:rPr lang="en-US" sz="1800" kern="1200" dirty="0"/>
            <a:t>” are the results or consequences from the 1</a:t>
          </a:r>
          <a:r>
            <a:rPr lang="en-US" sz="1800" kern="1200" baseline="30000" dirty="0"/>
            <a:t>st</a:t>
          </a:r>
          <a:r>
            <a:rPr lang="en-US" sz="1800" kern="1200" dirty="0"/>
            <a:t> Order Impacts (</a:t>
          </a:r>
          <a:r>
            <a:rPr lang="en-US" sz="1800" kern="1200" dirty="0">
              <a:solidFill>
                <a:srgbClr val="00B050"/>
              </a:solidFill>
            </a:rPr>
            <a:t>green circles</a:t>
          </a:r>
          <a:r>
            <a:rPr lang="en-US" sz="1700" kern="1200" dirty="0"/>
            <a:t>)</a:t>
          </a:r>
        </a:p>
      </dsp:txBody>
      <dsp:txXfrm>
        <a:off x="1756382" y="1542759"/>
        <a:ext cx="1553906" cy="2558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D0531-8EC3-48A4-89E2-2EFD4FB8FB9F}">
      <dsp:nvSpPr>
        <dsp:cNvPr id="0" name=""/>
        <dsp:cNvSpPr/>
      </dsp:nvSpPr>
      <dsp:spPr>
        <a:xfrm>
          <a:off x="1902814" y="594507"/>
          <a:ext cx="4718987" cy="4718987"/>
        </a:xfrm>
        <a:prstGeom prst="blockArc">
          <a:avLst>
            <a:gd name="adj1" fmla="val 13114286"/>
            <a:gd name="adj2" fmla="val 16200000"/>
            <a:gd name="adj3" fmla="val 3905"/>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3C97836-D04A-4560-9F6C-CF6C5AA7A9D5}">
      <dsp:nvSpPr>
        <dsp:cNvPr id="0" name=""/>
        <dsp:cNvSpPr/>
      </dsp:nvSpPr>
      <dsp:spPr>
        <a:xfrm>
          <a:off x="1902814" y="594507"/>
          <a:ext cx="4718987" cy="4718987"/>
        </a:xfrm>
        <a:prstGeom prst="blockArc">
          <a:avLst>
            <a:gd name="adj1" fmla="val 10028571"/>
            <a:gd name="adj2" fmla="val 13114286"/>
            <a:gd name="adj3" fmla="val 3905"/>
          </a:avLst>
        </a:prstGeom>
        <a:gradFill rotWithShape="0">
          <a:gsLst>
            <a:gs pos="0">
              <a:schemeClr val="accent3">
                <a:hueOff val="9375220"/>
                <a:satOff val="-14067"/>
                <a:lumOff val="-2288"/>
                <a:alphaOff val="0"/>
                <a:shade val="51000"/>
                <a:satMod val="130000"/>
              </a:schemeClr>
            </a:gs>
            <a:gs pos="80000">
              <a:schemeClr val="accent3">
                <a:hueOff val="9375220"/>
                <a:satOff val="-14067"/>
                <a:lumOff val="-2288"/>
                <a:alphaOff val="0"/>
                <a:shade val="93000"/>
                <a:satMod val="130000"/>
              </a:schemeClr>
            </a:gs>
            <a:gs pos="100000">
              <a:schemeClr val="accent3">
                <a:hueOff val="9375220"/>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C20F494-9930-47BF-A276-04E6F9BFC780}">
      <dsp:nvSpPr>
        <dsp:cNvPr id="0" name=""/>
        <dsp:cNvSpPr/>
      </dsp:nvSpPr>
      <dsp:spPr>
        <a:xfrm>
          <a:off x="1902814" y="594507"/>
          <a:ext cx="4718987" cy="4718987"/>
        </a:xfrm>
        <a:prstGeom prst="blockArc">
          <a:avLst>
            <a:gd name="adj1" fmla="val 6942857"/>
            <a:gd name="adj2" fmla="val 10028571"/>
            <a:gd name="adj3" fmla="val 3905"/>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2E81ADB-CC21-4713-BF89-96F0FE3457FC}">
      <dsp:nvSpPr>
        <dsp:cNvPr id="0" name=""/>
        <dsp:cNvSpPr/>
      </dsp:nvSpPr>
      <dsp:spPr>
        <a:xfrm>
          <a:off x="1902814" y="594507"/>
          <a:ext cx="4718987" cy="4718987"/>
        </a:xfrm>
        <a:prstGeom prst="blockArc">
          <a:avLst>
            <a:gd name="adj1" fmla="val 3857143"/>
            <a:gd name="adj2" fmla="val 6942857"/>
            <a:gd name="adj3" fmla="val 3905"/>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15721D9-7DF4-48ED-9339-DF0145E5669E}">
      <dsp:nvSpPr>
        <dsp:cNvPr id="0" name=""/>
        <dsp:cNvSpPr/>
      </dsp:nvSpPr>
      <dsp:spPr>
        <a:xfrm>
          <a:off x="1902814" y="594507"/>
          <a:ext cx="4718987" cy="4718987"/>
        </a:xfrm>
        <a:prstGeom prst="blockArc">
          <a:avLst>
            <a:gd name="adj1" fmla="val 771429"/>
            <a:gd name="adj2" fmla="val 3857143"/>
            <a:gd name="adj3" fmla="val 3905"/>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CB9C846-B0EC-44DA-9036-EFF7E11F37AE}">
      <dsp:nvSpPr>
        <dsp:cNvPr id="0" name=""/>
        <dsp:cNvSpPr/>
      </dsp:nvSpPr>
      <dsp:spPr>
        <a:xfrm>
          <a:off x="1902814" y="594507"/>
          <a:ext cx="4718987" cy="4718987"/>
        </a:xfrm>
        <a:prstGeom prst="blockArc">
          <a:avLst>
            <a:gd name="adj1" fmla="val 19285714"/>
            <a:gd name="adj2" fmla="val 771429"/>
            <a:gd name="adj3" fmla="val 3905"/>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B277FC2-1CFE-43DA-8072-670286CACE0D}">
      <dsp:nvSpPr>
        <dsp:cNvPr id="0" name=""/>
        <dsp:cNvSpPr/>
      </dsp:nvSpPr>
      <dsp:spPr>
        <a:xfrm>
          <a:off x="1902814" y="594507"/>
          <a:ext cx="4718987" cy="4718987"/>
        </a:xfrm>
        <a:prstGeom prst="blockArc">
          <a:avLst>
            <a:gd name="adj1" fmla="val 16200000"/>
            <a:gd name="adj2" fmla="val 19285714"/>
            <a:gd name="adj3" fmla="val 3905"/>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28E60C5-2694-47E9-9781-D77DD305A6F9}">
      <dsp:nvSpPr>
        <dsp:cNvPr id="0" name=""/>
        <dsp:cNvSpPr/>
      </dsp:nvSpPr>
      <dsp:spPr>
        <a:xfrm>
          <a:off x="3348242" y="2039935"/>
          <a:ext cx="1828130" cy="182813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u="sng" kern="1200" dirty="0"/>
            <a:t>DOMAIN</a:t>
          </a:r>
        </a:p>
      </dsp:txBody>
      <dsp:txXfrm>
        <a:off x="3615965" y="2307658"/>
        <a:ext cx="1292684" cy="1292684"/>
      </dsp:txXfrm>
    </dsp:sp>
    <dsp:sp modelId="{B7E7DAFF-EC78-4674-A9F2-449B9183E7AD}">
      <dsp:nvSpPr>
        <dsp:cNvPr id="0" name=""/>
        <dsp:cNvSpPr/>
      </dsp:nvSpPr>
      <dsp:spPr>
        <a:xfrm>
          <a:off x="3350956" y="-285369"/>
          <a:ext cx="1822702" cy="185189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t>S</a:t>
          </a:r>
          <a:r>
            <a:rPr lang="en-US" sz="2400" b="1" kern="1200" dirty="0"/>
            <a:t>ocial</a:t>
          </a:r>
        </a:p>
      </dsp:txBody>
      <dsp:txXfrm>
        <a:off x="3617885" y="-14166"/>
        <a:ext cx="1288844" cy="1309486"/>
      </dsp:txXfrm>
    </dsp:sp>
    <dsp:sp modelId="{FB0C3F37-9300-4A3C-A5D4-A4201C5707A0}">
      <dsp:nvSpPr>
        <dsp:cNvPr id="0" name=""/>
        <dsp:cNvSpPr/>
      </dsp:nvSpPr>
      <dsp:spPr>
        <a:xfrm>
          <a:off x="5159664" y="585658"/>
          <a:ext cx="1822702" cy="1851892"/>
        </a:xfrm>
        <a:prstGeom prst="ellipse">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t>T</a:t>
          </a:r>
          <a:r>
            <a:rPr lang="en-US" sz="2400" b="1" kern="1200" dirty="0"/>
            <a:t>echnical</a:t>
          </a:r>
        </a:p>
      </dsp:txBody>
      <dsp:txXfrm>
        <a:off x="5426593" y="856861"/>
        <a:ext cx="1288844" cy="1309486"/>
      </dsp:txXfrm>
    </dsp:sp>
    <dsp:sp modelId="{D44348C7-28C4-4D45-BEFE-3B08AE34BF14}">
      <dsp:nvSpPr>
        <dsp:cNvPr id="0" name=""/>
        <dsp:cNvSpPr/>
      </dsp:nvSpPr>
      <dsp:spPr>
        <a:xfrm>
          <a:off x="5563464" y="2542840"/>
          <a:ext cx="1908531" cy="1851892"/>
        </a:xfrm>
        <a:prstGeom prst="ellipse">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t>E</a:t>
          </a:r>
          <a:r>
            <a:rPr lang="en-US" sz="2400" b="1" kern="1200" dirty="0"/>
            <a:t>conomic</a:t>
          </a:r>
        </a:p>
      </dsp:txBody>
      <dsp:txXfrm>
        <a:off x="5842962" y="2814043"/>
        <a:ext cx="1349535" cy="1309486"/>
      </dsp:txXfrm>
    </dsp:sp>
    <dsp:sp modelId="{F0D40063-E5C8-437D-89FD-92AA44AD4BB2}">
      <dsp:nvSpPr>
        <dsp:cNvPr id="0" name=""/>
        <dsp:cNvSpPr/>
      </dsp:nvSpPr>
      <dsp:spPr>
        <a:xfrm>
          <a:off x="4354713" y="4112378"/>
          <a:ext cx="1822702" cy="1851892"/>
        </a:xfrm>
        <a:prstGeom prst="ellipse">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t>E</a:t>
          </a:r>
          <a:r>
            <a:rPr lang="en-US" sz="2400" b="1" kern="1200" dirty="0"/>
            <a:t>nviron-mental</a:t>
          </a:r>
        </a:p>
      </dsp:txBody>
      <dsp:txXfrm>
        <a:off x="4621642" y="4383581"/>
        <a:ext cx="1288844" cy="1309486"/>
      </dsp:txXfrm>
    </dsp:sp>
    <dsp:sp modelId="{98A1DD6E-145C-4161-AC8C-6047073967D4}">
      <dsp:nvSpPr>
        <dsp:cNvPr id="0" name=""/>
        <dsp:cNvSpPr/>
      </dsp:nvSpPr>
      <dsp:spPr>
        <a:xfrm>
          <a:off x="2347199" y="4112378"/>
          <a:ext cx="1822702" cy="1851892"/>
        </a:xfrm>
        <a:prstGeom prst="ellipse">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t>P</a:t>
          </a:r>
          <a:r>
            <a:rPr lang="en-US" sz="2400" b="1" kern="1200" dirty="0"/>
            <a:t>olitical</a:t>
          </a:r>
        </a:p>
      </dsp:txBody>
      <dsp:txXfrm>
        <a:off x="2614128" y="4383581"/>
        <a:ext cx="1288844" cy="1309486"/>
      </dsp:txXfrm>
    </dsp:sp>
    <dsp:sp modelId="{57512C22-2429-4BC0-8305-6B7956E11330}">
      <dsp:nvSpPr>
        <dsp:cNvPr id="0" name=""/>
        <dsp:cNvSpPr/>
      </dsp:nvSpPr>
      <dsp:spPr>
        <a:xfrm>
          <a:off x="1095534" y="2542840"/>
          <a:ext cx="1822702" cy="1851892"/>
        </a:xfrm>
        <a:prstGeom prst="ellipse">
          <a:avLst/>
        </a:prstGeom>
        <a:gradFill rotWithShape="0">
          <a:gsLst>
            <a:gs pos="0">
              <a:schemeClr val="accent3">
                <a:hueOff val="9375220"/>
                <a:satOff val="-14067"/>
                <a:lumOff val="-2288"/>
                <a:alphaOff val="0"/>
                <a:shade val="51000"/>
                <a:satMod val="130000"/>
              </a:schemeClr>
            </a:gs>
            <a:gs pos="80000">
              <a:schemeClr val="accent3">
                <a:hueOff val="9375220"/>
                <a:satOff val="-14067"/>
                <a:lumOff val="-2288"/>
                <a:alphaOff val="0"/>
                <a:shade val="93000"/>
                <a:satMod val="130000"/>
              </a:schemeClr>
            </a:gs>
            <a:gs pos="100000">
              <a:schemeClr val="accent3">
                <a:hueOff val="9375220"/>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t>L</a:t>
          </a:r>
          <a:r>
            <a:rPr lang="en-US" sz="2400" b="1" kern="1200" dirty="0"/>
            <a:t>egal</a:t>
          </a:r>
        </a:p>
      </dsp:txBody>
      <dsp:txXfrm>
        <a:off x="1362463" y="2814043"/>
        <a:ext cx="1288844" cy="1309486"/>
      </dsp:txXfrm>
    </dsp:sp>
    <dsp:sp modelId="{1ED37AF7-6875-4AD6-BC96-649B60DED4C6}">
      <dsp:nvSpPr>
        <dsp:cNvPr id="0" name=""/>
        <dsp:cNvSpPr/>
      </dsp:nvSpPr>
      <dsp:spPr>
        <a:xfrm>
          <a:off x="1542248" y="585658"/>
          <a:ext cx="1822702" cy="1851892"/>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t>E</a:t>
          </a:r>
          <a:r>
            <a:rPr lang="en-US" sz="2400" b="1" kern="1200" dirty="0"/>
            <a:t>thical</a:t>
          </a:r>
        </a:p>
      </dsp:txBody>
      <dsp:txXfrm>
        <a:off x="1809177" y="856861"/>
        <a:ext cx="1288844" cy="130948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7" name="Rectangle 5"/>
          <p:cNvSpPr>
            <a:spLocks noGrp="1" noChangeArrowheads="1"/>
          </p:cNvSpPr>
          <p:nvPr>
            <p:ph type="sldNum" sz="quarter" idx="3"/>
          </p:nvPr>
        </p:nvSpPr>
        <p:spPr bwMode="auto">
          <a:xfrm>
            <a:off x="3973513" y="8831263"/>
            <a:ext cx="303688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b" anchorCtr="0" compatLnSpc="1">
            <a:prstTxWarp prst="textNoShape">
              <a:avLst/>
            </a:prstTxWarp>
          </a:bodyPr>
          <a:lstStyle>
            <a:lvl1pPr algn="r" defTabSz="930275">
              <a:defRPr sz="1200">
                <a:latin typeface="Times"/>
              </a:defRPr>
            </a:lvl1pPr>
          </a:lstStyle>
          <a:p>
            <a:pPr>
              <a:defRPr/>
            </a:pPr>
            <a:fld id="{5F56F6DB-651A-4106-B9C2-29F60F1013A5}" type="slidenum">
              <a:rPr lang="en-US"/>
              <a:pPr>
                <a:defRPr/>
              </a:pPr>
              <a:t>‹#›</a:t>
            </a:fld>
            <a:endParaRPr lang="en-US" dirty="0"/>
          </a:p>
        </p:txBody>
      </p:sp>
    </p:spTree>
    <p:extLst>
      <p:ext uri="{BB962C8B-B14F-4D97-AF65-F5344CB8AC3E}">
        <p14:creationId xmlns:p14="http://schemas.microsoft.com/office/powerpoint/2010/main" val="2341139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Rectangle 4"/>
          <p:cNvSpPr>
            <a:spLocks noGrp="1" noRot="1" noChangeAspect="1" noChangeArrowheads="1" noTextEdit="1"/>
          </p:cNvSpPr>
          <p:nvPr>
            <p:ph type="sldImg" idx="2"/>
          </p:nvPr>
        </p:nvSpPr>
        <p:spPr bwMode="auto">
          <a:xfrm>
            <a:off x="1179513" y="698500"/>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933450" y="4416425"/>
            <a:ext cx="51435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3" name="Rectangle 7"/>
          <p:cNvSpPr>
            <a:spLocks noGrp="1" noChangeArrowheads="1"/>
          </p:cNvSpPr>
          <p:nvPr>
            <p:ph type="sldNum" sz="quarter" idx="5"/>
          </p:nvPr>
        </p:nvSpPr>
        <p:spPr bwMode="auto">
          <a:xfrm>
            <a:off x="3973513" y="8831263"/>
            <a:ext cx="303688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1" tIns="46575" rIns="93151" bIns="46575" numCol="1" anchor="b" anchorCtr="0" compatLnSpc="1">
            <a:prstTxWarp prst="textNoShape">
              <a:avLst/>
            </a:prstTxWarp>
          </a:bodyPr>
          <a:lstStyle>
            <a:lvl1pPr algn="r" defTabSz="930275">
              <a:defRPr sz="1200">
                <a:latin typeface="Times"/>
              </a:defRPr>
            </a:lvl1pPr>
          </a:lstStyle>
          <a:p>
            <a:pPr>
              <a:defRPr/>
            </a:pPr>
            <a:fld id="{5AD99DFC-0259-48DB-B7B5-D1D8362AA354}" type="slidenum">
              <a:rPr lang="en-US"/>
              <a:pPr>
                <a:defRPr/>
              </a:pPr>
              <a:t>‹#›</a:t>
            </a:fld>
            <a:endParaRPr lang="en-US" dirty="0"/>
          </a:p>
        </p:txBody>
      </p:sp>
    </p:spTree>
    <p:extLst>
      <p:ext uri="{BB962C8B-B14F-4D97-AF65-F5344CB8AC3E}">
        <p14:creationId xmlns:p14="http://schemas.microsoft.com/office/powerpoint/2010/main" val="30423697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YjntXYDPw4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imore.com/iphone/things-iphone-replace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witter.com/AndyStanley/status/1428471840603885577?lang=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BC540-EDD9-4154-9149-CB577BBA60B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44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solidFill>
                  <a:schemeClr val="bg1">
                    <a:lumMod val="65000"/>
                  </a:schemeClr>
                </a:solidFill>
                <a:effectLst/>
                <a:latin typeface="Times New Roman" panose="02020603050405020304" pitchFamily="18" charset="0"/>
                <a:ea typeface="Times New Roman" panose="02020603050405020304" pitchFamily="18" charset="0"/>
              </a:rPr>
              <a:t>In the fascinating futurist movie The Matrix, early on, the leader Morpheus challenges the future leader, Neo. In the challenge he offers, Morpheus reminds Neo (and everyone who follows) that he has free will to decide the choices he makes, the path of his life, and impact he can achieve (</a:t>
            </a:r>
            <a:r>
              <a:rPr lang="en-US" sz="1200" dirty="0">
                <a:solidFill>
                  <a:schemeClr val="bg1">
                    <a:lumMod val="75000"/>
                  </a:schemeClr>
                </a:solidFill>
                <a:effectLst/>
                <a:latin typeface="Arial" panose="020B0604020202020204" pitchFamily="34" charset="0"/>
                <a:ea typeface="Times New Roman" panose="02020603050405020304" pitchFamily="18" charset="0"/>
              </a:rPr>
              <a:t>Wachowski &amp; Wachowski, 1999). </a:t>
            </a:r>
            <a:r>
              <a:rPr lang="en-US" sz="1200" dirty="0">
                <a:solidFill>
                  <a:schemeClr val="bg1">
                    <a:lumMod val="65000"/>
                  </a:schemeClr>
                </a:solidFill>
                <a:effectLst/>
                <a:latin typeface="Times New Roman" panose="02020603050405020304" pitchFamily="18" charset="0"/>
                <a:ea typeface="Times New Roman" panose="02020603050405020304" pitchFamily="18" charset="0"/>
              </a:rPr>
              <a:t>Using the metaphor of a blue pill that keeps people in the mindless present state continuing to get what they’ve always gotten, or the red pill that takes them into the Matrix of the future. I offer you the same challenge right now.</a:t>
            </a:r>
          </a:p>
          <a:p>
            <a:pPr marL="228600" indent="-228600">
              <a:buAutoNum type="arabicPeriod"/>
            </a:pPr>
            <a:endParaRPr lang="en-US" sz="1200" dirty="0">
              <a:solidFill>
                <a:schemeClr val="bg1">
                  <a:lumMod val="65000"/>
                </a:schemeClr>
              </a:solidFill>
              <a:effectLst/>
              <a:latin typeface="Times New Roman" panose="02020603050405020304" pitchFamily="18" charset="0"/>
              <a:ea typeface="Times New Roman" panose="02020603050405020304" pitchFamily="18" charset="0"/>
            </a:endParaRPr>
          </a:p>
          <a:p>
            <a:pPr marL="228600" indent="-228600">
              <a:buAutoNum type="arabicPeriod"/>
            </a:pPr>
            <a:r>
              <a:rPr lang="en-US" sz="1200" dirty="0">
                <a:solidFill>
                  <a:schemeClr val="bg1">
                    <a:lumMod val="65000"/>
                  </a:schemeClr>
                </a:solidFill>
                <a:effectLst/>
                <a:latin typeface="Times New Roman" panose="02020603050405020304" pitchFamily="18" charset="0"/>
                <a:ea typeface="Times New Roman" panose="02020603050405020304" pitchFamily="18" charset="0"/>
              </a:rPr>
              <a:t>If you wish to leave now and not challenge yourself to learn strategic foresight and imagine alternative futures for Sts. RNI, you are free to go with no condemnation or recriminations. [SPEAKERS NOTE: BE SURE TO SMILE AT THIS POINT.]</a:t>
            </a:r>
          </a:p>
          <a:p>
            <a:pPr marL="228600" indent="-228600">
              <a:buAutoNum type="arabicPeriod"/>
            </a:pPr>
            <a:endParaRPr lang="en-US" sz="1200" dirty="0">
              <a:solidFill>
                <a:schemeClr val="bg1">
                  <a:lumMod val="65000"/>
                </a:schemeClr>
              </a:solidFill>
              <a:effectLst/>
              <a:latin typeface="Times New Roman" panose="02020603050405020304" pitchFamily="18" charset="0"/>
              <a:ea typeface="Times New Roman" panose="02020603050405020304" pitchFamily="18" charset="0"/>
            </a:endParaRPr>
          </a:p>
          <a:p>
            <a:pPr marL="228600" indent="-228600">
              <a:buAutoNum type="arabicPeriod"/>
            </a:pPr>
            <a:r>
              <a:rPr lang="en-US" sz="1200" dirty="0">
                <a:solidFill>
                  <a:schemeClr val="bg1">
                    <a:lumMod val="65000"/>
                  </a:schemeClr>
                </a:solidFill>
                <a:effectLst/>
                <a:latin typeface="Times New Roman" panose="02020603050405020304" pitchFamily="18" charset="0"/>
                <a:ea typeface="Times New Roman" panose="02020603050405020304" pitchFamily="18" charset="0"/>
              </a:rPr>
              <a:t>But if you stay, and I sincerely hope you will, you agree to remain for the entire workshop and fully engage in every aspect of the future smart journey and support the person to your left or right. </a:t>
            </a:r>
          </a:p>
          <a:p>
            <a:pPr marL="228600" indent="-228600">
              <a:buAutoNum type="arabicPeriod"/>
            </a:pPr>
            <a:endParaRPr lang="en-US" sz="1200" dirty="0">
              <a:solidFill>
                <a:schemeClr val="bg1">
                  <a:lumMod val="65000"/>
                </a:schemeClr>
              </a:solidFill>
              <a:effectLst/>
              <a:latin typeface="Times New Roman" panose="02020603050405020304" pitchFamily="18" charset="0"/>
              <a:ea typeface="Times New Roman" panose="02020603050405020304" pitchFamily="18" charset="0"/>
            </a:endParaRPr>
          </a:p>
          <a:p>
            <a:pPr marL="228600" indent="-228600">
              <a:buAutoNum type="arabicPeriod"/>
            </a:pPr>
            <a:r>
              <a:rPr lang="en-US" sz="1200" dirty="0">
                <a:solidFill>
                  <a:schemeClr val="bg1">
                    <a:lumMod val="65000"/>
                  </a:schemeClr>
                </a:solidFill>
                <a:effectLst/>
                <a:latin typeface="Times New Roman" panose="02020603050405020304" pitchFamily="18" charset="0"/>
                <a:ea typeface="Times New Roman" panose="02020603050405020304" pitchFamily="18" charset="0"/>
              </a:rPr>
              <a:t>God has given you free will so the choice is yours. I will wait silently and drink some coffee to give you time to decide if you will leave or stay.</a:t>
            </a:r>
          </a:p>
          <a:p>
            <a:pPr marL="228600" indent="-228600">
              <a:buAutoNum type="arabicPeriod"/>
            </a:pPr>
            <a:endParaRPr lang="en-US" sz="1200" dirty="0">
              <a:solidFill>
                <a:schemeClr val="bg1">
                  <a:lumMod val="65000"/>
                </a:schemeClr>
              </a:solidFill>
              <a:effectLst/>
              <a:latin typeface="Times New Roman" panose="02020603050405020304" pitchFamily="18" charset="0"/>
              <a:ea typeface="Times New Roman" panose="02020603050405020304" pitchFamily="18" charset="0"/>
            </a:endParaRPr>
          </a:p>
          <a:p>
            <a:pPr marL="0" indent="0">
              <a:buNone/>
            </a:pPr>
            <a:r>
              <a:rPr lang="en-US" sz="1200" dirty="0">
                <a:solidFill>
                  <a:schemeClr val="bg1">
                    <a:lumMod val="65000"/>
                  </a:schemeClr>
                </a:solidFill>
                <a:effectLst/>
                <a:latin typeface="Times New Roman" panose="02020603050405020304" pitchFamily="18" charset="0"/>
                <a:ea typeface="Times New Roman" panose="02020603050405020304" pitchFamily="18" charset="0"/>
              </a:rPr>
              <a:t>[SPEAKERS NOTE: Make sure to wait at least 15 seconds in case anyone wants to leave and until they laugh and realize they will partake in a very different kind of experience.]</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10</a:t>
            </a:fld>
            <a:endParaRPr lang="en-US" dirty="0"/>
          </a:p>
        </p:txBody>
      </p:sp>
    </p:spTree>
    <p:extLst>
      <p:ext uri="{BB962C8B-B14F-4D97-AF65-F5344CB8AC3E}">
        <p14:creationId xmlns:p14="http://schemas.microsoft.com/office/powerpoint/2010/main" val="2050966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800" b="0" dirty="0">
                <a:latin typeface="Arial" panose="020B0604020202020204" pitchFamily="34" charset="0"/>
                <a:cs typeface="Arial" panose="020B0604020202020204" pitchFamily="34" charset="0"/>
              </a:rPr>
              <a:t>Two of the current gurus of leadership challenge all leaders to stay focused on the future and constantly changing things to make them better (</a:t>
            </a:r>
            <a:r>
              <a:rPr kumimoji="0" lang="en-US" sz="18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Kouzes &amp; Posner, 2017). </a:t>
            </a:r>
            <a:r>
              <a:rPr lang="en-US" sz="1800" b="0" dirty="0">
                <a:latin typeface="Arial" panose="020B0604020202020204" pitchFamily="34" charset="0"/>
                <a:cs typeface="Arial" panose="020B0604020202020204" pitchFamily="34" charset="0"/>
              </a:rPr>
              <a:t>A leader must always ensure there is alignment between their words, actions, and core values and focused on where they are leading their organization (</a:t>
            </a:r>
            <a:r>
              <a:rPr kumimoji="0" lang="en-US" sz="18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Kouzes &amp; Posner, 2017). </a:t>
            </a:r>
            <a:r>
              <a:rPr lang="en-US" sz="1800" b="0" dirty="0">
                <a:latin typeface="Arial" panose="020B0604020202020204" pitchFamily="34" charset="0"/>
                <a:cs typeface="Arial" panose="020B0604020202020204" pitchFamily="34" charset="0"/>
              </a:rPr>
              <a:t> </a:t>
            </a:r>
          </a:p>
          <a:p>
            <a:pPr marL="342900" indent="-342900">
              <a:buAutoNum type="arabicPeriod"/>
            </a:pPr>
            <a:endParaRPr lang="en-US" sz="1800" b="0" dirty="0">
              <a:latin typeface="Arial" panose="020B0604020202020204" pitchFamily="34" charset="0"/>
              <a:cs typeface="Arial" panose="020B0604020202020204" pitchFamily="34" charset="0"/>
            </a:endParaRPr>
          </a:p>
          <a:p>
            <a:pPr marL="342900" indent="-342900">
              <a:buAutoNum type="arabicPeriod"/>
            </a:pPr>
            <a:r>
              <a:rPr lang="en-US" sz="1800" b="0" dirty="0">
                <a:latin typeface="Arial" panose="020B0604020202020204" pitchFamily="34" charset="0"/>
                <a:cs typeface="Arial" panose="020B0604020202020204" pitchFamily="34" charset="0"/>
              </a:rPr>
              <a:t>However, in Orthodox churches, my Stewardship Calling ministry has identified Three Levels of Stewardship Engagement (Stewardship Calling, n.d.b.). The Team Member executes the ministry activities given to them. The Ministry Manager ensures the Team Members have the necessary resources and manages the proper execution of Team Members’ tasks in alignment with the church’s vision and goals. But it is the Parish Council Leader’s job to constantly focus on the parish’s inspiring Why and changes necessary for a future that allows the parish to achieve its Vision consistent with its Core Values. </a:t>
            </a:r>
          </a:p>
          <a:p>
            <a:pPr marL="342900" indent="-342900">
              <a:buAutoNum type="arabicPeriod"/>
            </a:pPr>
            <a:endParaRPr lang="en-US" sz="1800" b="0" dirty="0">
              <a:latin typeface="Arial" panose="020B0604020202020204" pitchFamily="34" charset="0"/>
              <a:cs typeface="Arial" panose="020B0604020202020204" pitchFamily="34" charset="0"/>
            </a:endParaRPr>
          </a:p>
          <a:p>
            <a:pPr marL="342900" indent="-342900">
              <a:buAutoNum type="arabicPeriod"/>
            </a:pPr>
            <a:r>
              <a:rPr lang="en-US" sz="1800" b="0" dirty="0">
                <a:latin typeface="Arial" panose="020B0604020202020204" pitchFamily="34" charset="0"/>
                <a:cs typeface="Arial" panose="020B0604020202020204" pitchFamily="34" charset="0"/>
              </a:rPr>
              <a:t>Many “so-called leaders” take their eyes off the future and vison to micro-manage and emasculate the Managers and even Team Members. Those people are not effective leaders. So, for this retreat, I ask you to ignore the tyranny of the urgent and significant parish internal minutiae that inevitably tries to demand your time and instead focus on the future with strategic foresight.</a:t>
            </a:r>
          </a:p>
          <a:p>
            <a:endParaRPr lang="en-US" sz="18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5AD99DFC-0259-48DB-B7B5-D1D8362AA354}"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416621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the Orthodox Church, we are constantly challenged to experience a μετάνοια, which is</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 fundamental change of heart and personal transformation. What we are asking for in this workshop is for every Parish Council member to have such a </a:t>
            </a:r>
            <a:r>
              <a:rPr lang="en-US" dirty="0"/>
              <a:t>μετάνοια and reimagine their role as a leader guiding the faithful toward a bright future rather than a manager of the status quo.</a:t>
            </a: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12</a:t>
            </a:fld>
            <a:endParaRPr lang="en-US" dirty="0"/>
          </a:p>
        </p:txBody>
      </p:sp>
    </p:spTree>
    <p:extLst>
      <p:ext uri="{BB962C8B-B14F-4D97-AF65-F5344CB8AC3E}">
        <p14:creationId xmlns:p14="http://schemas.microsoft.com/office/powerpoint/2010/main" val="727755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a:latin typeface="Arial" panose="020B0604020202020204" pitchFamily="34" charset="0"/>
              </a:rPr>
              <a:t>One of the most profound and challenging comments for church leaders was offered by the highly successful pastor of the Saddleback mega-church (Warren, 2013). [SPEAKERS NOTE: READ QUOTE].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dirty="0">
              <a:latin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a:latin typeface="Arial" panose="020B0604020202020204" pitchFamily="34" charset="0"/>
              </a:rPr>
              <a:t>While we understand we do not have authority to take risks or make changes to the timeless Orthodox theology handed down to us by the Apostles from Christ, the operational side of the church house must constantly be re-examined, improved, and changed AS NECESSARY to meet the needs of a diverse and growing community. </a:t>
            </a:r>
          </a:p>
          <a:p>
            <a:pPr marL="228600" marR="0" lvl="0" indent="-228600" algn="l" defTabSz="914400" rtl="0" eaLnBrk="0" fontAlgn="base" latinLnBrk="0" hangingPunct="0">
              <a:lnSpc>
                <a:spcPct val="100000"/>
              </a:lnSpc>
              <a:spcBef>
                <a:spcPct val="30000"/>
              </a:spcBef>
              <a:spcAft>
                <a:spcPct val="0"/>
              </a:spcAft>
              <a:buClrTx/>
              <a:buSzTx/>
              <a:buFontTx/>
              <a:buAutoNum type="arabicPeriod" startAt="3"/>
              <a:tabLst/>
              <a:defRPr/>
            </a:pPr>
            <a:endParaRPr lang="en-US" sz="1200" dirty="0">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13</a:t>
            </a:fld>
            <a:endParaRPr lang="en-US" dirty="0"/>
          </a:p>
        </p:txBody>
      </p:sp>
    </p:spTree>
    <p:extLst>
      <p:ext uri="{BB962C8B-B14F-4D97-AF65-F5344CB8AC3E}">
        <p14:creationId xmlns:p14="http://schemas.microsoft.com/office/powerpoint/2010/main" val="1784545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228600" indent="-228600">
              <a:buAutoNum type="arabicPeriod"/>
            </a:pPr>
            <a:r>
              <a:rPr lang="en-US" dirty="0"/>
              <a:t>All this talk of change leads to the profound question of what would you do if you weren't afraid? </a:t>
            </a:r>
          </a:p>
          <a:p>
            <a:pPr marL="228600" indent="-228600">
              <a:buAutoNum type="arabicPeriod"/>
            </a:pPr>
            <a:endParaRPr lang="en-US" dirty="0"/>
          </a:p>
          <a:p>
            <a:pPr marL="228600" indent="-228600">
              <a:buAutoNum type="arabicPeriod"/>
            </a:pPr>
            <a:r>
              <a:rPr lang="en-US" dirty="0"/>
              <a:t>Everyone is afraid of something. You offered some of your biggest fears in the ice breaker. But there are more things that frighten you and keep you moored to the dock rather than sailing toward the horizon.</a:t>
            </a:r>
          </a:p>
          <a:p>
            <a:pPr marL="228600" indent="-228600">
              <a:buAutoNum type="arabicPeriod"/>
            </a:pPr>
            <a:endParaRPr lang="en-US" dirty="0"/>
          </a:p>
          <a:p>
            <a:pPr marL="228600" indent="-228600">
              <a:buAutoNum type="arabicPeriod"/>
            </a:pPr>
            <a:r>
              <a:rPr lang="en-US" dirty="0"/>
              <a:t>As a group, we need to help each other overcome our individual and collective fears so that we may more creatively imagine a powerful future untethered by fear. </a:t>
            </a:r>
          </a:p>
          <a:p>
            <a:pPr marL="228600" indent="-228600">
              <a:buAutoNum type="arabicPeriod"/>
            </a:pPr>
            <a:endParaRPr lang="en-US" dirty="0"/>
          </a:p>
          <a:p>
            <a:pPr marL="228600" indent="-228600">
              <a:buAutoNum type="arabicPeriod"/>
            </a:pPr>
            <a:r>
              <a:rPr lang="en-US" dirty="0"/>
              <a:t>To see through the forest to the clearing on the other side will take courage, leadership, and a committed and unified team. And in this moment, and at this place, God has chosen YOU to lead this journey!</a:t>
            </a:r>
          </a:p>
        </p:txBody>
      </p:sp>
      <p:sp>
        <p:nvSpPr>
          <p:cNvPr id="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F0CBC540-EDD9-4154-9149-CB577BBA60B4}"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077398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90000"/>
              </a:lnSpc>
              <a:spcBef>
                <a:spcPct val="0"/>
              </a:spcBef>
              <a:spcAft>
                <a:spcPts val="600"/>
              </a:spcAft>
              <a:buClrTx/>
              <a:buSzTx/>
              <a:buFontTx/>
              <a:buAutoNum type="arabicPeriod"/>
              <a:tabLst/>
              <a:defRPr/>
            </a:pPr>
            <a:r>
              <a:rPr lang="en-US" sz="900" dirty="0"/>
              <a:t>Attributed</a:t>
            </a:r>
            <a:r>
              <a:rPr lang="en-US" sz="900" u="none" strike="noStrike" kern="100" dirty="0">
                <a:effectLst/>
                <a:latin typeface="Arial" panose="020B0604020202020204" pitchFamily="34" charset="0"/>
                <a:ea typeface="Calibri" panose="020F0502020204030204" pitchFamily="34" charset="0"/>
                <a:cs typeface="Arial" panose="020B0604020202020204" pitchFamily="34" charset="0"/>
              </a:rPr>
              <a:t>, alternatively to either noted business guru Peter Drucker (Drucker, 2004) or President Abraham Lincoln (with no source ever identified), “the best way to predict the future is to create it.”</a:t>
            </a:r>
          </a:p>
          <a:p>
            <a:pPr marL="228600" marR="0" lvl="0" indent="-228600" algn="l" defTabSz="914400" rtl="0" eaLnBrk="1" fontAlgn="base" latinLnBrk="0" hangingPunct="1">
              <a:lnSpc>
                <a:spcPct val="90000"/>
              </a:lnSpc>
              <a:spcBef>
                <a:spcPct val="0"/>
              </a:spcBef>
              <a:spcAft>
                <a:spcPts val="600"/>
              </a:spcAft>
              <a:buClrTx/>
              <a:buSzTx/>
              <a:buFontTx/>
              <a:buAutoNum type="arabicPeriod"/>
              <a:tabLst/>
              <a:defRPr/>
            </a:pPr>
            <a:endParaRPr lang="en-US" sz="900" u="none" strike="noStrike" kern="100" dirty="0">
              <a:effectLst/>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base" latinLnBrk="0" hangingPunct="1">
              <a:lnSpc>
                <a:spcPct val="90000"/>
              </a:lnSpc>
              <a:spcBef>
                <a:spcPct val="0"/>
              </a:spcBef>
              <a:spcAft>
                <a:spcPts val="600"/>
              </a:spcAft>
              <a:buClrTx/>
              <a:buSzTx/>
              <a:buFontTx/>
              <a:buAutoNum type="arabicPeriod"/>
              <a:tabLst/>
              <a:defRPr/>
            </a:pPr>
            <a:r>
              <a:rPr lang="en-US" sz="900" u="none" strike="noStrike" kern="100" dirty="0">
                <a:effectLst/>
                <a:latin typeface="Arial" panose="020B0604020202020204" pitchFamily="34" charset="0"/>
                <a:ea typeface="Calibri" panose="020F0502020204030204" pitchFamily="34" charset="0"/>
                <a:cs typeface="Arial" panose="020B0604020202020204" pitchFamily="34" charset="0"/>
              </a:rPr>
              <a:t>This powerful and hopeful sentiment is one of encouragement that humbly and prayerfully encourages us that through the processes of being “Future Smart” (</a:t>
            </a:r>
            <a:r>
              <a:rPr lang="en-US" sz="1800" dirty="0">
                <a:effectLst/>
                <a:highlight>
                  <a:srgbClr val="FFFF00"/>
                </a:highlight>
                <a:latin typeface="Times New Roman" panose="02020603050405020304" pitchFamily="18" charset="0"/>
                <a:ea typeface="Times New Roman" panose="02020603050405020304" pitchFamily="18" charset="0"/>
              </a:rPr>
              <a:t>Canton, 2015) and the techniques of strategic foresight, we ca</a:t>
            </a:r>
            <a:r>
              <a:rPr lang="en-US" sz="900" u="none" strike="noStrike" kern="100" dirty="0">
                <a:effectLst/>
                <a:latin typeface="Arial" panose="020B0604020202020204" pitchFamily="34" charset="0"/>
                <a:ea typeface="Calibri" panose="020F0502020204030204" pitchFamily="34" charset="0"/>
                <a:cs typeface="Arial" panose="020B0604020202020204" pitchFamily="34" charset="0"/>
              </a:rPr>
              <a:t>n help shape the desired future for ourselves, our parishioners, and Sts. RNI. The processes we learn and use today are some of the many tools we have at our disposal to build the futures our parishioners want and need.</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15</a:t>
            </a:fld>
            <a:endParaRPr lang="en-US" dirty="0"/>
          </a:p>
        </p:txBody>
      </p:sp>
    </p:spTree>
    <p:extLst>
      <p:ext uri="{BB962C8B-B14F-4D97-AF65-F5344CB8AC3E}">
        <p14:creationId xmlns:p14="http://schemas.microsoft.com/office/powerpoint/2010/main" val="1908157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i="0" dirty="0">
                <a:solidFill>
                  <a:srgbClr val="000000"/>
                </a:solidFill>
                <a:effectLst/>
                <a:highlight>
                  <a:srgbClr val="FFFF00"/>
                </a:highlight>
                <a:latin typeface="Times New Roman" panose="02020603050405020304" pitchFamily="18" charset="0"/>
                <a:ea typeface="Times New Roman" panose="02020603050405020304" pitchFamily="18" charset="0"/>
              </a:rPr>
              <a:t>The courage we need as leaders of a parish is promised to us by our Lord and Saviour who challenged us to understand that unless we lead the Parish with vison, the consequences to the PIPs (parishioners on pews) and Sts. RNI can be suboptimal or downright dismal. (New King James Version, 1982, Proverbs 29:18).</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16</a:t>
            </a:fld>
            <a:endParaRPr lang="en-US" dirty="0"/>
          </a:p>
        </p:txBody>
      </p:sp>
    </p:spTree>
    <p:extLst>
      <p:ext uri="{BB962C8B-B14F-4D97-AF65-F5344CB8AC3E}">
        <p14:creationId xmlns:p14="http://schemas.microsoft.com/office/powerpoint/2010/main" val="3330142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highlight>
                  <a:srgbClr val="00FFFF"/>
                </a:highlight>
                <a:latin typeface="Times New Roman" panose="02020603050405020304" pitchFamily="18" charset="0"/>
                <a:ea typeface="Times New Roman" panose="02020603050405020304" pitchFamily="18" charset="0"/>
              </a:rPr>
              <a:t>But what happens if we do not apply strategic foresight and become future smart? While clearly our parish will suffer, there is more at stake. </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dirty="0">
              <a:effectLst/>
              <a:highlight>
                <a:srgbClr val="00FFFF"/>
              </a:highlight>
              <a:latin typeface="Times New Roman" panose="02020603050405020304" pitchFamily="18" charset="0"/>
              <a:ea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highlight>
                  <a:srgbClr val="00FFFF"/>
                </a:highlight>
                <a:latin typeface="Times New Roman" panose="02020603050405020304" pitchFamily="18" charset="0"/>
                <a:ea typeface="Times New Roman" panose="02020603050405020304" pitchFamily="18" charset="0"/>
              </a:rPr>
              <a:t>Dr. Clayton Christensen was one of the most famous and dynamic professors at Harvard Business School until his untimely passing a few years ago from cancer. He developed the “Disruptive Innovation” and “Jobs To Be Done” theories that revolutionized business thinking in our times (Christensen, 2016a; Christensen, 2016b).</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dirty="0">
              <a:effectLst/>
              <a:highlight>
                <a:srgbClr val="00FFFF"/>
              </a:highlight>
              <a:latin typeface="Times New Roman" panose="02020603050405020304" pitchFamily="18" charset="0"/>
              <a:ea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highlight>
                  <a:srgbClr val="00FFFF"/>
                </a:highlight>
                <a:latin typeface="Times New Roman" panose="02020603050405020304" pitchFamily="18" charset="0"/>
                <a:ea typeface="Times New Roman" panose="02020603050405020304" pitchFamily="18" charset="0"/>
              </a:rPr>
              <a:t>But he was also a Godly man and devoted member of the Church of Jesus Christ of Later Day Saints. He constantly preached that religion played not only a critical role for the obvious theological reasons, but there was also a strategic foresight critical role religion played regarding one of the most important and cherished elements of our American society. </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dirty="0">
              <a:effectLst/>
              <a:highlight>
                <a:srgbClr val="00FFFF"/>
              </a:highlight>
              <a:latin typeface="Times New Roman" panose="02020603050405020304" pitchFamily="18" charset="0"/>
              <a:ea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highlight>
                  <a:srgbClr val="00FFFF"/>
                </a:highlight>
                <a:latin typeface="Times New Roman" panose="02020603050405020304" pitchFamily="18" charset="0"/>
                <a:ea typeface="Times New Roman" panose="02020603050405020304" pitchFamily="18" charset="0"/>
              </a:rPr>
              <a:t>Let’s watch the video and think about the future he presents unless we do a better job with our work today. </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dirty="0">
              <a:effectLst/>
              <a:highlight>
                <a:srgbClr val="00FFFF"/>
              </a:highligh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17</a:t>
            </a:fld>
            <a:endParaRPr lang="en-US" dirty="0"/>
          </a:p>
        </p:txBody>
      </p:sp>
    </p:spTree>
    <p:extLst>
      <p:ext uri="{BB962C8B-B14F-4D97-AF65-F5344CB8AC3E}">
        <p14:creationId xmlns:p14="http://schemas.microsoft.com/office/powerpoint/2010/main" val="2970139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highlight>
                  <a:srgbClr val="00FFFF"/>
                </a:highlight>
                <a:latin typeface="Times New Roman" panose="02020603050405020304" pitchFamily="18" charset="0"/>
                <a:ea typeface="Times New Roman" panose="02020603050405020304" pitchFamily="18" charset="0"/>
              </a:rPr>
              <a:t>[ PRESENTER’S NOT: CLICK ON PLAY BUTTON FOR VIDEO]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highlight>
                <a:srgbClr val="00FFFF"/>
              </a:highligh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highlight>
                  <a:srgbClr val="00FFFF"/>
                </a:highlight>
                <a:latin typeface="Times New Roman" panose="02020603050405020304" pitchFamily="18" charset="0"/>
                <a:ea typeface="Times New Roman" panose="02020603050405020304" pitchFamily="18" charset="0"/>
              </a:rPr>
              <a:t>Christensen, C. (2014). The importance of religion. [Video]. YouTube. </a:t>
            </a:r>
            <a:r>
              <a:rPr lang="en-US" sz="1200" u="sng" dirty="0">
                <a:solidFill>
                  <a:schemeClr val="tx1"/>
                </a:solidFill>
                <a:effectLst/>
                <a:highlight>
                  <a:srgbClr val="00FFFF"/>
                </a:highligh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https://www.youtube.com/watch?v=YjntXYDPw44</a:t>
            </a:r>
            <a:endParaRPr lang="en-US" sz="1200" dirty="0">
              <a:solidFill>
                <a:schemeClr val="tx1"/>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18</a:t>
            </a:fld>
            <a:endParaRPr lang="en-US" dirty="0"/>
          </a:p>
        </p:txBody>
      </p:sp>
    </p:spTree>
    <p:extLst>
      <p:ext uri="{BB962C8B-B14F-4D97-AF65-F5344CB8AC3E}">
        <p14:creationId xmlns:p14="http://schemas.microsoft.com/office/powerpoint/2010/main" val="1545341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So how do we do this critical work? </a:t>
            </a:r>
            <a:r>
              <a:rPr lang="en-US" sz="1800" u="none" strike="noStrike" kern="100" dirty="0">
                <a:effectLst/>
                <a:latin typeface="Arial" panose="020B0604020202020204" pitchFamily="34" charset="0"/>
                <a:ea typeface="Calibri" panose="020F0502020204030204" pitchFamily="34" charset="0"/>
                <a:cs typeface="Arial" panose="020B0604020202020204" pitchFamily="34" charset="0"/>
              </a:rPr>
              <a:t>“Future smart” is a process of anticipating, mapping, and harnessing the unimagined by examining and extrapolating trends to predict the future (Canton, 2015). </a:t>
            </a:r>
            <a:endParaRPr lang="en-US" sz="1800"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a:t>
            </a:r>
            <a:r>
              <a:rPr lang="en-US" sz="1800" u="none" strike="noStrike" kern="100" dirty="0">
                <a:effectLst/>
                <a:latin typeface="Arial" panose="020B0604020202020204" pitchFamily="34" charset="0"/>
                <a:ea typeface="Calibri" panose="020F0502020204030204" pitchFamily="34" charset="0"/>
                <a:cs typeface="Arial" panose="020B0604020202020204" pitchFamily="34" charset="0"/>
              </a:rPr>
              <a:t>. Humans are capable  of imagining the future but are usually motivated by curiosity, fear, or need (Slaughter, 1993). This is a unique opportunity for you as leaders to facilitate processes that imagine a better future for Sts. RNI and all its parishioners (Kouzes &amp; Posner, 2017).</a:t>
            </a:r>
            <a:endParaRPr lang="en-US" sz="1800" u="sng"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u="none" strike="noStrike" kern="100" dirty="0">
                <a:effectLst/>
                <a:latin typeface="Arial" panose="020B0604020202020204" pitchFamily="34" charset="0"/>
                <a:ea typeface="Calibri" panose="020F0502020204030204" pitchFamily="34" charset="0"/>
                <a:cs typeface="Arial" panose="020B0604020202020204" pitchFamily="34" charset="0"/>
              </a:rPr>
              <a:t>3. There are six future smart steps moving from “framing” objectives through “scanning” information to “forecasting” alternatives and determining a “vision,” “plan,” and “actions” to implement the desired future state (Hines, 2006, p. 18). We will begin by scanning the horizon and exploring a potential future smart opportunity for Sts. RNI.</a:t>
            </a:r>
            <a:endParaRPr lang="en-US" sz="1800" u="sng"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5" name="Footer Placeholder 4"/>
          <p:cNvSpPr>
            <a:spLocks noGrp="1"/>
          </p:cNvSpPr>
          <p:nvPr>
            <p:ph type="ftr" sz="quarter" idx="4"/>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6591BCCD-DD40-405B-A7F7-3736F232B2B8}"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10736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It is always critical to start with why to understand the motivation of all work and ground the team in the ultimate objectives.</a:t>
            </a:r>
          </a:p>
          <a:p>
            <a:pPr marL="228600" indent="-228600">
              <a:buAutoNum type="arabicPeriod"/>
            </a:pPr>
            <a:endParaRPr lang="en-US" dirty="0"/>
          </a:p>
          <a:p>
            <a:pPr marL="228600" indent="-228600">
              <a:buAutoNum type="arabicPeriod"/>
            </a:pPr>
            <a:r>
              <a:rPr lang="en-US" dirty="0"/>
              <a:t>The comprehensive strategic planning process Sts. RNI conducted in 2022, resulted in this consensus Why Statement (</a:t>
            </a:r>
            <a:r>
              <a:rPr lang="en-US" sz="1200" dirty="0">
                <a:effectLst/>
                <a:latin typeface="Arial" panose="020B0604020202020204" pitchFamily="34" charset="0"/>
                <a:ea typeface="MS Mincho" panose="02020609040205080304" pitchFamily="49" charset="-128"/>
                <a:cs typeface="Arial" panose="020B0604020202020204" pitchFamily="34" charset="0"/>
              </a:rPr>
              <a:t>Sts. RNI Strategic Plan, n.d.).</a:t>
            </a:r>
          </a:p>
          <a:p>
            <a:pPr marL="228600" indent="-228600">
              <a:buAutoNum type="arabicPeriod"/>
            </a:pP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228600" indent="-228600">
              <a:buAutoNum type="arabicPeriod"/>
            </a:pPr>
            <a:r>
              <a:rPr lang="en-US" sz="1200" dirty="0">
                <a:effectLst/>
                <a:latin typeface="Arial" panose="020B0604020202020204" pitchFamily="34" charset="0"/>
                <a:ea typeface="MS Mincho" panose="02020609040205080304" pitchFamily="49" charset="-128"/>
                <a:cs typeface="Arial" panose="020B0604020202020204" pitchFamily="34" charset="0"/>
              </a:rPr>
              <a:t>The strategic foresight techniques we will discuss and learn today and apply to one of the most critical issues facing Sts. RNI, will hopefully better prepare the parish to welcome all on a transformational journey to a life of purpose and salivation. </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2</a:t>
            </a:fld>
            <a:endParaRPr lang="en-US" dirty="0"/>
          </a:p>
        </p:txBody>
      </p:sp>
    </p:spTree>
    <p:extLst>
      <p:ext uri="{BB962C8B-B14F-4D97-AF65-F5344CB8AC3E}">
        <p14:creationId xmlns:p14="http://schemas.microsoft.com/office/powerpoint/2010/main" val="858995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An </a:t>
            </a:r>
            <a:r>
              <a:rPr lang="en-US" sz="1800" kern="100" dirty="0">
                <a:effectLst/>
                <a:latin typeface="Arial" panose="020B0604020202020204" pitchFamily="34" charset="0"/>
                <a:ea typeface="Times New Roman" panose="02020603050405020304" pitchFamily="18" charset="0"/>
                <a:cs typeface="Arial" panose="020B0604020202020204" pitchFamily="34" charset="0"/>
              </a:rPr>
              <a:t>early academic article about being future smart defined futures literacy as “the capacity to explore the potential of the present to give rise to the future” focusing on greater awareness of situations and the impacts of change over time (Miller, 2007, p. 347).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latin typeface="Arial" panose="020B0604020202020204" pitchFamily="34" charset="0"/>
                <a:ea typeface="Times New Roman" panose="02020603050405020304" pitchFamily="18" charset="0"/>
                <a:cs typeface="Arial" panose="020B0604020202020204" pitchFamily="34" charset="0"/>
              </a:rPr>
              <a:t>2. Becoming future smart is challenging because of the various approaches to achieving it juxtaposed against urgent needs, divergent cultural backgrounds, and the differing desires of diverse people and organizations. This leads to the need for a “futures literacy framework” that focuses on individuals being cognizant and conscious about the future and examining different assumptions and paths that vary depending on present desires and intentions (Benavides-</a:t>
            </a:r>
            <a:r>
              <a:rPr lang="en-US" sz="1800" kern="100" dirty="0">
                <a:effectLst/>
                <a:highlight>
                  <a:srgbClr val="00FFFF"/>
                </a:highlight>
                <a:latin typeface="Arial" panose="020B0604020202020204" pitchFamily="34" charset="0"/>
                <a:ea typeface="Times New Roman" panose="02020603050405020304" pitchFamily="18" charset="0"/>
                <a:cs typeface="Arial" panose="020B0604020202020204" pitchFamily="34" charset="0"/>
              </a:rPr>
              <a:t>Rincón &amp; Díaz-Domínguez, 2022,</a:t>
            </a:r>
            <a:r>
              <a:rPr lang="en-US" sz="1800" kern="100" dirty="0">
                <a:effectLst/>
                <a:latin typeface="Arial" panose="020B0604020202020204" pitchFamily="34" charset="0"/>
                <a:ea typeface="Times New Roman" panose="02020603050405020304" pitchFamily="18" charset="0"/>
                <a:cs typeface="Arial" panose="020B0604020202020204" pitchFamily="34" charset="0"/>
              </a:rPr>
              <a:t> p. 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latin typeface="Arial" panose="020B0604020202020204" pitchFamily="34" charset="0"/>
                <a:ea typeface="Times New Roman" panose="02020603050405020304" pitchFamily="18" charset="0"/>
                <a:cs typeface="Arial" panose="020B0604020202020204" pitchFamily="34" charset="0"/>
              </a:rPr>
              <a:t>3. While the future cannot be perfectly predicted accurately, the discipline of future smart studies focuses on providing examination, exploration, and mapping to partake in creating a desired future (Slaughter, 1993, p. 372).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latin typeface="Arial" panose="020B0604020202020204" pitchFamily="34" charset="0"/>
                <a:ea typeface="Times New Roman" panose="02020603050405020304" pitchFamily="18" charset="0"/>
                <a:cs typeface="Arial" panose="020B0604020202020204" pitchFamily="34" charset="0"/>
              </a:rPr>
              <a:t>4. This requires us to seek possible alternatives by “developing and interpreting stories about possible, probable and desirable futures” (Miller, 2007, p. 347).</a:t>
            </a:r>
            <a:endParaRPr lang="en-US" sz="1800" u="sng" kern="100" dirty="0">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00" dirty="0">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00" dirty="0">
              <a:effectLst/>
              <a:latin typeface="Arial" panose="020B0604020202020204" pitchFamily="34"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5" name="Footer Placeholder 4"/>
          <p:cNvSpPr>
            <a:spLocks noGrp="1"/>
          </p:cNvSpPr>
          <p:nvPr>
            <p:ph type="ftr" sz="quarter" idx="4"/>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6591BCCD-DD40-405B-A7F7-3736F232B2B8}"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146268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dirty="0">
                <a:effectLst/>
                <a:latin typeface="Arial" panose="020B0604020202020204" pitchFamily="34" charset="0"/>
                <a:ea typeface="Calibri" panose="020F0502020204030204" pitchFamily="34" charset="0"/>
              </a:rPr>
              <a:t>1. Scanning the horizon involves intentional and systematic research of relevant trends and the threats/opportunities that could impact an organization’s ability to achieve its objectives (</a:t>
            </a:r>
            <a:r>
              <a:rPr lang="en-US" sz="1800" dirty="0">
                <a:effectLst/>
                <a:highlight>
                  <a:srgbClr val="00FFFF"/>
                </a:highlight>
                <a:latin typeface="Arial" panose="020B0604020202020204" pitchFamily="34" charset="0"/>
                <a:ea typeface="Calibri" panose="020F0502020204030204" pitchFamily="34" charset="0"/>
              </a:rPr>
              <a:t>Cheah, 2020).</a:t>
            </a:r>
          </a:p>
          <a:p>
            <a:pPr marL="228600" indent="-228600">
              <a:buAutoNum type="arabicPeriod"/>
            </a:pPr>
            <a:endParaRPr lang="en-US" sz="1800" dirty="0">
              <a:effectLst/>
              <a:highlight>
                <a:srgbClr val="00FFFF"/>
              </a:highlight>
              <a:latin typeface="Arial" panose="020B0604020202020204" pitchFamily="34" charset="0"/>
              <a:ea typeface="Calibri" panose="020F0502020204030204" pitchFamily="34" charset="0"/>
            </a:endParaRPr>
          </a:p>
          <a:p>
            <a:pPr marL="0" indent="0">
              <a:buNone/>
            </a:pPr>
            <a:r>
              <a:rPr lang="en-US" sz="1800" u="none" strike="noStrike" kern="100" dirty="0">
                <a:effectLst/>
                <a:latin typeface="Times New Roman" panose="02020603050405020304" pitchFamily="18" charset="0"/>
                <a:ea typeface="Calibri" panose="020F0502020204030204" pitchFamily="34" charset="0"/>
                <a:cs typeface="Arial" panose="020B0604020202020204" pitchFamily="34" charset="0"/>
              </a:rPr>
              <a:t>2. Horizon scanning begins a process of looking to the future to identify possible events and results that can serve as a first step in creating strategies (</a:t>
            </a:r>
            <a:r>
              <a:rPr lang="en-US" sz="1800" u="none" kern="100" dirty="0">
                <a:effectLst/>
                <a:highlight>
                  <a:srgbClr val="00FFFF"/>
                </a:highlight>
                <a:latin typeface="Arial" panose="020B0604020202020204" pitchFamily="34" charset="0"/>
                <a:ea typeface="Calibri" panose="020F0502020204030204" pitchFamily="34" charset="0"/>
                <a:cs typeface="Arial" panose="020B0604020202020204" pitchFamily="34" charset="0"/>
              </a:rPr>
              <a:t>Cuhls, 2020). </a:t>
            </a:r>
            <a:r>
              <a:rPr lang="en-US" sz="1800" u="none" strike="noStrike" kern="100" dirty="0">
                <a:effectLst/>
                <a:latin typeface="Times New Roman" panose="02020603050405020304" pitchFamily="18" charset="0"/>
                <a:ea typeface="Calibri" panose="020F0502020204030204" pitchFamily="34" charset="0"/>
                <a:cs typeface="Arial" panose="020B0604020202020204" pitchFamily="34" charset="0"/>
              </a:rPr>
              <a:t>  </a:t>
            </a:r>
          </a:p>
          <a:p>
            <a:pPr marL="0" indent="0">
              <a:buNone/>
            </a:pPr>
            <a:endParaRPr lang="en-US" sz="1800" u="none" strike="noStrike" kern="100" dirty="0">
              <a:effectLst/>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u="none" strike="noStrike" kern="100" dirty="0">
                <a:effectLst/>
                <a:latin typeface="Times New Roman" panose="02020603050405020304" pitchFamily="18" charset="0"/>
                <a:ea typeface="Calibri" panose="020F0502020204030204" pitchFamily="34" charset="0"/>
                <a:cs typeface="Arial" panose="020B0604020202020204" pitchFamily="34" charset="0"/>
              </a:rPr>
              <a:t>3. </a:t>
            </a:r>
            <a:r>
              <a:rPr lang="en-US" sz="1800" kern="100" dirty="0">
                <a:effectLst/>
                <a:latin typeface="Arial" panose="020B0604020202020204" pitchFamily="34" charset="0"/>
                <a:ea typeface="Times New Roman" panose="02020603050405020304" pitchFamily="18" charset="0"/>
                <a:cs typeface="Arial" panose="020B0604020202020204" pitchFamily="34" charset="0"/>
              </a:rPr>
              <a:t>For example, The Pew Research Center calculated that if current religious trends continue, in less than 50 years, Christians will be in the minority in the United States (Pew Research Center, 2022).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latin typeface="Arial" panose="020B0604020202020204" pitchFamily="34" charset="0"/>
                <a:ea typeface="Times New Roman" panose="02020603050405020304" pitchFamily="18" charset="0"/>
                <a:cs typeface="Arial" panose="020B0604020202020204" pitchFamily="34" charset="0"/>
              </a:rPr>
              <a:t>4. Horizon scanning is described in a straightforward video as a “systematic process of gathering information to identify future risks, opportunities, and developments” (</a:t>
            </a:r>
            <a:r>
              <a:rPr lang="en-US" sz="1800" kern="100" dirty="0">
                <a:effectLst/>
                <a:highlight>
                  <a:srgbClr val="00FFFF"/>
                </a:highlight>
                <a:latin typeface="Arial" panose="020B0604020202020204" pitchFamily="34" charset="0"/>
                <a:ea typeface="Times New Roman" panose="02020603050405020304" pitchFamily="18" charset="0"/>
                <a:cs typeface="Arial" panose="020B0604020202020204" pitchFamily="34" charset="0"/>
              </a:rPr>
              <a:t>Big Bang Partnership, 2023).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00" dirty="0">
              <a:effectLst/>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kern="100" dirty="0">
                <a:effectLst/>
                <a:highlight>
                  <a:srgbClr val="00FFFF"/>
                </a:highlight>
                <a:latin typeface="Arial" panose="020B0604020202020204" pitchFamily="34" charset="0"/>
                <a:ea typeface="Times New Roman" panose="02020603050405020304" pitchFamily="18" charset="0"/>
                <a:cs typeface="Arial" panose="020B0604020202020204" pitchFamily="34" charset="0"/>
              </a:rPr>
              <a:t>[SPEAKERS NOTE: IF TIME PERMITS,</a:t>
            </a:r>
            <a:r>
              <a:rPr lang="en-US" sz="1800" kern="100" dirty="0">
                <a:effectLst/>
                <a:highlight>
                  <a:srgbClr val="00FFFF"/>
                </a:highlight>
                <a:latin typeface="Arial" panose="020B0604020202020204" pitchFamily="34" charset="0"/>
                <a:ea typeface="Times New Roman" panose="02020603050405020304" pitchFamily="18" charset="0"/>
                <a:cs typeface="Arial" panose="020B0604020202020204" pitchFamily="34" charset="0"/>
              </a:rPr>
              <a:t> Click on the URL below to learn more about horizon scanning beginning </a:t>
            </a:r>
            <a:r>
              <a:rPr lang="en-US" sz="1800" kern="100" dirty="0">
                <a:effectLst/>
                <a:latin typeface="Arial" panose="020B0604020202020204" pitchFamily="34" charset="0"/>
                <a:ea typeface="Times New Roman" panose="02020603050405020304" pitchFamily="18" charset="0"/>
                <a:cs typeface="Arial" panose="020B0604020202020204" pitchFamily="34" charset="0"/>
              </a:rPr>
              <a:t>at the 4:30 mark of the </a:t>
            </a:r>
            <a:r>
              <a:rPr lang="en-US" sz="1800" kern="100" dirty="0">
                <a:effectLst/>
                <a:highlight>
                  <a:srgbClr val="00FFFF"/>
                </a:highlight>
                <a:latin typeface="Arial" panose="020B0604020202020204" pitchFamily="34" charset="0"/>
                <a:ea typeface="Times New Roman" panose="02020603050405020304" pitchFamily="18" charset="0"/>
                <a:cs typeface="Arial" panose="020B0604020202020204" pitchFamily="34" charset="0"/>
              </a:rPr>
              <a:t>YouTube video (Big Bang Partnership, 2023).]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highlight>
                  <a:srgbClr val="00FFFF"/>
                </a:highlight>
                <a:latin typeface="Arial" panose="020B0604020202020204" pitchFamily="34" charset="0"/>
                <a:ea typeface="Times New Roman" panose="02020603050405020304" pitchFamily="18" charset="0"/>
                <a:cs typeface="Arial" panose="020B0604020202020204" pitchFamily="34" charset="0"/>
              </a:rPr>
              <a:t>https://www.google.com/search?q=futures+wheel&amp;client=firefox-b-1-d&amp;sca_esv=597665655&amp;tbm=vid&amp;ei=UoSgZcrJJY7b5NoP_I6_0As&amp;start =10&amp;sa=N&amp;ved= 2ahUKEwjKutbYyNaDAxWOLVkFHXzHD7oQ8tMDegQIBBAE&amp;biw=1728&amp;bih=788&amp;dpr=1.11#fpstate=ive&amp;vld=cid:7eb0c832,vid:31iwzGVy10s,st:0)</a:t>
            </a:r>
          </a:p>
          <a:p>
            <a:pPr marL="342900" marR="0">
              <a:spcBef>
                <a:spcPts val="0"/>
              </a:spcBef>
              <a:spcAft>
                <a:spcPts val="0"/>
              </a:spcAft>
            </a:pPr>
            <a:endParaRPr lang="en-US" sz="1800" kern="100" dirty="0">
              <a:effectLst/>
              <a:latin typeface="Arial" panose="020B0604020202020204" pitchFamily="34" charset="0"/>
              <a:ea typeface="Times New Roman" panose="02020603050405020304" pitchFamily="18" charset="0"/>
            </a:endParaRPr>
          </a:p>
          <a:p>
            <a:pPr marL="0" indent="0">
              <a:buNone/>
            </a:pPr>
            <a:endParaRPr lang="en-US" dirty="0"/>
          </a:p>
        </p:txBody>
      </p:sp>
      <p:sp>
        <p:nvSpPr>
          <p:cNvPr id="4" name="Header Placeholder 3"/>
          <p:cNvSpPr>
            <a:spLocks noGrp="1"/>
          </p:cNvSpPr>
          <p:nvPr>
            <p:ph type="hdr" sz="quarter"/>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5" name="Footer Placeholder 4"/>
          <p:cNvSpPr>
            <a:spLocks noGrp="1"/>
          </p:cNvSpPr>
          <p:nvPr>
            <p:ph type="ftr" sz="quarter" idx="4"/>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6591BCCD-DD40-405B-A7F7-3736F232B2B8}" type="slidenum">
              <a:rPr kumimoji="0" 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623497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So, what are some examples to which we can all relate of organizations that may not have practiced future smart strategic foresight?</a:t>
            </a:r>
          </a:p>
          <a:p>
            <a:pPr marL="228600" indent="-228600">
              <a:buAutoNum type="arabicPeriod"/>
            </a:pPr>
            <a:endParaRPr lang="en-US" dirty="0"/>
          </a:p>
          <a:p>
            <a:pPr marL="228600" indent="-228600">
              <a:buAutoNum type="arabicPeriod"/>
            </a:pPr>
            <a:r>
              <a:rPr lang="en-US" dirty="0"/>
              <a:t>Do you recognize any of these items in the pictures before you (that many of you may still have in your garages, attics or basements)? Do you have any idea what replaced them because they were not future smart?</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22</a:t>
            </a:fld>
            <a:endParaRPr lang="en-US" dirty="0"/>
          </a:p>
        </p:txBody>
      </p:sp>
    </p:spTree>
    <p:extLst>
      <p:ext uri="{BB962C8B-B14F-4D97-AF65-F5344CB8AC3E}">
        <p14:creationId xmlns:p14="http://schemas.microsoft.com/office/powerpoint/2010/main" val="1191290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solidFill>
                  <a:srgbClr val="0000FF"/>
                </a:solidFill>
              </a:rPr>
              <a:t>Take a moment and look down this partial list of the 101 products, services, machines, and technologies that the one iPhone replaced (</a:t>
            </a:r>
            <a:r>
              <a:rPr lang="en-US" sz="1200" dirty="0">
                <a:effectLst/>
                <a:highlight>
                  <a:srgbClr val="00FFFF"/>
                </a:highlight>
                <a:latin typeface="Times New Roman" panose="02020603050405020304" pitchFamily="18" charset="0"/>
                <a:ea typeface="Times New Roman" panose="02020603050405020304" pitchFamily="18" charset="0"/>
              </a:rPr>
              <a:t>Freeman, 2022).</a:t>
            </a:r>
          </a:p>
          <a:p>
            <a:pPr marL="228600" indent="-228600">
              <a:buAutoNum type="arabicPeriod"/>
            </a:pPr>
            <a:endParaRPr lang="en-US" sz="1200" dirty="0">
              <a:effectLst/>
              <a:highlight>
                <a:srgbClr val="00FFFF"/>
              </a:highlight>
              <a:latin typeface="Times New Roman" panose="02020603050405020304" pitchFamily="18" charset="0"/>
              <a:ea typeface="Times New Roman" panose="02020603050405020304" pitchFamily="18" charset="0"/>
            </a:endParaRPr>
          </a:p>
          <a:p>
            <a:pPr marL="228600" indent="-228600">
              <a:buAutoNum type="arabicPeriod"/>
            </a:pPr>
            <a:r>
              <a:rPr lang="en-US" sz="1200" dirty="0">
                <a:solidFill>
                  <a:srgbClr val="0000FF"/>
                </a:solidFill>
              </a:rPr>
              <a:t>Now let’s think about one more. The Orthodox services books in the pews have been replaced by the Digital Chant Stand app on your iPhone. So next time you see someone looking at their phone or iPad in church, don’t be so quick to judge them. </a:t>
            </a:r>
          </a:p>
          <a:p>
            <a:endParaRPr lang="en-US" sz="1200" dirty="0">
              <a:solidFill>
                <a:srgbClr val="0000FF"/>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highlight>
                  <a:srgbClr val="00FFFF"/>
                </a:highlight>
                <a:latin typeface="Times New Roman" panose="02020603050405020304" pitchFamily="18" charset="0"/>
                <a:ea typeface="Times New Roman" panose="02020603050405020304" pitchFamily="18" charset="0"/>
              </a:rPr>
              <a:t>Freeman, K.S. (2022, October 25). </a:t>
            </a:r>
            <a:r>
              <a:rPr lang="en-US" sz="1800" i="1" dirty="0">
                <a:effectLst/>
                <a:highlight>
                  <a:srgbClr val="00FFFF"/>
                </a:highlight>
                <a:latin typeface="Times New Roman" panose="02020603050405020304" pitchFamily="18" charset="0"/>
                <a:ea typeface="Times New Roman" panose="02020603050405020304" pitchFamily="18" charset="0"/>
              </a:rPr>
              <a:t>101 things your iPhone has replaced. </a:t>
            </a:r>
            <a:r>
              <a:rPr lang="en-US" sz="1800" dirty="0">
                <a:effectLst/>
                <a:highlight>
                  <a:srgbClr val="00FFFF"/>
                </a:highlight>
                <a:latin typeface="Times New Roman" panose="02020603050405020304" pitchFamily="18" charset="0"/>
                <a:ea typeface="Times New Roman" panose="02020603050405020304" pitchFamily="18" charset="0"/>
              </a:rPr>
              <a:t>iMore. </a:t>
            </a:r>
            <a:r>
              <a:rPr lang="en-US" sz="1800" u="sng" dirty="0">
                <a:solidFill>
                  <a:schemeClr val="tx1"/>
                </a:solidFill>
                <a:effectLst/>
                <a:highlight>
                  <a:srgbClr val="00FFFF"/>
                </a:highligh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https://www.imore.com/iphone/things-iphone-replaced</a:t>
            </a:r>
            <a:r>
              <a:rPr lang="en-US" sz="1800" u="sng" dirty="0">
                <a:solidFill>
                  <a:schemeClr val="tx1"/>
                </a:solidFill>
                <a:effectLst/>
                <a:highlight>
                  <a:srgbClr val="00FFFF"/>
                </a:highlight>
                <a:latin typeface="Times New Roman" panose="02020603050405020304" pitchFamily="18" charset="0"/>
                <a:ea typeface="Times New Roman" panose="02020603050405020304" pitchFamily="18" charset="0"/>
              </a:rPr>
              <a:t>.</a:t>
            </a:r>
            <a:r>
              <a:rPr lang="en-US" sz="1800" u="none" dirty="0">
                <a:solidFill>
                  <a:schemeClr val="tx1"/>
                </a:solidFill>
                <a:effectLst/>
                <a:highlight>
                  <a:srgbClr val="00FFFF"/>
                </a:highlight>
                <a:latin typeface="Times New Roman" panose="02020603050405020304" pitchFamily="18" charset="0"/>
                <a:ea typeface="Times New Roman" panose="02020603050405020304" pitchFamily="18" charset="0"/>
              </a:rPr>
              <a:t> </a:t>
            </a:r>
            <a:r>
              <a:rPr lang="en-US" sz="1200" dirty="0">
                <a:solidFill>
                  <a:srgbClr val="0000FF"/>
                </a:solidFill>
              </a:rPr>
              <a:t>https://www.imore.com/iphone/things-iphone-replaced</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23</a:t>
            </a:fld>
            <a:endParaRPr lang="en-US" dirty="0"/>
          </a:p>
        </p:txBody>
      </p:sp>
    </p:spTree>
    <p:extLst>
      <p:ext uri="{BB962C8B-B14F-4D97-AF65-F5344CB8AC3E}">
        <p14:creationId xmlns:p14="http://schemas.microsoft.com/office/powerpoint/2010/main" val="220515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bet some of you are thinking this right now.</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24</a:t>
            </a:fld>
            <a:endParaRPr lang="en-US" dirty="0"/>
          </a:p>
        </p:txBody>
      </p:sp>
    </p:spTree>
    <p:extLst>
      <p:ext uri="{BB962C8B-B14F-4D97-AF65-F5344CB8AC3E}">
        <p14:creationId xmlns:p14="http://schemas.microsoft.com/office/powerpoint/2010/main" val="844768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solidFill>
                  <a:schemeClr val="tx1"/>
                </a:solidFill>
              </a:rPr>
              <a:t>But I’m just warming up. Now, I want to challenge you with a future smart technology example that was just publicly released yesterday (Apple, 2024). </a:t>
            </a:r>
          </a:p>
          <a:p>
            <a:pPr marL="228600" indent="-228600">
              <a:buAutoNum type="arabicPeriod"/>
            </a:pPr>
            <a:endParaRPr lang="en-US" sz="1200" dirty="0">
              <a:solidFill>
                <a:schemeClr val="tx1"/>
              </a:solidFill>
            </a:endParaRPr>
          </a:p>
          <a:p>
            <a:pPr marL="228600" indent="-228600">
              <a:buAutoNum type="arabicPeriod"/>
            </a:pPr>
            <a:r>
              <a:rPr lang="en-US" sz="1200" dirty="0">
                <a:solidFill>
                  <a:schemeClr val="tx1"/>
                </a:solidFill>
              </a:rPr>
              <a:t>I’m not sure how many of you watched the release video of the Apple Vision Pro and started to conceive of the changes that will happen to products, services, and whole industries because of this disruptive innovation.</a:t>
            </a:r>
          </a:p>
          <a:p>
            <a:pPr marL="228600" indent="-228600">
              <a:buAutoNum type="arabicPeriod"/>
            </a:pPr>
            <a:endParaRPr lang="en-US" sz="1200" dirty="0">
              <a:solidFill>
                <a:schemeClr val="tx1"/>
              </a:solidFill>
            </a:endParaRPr>
          </a:p>
          <a:p>
            <a:pPr marL="228600" indent="-228600">
              <a:buAutoNum type="arabicPeriod"/>
            </a:pPr>
            <a:r>
              <a:rPr lang="en-US" sz="1200" dirty="0">
                <a:solidFill>
                  <a:schemeClr val="tx1"/>
                </a:solidFill>
              </a:rPr>
              <a:t>The link on this slide will take you to a great explanation video of this disruptive innovation. For those who can stick around after the workshop, we’ll watch part of it together and start to dream how this breakthrough technology can be used by Sts. RNI or the Orthodox church and its ministries. This is just one more modern example of being future smart. </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25</a:t>
            </a:fld>
            <a:endParaRPr lang="en-US" dirty="0"/>
          </a:p>
        </p:txBody>
      </p:sp>
    </p:spTree>
    <p:extLst>
      <p:ext uri="{BB962C8B-B14F-4D97-AF65-F5344CB8AC3E}">
        <p14:creationId xmlns:p14="http://schemas.microsoft.com/office/powerpoint/2010/main" val="3263906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a:solidFill>
                  <a:schemeClr val="bg1"/>
                </a:solidFill>
              </a:rPr>
              <a:t>And just to provide you some specific examples of famous people and companies who were not future smart, let’s take a trip down memory lane (McKinley, 2021).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bg1"/>
                </a:solidFill>
              </a:rPr>
              <a:t>[SPEAKERS NOTE: Read the quote and the source.]</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26</a:t>
            </a:fld>
            <a:endParaRPr lang="en-US" dirty="0"/>
          </a:p>
        </p:txBody>
      </p:sp>
    </p:spTree>
    <p:extLst>
      <p:ext uri="{BB962C8B-B14F-4D97-AF65-F5344CB8AC3E}">
        <p14:creationId xmlns:p14="http://schemas.microsoft.com/office/powerpoint/2010/main" val="2060161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a:solidFill>
                  <a:schemeClr val="bg1"/>
                </a:solidFill>
              </a:rPr>
              <a:t>Here are some further examples of not so future smart people or companies (McKinley, 2021). [SPEAKERS NOTE: Read the quote and the source.]</a:t>
            </a:r>
            <a:endParaRPr lang="en-US" dirty="0"/>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dirty="0">
              <a:solidFill>
                <a:schemeClr val="bg1"/>
              </a:solidFill>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a:solidFill>
                  <a:schemeClr val="bg1"/>
                </a:solidFill>
              </a:rPr>
              <a:t>Given the previous slide about the 101 technologies or products replaced by the iPhone, I find particularly funny the CEO of Microsoft, Steve Balmer, who so confidently stated  </a:t>
            </a:r>
            <a:r>
              <a:rPr lang="en-US" sz="1200" dirty="0"/>
              <a:t>“There’s no chance that the iPhone is going to get any significant market share. No chance!” (Steve Balmer, CEO of Microsoft, 2007).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3. Swing and a miss!</a:t>
            </a:r>
          </a:p>
          <a:p>
            <a:pPr lvl="0"/>
            <a:endParaRPr lang="en-US" sz="1200" dirty="0"/>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27</a:t>
            </a:fld>
            <a:endParaRPr lang="en-US" dirty="0"/>
          </a:p>
        </p:txBody>
      </p:sp>
    </p:spTree>
    <p:extLst>
      <p:ext uri="{BB962C8B-B14F-4D97-AF65-F5344CB8AC3E}">
        <p14:creationId xmlns:p14="http://schemas.microsoft.com/office/powerpoint/2010/main" val="3329561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sometimes we futurists often feel like this young lad when speaking to the laggards (</a:t>
            </a:r>
            <a:r>
              <a:rPr lang="en-US" sz="1800" dirty="0">
                <a:effectLst/>
                <a:latin typeface="Arial" panose="020B0604020202020204" pitchFamily="34" charset="0"/>
                <a:ea typeface="Times New Roman" panose="02020603050405020304" pitchFamily="18" charset="0"/>
              </a:rPr>
              <a:t>Glasbergen, 2005). There is a fine line between genius and craziness.  </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28</a:t>
            </a:fld>
            <a:endParaRPr lang="en-US" dirty="0"/>
          </a:p>
        </p:txBody>
      </p:sp>
    </p:spTree>
    <p:extLst>
      <p:ext uri="{BB962C8B-B14F-4D97-AF65-F5344CB8AC3E}">
        <p14:creationId xmlns:p14="http://schemas.microsoft.com/office/powerpoint/2010/main" val="1113275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interestingly throughout the centuries to the present people have been obsessed with the here and now as they proverbially contemplated their navels (or only what was immediately in front of their eyes) as they missed the bigger picture of trends going on around them that would lead the world (or their lives) in an entirely different direction. Today, we look up from the internal and cast our view to the external and future and discern how it will affect us and how we might shape it. </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29</a:t>
            </a:fld>
            <a:endParaRPr lang="en-US" dirty="0"/>
          </a:p>
        </p:txBody>
      </p:sp>
    </p:spTree>
    <p:extLst>
      <p:ext uri="{BB962C8B-B14F-4D97-AF65-F5344CB8AC3E}">
        <p14:creationId xmlns:p14="http://schemas.microsoft.com/office/powerpoint/2010/main" val="152280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four steps of the agenda for today's workshop.</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a:t>
            </a:fld>
            <a:endParaRPr lang="en-US" dirty="0"/>
          </a:p>
        </p:txBody>
      </p:sp>
    </p:spTree>
    <p:extLst>
      <p:ext uri="{BB962C8B-B14F-4D97-AF65-F5344CB8AC3E}">
        <p14:creationId xmlns:p14="http://schemas.microsoft.com/office/powerpoint/2010/main" val="3321223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tackle the two big issues raised in the strategic planning SWOT Analysis and focus simultaneously on a future smart leadership challenge of dealing with our buildings and facilities (Sts. RNI Strategic Plan, n.d.). </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30</a:t>
            </a:fld>
            <a:endParaRPr lang="en-US" dirty="0"/>
          </a:p>
        </p:txBody>
      </p:sp>
    </p:spTree>
    <p:extLst>
      <p:ext uri="{BB962C8B-B14F-4D97-AF65-F5344CB8AC3E}">
        <p14:creationId xmlns:p14="http://schemas.microsoft.com/office/powerpoint/2010/main" val="2387926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ready for something new and different just like the first person that put peanut butter inside chocolate, or cream cheese on a bagel, or added a phone to a camera. </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31</a:t>
            </a:fld>
            <a:endParaRPr lang="en-US" dirty="0"/>
          </a:p>
        </p:txBody>
      </p:sp>
    </p:spTree>
    <p:extLst>
      <p:ext uri="{BB962C8B-B14F-4D97-AF65-F5344CB8AC3E}">
        <p14:creationId xmlns:p14="http://schemas.microsoft.com/office/powerpoint/2010/main" val="3046398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latin typeface="Arial" panose="020B0604020202020204" pitchFamily="34" charset="0"/>
                <a:cs typeface="Arial" panose="020B0604020202020204" pitchFamily="34" charset="0"/>
              </a:rPr>
              <a:t>A variety of future smart template tools have been created with which you might be familiar. While the acronyms are slightly different, the concepts are similar. The focus is to identify the future issues and consequences in discrete areas that require thoughtful analysis.</a:t>
            </a:r>
          </a:p>
          <a:p>
            <a:pPr marL="228600" indent="-228600">
              <a:buAutoNum type="arabicPeriod"/>
            </a:pPr>
            <a:endParaRPr lang="en-US" sz="1200" dirty="0">
              <a:latin typeface="Arial" panose="020B0604020202020204" pitchFamily="34" charset="0"/>
              <a:cs typeface="Arial" panose="020B0604020202020204" pitchFamily="34" charset="0"/>
            </a:endParaRPr>
          </a:p>
          <a:p>
            <a:pPr marL="228600" indent="-228600">
              <a:buAutoNum type="arabicPeriod"/>
            </a:pPr>
            <a:r>
              <a:rPr lang="en-US" sz="1200" dirty="0">
                <a:latin typeface="Arial" panose="020B0604020202020204" pitchFamily="34" charset="0"/>
                <a:cs typeface="Arial" panose="020B0604020202020204" pitchFamily="34" charset="0"/>
              </a:rPr>
              <a:t>Three examples of these types of models include P.E.S.T. (</a:t>
            </a:r>
            <a:r>
              <a:rPr lang="en-US" sz="1200" dirty="0">
                <a:solidFill>
                  <a:schemeClr val="bg1">
                    <a:lumMod val="50000"/>
                  </a:schemeClr>
                </a:solidFill>
                <a:latin typeface="Arial" panose="020B0604020202020204" pitchFamily="34" charset="0"/>
                <a:cs typeface="Arial" panose="020B0604020202020204" pitchFamily="34" charset="0"/>
              </a:rPr>
              <a:t>Visual Paradigms, n.d.), P.E.S.T.L.E. (Professional Academy, n.d.), and the version we will use today called S.T.E.E.P.L.E. (</a:t>
            </a:r>
            <a:r>
              <a:rPr lang="en-US" sz="1200" dirty="0">
                <a:latin typeface="Arial" panose="020B0604020202020204" pitchFamily="34" charset="0"/>
                <a:cs typeface="Arial" panose="020B0604020202020204" pitchFamily="34" charset="0"/>
              </a:rPr>
              <a:t>Stephens, 2021).</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32</a:t>
            </a:fld>
            <a:endParaRPr lang="en-US" dirty="0"/>
          </a:p>
        </p:txBody>
      </p:sp>
    </p:spTree>
    <p:extLst>
      <p:ext uri="{BB962C8B-B14F-4D97-AF65-F5344CB8AC3E}">
        <p14:creationId xmlns:p14="http://schemas.microsoft.com/office/powerpoint/2010/main" val="3195846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Here are questions to ask ourselves as we contemplate how we might shape the future (</a:t>
            </a:r>
            <a:r>
              <a:rPr lang="en-US" sz="1800" dirty="0">
                <a:solidFill>
                  <a:srgbClr val="000000"/>
                </a:solidFill>
                <a:effectLst/>
                <a:latin typeface="Arial" panose="020B0604020202020204" pitchFamily="34" charset="0"/>
                <a:ea typeface="Times New Roman" panose="02020603050405020304" pitchFamily="18" charset="0"/>
              </a:rPr>
              <a:t>Richardson, 2020a.; Richardson, 2020b.; Richardson, 2020c.).</a:t>
            </a:r>
          </a:p>
          <a:p>
            <a:pPr marL="228600" indent="-228600">
              <a:buAutoNum type="arabicPeriod"/>
            </a:pPr>
            <a:endParaRPr lang="en-US" sz="1800" dirty="0">
              <a:solidFill>
                <a:srgbClr val="000000"/>
              </a:solidFill>
              <a:effectLst/>
              <a:latin typeface="Arial" panose="020B0604020202020204" pitchFamily="34" charset="0"/>
              <a:ea typeface="Times New Roman" panose="02020603050405020304" pitchFamily="18" charset="0"/>
            </a:endParaRPr>
          </a:p>
          <a:p>
            <a:pPr marL="228600" indent="-228600">
              <a:buAutoNum type="arabicPeriod"/>
            </a:pPr>
            <a:r>
              <a:rPr lang="en-US" sz="1800" dirty="0">
                <a:solidFill>
                  <a:srgbClr val="000000"/>
                </a:solidFill>
                <a:effectLst/>
                <a:latin typeface="Arial" panose="020B0604020202020204" pitchFamily="34" charset="0"/>
                <a:ea typeface="Times New Roman" panose="02020603050405020304" pitchFamily="18" charset="0"/>
              </a:rPr>
              <a:t>And for those of you more familiar with P.E.S.T.L.E., S.T.E.E.P.L.E. causes us to also look at “Ethical” considerations </a:t>
            </a:r>
            <a:r>
              <a:rPr lang="en-US" sz="1800" dirty="0"/>
              <a:t>(</a:t>
            </a:r>
            <a:r>
              <a:rPr lang="en-US" sz="1800" dirty="0">
                <a:solidFill>
                  <a:srgbClr val="000000"/>
                </a:solidFill>
                <a:effectLst/>
                <a:latin typeface="Arial" panose="020B0604020202020204" pitchFamily="34" charset="0"/>
                <a:ea typeface="Times New Roman" panose="02020603050405020304" pitchFamily="18" charset="0"/>
              </a:rPr>
              <a:t>Richardson, 2020a.; Richardson, 2020b.; Richardson, 2020c.).</a:t>
            </a:r>
          </a:p>
          <a:p>
            <a:pPr marL="457200" marR="0" indent="-457200">
              <a:spcBef>
                <a:spcPts val="0"/>
              </a:spcBef>
              <a:spcAft>
                <a:spcPts val="800"/>
              </a:spcAft>
            </a:pPr>
            <a:endParaRPr lang="en-US" sz="1800" dirty="0">
              <a:solidFill>
                <a:srgbClr val="000000"/>
              </a:solidFill>
              <a:effectLst/>
              <a:latin typeface="Arial" panose="020B0604020202020204" pitchFamily="34" charset="0"/>
              <a:ea typeface="Times New Roman" panose="02020603050405020304" pitchFamily="18" charset="0"/>
            </a:endParaRPr>
          </a:p>
          <a:p>
            <a:pPr marL="457200" marR="0" indent="-457200">
              <a:spcBef>
                <a:spcPts val="0"/>
              </a:spcBef>
              <a:spcAft>
                <a:spcPts val="800"/>
              </a:spcAft>
            </a:pPr>
            <a:r>
              <a:rPr lang="en-US" sz="1800" dirty="0">
                <a:solidFill>
                  <a:srgbClr val="000000"/>
                </a:solidFill>
                <a:effectLst/>
                <a:latin typeface="Arial" panose="020B060402020202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33</a:t>
            </a:fld>
            <a:endParaRPr lang="en-US" dirty="0"/>
          </a:p>
        </p:txBody>
      </p:sp>
    </p:spTree>
    <p:extLst>
      <p:ext uri="{BB962C8B-B14F-4D97-AF65-F5344CB8AC3E}">
        <p14:creationId xmlns:p14="http://schemas.microsoft.com/office/powerpoint/2010/main" val="3774309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Let’s unpack the S.T.E.E.P.L.E. model a little to see what each of the acronyms letter askes us to explore in greater depth (Stephens, 2021).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[SPEAKERS NOTE: READ THROUGH THE EXAMPLES OF EACH ITEM IN THE ACRONYM AND ASK IF EVERYONE UNDERSTANDS.]</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34</a:t>
            </a:fld>
            <a:endParaRPr lang="en-US" dirty="0"/>
          </a:p>
        </p:txBody>
      </p:sp>
    </p:spTree>
    <p:extLst>
      <p:ext uri="{BB962C8B-B14F-4D97-AF65-F5344CB8AC3E}">
        <p14:creationId xmlns:p14="http://schemas.microsoft.com/office/powerpoint/2010/main" val="3657164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having a tool without a vehicle to put it on may not lead anywhere. So, let’s not reinvent the wheel but instead take a ride on the Futures Wheel.</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35</a:t>
            </a:fld>
            <a:endParaRPr lang="en-US" dirty="0"/>
          </a:p>
        </p:txBody>
      </p:sp>
    </p:spTree>
    <p:extLst>
      <p:ext uri="{BB962C8B-B14F-4D97-AF65-F5344CB8AC3E}">
        <p14:creationId xmlns:p14="http://schemas.microsoft.com/office/powerpoint/2010/main" val="2609059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latin typeface="+mn-lt"/>
              </a:rPr>
              <a:t>Initially, there are three critical elements of a Futures Wheel worth understanding (Glenn, 1972). </a:t>
            </a:r>
          </a:p>
          <a:p>
            <a:pPr marL="228600" indent="-228600">
              <a:buAutoNum type="arabicPeriod"/>
            </a:pPr>
            <a:endParaRPr lang="en-US" sz="1200" dirty="0">
              <a:latin typeface="+mn-lt"/>
            </a:endParaRPr>
          </a:p>
          <a:p>
            <a:pPr marL="228600" indent="-228600">
              <a:buAutoNum type="arabicPeriod"/>
            </a:pPr>
            <a:r>
              <a:rPr lang="en-US" sz="1200" dirty="0">
                <a:latin typeface="+mn-lt"/>
              </a:rPr>
              <a:t>Imagine a process to organize your thoughts about the future and their implications and interrelationships as you separate the causal impacts of each possible outcome (Glenn, 1972). </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36</a:t>
            </a:fld>
            <a:endParaRPr lang="en-US" dirty="0"/>
          </a:p>
        </p:txBody>
      </p:sp>
    </p:spTree>
    <p:extLst>
      <p:ext uri="{BB962C8B-B14F-4D97-AF65-F5344CB8AC3E}">
        <p14:creationId xmlns:p14="http://schemas.microsoft.com/office/powerpoint/2010/main" val="260762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0" fontAlgn="base" latinLnBrk="0" hangingPunct="0">
              <a:lnSpc>
                <a:spcPct val="100000"/>
              </a:lnSpc>
              <a:spcBef>
                <a:spcPts val="0"/>
              </a:spcBef>
              <a:spcAft>
                <a:spcPts val="800"/>
              </a:spcAft>
              <a:buClrTx/>
              <a:buSzTx/>
              <a:buFontTx/>
              <a:buNone/>
              <a:tabLst/>
              <a:defRPr/>
            </a:pPr>
            <a:r>
              <a:rPr lang="en-US" sz="1800" dirty="0">
                <a:solidFill>
                  <a:srgbClr val="000000"/>
                </a:solidFill>
                <a:effectLst/>
                <a:latin typeface="Arial" panose="020B0604020202020204" pitchFamily="34" charset="0"/>
                <a:ea typeface="Times New Roman" panose="02020603050405020304" pitchFamily="18" charset="0"/>
              </a:rPr>
              <a:t>Here are six specific advantages of using the Futures Wheel methodology (Richardson, 2020a; Richardson, 2020b; Richardson 2023c).</a:t>
            </a:r>
          </a:p>
          <a:p>
            <a:pPr marL="457200" marR="0" lvl="0" indent="-457200" algn="l" defTabSz="914400" rtl="0" eaLnBrk="0" fontAlgn="base" latinLnBrk="0" hangingPunct="0">
              <a:lnSpc>
                <a:spcPct val="100000"/>
              </a:lnSpc>
              <a:spcBef>
                <a:spcPts val="0"/>
              </a:spcBef>
              <a:spcAft>
                <a:spcPts val="800"/>
              </a:spcAft>
              <a:buClrTx/>
              <a:buSzTx/>
              <a:buFontTx/>
              <a:buNone/>
              <a:tabLst/>
              <a:defRPr/>
            </a:pPr>
            <a:endParaRPr lang="en-US" sz="1800" dirty="0">
              <a:solidFill>
                <a:srgbClr val="000000"/>
              </a:solidFill>
              <a:effectLst/>
              <a:latin typeface="Arial" panose="020B0604020202020204" pitchFamily="34" charset="0"/>
            </a:endParaRPr>
          </a:p>
          <a:p>
            <a:pPr marL="457200" marR="0" lvl="0" indent="-457200" algn="l" defTabSz="914400" rtl="0" eaLnBrk="0" fontAlgn="base" latinLnBrk="0" hangingPunct="0">
              <a:lnSpc>
                <a:spcPct val="100000"/>
              </a:lnSpc>
              <a:spcBef>
                <a:spcPts val="0"/>
              </a:spcBef>
              <a:spcAft>
                <a:spcPts val="800"/>
              </a:spcAft>
              <a:buClrTx/>
              <a:buSzTx/>
              <a:buFontTx/>
              <a:buNone/>
              <a:tabLst/>
              <a:defRPr/>
            </a:pPr>
            <a:r>
              <a:rPr lang="en-US" sz="1800" dirty="0">
                <a:solidFill>
                  <a:srgbClr val="000000"/>
                </a:solidFill>
                <a:effectLst/>
                <a:latin typeface="Arial" panose="020B0604020202020204" pitchFamily="34" charset="0"/>
              </a:rPr>
              <a:t>[SPEAKERS NOTE: READ EACH ITEM AS YOU CLICK THROUGH AND BUILD THE SLIDE.]</a:t>
            </a:r>
            <a:endParaRPr lang="en-US" sz="1800"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37</a:t>
            </a:fld>
            <a:endParaRPr lang="en-US" dirty="0"/>
          </a:p>
        </p:txBody>
      </p:sp>
    </p:spTree>
    <p:extLst>
      <p:ext uri="{BB962C8B-B14F-4D97-AF65-F5344CB8AC3E}">
        <p14:creationId xmlns:p14="http://schemas.microsoft.com/office/powerpoint/2010/main" val="1537401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A picture of a perfect Futures wheel (which doesn’t exist) shows there is a central issue or decision called the Domain </a:t>
            </a:r>
            <a:r>
              <a:rPr lang="en-US" sz="1200" dirty="0">
                <a:solidFill>
                  <a:srgbClr val="000000"/>
                </a:solidFill>
                <a:effectLst/>
                <a:latin typeface="Arial" panose="020B0604020202020204" pitchFamily="34" charset="0"/>
                <a:ea typeface="Times New Roman" panose="02020603050405020304" pitchFamily="18" charset="0"/>
              </a:rPr>
              <a:t>(Richardson, 2020a; Richardson, 2020b; Richardson 2023c).</a:t>
            </a:r>
            <a:endParaRPr lang="en-US" dirty="0"/>
          </a:p>
          <a:p>
            <a:endParaRPr lang="en-US" dirty="0"/>
          </a:p>
          <a:p>
            <a:r>
              <a:rPr lang="en-US" dirty="0"/>
              <a:t>2. We will first explore the 1st order impacts or consequences that can immediately result if the domain occurs. We next focus on 2</a:t>
            </a:r>
            <a:r>
              <a:rPr lang="en-US" baseline="30000" dirty="0"/>
              <a:t>nd</a:t>
            </a:r>
            <a:r>
              <a:rPr lang="en-US" dirty="0"/>
              <a:t> order impacts and consequences that arise because of the 1</a:t>
            </a:r>
            <a:r>
              <a:rPr lang="en-US" baseline="30000" dirty="0"/>
              <a:t>st</a:t>
            </a:r>
            <a:r>
              <a:rPr lang="en-US" dirty="0"/>
              <a:t> order impacts </a:t>
            </a:r>
            <a:r>
              <a:rPr lang="en-US" sz="1200" dirty="0">
                <a:solidFill>
                  <a:srgbClr val="000000"/>
                </a:solidFill>
                <a:effectLst/>
                <a:latin typeface="Arial" panose="020B0604020202020204" pitchFamily="34" charset="0"/>
                <a:ea typeface="Times New Roman" panose="02020603050405020304" pitchFamily="18" charset="0"/>
              </a:rPr>
              <a:t>(Richardson, 2020a; Richardson, 2020b; Richardson 2023c).</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38</a:t>
            </a:fld>
            <a:endParaRPr lang="en-US" dirty="0"/>
          </a:p>
        </p:txBody>
      </p:sp>
    </p:spTree>
    <p:extLst>
      <p:ext uri="{BB962C8B-B14F-4D97-AF65-F5344CB8AC3E}">
        <p14:creationId xmlns:p14="http://schemas.microsoft.com/office/powerpoint/2010/main" val="2513594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dirty="0">
                <a:latin typeface="Arial" panose="020B0604020202020204" pitchFamily="34" charset="0"/>
                <a:cs typeface="Arial" panose="020B0604020202020204" pitchFamily="34" charset="0"/>
              </a:rPr>
              <a:t>Here’s an example of a completed futures wheel that shows you how unilinear it can appear (</a:t>
            </a:r>
            <a:r>
              <a:rPr lang="en-US" sz="1200" dirty="0">
                <a:solidFill>
                  <a:schemeClr val="bg1">
                    <a:lumMod val="50000"/>
                  </a:schemeClr>
                </a:solidFill>
                <a:latin typeface="Arial" panose="020B0604020202020204" pitchFamily="34" charset="0"/>
                <a:cs typeface="Arial" panose="020B0604020202020204" pitchFamily="34" charset="0"/>
              </a:rPr>
              <a:t>Mind Tools, 2024).</a:t>
            </a:r>
            <a:r>
              <a:rPr lang="en-US" sz="1200" i="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39</a:t>
            </a:fld>
            <a:endParaRPr lang="en-US" dirty="0"/>
          </a:p>
        </p:txBody>
      </p:sp>
    </p:spTree>
    <p:extLst>
      <p:ext uri="{BB962C8B-B14F-4D97-AF65-F5344CB8AC3E}">
        <p14:creationId xmlns:p14="http://schemas.microsoft.com/office/powerpoint/2010/main" val="3859122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PowerPoint deck and all other materials including the final After Action Report from this workshop can be found on your page on my Stewardship Calling website at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https://stewardshipcalling.com/saints-raphael-nicholas-irene-cumming-ga/ (Stewardship Calling, n.d.a.)</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a:t>
            </a:fld>
            <a:endParaRPr lang="en-US" dirty="0"/>
          </a:p>
        </p:txBody>
      </p:sp>
    </p:spTree>
    <p:extLst>
      <p:ext uri="{BB962C8B-B14F-4D97-AF65-F5344CB8AC3E}">
        <p14:creationId xmlns:p14="http://schemas.microsoft.com/office/powerpoint/2010/main" val="293282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dirty="0">
                <a:latin typeface="Arial" panose="020B0604020202020204" pitchFamily="34" charset="0"/>
                <a:cs typeface="Arial" panose="020B0604020202020204" pitchFamily="34" charset="0"/>
              </a:rPr>
              <a:t>So, let’s click our way through exploring just one 1</a:t>
            </a:r>
            <a:r>
              <a:rPr lang="en-US" sz="1200" i="0" baseline="30000" dirty="0">
                <a:latin typeface="Arial" panose="020B0604020202020204" pitchFamily="34" charset="0"/>
                <a:cs typeface="Arial" panose="020B0604020202020204" pitchFamily="34" charset="0"/>
              </a:rPr>
              <a:t>st</a:t>
            </a:r>
            <a:r>
              <a:rPr lang="en-US" sz="1200" i="0" dirty="0">
                <a:latin typeface="Arial" panose="020B0604020202020204" pitchFamily="34" charset="0"/>
                <a:cs typeface="Arial" panose="020B0604020202020204" pitchFamily="34" charset="0"/>
              </a:rPr>
              <a:t> level impact of a 20% budget cut, and the corresponding 2</a:t>
            </a:r>
            <a:r>
              <a:rPr lang="en-US" sz="1200" i="0" baseline="30000" dirty="0">
                <a:latin typeface="Arial" panose="020B0604020202020204" pitchFamily="34" charset="0"/>
                <a:cs typeface="Arial" panose="020B0604020202020204" pitchFamily="34" charset="0"/>
              </a:rPr>
              <a:t>nd</a:t>
            </a:r>
            <a:r>
              <a:rPr lang="en-US" sz="1200" i="0" dirty="0">
                <a:latin typeface="Arial" panose="020B0604020202020204" pitchFamily="34" charset="0"/>
                <a:cs typeface="Arial" panose="020B0604020202020204" pitchFamily="34" charset="0"/>
              </a:rPr>
              <a:t> level 3</a:t>
            </a:r>
            <a:r>
              <a:rPr lang="en-US" sz="1200" i="0" baseline="30000" dirty="0">
                <a:latin typeface="Arial" panose="020B0604020202020204" pitchFamily="34" charset="0"/>
                <a:cs typeface="Arial" panose="020B0604020202020204" pitchFamily="34" charset="0"/>
              </a:rPr>
              <a:t>rd</a:t>
            </a:r>
            <a:r>
              <a:rPr lang="en-US" sz="1200" i="0" dirty="0">
                <a:latin typeface="Arial" panose="020B0604020202020204" pitchFamily="34" charset="0"/>
                <a:cs typeface="Arial" panose="020B0604020202020204" pitchFamily="34" charset="0"/>
              </a:rPr>
              <a:t> level impacts (Mind Tools, 2024).</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[SPEAKERS NOTE: THIS SLIDE REQUIRES THREE CLICKS TO SUCCESSIVELY REVEAL THE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and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ORDER IMPACTS.]</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40</a:t>
            </a:fld>
            <a:endParaRPr lang="en-US" dirty="0"/>
          </a:p>
        </p:txBody>
      </p:sp>
    </p:spTree>
    <p:extLst>
      <p:ext uri="{BB962C8B-B14F-4D97-AF65-F5344CB8AC3E}">
        <p14:creationId xmlns:p14="http://schemas.microsoft.com/office/powerpoint/2010/main" val="256655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Ultimately, here is a graphic representation of how a S.T.E.E.P.L.E analysis template can fit around a Domain in a Futures Wheel analysis.</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41</a:t>
            </a:fld>
            <a:endParaRPr lang="en-US" dirty="0"/>
          </a:p>
        </p:txBody>
      </p:sp>
    </p:spTree>
    <p:extLst>
      <p:ext uri="{BB962C8B-B14F-4D97-AF65-F5344CB8AC3E}">
        <p14:creationId xmlns:p14="http://schemas.microsoft.com/office/powerpoint/2010/main" val="3607571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for a few ground rules about our discussions.</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42</a:t>
            </a:fld>
            <a:endParaRPr lang="en-US" dirty="0"/>
          </a:p>
        </p:txBody>
      </p:sp>
    </p:spTree>
    <p:extLst>
      <p:ext uri="{BB962C8B-B14F-4D97-AF65-F5344CB8AC3E}">
        <p14:creationId xmlns:p14="http://schemas.microsoft.com/office/powerpoint/2010/main" val="857633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You may remember the 15 Stewardship Calling Rules of Engagement (ROEs) we used during the Sts. RNI strategic planning process (Sts. RNI Strategic Plan, n.d.; Stewardship Calling, n.d.).</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Let’s review a slightly shortened list of 12 ROEs we will use for this workshop.</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Now that I have reminded you of our Rules of Engagement for the rest of this workshop, is there anyone who can’t live with any ROE? Speak now or forever hold your peace as you will be bound by them as we proceed.</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43</a:t>
            </a:fld>
            <a:endParaRPr lang="en-US" dirty="0"/>
          </a:p>
        </p:txBody>
      </p:sp>
    </p:spTree>
    <p:extLst>
      <p:ext uri="{BB962C8B-B14F-4D97-AF65-F5344CB8AC3E}">
        <p14:creationId xmlns:p14="http://schemas.microsoft.com/office/powerpoint/2010/main" val="3571047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a:latin typeface="+mn-lt"/>
              </a:rPr>
              <a:t>To review and expand on ROE #9 regarding our brainstorming rules, let’s read through each of these elements of great brainstorming (IDEO, 2020).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dirty="0">
              <a:latin typeface="+mn-lt"/>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a:latin typeface="+mn-lt"/>
              </a:rPr>
              <a:t>Are there any questions, and can everyone abide by these rules?</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44</a:t>
            </a:fld>
            <a:endParaRPr lang="en-US" dirty="0"/>
          </a:p>
        </p:txBody>
      </p:sp>
    </p:spTree>
    <p:extLst>
      <p:ext uri="{BB962C8B-B14F-4D97-AF65-F5344CB8AC3E}">
        <p14:creationId xmlns:p14="http://schemas.microsoft.com/office/powerpoint/2010/main" val="932479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OK I refresh your memory of the first and third biggest Weaknesses identified in the Sts. RNI strategic plan SWOT analysis (Sts. RNI Strategic Plan, n.d.).</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45</a:t>
            </a:fld>
            <a:endParaRPr lang="en-US" dirty="0"/>
          </a:p>
        </p:txBody>
      </p:sp>
    </p:spTree>
    <p:extLst>
      <p:ext uri="{BB962C8B-B14F-4D97-AF65-F5344CB8AC3E}">
        <p14:creationId xmlns:p14="http://schemas.microsoft.com/office/powerpoint/2010/main" val="4051314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highlight>
                  <a:srgbClr val="00FFFF"/>
                </a:highlight>
                <a:latin typeface="Arial" panose="020B0604020202020204" pitchFamily="34" charset="0"/>
                <a:ea typeface="Times New Roman" panose="02020603050405020304" pitchFamily="18" charset="0"/>
              </a:rPr>
              <a:t>And as we challenge ourselves to be future smart leaders, let’s remind ourselves of the prophetic words of Henry Ford so that we can overcome these weaknesses and imagine a future where we resolve them (Quote Investigator, 2016). </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46</a:t>
            </a:fld>
            <a:endParaRPr lang="en-US" dirty="0"/>
          </a:p>
        </p:txBody>
      </p:sp>
    </p:spTree>
    <p:extLst>
      <p:ext uri="{BB962C8B-B14F-4D97-AF65-F5344CB8AC3E}">
        <p14:creationId xmlns:p14="http://schemas.microsoft.com/office/powerpoint/2010/main" val="3474468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challenging Domain we will tackle is “Moving Sts. RNI.” This entails selling the current property and either buying and refurbishing an existing building, or buying raw land and building what we want with the proceeds from the sale of our current property. </a:t>
            </a:r>
          </a:p>
          <a:p>
            <a:pPr marL="228600" indent="-228600">
              <a:buAutoNum type="arabicPeriod"/>
            </a:pPr>
            <a:endParaRPr lang="en-US" dirty="0"/>
          </a:p>
          <a:p>
            <a:pPr marL="228600" indent="-228600">
              <a:buAutoNum type="arabicPeriod"/>
            </a:pPr>
            <a:r>
              <a:rPr lang="en-US" dirty="0"/>
              <a:t>We know that the original plan and building and capital campaign have stalled, and we are anywhere between $3.5 and $5 million short of the funds necessary to build the first phase of what is needed. So, let’s do what leaders do when Plan A is stalled and explore a Plan B by applying the S.T.E.E.P.L.E. analysis process to see what 1</a:t>
            </a:r>
            <a:r>
              <a:rPr lang="en-US" baseline="30000" dirty="0"/>
              <a:t>st</a:t>
            </a:r>
            <a:r>
              <a:rPr lang="en-US" dirty="0"/>
              <a:t>, 2</a:t>
            </a:r>
            <a:r>
              <a:rPr lang="en-US" baseline="30000" dirty="0"/>
              <a:t>nd</a:t>
            </a:r>
            <a:r>
              <a:rPr lang="en-US" dirty="0"/>
              <a:t> or 3</a:t>
            </a:r>
            <a:r>
              <a:rPr lang="en-US" baseline="30000" dirty="0"/>
              <a:t>rd</a:t>
            </a:r>
            <a:r>
              <a:rPr lang="en-US" dirty="0"/>
              <a:t> order impacts might arise in each of the S.T.E.E.P.L.E. categories if we move Sts. RNI </a:t>
            </a:r>
            <a:r>
              <a:rPr lang="en-US" sz="1800" dirty="0">
                <a:solidFill>
                  <a:srgbClr val="000000"/>
                </a:solidFill>
                <a:effectLst/>
                <a:latin typeface="Arial" panose="020B0604020202020204" pitchFamily="34" charset="0"/>
                <a:ea typeface="Times New Roman" panose="02020603050405020304" pitchFamily="18" charset="0"/>
              </a:rPr>
              <a:t>(Richardson, 2020a; Richardson, 2020b; Richardson 2023c).</a:t>
            </a:r>
          </a:p>
          <a:p>
            <a:pPr marL="228600" indent="-228600">
              <a:buAutoNum type="arabicPeriod"/>
            </a:pPr>
            <a:endParaRPr lang="en-US" sz="1800" dirty="0">
              <a:solidFill>
                <a:srgbClr val="000000"/>
              </a:solidFill>
              <a:effectLst/>
              <a:latin typeface="Arial" panose="020B0604020202020204" pitchFamily="34" charset="0"/>
              <a:ea typeface="Times New Roman" panose="02020603050405020304" pitchFamily="18" charset="0"/>
            </a:endParaRPr>
          </a:p>
          <a:p>
            <a:pPr marL="228600" indent="-228600">
              <a:buAutoNum type="arabicPeriod"/>
            </a:pPr>
            <a:r>
              <a:rPr lang="en-US" sz="1800" dirty="0">
                <a:solidFill>
                  <a:srgbClr val="000000"/>
                </a:solidFill>
                <a:effectLst/>
                <a:latin typeface="Arial" panose="020B0604020202020204" pitchFamily="34" charset="0"/>
              </a:rPr>
              <a:t>Does anyone have any questions?</a:t>
            </a:r>
          </a:p>
          <a:p>
            <a:pPr marL="228600" indent="-228600">
              <a:buAutoNum type="arabicPeriod"/>
            </a:pPr>
            <a:endParaRPr lang="en-US" sz="1800" dirty="0">
              <a:solidFill>
                <a:srgbClr val="000000"/>
              </a:solidFill>
              <a:effectLst/>
              <a:latin typeface="Arial" panose="020B0604020202020204" pitchFamily="34" charset="0"/>
            </a:endParaRPr>
          </a:p>
          <a:p>
            <a:pPr marL="228600" indent="-228600">
              <a:buAutoNum type="arabicPeriod"/>
            </a:pPr>
            <a:r>
              <a:rPr lang="en-US" sz="1800" dirty="0">
                <a:solidFill>
                  <a:srgbClr val="000000"/>
                </a:solidFill>
                <a:effectLst/>
                <a:latin typeface="Arial" panose="020B0604020202020204" pitchFamily="34" charset="0"/>
              </a:rPr>
              <a:t>Let the brainstorming begin!</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47</a:t>
            </a:fld>
            <a:endParaRPr lang="en-US" dirty="0"/>
          </a:p>
        </p:txBody>
      </p:sp>
    </p:spTree>
    <p:extLst>
      <p:ext uri="{BB962C8B-B14F-4D97-AF65-F5344CB8AC3E}">
        <p14:creationId xmlns:p14="http://schemas.microsoft.com/office/powerpoint/2010/main" val="11007363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are the organized results of the brainstorming. The brainstormed ideas were immediately transcribed and not categorized as they were presented. After the workshop, the brainstormed ideas were organized into these 1</a:t>
            </a:r>
            <a:r>
              <a:rPr lang="en-US" baseline="30000" dirty="0"/>
              <a:t>st</a:t>
            </a:r>
            <a:r>
              <a:rPr lang="en-US" dirty="0"/>
              <a:t> and 2</a:t>
            </a:r>
            <a:r>
              <a:rPr lang="en-US" baseline="30000" dirty="0"/>
              <a:t>nd</a:t>
            </a:r>
            <a:r>
              <a:rPr lang="en-US" dirty="0"/>
              <a:t> order impacts.]</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48</a:t>
            </a:fld>
            <a:endParaRPr lang="en-US" dirty="0"/>
          </a:p>
        </p:txBody>
      </p:sp>
    </p:spTree>
    <p:extLst>
      <p:ext uri="{BB962C8B-B14F-4D97-AF65-F5344CB8AC3E}">
        <p14:creationId xmlns:p14="http://schemas.microsoft.com/office/powerpoint/2010/main" val="486822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are the organized results of the brainstorming. The brainstormed ideas were immediately transcribed and not categorized as they were presented. After the workshop, the brainstormed ideas were organized into these 1</a:t>
            </a:r>
            <a:r>
              <a:rPr lang="en-US" baseline="30000" dirty="0"/>
              <a:t>st</a:t>
            </a:r>
            <a:r>
              <a:rPr lang="en-US" dirty="0"/>
              <a:t> and 2</a:t>
            </a:r>
            <a:r>
              <a:rPr lang="en-US" baseline="30000" dirty="0"/>
              <a:t>nd</a:t>
            </a:r>
            <a:r>
              <a:rPr lang="en-US" dirty="0"/>
              <a:t> order impacts.]</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49</a:t>
            </a:fld>
            <a:endParaRPr lang="en-US" dirty="0"/>
          </a:p>
        </p:txBody>
      </p:sp>
    </p:spTree>
    <p:extLst>
      <p:ext uri="{BB962C8B-B14F-4D97-AF65-F5344CB8AC3E}">
        <p14:creationId xmlns:p14="http://schemas.microsoft.com/office/powerpoint/2010/main" val="495707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While everyone knows each other, let’s have some fun digging deeper in learning about each other. </a:t>
            </a:r>
          </a:p>
          <a:p>
            <a:pPr marL="228600" indent="-228600">
              <a:buAutoNum type="arabicPeriod"/>
            </a:pPr>
            <a:endParaRPr lang="en-US" dirty="0"/>
          </a:p>
          <a:p>
            <a:pPr marL="228600" indent="-228600">
              <a:buAutoNum type="arabicPeriod"/>
            </a:pPr>
            <a:r>
              <a:rPr lang="en-US" dirty="0"/>
              <a:t>We’ll go around the room starting with me, and say your name, your superpower, and the cause of your death, which should it occur, we should immediately suspect foul play.</a:t>
            </a:r>
          </a:p>
          <a:p>
            <a:pPr marL="228600" indent="-228600">
              <a:buAutoNum type="arabicPeriod"/>
            </a:pPr>
            <a:endParaRPr lang="en-US" dirty="0"/>
          </a:p>
          <a:p>
            <a:pPr marL="228600" indent="-228600">
              <a:buAutoNum type="arabicPeriod"/>
            </a:pPr>
            <a:r>
              <a:rPr lang="en-US" dirty="0"/>
              <a:t>This will help us to get to know each other’s strengths (superpowers) and deepest fears (cause of foul play death).  </a:t>
            </a: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5</a:t>
            </a:fld>
            <a:endParaRPr lang="en-US" dirty="0"/>
          </a:p>
        </p:txBody>
      </p:sp>
    </p:spTree>
    <p:extLst>
      <p:ext uri="{BB962C8B-B14F-4D97-AF65-F5344CB8AC3E}">
        <p14:creationId xmlns:p14="http://schemas.microsoft.com/office/powerpoint/2010/main" val="4242348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are the organized results of the brainstorming. The brainstormed ideas were immediately transcribed and not categorized as they were presented. After the workshop, the brainstormed ideas were organized into these 1</a:t>
            </a:r>
            <a:r>
              <a:rPr lang="en-US" baseline="30000" dirty="0"/>
              <a:t>st</a:t>
            </a:r>
            <a:r>
              <a:rPr lang="en-US" dirty="0"/>
              <a:t> order impacts.]</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50</a:t>
            </a:fld>
            <a:endParaRPr lang="en-US" dirty="0"/>
          </a:p>
        </p:txBody>
      </p:sp>
    </p:spTree>
    <p:extLst>
      <p:ext uri="{BB962C8B-B14F-4D97-AF65-F5344CB8AC3E}">
        <p14:creationId xmlns:p14="http://schemas.microsoft.com/office/powerpoint/2010/main" val="33516535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Any process worth its salt has a debrief session to step back and contemplate what we’ve done. So, lets’ take the time to answer these five questions </a:t>
            </a:r>
            <a:r>
              <a:rPr lang="en-US" sz="1200" dirty="0">
                <a:solidFill>
                  <a:srgbClr val="000000"/>
                </a:solidFill>
                <a:effectLst/>
                <a:latin typeface="Arial" panose="020B0604020202020204" pitchFamily="34" charset="0"/>
                <a:ea typeface="Times New Roman" panose="02020603050405020304" pitchFamily="18" charset="0"/>
              </a:rPr>
              <a:t>(Richardson, 2020a; Richardson, 2020b; Richardson 2023c).</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dirty="0">
              <a:solidFill>
                <a:srgbClr val="000000"/>
              </a:solidFill>
              <a:effectLst/>
              <a:latin typeface="Arial" panose="020B0604020202020204" pitchFamily="34" charset="0"/>
              <a:ea typeface="Times New Roman" panose="02020603050405020304" pitchFamily="18"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You can answer any question you want, but we will make sure we have at least some answers to each question. </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51</a:t>
            </a:fld>
            <a:endParaRPr lang="en-US" dirty="0"/>
          </a:p>
        </p:txBody>
      </p:sp>
    </p:spTree>
    <p:extLst>
      <p:ext uri="{BB962C8B-B14F-4D97-AF65-F5344CB8AC3E}">
        <p14:creationId xmlns:p14="http://schemas.microsoft.com/office/powerpoint/2010/main" val="2316853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These are the results of the answers to the debriefing questions provided by the workshop participants.]</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52</a:t>
            </a:fld>
            <a:endParaRPr lang="en-US" dirty="0"/>
          </a:p>
        </p:txBody>
      </p:sp>
    </p:spTree>
    <p:extLst>
      <p:ext uri="{BB962C8B-B14F-4D97-AF65-F5344CB8AC3E}">
        <p14:creationId xmlns:p14="http://schemas.microsoft.com/office/powerpoint/2010/main" val="5659451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our productive time together, here are some possible next steps we should discuss.</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53</a:t>
            </a:fld>
            <a:endParaRPr lang="en-US" dirty="0"/>
          </a:p>
        </p:txBody>
      </p:sp>
    </p:spTree>
    <p:extLst>
      <p:ext uri="{BB962C8B-B14F-4D97-AF65-F5344CB8AC3E}">
        <p14:creationId xmlns:p14="http://schemas.microsoft.com/office/powerpoint/2010/main" val="18368232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Finally, we need everyone's input and evaluation of today's workshop so that we can assess how well we did and recalibrate what we need to change for the future. </a:t>
            </a:r>
          </a:p>
          <a:p>
            <a:endParaRPr lang="en-US" dirty="0"/>
          </a:p>
          <a:p>
            <a:r>
              <a:rPr lang="en-US" dirty="0"/>
              <a:t>2. Please take as long as you need to complete the survey you’ve been given and please be as honest as possible. </a:t>
            </a: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55</a:t>
            </a:fld>
            <a:endParaRPr lang="en-US" dirty="0"/>
          </a:p>
        </p:txBody>
      </p:sp>
    </p:spTree>
    <p:extLst>
      <p:ext uri="{BB962C8B-B14F-4D97-AF65-F5344CB8AC3E}">
        <p14:creationId xmlns:p14="http://schemas.microsoft.com/office/powerpoint/2010/main" val="3555977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latin typeface="Times New Roman" panose="02020603050405020304" pitchFamily="18" charset="0"/>
                <a:ea typeface="Times New Roman" panose="02020603050405020304" pitchFamily="18" charset="0"/>
              </a:rPr>
              <a:t>After all this strategic work, it is always helpful to ground ourselves and end on an important spiritual note. And what better way then to understand that as we face the threats before us, we are admonished by the Lord to act with boldness as we work to bring people closer to Christ and each other and </a:t>
            </a:r>
            <a:r>
              <a:rPr lang="en-US" sz="1800" b="0" dirty="0">
                <a:latin typeface="Arial" panose="020B0604020202020204" pitchFamily="34" charset="0"/>
                <a:cs typeface="Arial" panose="020B0604020202020204" pitchFamily="34" charset="0"/>
              </a:rPr>
              <a:t>welcome all on a transformational journey to a life of purpose and salvation. (</a:t>
            </a:r>
            <a:r>
              <a:rPr lang="en-US" sz="1800" b="0" i="1" dirty="0">
                <a:solidFill>
                  <a:srgbClr val="000000"/>
                </a:solidFill>
                <a:effectLst/>
                <a:highlight>
                  <a:srgbClr val="FFFF00"/>
                </a:highlight>
                <a:latin typeface="Times New Roman" panose="02020603050405020304" pitchFamily="18" charset="0"/>
                <a:ea typeface="Times New Roman" panose="02020603050405020304" pitchFamily="18" charset="0"/>
              </a:rPr>
              <a:t>New King James Version,</a:t>
            </a:r>
            <a:r>
              <a:rPr lang="en-US" sz="1800" b="0" dirty="0">
                <a:solidFill>
                  <a:srgbClr val="000000"/>
                </a:solidFill>
                <a:effectLst/>
                <a:highlight>
                  <a:srgbClr val="FFFF00"/>
                </a:highlight>
                <a:latin typeface="Times New Roman" panose="02020603050405020304" pitchFamily="18" charset="0"/>
                <a:ea typeface="Times New Roman" panose="02020603050405020304" pitchFamily="18" charset="0"/>
              </a:rPr>
              <a:t> 1982, Acts 4:20; Sts. RNI Strategic plan, n.d.).</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b="0" dirty="0">
              <a:solidFill>
                <a:srgbClr val="000000"/>
              </a:solidFill>
              <a:effectLst/>
              <a:highlight>
                <a:srgbClr val="FFFF00"/>
              </a:highlight>
              <a:latin typeface="Times New Roman" panose="02020603050405020304" pitchFamily="18" charset="0"/>
              <a:ea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rPr>
              <a:t>Thanks for your invaluable time, your active participation, and for all you do </a:t>
            </a:r>
            <a:r>
              <a:rPr lang="en-US" sz="1800" b="0" dirty="0">
                <a:solidFill>
                  <a:srgbClr val="000000"/>
                </a:solidFill>
                <a:effectLst/>
                <a:highlight>
                  <a:srgbClr val="FFFF00"/>
                </a:highlight>
                <a:latin typeface="Times New Roman" panose="02020603050405020304" pitchFamily="18" charset="0"/>
                <a:ea typeface="Times New Roman" panose="02020603050405020304" pitchFamily="18" charset="0"/>
              </a:rPr>
              <a:t>“</a:t>
            </a:r>
            <a:r>
              <a:rPr lang="en-US" sz="1800" b="0" dirty="0">
                <a:latin typeface="Arial" panose="020B0604020202020204" pitchFamily="34" charset="0"/>
                <a:cs typeface="Arial" panose="020B0604020202020204" pitchFamily="34" charset="0"/>
              </a:rPr>
              <a:t>To welcome all on a transformational journey to a life of purpose and salvation.”</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b="1" dirty="0">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rPr>
              <a:t>Have a blessed day.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56</a:t>
            </a:fld>
            <a:endParaRPr lang="en-US" dirty="0"/>
          </a:p>
        </p:txBody>
      </p:sp>
    </p:spTree>
    <p:extLst>
      <p:ext uri="{BB962C8B-B14F-4D97-AF65-F5344CB8AC3E}">
        <p14:creationId xmlns:p14="http://schemas.microsoft.com/office/powerpoint/2010/main" val="21342879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BC540-EDD9-4154-9149-CB577BBA60B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22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60</a:t>
            </a:fld>
            <a:endParaRPr lang="en-US" dirty="0"/>
          </a:p>
        </p:txBody>
      </p:sp>
    </p:spTree>
    <p:extLst>
      <p:ext uri="{BB962C8B-B14F-4D97-AF65-F5344CB8AC3E}">
        <p14:creationId xmlns:p14="http://schemas.microsoft.com/office/powerpoint/2010/main" val="422261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It is important to appreciate that perspective can change what one sees and their perception of reality.</a:t>
            </a:r>
          </a:p>
          <a:p>
            <a:pPr marL="228600" indent="-228600">
              <a:buAutoNum type="arabicPeriod"/>
            </a:pPr>
            <a:endParaRPr lang="en-US" dirty="0"/>
          </a:p>
          <a:p>
            <a:pPr marL="228600" indent="-228600">
              <a:buAutoNum type="arabicPeriod"/>
            </a:pPr>
            <a:r>
              <a:rPr lang="en-US" dirty="0"/>
              <a:t>You may remember my perspective lesson from taking my niece to the zoo we discussed at the strategic planning retreat.</a:t>
            </a:r>
          </a:p>
          <a:p>
            <a:pPr marL="228600" indent="-228600">
              <a:buAutoNum type="arabicPeriod"/>
            </a:pPr>
            <a:endParaRPr lang="en-US" dirty="0"/>
          </a:p>
          <a:p>
            <a:pPr marL="228600" indent="-228600">
              <a:buAutoNum type="arabicPeriod"/>
            </a:pPr>
            <a:r>
              <a:rPr lang="en-US" dirty="0"/>
              <a:t>However today I will click the mouse once and show you a picture that probably looks normal other than being upside-down. </a:t>
            </a:r>
          </a:p>
          <a:p>
            <a:pPr marL="228600" indent="-228600">
              <a:buAutoNum type="arabicPeriod"/>
            </a:pPr>
            <a:endParaRPr lang="en-US" dirty="0"/>
          </a:p>
          <a:p>
            <a:pPr marL="228600" indent="-228600">
              <a:buAutoNum type="arabicPeriod"/>
            </a:pPr>
            <a:r>
              <a:rPr lang="en-US" dirty="0"/>
              <a:t>Now let me click the mouse a second time to show you what the reality is with this photo, and we can discuss what this means and any other similar examples you want to share (</a:t>
            </a:r>
            <a:r>
              <a:rPr lang="en-US" sz="1200" dirty="0">
                <a:highlight>
                  <a:srgbClr val="FFFF00"/>
                </a:highlight>
                <a:latin typeface="+mj-lt"/>
              </a:rPr>
              <a:t>Thompson, 1980). </a:t>
            </a:r>
            <a:endParaRPr lang="en-US" dirty="0">
              <a:highlight>
                <a:srgbClr val="FFFF00"/>
              </a:highlight>
            </a:endParaRP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6</a:t>
            </a:fld>
            <a:endParaRPr lang="en-US" dirty="0"/>
          </a:p>
        </p:txBody>
      </p:sp>
    </p:spTree>
    <p:extLst>
      <p:ext uri="{BB962C8B-B14F-4D97-AF65-F5344CB8AC3E}">
        <p14:creationId xmlns:p14="http://schemas.microsoft.com/office/powerpoint/2010/main" val="353327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Two of the top three Weaknesses identified in the parish SWOT analysis during the strategic planning process last year are identified on this slide (</a:t>
            </a:r>
            <a:r>
              <a:rPr lang="en-US" sz="1000" dirty="0">
                <a:effectLst/>
                <a:latin typeface="Arial" panose="020B0604020202020204" pitchFamily="34" charset="0"/>
                <a:ea typeface="MS Mincho" panose="02020609040205080304" pitchFamily="49" charset="-128"/>
                <a:cs typeface="Arial" panose="020B0604020202020204" pitchFamily="34" charset="0"/>
              </a:rPr>
              <a:t>Sts. RNI Strategic Plan, n.d.).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Notice there were 62 comments for weakness #1 Facilities/Building Campaign and 44 comments for weakness #3 Parish Council Leadership.</a:t>
            </a:r>
          </a:p>
          <a:p>
            <a:pPr marL="228600" indent="-228600">
              <a:buAutoNum type="arabicPeriod"/>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I have also provided a representative sampling of the specific comments from the parishioners on this slide. Take the time to read just a few of the exact comments that were repeated using different words by many parishioners (Sts. RNI Strategic Plan, n.d.).</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000" dirty="0"/>
          </a:p>
          <a:p>
            <a:pPr marL="228600" indent="-228600">
              <a:buAutoNum type="arabicPeriod"/>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I know some of these words sting, especially on the PC leadership topic. But this is what the PIPs (Parishioners In Pews) told us.</a:t>
            </a:r>
          </a:p>
          <a:p>
            <a:pPr marL="228600" indent="-228600">
              <a:buAutoNum type="arabicPeriod"/>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228600" indent="-228600">
              <a:buAutoNum type="arabicPeriod"/>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Through the leadership training you receive today and, in the future, and the strategic foresight skills you will learn, develop, and deploy today, you will begin to prove to them you heard them, and you are going to do what leaders should do, consider options. </a:t>
            </a:r>
          </a:p>
          <a:p>
            <a:pPr marL="0" indent="0">
              <a:buNone/>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7</a:t>
            </a:fld>
            <a:endParaRPr lang="en-US" dirty="0"/>
          </a:p>
        </p:txBody>
      </p:sp>
    </p:spTree>
    <p:extLst>
      <p:ext uri="{BB962C8B-B14F-4D97-AF65-F5344CB8AC3E}">
        <p14:creationId xmlns:p14="http://schemas.microsoft.com/office/powerpoint/2010/main" val="193318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highlight>
                  <a:srgbClr val="00FFFF"/>
                </a:highlight>
                <a:latin typeface="Times New Roman" panose="02020603050405020304" pitchFamily="18" charset="0"/>
                <a:ea typeface="Times New Roman" panose="02020603050405020304" pitchFamily="18" charset="0"/>
              </a:rPr>
              <a:t>The pastor of the largest church in Atlanta, Andy Stanley of Northpoint church, is fond of repeating the above quote (Stanley, 2021). He tweets it and shares it often to remind everyone of the need for humility and to open their two ears to hear before they open their one mouth.</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dirty="0">
              <a:effectLst/>
              <a:highlight>
                <a:srgbClr val="00FFFF"/>
              </a:highlight>
              <a:latin typeface="Times New Roman" panose="02020603050405020304" pitchFamily="18" charset="0"/>
              <a:ea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highlight>
                  <a:srgbClr val="00FFFF"/>
                </a:highlight>
                <a:latin typeface="Times New Roman" panose="02020603050405020304" pitchFamily="18" charset="0"/>
                <a:ea typeface="Times New Roman" panose="02020603050405020304" pitchFamily="18" charset="0"/>
              </a:rPr>
              <a:t>Matthew 11:15 and other places in Holy Scripture admonish us that “He who has ears, let them hear.” This is what we must do for the issues raised by our parishioners.</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dirty="0">
              <a:effectLst/>
              <a:highlight>
                <a:srgbClr val="00FFFF"/>
              </a:highlight>
              <a:latin typeface="Times New Roman" panose="02020603050405020304" pitchFamily="18" charset="0"/>
              <a:ea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highlight>
                  <a:srgbClr val="00FFFF"/>
                </a:highlight>
                <a:latin typeface="Times New Roman" panose="02020603050405020304" pitchFamily="18" charset="0"/>
                <a:ea typeface="Times New Roman" panose="02020603050405020304" pitchFamily="18" charset="0"/>
              </a:rPr>
              <a:t>This quote also reminds us that we are the servant leaders of our parishioners and thus owe them the primacy of voice and helping to determine direction.</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dirty="0">
              <a:effectLst/>
              <a:highlight>
                <a:srgbClr val="00FFFF"/>
              </a:highlight>
              <a:latin typeface="Times New Roman" panose="02020603050405020304" pitchFamily="18" charset="0"/>
              <a:ea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highlight>
                  <a:srgbClr val="00FFFF"/>
                </a:highlight>
                <a:latin typeface="Times New Roman" panose="02020603050405020304" pitchFamily="18" charset="0"/>
                <a:ea typeface="Times New Roman" panose="02020603050405020304" pitchFamily="18" charset="0"/>
              </a:rPr>
              <a:t>Our parishioners spoke loud and clear in their Weaknesses they identified in the SWOT Analysis. The PIPs want 1. a new church building, classrooms and gathering hall, and 2. their Parish Council to become the best true leaders they can be (Sts. RNI Strategic Plan, n.d.).</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800" dirty="0">
              <a:effectLst/>
              <a:highlight>
                <a:srgbClr val="00FFFF"/>
              </a:highlight>
              <a:latin typeface="Times New Roman" panose="02020603050405020304" pitchFamily="18" charset="0"/>
              <a:ea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lang="en-US" sz="1800" dirty="0">
                <a:effectLst/>
                <a:highlight>
                  <a:srgbClr val="00FFFF"/>
                </a:highlight>
                <a:latin typeface="Times New Roman" panose="02020603050405020304" pitchFamily="18" charset="0"/>
                <a:ea typeface="Times New Roman" panose="02020603050405020304" pitchFamily="18" charset="0"/>
              </a:rPr>
              <a:t>Today we start to prove we are listening to them.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highlight>
                <a:srgbClr val="00FFFF"/>
              </a:highligh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highlight>
                  <a:srgbClr val="00FFFF"/>
                </a:highlight>
                <a:latin typeface="Times New Roman" panose="02020603050405020304" pitchFamily="18" charset="0"/>
                <a:ea typeface="Times New Roman" panose="02020603050405020304" pitchFamily="18" charset="0"/>
              </a:rPr>
              <a:t>Stanley, A. (2021, August 19) [Tweet] </a:t>
            </a:r>
            <a:r>
              <a:rPr lang="en-US" sz="1800" u="sng" dirty="0">
                <a:solidFill>
                  <a:schemeClr val="accent1"/>
                </a:solidFill>
                <a:effectLst/>
                <a:highlight>
                  <a:srgbClr val="00FFFF"/>
                </a:highligh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https://twitter.com/AndyStanley/status/1428471840603885577?lang=en</a:t>
            </a:r>
            <a:endParaRPr lang="en-US" sz="1800" dirty="0">
              <a:solidFill>
                <a:schemeClr val="accent1"/>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8</a:t>
            </a:fld>
            <a:endParaRPr lang="en-US" dirty="0"/>
          </a:p>
        </p:txBody>
      </p:sp>
    </p:spTree>
    <p:extLst>
      <p:ext uri="{BB962C8B-B14F-4D97-AF65-F5344CB8AC3E}">
        <p14:creationId xmlns:p14="http://schemas.microsoft.com/office/powerpoint/2010/main" val="278932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a:solidFill>
                  <a:schemeClr val="bg1">
                    <a:lumMod val="65000"/>
                  </a:schemeClr>
                </a:solidFill>
                <a:effectLst/>
                <a:latin typeface="Arial" panose="020B0604020202020204" pitchFamily="34" charset="0"/>
                <a:ea typeface="Times New Roman" panose="02020603050405020304" pitchFamily="18" charset="0"/>
              </a:rPr>
              <a:t>And lest you be inclined to blame the parishioners who most of whom are saying the same thing in different words and acting a particular way, the leader of the Quality Movement, W. Edwards Deming tells us to think again before blaming the PIPs (Aguayo, 1991).</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dirty="0">
              <a:solidFill>
                <a:schemeClr val="bg1">
                  <a:lumMod val="65000"/>
                </a:schemeClr>
              </a:solidFill>
              <a:effectLst/>
              <a:latin typeface="Arial" panose="020B0604020202020204" pitchFamily="34" charset="0"/>
              <a:ea typeface="Times New Roman" panose="02020603050405020304" pitchFamily="18"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dirty="0">
                <a:solidFill>
                  <a:schemeClr val="bg1">
                    <a:lumMod val="65000"/>
                  </a:schemeClr>
                </a:solidFill>
                <a:effectLst/>
                <a:latin typeface="Arial" panose="020B0604020202020204" pitchFamily="34" charset="0"/>
                <a:ea typeface="Times New Roman" panose="02020603050405020304" pitchFamily="18" charset="0"/>
              </a:rPr>
              <a:t>The common problems they are complaining about are inherent in the systems, decisions, and operations that we as leaders are called to understand and address (Aguayo, 1991).</a:t>
            </a:r>
            <a:endParaRPr lang="en-US" dirty="0"/>
          </a:p>
        </p:txBody>
      </p:sp>
      <p:sp>
        <p:nvSpPr>
          <p:cNvPr id="4" name="Slide Number Placeholder 3"/>
          <p:cNvSpPr>
            <a:spLocks noGrp="1"/>
          </p:cNvSpPr>
          <p:nvPr>
            <p:ph type="sldNum" sz="quarter" idx="5"/>
          </p:nvPr>
        </p:nvSpPr>
        <p:spPr/>
        <p:txBody>
          <a:bodyPr/>
          <a:lstStyle/>
          <a:p>
            <a:pPr>
              <a:defRPr/>
            </a:pPr>
            <a:fld id="{5AD99DFC-0259-48DB-B7B5-D1D8362AA354}" type="slidenum">
              <a:rPr lang="en-US" smtClean="0"/>
              <a:pPr>
                <a:defRPr/>
              </a:pPr>
              <a:t>9</a:t>
            </a:fld>
            <a:endParaRPr lang="en-US" dirty="0"/>
          </a:p>
        </p:txBody>
      </p:sp>
    </p:spTree>
    <p:extLst>
      <p:ext uri="{BB962C8B-B14F-4D97-AF65-F5344CB8AC3E}">
        <p14:creationId xmlns:p14="http://schemas.microsoft.com/office/powerpoint/2010/main" val="141247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F5B589A-82C9-4CC5-AEE9-10CB376C1C01}"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19CB9A-F0C1-4D16-B527-F1FE64AE50E3}" type="slidenum">
              <a:rPr lang="en-US"/>
              <a:pPr>
                <a:defRPr/>
              </a:pPr>
              <a:t>‹#›</a:t>
            </a:fld>
            <a:endParaRPr lang="en-US" dirty="0"/>
          </a:p>
        </p:txBody>
      </p:sp>
    </p:spTree>
    <p:extLst>
      <p:ext uri="{BB962C8B-B14F-4D97-AF65-F5344CB8AC3E}">
        <p14:creationId xmlns:p14="http://schemas.microsoft.com/office/powerpoint/2010/main" val="1374711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1B20E27-4162-4D28-953E-862961C7FB29}"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0B6A21A-F9CE-4FF5-A1DD-5056CCB3B3BA}" type="slidenum">
              <a:rPr lang="en-US"/>
              <a:pPr>
                <a:defRPr/>
              </a:pPr>
              <a:t>‹#›</a:t>
            </a:fld>
            <a:endParaRPr lang="en-US" dirty="0"/>
          </a:p>
        </p:txBody>
      </p:sp>
    </p:spTree>
    <p:extLst>
      <p:ext uri="{BB962C8B-B14F-4D97-AF65-F5344CB8AC3E}">
        <p14:creationId xmlns:p14="http://schemas.microsoft.com/office/powerpoint/2010/main" val="40140346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6324600" cy="1143000"/>
          </a:xfrm>
        </p:spPr>
        <p:txBody>
          <a:bodyPr/>
          <a:lstStyle>
            <a:lvl1pPr>
              <a:defRPr>
                <a:solidFill>
                  <a:schemeClr val="bg1"/>
                </a:solidFill>
              </a:defRPr>
            </a:lvl1pPr>
          </a:lstStyle>
          <a:p>
            <a:r>
              <a:rPr lang="en-US"/>
              <a:t>Click to edit Master title style</a:t>
            </a:r>
          </a:p>
        </p:txBody>
      </p:sp>
      <p:sp>
        <p:nvSpPr>
          <p:cNvPr id="3" name="SmartArt Placeholder 2"/>
          <p:cNvSpPr>
            <a:spLocks noGrp="1"/>
          </p:cNvSpPr>
          <p:nvPr>
            <p:ph type="dgm" idx="1"/>
          </p:nvPr>
        </p:nvSpPr>
        <p:spPr>
          <a:xfrm>
            <a:off x="1066800" y="1752600"/>
            <a:ext cx="7391400" cy="4343400"/>
          </a:xfrm>
        </p:spPr>
        <p:txBody>
          <a:bodyPr/>
          <a:lstStyle>
            <a:lvl1pPr>
              <a:defRPr>
                <a:solidFill>
                  <a:schemeClr val="bg1"/>
                </a:solidFill>
              </a:defRPr>
            </a:lvl1pPr>
          </a:lstStyle>
          <a:p>
            <a:endParaRPr lang="en-US" dirty="0"/>
          </a:p>
        </p:txBody>
      </p:sp>
      <p:sp>
        <p:nvSpPr>
          <p:cNvPr id="4" name="Footer Placeholder 3"/>
          <p:cNvSpPr>
            <a:spLocks noGrp="1"/>
          </p:cNvSpPr>
          <p:nvPr>
            <p:ph type="ftr" sz="quarter" idx="10"/>
          </p:nvPr>
        </p:nvSpPr>
        <p:spPr>
          <a:xfrm>
            <a:off x="0" y="6629400"/>
            <a:ext cx="4724400" cy="228600"/>
          </a:xfrm>
        </p:spPr>
        <p:txBody>
          <a:bodyPr/>
          <a:lstStyle>
            <a:lvl1pPr>
              <a:defRPr/>
            </a:lvl1pPr>
          </a:lstStyle>
          <a:p>
            <a:endParaRPr lang="en-US" dirty="0"/>
          </a:p>
        </p:txBody>
      </p:sp>
    </p:spTree>
    <p:extLst>
      <p:ext uri="{BB962C8B-B14F-4D97-AF65-F5344CB8AC3E}">
        <p14:creationId xmlns:p14="http://schemas.microsoft.com/office/powerpoint/2010/main" val="4115453064"/>
      </p:ext>
    </p:extLst>
  </p:cSld>
  <p:clrMapOvr>
    <a:masterClrMapping/>
  </p:clrMapOvr>
  <p:transition>
    <p:strips dir="rd"/>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4A6CC25-FDB6-4B33-A9CE-194EDBC18512}" type="datetimeFigureOut">
              <a:rPr lang="en-US"/>
              <a:pPr>
                <a:defRPr/>
              </a:pPr>
              <a:t>2/15/2024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BDAEDA2-2E48-4C20-9342-E23FD3DB5874}" type="slidenum">
              <a:rPr lang="en-US"/>
              <a:pPr>
                <a:defRPr/>
              </a:pPr>
              <a:t>‹#›</a:t>
            </a:fld>
            <a:endParaRPr lang="en-US" dirty="0"/>
          </a:p>
        </p:txBody>
      </p:sp>
    </p:spTree>
    <p:extLst>
      <p:ext uri="{BB962C8B-B14F-4D97-AF65-F5344CB8AC3E}">
        <p14:creationId xmlns:p14="http://schemas.microsoft.com/office/powerpoint/2010/main" val="8525240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3116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7839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2715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2461079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2B68C-9DA1-0D48-C02B-F8A4171CA530}"/>
              </a:ext>
            </a:extLst>
          </p:cNvPr>
          <p:cNvSpPr>
            <a:spLocks noGrp="1"/>
          </p:cNvSpPr>
          <p:nvPr>
            <p:ph idx="1"/>
          </p:nvPr>
        </p:nvSpPr>
        <p:spPr/>
        <p:txBody>
          <a:bodyPr/>
          <a:lstStyle>
            <a:lvl1pPr>
              <a:lnSpc>
                <a:spcPct val="120000"/>
              </a:lnSpc>
              <a:spcAft>
                <a:spcPts val="450"/>
              </a:spcAft>
              <a:defRPr>
                <a:solidFill>
                  <a:schemeClr val="bg1"/>
                </a:solidFill>
              </a:defRPr>
            </a:lvl1pPr>
            <a:lvl2pPr>
              <a:lnSpc>
                <a:spcPct val="120000"/>
              </a:lnSpc>
              <a:spcAft>
                <a:spcPts val="450"/>
              </a:spcAft>
              <a:defRPr>
                <a:solidFill>
                  <a:schemeClr val="bg1"/>
                </a:solidFill>
              </a:defRPr>
            </a:lvl2pPr>
            <a:lvl3pPr>
              <a:lnSpc>
                <a:spcPct val="120000"/>
              </a:lnSpc>
              <a:spcAft>
                <a:spcPts val="450"/>
              </a:spcAft>
              <a:defRPr>
                <a:solidFill>
                  <a:schemeClr val="bg1"/>
                </a:solidFill>
              </a:defRPr>
            </a:lvl3pPr>
            <a:lvl4pPr>
              <a:lnSpc>
                <a:spcPct val="120000"/>
              </a:lnSpc>
              <a:spcAft>
                <a:spcPts val="450"/>
              </a:spcAft>
              <a:defRPr>
                <a:solidFill>
                  <a:schemeClr val="bg1"/>
                </a:solidFill>
              </a:defRPr>
            </a:lvl4pPr>
            <a:lvl5pPr>
              <a:lnSpc>
                <a:spcPct val="120000"/>
              </a:lnSpc>
              <a:spcAft>
                <a:spcPts val="450"/>
              </a:spcAft>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50C2A4E-F6C4-3B29-D623-44D6AFDE7741}"/>
              </a:ext>
            </a:extLst>
          </p:cNvPr>
          <p:cNvSpPr>
            <a:spLocks noGrp="1"/>
          </p:cNvSpPr>
          <p:nvPr>
            <p:ph type="sldNum" sz="quarter" idx="12"/>
          </p:nvPr>
        </p:nvSpPr>
        <p:spPr/>
        <p:txBody>
          <a:bodyPr/>
          <a:lstStyle>
            <a:lvl1pPr>
              <a:defRPr/>
            </a:lvl1pPr>
          </a:lstStyle>
          <a:p>
            <a:fld id="{C5190BA9-CCEC-EC42-AF4B-4196EA90A6EC}" type="slidenum">
              <a:rPr lang="en-US" smtClean="0"/>
              <a:pPr/>
              <a:t>‹#›</a:t>
            </a:fld>
            <a:endParaRPr lang="en-US" dirty="0"/>
          </a:p>
        </p:txBody>
      </p:sp>
      <p:sp>
        <p:nvSpPr>
          <p:cNvPr id="7" name="Title 1">
            <a:extLst>
              <a:ext uri="{FF2B5EF4-FFF2-40B4-BE49-F238E27FC236}">
                <a16:creationId xmlns:a16="http://schemas.microsoft.com/office/drawing/2014/main" id="{2E1789C2-FE11-2801-F698-7D26FAE64E48}"/>
              </a:ext>
            </a:extLst>
          </p:cNvPr>
          <p:cNvSpPr>
            <a:spLocks noGrp="1"/>
          </p:cNvSpPr>
          <p:nvPr>
            <p:ph type="title"/>
          </p:nvPr>
        </p:nvSpPr>
        <p:spPr>
          <a:xfrm>
            <a:off x="629841" y="668338"/>
            <a:ext cx="6251019" cy="1022351"/>
          </a:xfrm>
        </p:spPr>
        <p:txBody>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35151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4C96AF-72A1-5CEE-CC4D-BB9204AC01FC}"/>
              </a:ext>
            </a:extLst>
          </p:cNvPr>
          <p:cNvSpPr>
            <a:spLocks noGrp="1"/>
          </p:cNvSpPr>
          <p:nvPr>
            <p:ph type="sldNum" sz="quarter" idx="12"/>
          </p:nvPr>
        </p:nvSpPr>
        <p:spPr/>
        <p:txBody>
          <a:bodyPr/>
          <a:lstStyle/>
          <a:p>
            <a:fld id="{CD7DDD43-E950-1B4D-B0EB-00290C159030}" type="slidenum">
              <a:rPr lang="en-US" smtClean="0"/>
              <a:t>‹#›</a:t>
            </a:fld>
            <a:endParaRPr lang="en-US" dirty="0"/>
          </a:p>
        </p:txBody>
      </p:sp>
      <p:sp>
        <p:nvSpPr>
          <p:cNvPr id="6" name="Title 1">
            <a:extLst>
              <a:ext uri="{FF2B5EF4-FFF2-40B4-BE49-F238E27FC236}">
                <a16:creationId xmlns:a16="http://schemas.microsoft.com/office/drawing/2014/main" id="{5F314501-7B22-F388-82F6-0F6BF36A046B}"/>
              </a:ext>
            </a:extLst>
          </p:cNvPr>
          <p:cNvSpPr>
            <a:spLocks noGrp="1"/>
          </p:cNvSpPr>
          <p:nvPr>
            <p:ph type="title"/>
          </p:nvPr>
        </p:nvSpPr>
        <p:spPr>
          <a:xfrm>
            <a:off x="629842" y="668338"/>
            <a:ext cx="6347429" cy="1022351"/>
          </a:xfrm>
        </p:spPr>
        <p:txBody>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93406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38102" cy="909046"/>
          </a:xfrm>
          <a:prstGeom prst="rect">
            <a:avLst/>
          </a:prstGeom>
        </p:spPr>
      </p:pic>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05898" y="0"/>
            <a:ext cx="938102" cy="909046"/>
          </a:xfrm>
          <a:prstGeom prst="rect">
            <a:avLst/>
          </a:prstGeom>
        </p:spPr>
      </p:pic>
    </p:spTree>
    <p:extLst>
      <p:ext uri="{BB962C8B-B14F-4D97-AF65-F5344CB8AC3E}">
        <p14:creationId xmlns:p14="http://schemas.microsoft.com/office/powerpoint/2010/main" val="1844897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6527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2EE0A1-8330-48AB-8B92-BEFF35AE13BA}"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17080A-E238-4282-864D-263780DAA0C0}" type="slidenum">
              <a:rPr lang="en-US"/>
              <a:pPr>
                <a:defRPr/>
              </a:pPr>
              <a:t>‹#›</a:t>
            </a:fld>
            <a:endParaRPr lang="en-US" dirty="0"/>
          </a:p>
        </p:txBody>
      </p:sp>
    </p:spTree>
    <p:extLst>
      <p:ext uri="{BB962C8B-B14F-4D97-AF65-F5344CB8AC3E}">
        <p14:creationId xmlns:p14="http://schemas.microsoft.com/office/powerpoint/2010/main" val="2058346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4A6CC25-FDB6-4B33-A9CE-194EDBC18512}" type="datetimeFigureOut">
              <a:rPr lang="en-US"/>
              <a:pPr>
                <a:defRPr/>
              </a:pPr>
              <a:t>2/15/2024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BDAEDA2-2E48-4C20-9342-E23FD3DB5874}" type="slidenum">
              <a:rPr lang="en-US"/>
              <a:pPr>
                <a:defRPr/>
              </a:pPr>
              <a:t>‹#›</a:t>
            </a:fld>
            <a:endParaRPr lang="en-US" dirty="0"/>
          </a:p>
        </p:txBody>
      </p:sp>
    </p:spTree>
    <p:extLst>
      <p:ext uri="{BB962C8B-B14F-4D97-AF65-F5344CB8AC3E}">
        <p14:creationId xmlns:p14="http://schemas.microsoft.com/office/powerpoint/2010/main" val="3360291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5B9A6CF-DD2C-4AEF-ABC7-66C862F9EB24}"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2A1A567-62DF-48D1-903D-557E11D5246B}" type="slidenum">
              <a:rPr lang="en-US"/>
              <a:pPr>
                <a:defRPr/>
              </a:pPr>
              <a:t>‹#›</a:t>
            </a:fld>
            <a:endParaRPr lang="en-US" dirty="0"/>
          </a:p>
        </p:txBody>
      </p:sp>
    </p:spTree>
    <p:extLst>
      <p:ext uri="{BB962C8B-B14F-4D97-AF65-F5344CB8AC3E}">
        <p14:creationId xmlns:p14="http://schemas.microsoft.com/office/powerpoint/2010/main" val="338349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402149-EEED-41F2-A405-40BE1206EB77}"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4A3ECC9-3B76-43B6-BC36-8A4A8360B256}" type="slidenum">
              <a:rPr lang="en-US"/>
              <a:pPr>
                <a:defRPr/>
              </a:pPr>
              <a:t>‹#›</a:t>
            </a:fld>
            <a:endParaRPr lang="en-US" dirty="0"/>
          </a:p>
        </p:txBody>
      </p:sp>
    </p:spTree>
    <p:extLst>
      <p:ext uri="{BB962C8B-B14F-4D97-AF65-F5344CB8AC3E}">
        <p14:creationId xmlns:p14="http://schemas.microsoft.com/office/powerpoint/2010/main" val="2039416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B66AED-2334-430C-A779-BE663BAC2793}"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C801EE1-10C0-4CDF-928F-AE38440A1E09}" type="slidenum">
              <a:rPr lang="en-US"/>
              <a:pPr>
                <a:defRPr/>
              </a:pPr>
              <a:t>‹#›</a:t>
            </a:fld>
            <a:endParaRPr lang="en-US" dirty="0"/>
          </a:p>
        </p:txBody>
      </p:sp>
    </p:spTree>
    <p:extLst>
      <p:ext uri="{BB962C8B-B14F-4D97-AF65-F5344CB8AC3E}">
        <p14:creationId xmlns:p14="http://schemas.microsoft.com/office/powerpoint/2010/main" val="2571055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77E2D4E-4778-4234-8E33-A0F8066FB775}" type="datetimeFigureOut">
              <a:rPr lang="en-US"/>
              <a:pPr>
                <a:defRPr/>
              </a:pPr>
              <a:t>2/15/2024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79D3DB1-D98C-4D81-8C63-8E169F480187}" type="slidenum">
              <a:rPr lang="en-US"/>
              <a:pPr>
                <a:defRPr/>
              </a:pPr>
              <a:t>‹#›</a:t>
            </a:fld>
            <a:endParaRPr lang="en-US" dirty="0"/>
          </a:p>
        </p:txBody>
      </p:sp>
    </p:spTree>
    <p:extLst>
      <p:ext uri="{BB962C8B-B14F-4D97-AF65-F5344CB8AC3E}">
        <p14:creationId xmlns:p14="http://schemas.microsoft.com/office/powerpoint/2010/main" val="2143384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11C3D36-A965-48D3-85A0-0E3927A22A14}" type="datetimeFigureOut">
              <a:rPr lang="en-US"/>
              <a:pPr>
                <a:defRPr/>
              </a:pPr>
              <a:t>2/15/2024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750A6757-9A9B-4B96-9C1A-9E489E4B5E20}" type="slidenum">
              <a:rPr lang="en-US"/>
              <a:pPr>
                <a:defRPr/>
              </a:pPr>
              <a:t>‹#›</a:t>
            </a:fld>
            <a:endParaRPr lang="en-US" dirty="0"/>
          </a:p>
        </p:txBody>
      </p:sp>
    </p:spTree>
    <p:extLst>
      <p:ext uri="{BB962C8B-B14F-4D97-AF65-F5344CB8AC3E}">
        <p14:creationId xmlns:p14="http://schemas.microsoft.com/office/powerpoint/2010/main" val="1524923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F83778-923E-457F-A7C8-EEE91C3987CD}" type="datetimeFigureOut">
              <a:rPr lang="en-US"/>
              <a:pPr>
                <a:defRPr/>
              </a:pPr>
              <a:t>2/15/2024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B2AEE79-F162-4487-81A5-460B411C073C}" type="slidenum">
              <a:rPr lang="en-US"/>
              <a:pPr>
                <a:defRPr/>
              </a:pPr>
              <a:t>‹#›</a:t>
            </a:fld>
            <a:endParaRPr lang="en-US" dirty="0"/>
          </a:p>
        </p:txBody>
      </p:sp>
    </p:spTree>
    <p:extLst>
      <p:ext uri="{BB962C8B-B14F-4D97-AF65-F5344CB8AC3E}">
        <p14:creationId xmlns:p14="http://schemas.microsoft.com/office/powerpoint/2010/main" val="2381129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F2CB14F-4978-406F-BB1C-3C80C17E9A70}" type="datetimeFigureOut">
              <a:rPr lang="en-US"/>
              <a:pPr>
                <a:defRPr/>
              </a:pPr>
              <a:t>2/15/2024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7353777-7039-4672-94E7-656B7AB67CFC}" type="slidenum">
              <a:rPr lang="en-US"/>
              <a:pPr>
                <a:defRPr/>
              </a:pPr>
              <a:t>‹#›</a:t>
            </a:fld>
            <a:endParaRPr lang="en-US" dirty="0"/>
          </a:p>
        </p:txBody>
      </p:sp>
    </p:spTree>
    <p:extLst>
      <p:ext uri="{BB962C8B-B14F-4D97-AF65-F5344CB8AC3E}">
        <p14:creationId xmlns:p14="http://schemas.microsoft.com/office/powerpoint/2010/main" val="1645706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7DBD8B-2125-4098-8715-185E34DC425B}"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FB95F4-DB32-4E3B-A7D5-E856C1B156A7}" type="slidenum">
              <a:rPr lang="en-US"/>
              <a:pPr>
                <a:defRPr/>
              </a:pPr>
              <a:t>‹#›</a:t>
            </a:fld>
            <a:endParaRPr lang="en-US" dirty="0"/>
          </a:p>
        </p:txBody>
      </p:sp>
    </p:spTree>
    <p:extLst>
      <p:ext uri="{BB962C8B-B14F-4D97-AF65-F5344CB8AC3E}">
        <p14:creationId xmlns:p14="http://schemas.microsoft.com/office/powerpoint/2010/main" val="3428690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7BCB16-30B6-4202-8609-0A1A368B9B1C}" type="datetimeFigureOut">
              <a:rPr lang="en-US"/>
              <a:pPr>
                <a:defRPr/>
              </a:pPr>
              <a:t>2/15/2024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B024C55-F90B-48B7-895C-83FBE2E8C7E1}" type="slidenum">
              <a:rPr lang="en-US"/>
              <a:pPr>
                <a:defRPr/>
              </a:pPr>
              <a:t>‹#›</a:t>
            </a:fld>
            <a:endParaRPr lang="en-US" dirty="0"/>
          </a:p>
        </p:txBody>
      </p:sp>
    </p:spTree>
    <p:extLst>
      <p:ext uri="{BB962C8B-B14F-4D97-AF65-F5344CB8AC3E}">
        <p14:creationId xmlns:p14="http://schemas.microsoft.com/office/powerpoint/2010/main" val="3238718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983BBE-8A8E-488D-A478-23841CF785E1}" type="datetimeFigureOut">
              <a:rPr lang="en-US"/>
              <a:pPr>
                <a:defRPr/>
              </a:pPr>
              <a:t>2/15/2024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7B6962D-FA01-430A-BEF1-80E694558CBF}" type="slidenum">
              <a:rPr lang="en-US"/>
              <a:pPr>
                <a:defRPr/>
              </a:pPr>
              <a:t>‹#›</a:t>
            </a:fld>
            <a:endParaRPr lang="en-US" dirty="0"/>
          </a:p>
        </p:txBody>
      </p:sp>
    </p:spTree>
    <p:extLst>
      <p:ext uri="{BB962C8B-B14F-4D97-AF65-F5344CB8AC3E}">
        <p14:creationId xmlns:p14="http://schemas.microsoft.com/office/powerpoint/2010/main" val="3935442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6B893D-D215-4860-B73D-E84F760D8D62}"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03FF791-CA74-42B6-8B10-B5978003E7A9}" type="slidenum">
              <a:rPr lang="en-US"/>
              <a:pPr>
                <a:defRPr/>
              </a:pPr>
              <a:t>‹#›</a:t>
            </a:fld>
            <a:endParaRPr lang="en-US" dirty="0"/>
          </a:p>
        </p:txBody>
      </p:sp>
    </p:spTree>
    <p:extLst>
      <p:ext uri="{BB962C8B-B14F-4D97-AF65-F5344CB8AC3E}">
        <p14:creationId xmlns:p14="http://schemas.microsoft.com/office/powerpoint/2010/main" val="622158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9B4EA0-F01E-4874-8AB4-822DECFA7E02}"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E01FA44-05A8-4C70-83A0-4169E88F237B}" type="slidenum">
              <a:rPr lang="en-US"/>
              <a:pPr>
                <a:defRPr/>
              </a:pPr>
              <a:t>‹#›</a:t>
            </a:fld>
            <a:endParaRPr lang="en-US" dirty="0"/>
          </a:p>
        </p:txBody>
      </p:sp>
    </p:spTree>
    <p:extLst>
      <p:ext uri="{BB962C8B-B14F-4D97-AF65-F5344CB8AC3E}">
        <p14:creationId xmlns:p14="http://schemas.microsoft.com/office/powerpoint/2010/main" val="2626988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294554"/>
      </p:ext>
    </p:extLst>
  </p:cSld>
  <p:clrMapOvr>
    <a:masterClrMapping/>
  </p:clrMapOvr>
  <p:transition>
    <p:strips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Grp="1" noChangeArrowheads="1"/>
          </p:cNvSpPr>
          <p:nvPr>
            <p:ph type="ctrTitle"/>
          </p:nvPr>
        </p:nvSpPr>
        <p:spPr>
          <a:xfrm>
            <a:off x="914400" y="1981200"/>
            <a:ext cx="7315200" cy="701675"/>
          </a:xfrm>
        </p:spPr>
        <p:txBody>
          <a:bodyPr>
            <a:spAutoFit/>
          </a:bodyPr>
          <a:lstStyle>
            <a:lvl1pPr>
              <a:lnSpc>
                <a:spcPct val="100000"/>
              </a:lnSpc>
              <a:defRPr sz="4000"/>
            </a:lvl1pPr>
          </a:lstStyle>
          <a:p>
            <a:pPr lvl="0"/>
            <a:r>
              <a:rPr lang="en-US" noProof="0"/>
              <a:t>Click to edit Master title style</a:t>
            </a:r>
          </a:p>
        </p:txBody>
      </p:sp>
      <p:sp>
        <p:nvSpPr>
          <p:cNvPr id="22536" name="Rectangle 8"/>
          <p:cNvSpPr>
            <a:spLocks noGrp="1" noChangeArrowheads="1"/>
          </p:cNvSpPr>
          <p:nvPr>
            <p:ph type="subTitle" sz="quarter" idx="1"/>
          </p:nvPr>
        </p:nvSpPr>
        <p:spPr>
          <a:xfrm>
            <a:off x="1371600" y="3505200"/>
            <a:ext cx="6400800" cy="1752600"/>
          </a:xfrm>
        </p:spPr>
        <p:txBody>
          <a:bodyPr/>
          <a:lstStyle>
            <a:lvl1pPr marL="0" indent="0" algn="ctr">
              <a:buFontTx/>
              <a:buNone/>
              <a:defRPr sz="2800"/>
            </a:lvl1pPr>
          </a:lstStyle>
          <a:p>
            <a:pPr lvl="0"/>
            <a:r>
              <a:rPr lang="en-US" noProof="0"/>
              <a:t>Click to edit Master subtitle style</a:t>
            </a:r>
          </a:p>
        </p:txBody>
      </p:sp>
      <p:sp>
        <p:nvSpPr>
          <p:cNvPr id="6" name="Footer Placeholder 5"/>
          <p:cNvSpPr>
            <a:spLocks noGrp="1" noChangeArrowheads="1"/>
          </p:cNvSpPr>
          <p:nvPr>
            <p:ph type="ftr" sz="quarter" idx="10"/>
          </p:nvPr>
        </p:nvSpPr>
        <p:spPr bwMode="auto">
          <a:xfrm>
            <a:off x="76200" y="6324600"/>
            <a:ext cx="5638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5D0100"/>
                </a:solidFill>
                <a:latin typeface="RequiemDisplay-HTF-Roman" charset="0"/>
              </a:defRPr>
            </a:lvl1pPr>
          </a:lstStyle>
          <a:p>
            <a:pPr>
              <a:defRPr/>
            </a:pPr>
            <a:endParaRPr lang="en-US" dirty="0"/>
          </a:p>
        </p:txBody>
      </p:sp>
    </p:spTree>
    <p:extLst>
      <p:ext uri="{BB962C8B-B14F-4D97-AF65-F5344CB8AC3E}">
        <p14:creationId xmlns:p14="http://schemas.microsoft.com/office/powerpoint/2010/main" val="1177093016"/>
      </p:ext>
    </p:extLst>
  </p:cSld>
  <p:clrMapOvr>
    <a:masterClrMapping/>
  </p:clrMapOvr>
  <p:transition>
    <p:strips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2" descr="C:\Users\wbmarian\Pictures\Church Pictures\Icons- Logos-  Clip Art pics\Archdiocese seal.gif"/>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0699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wbmarian\Pictures\Church Pictures\Icons- Logos-  Clip Art pics\Archdiocese seal.gif"/>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4025" y="0"/>
            <a:ext cx="10699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343040"/>
      </p:ext>
    </p:extLst>
  </p:cSld>
  <p:clrMapOvr>
    <a:masterClrMapping/>
  </p:clrMapOvr>
  <p:transition>
    <p:strips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216724"/>
      </p:ext>
    </p:extLst>
  </p:cSld>
  <p:clrMapOvr>
    <a:masterClrMapping/>
  </p:clrMapOvr>
  <p:transition>
    <p:strips dir="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617943"/>
      </p:ext>
    </p:extLst>
  </p:cSld>
  <p:clrMapOvr>
    <a:masterClrMapping/>
  </p:clrMapOvr>
  <p:transition>
    <p:strips dir="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565-4ADB-4C09-9134-EEBCD3AE9CC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CEC3B9-804A-46EB-84DD-22A0B2E88F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1BCFE6-2797-4227-8D08-A43BC7469510}"/>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18234167-5990-4FB3-A34E-3FE7A5A9FA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BCAAF-DADC-4D8C-B078-6997F62B8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45497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0004F3-6A0C-413C-89B4-F336696C2118}"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20F4274-6AB3-4688-8057-A5DE525CAA88}" type="slidenum">
              <a:rPr lang="en-US"/>
              <a:pPr>
                <a:defRPr/>
              </a:pPr>
              <a:t>‹#›</a:t>
            </a:fld>
            <a:endParaRPr lang="en-US" dirty="0"/>
          </a:p>
        </p:txBody>
      </p:sp>
    </p:spTree>
    <p:extLst>
      <p:ext uri="{BB962C8B-B14F-4D97-AF65-F5344CB8AC3E}">
        <p14:creationId xmlns:p14="http://schemas.microsoft.com/office/powerpoint/2010/main" val="3136327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D8EE-42B0-4F1E-A9AF-1E163CE32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6B152-C7B2-44D1-B6B7-DC4FE85D1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A9097-23C0-4034-A822-3B04417A6565}"/>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87FCBCD4-A134-459D-9FBF-8A6E5F78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64F25B-B53C-43A9-AD0E-4921DE2970A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114250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35C-E9F0-4000-A3FA-7CBE2126DBA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54C2C41-BA78-489D-BF8C-1B0946D41CC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5328D-2BE6-44EC-8540-E3B216DD2EE1}"/>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139ABEC9-BFFA-472D-B991-DF1EF9D03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0212D7-7685-47AF-A7B8-90002042A74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323394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AF9E-F5EB-43EE-9519-6CA0D1812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4F046-F676-4914-B8CC-72B1902818F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3D596-576C-4E0B-BF88-932D8EFD1E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20545-2EE4-4879-8B11-ABB2D5530EB9}"/>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0173C55A-1D82-4A1A-A1AF-658584AF5C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4AADF-8253-4CC8-BC36-EC2A6D29CF2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61345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021C-966D-43B1-83A3-74453978080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46ED9-932D-4C0D-8C2A-4BD725BCEA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FEE76-914C-4A97-9A40-ACA838E4221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40797-4FB7-41ED-B9EC-646F7014F65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ED29F-04FF-45F1-8618-C06940BB94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EFE09-26B1-47C6-8DD1-D8B2AC944FDE}"/>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8" name="Footer Placeholder 7">
            <a:extLst>
              <a:ext uri="{FF2B5EF4-FFF2-40B4-BE49-F238E27FC236}">
                <a16:creationId xmlns:a16="http://schemas.microsoft.com/office/drawing/2014/main" id="{2D991A5A-A289-4765-AAF8-D8C83272E9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F8326C-372A-4AF1-B03D-B46E2B6A0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924142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3A9A-8BA2-4266-A8C0-C052392C040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4638CE0-0F3C-4698-9DE7-61DD3570D774}"/>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4" name="Footer Placeholder 3">
            <a:extLst>
              <a:ext uri="{FF2B5EF4-FFF2-40B4-BE49-F238E27FC236}">
                <a16:creationId xmlns:a16="http://schemas.microsoft.com/office/drawing/2014/main" id="{FFAFE563-1323-4C2D-A639-9F8EC5C861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FFAA8-362B-4D9F-BB2A-7F52A7FAB46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139680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058DC-17E3-49BE-AC50-CF771BD21753}"/>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3" name="Footer Placeholder 2">
            <a:extLst>
              <a:ext uri="{FF2B5EF4-FFF2-40B4-BE49-F238E27FC236}">
                <a16:creationId xmlns:a16="http://schemas.microsoft.com/office/drawing/2014/main" id="{2ECCBD85-0775-4472-A9B7-EFACAA0088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1F85BB-8BB8-4D03-A9BF-F95BF08B5CC3}"/>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868928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A75-E723-4F7D-A723-F96CFF91735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A5DCBA-4234-41EB-AC21-6AF94133E49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88A70-5C27-4EE0-B977-C7FC411018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C70C8D-EAEC-4B3D-80D2-2F745BBE82DA}"/>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D7EE3296-841B-418A-977E-38FCCEA91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416108-E377-4B06-B71B-AF3DF7FBDD3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387328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6326-958A-4D51-98D0-CD6F79A13EF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7A76D4-DFF0-4635-BFE7-B0BDEAC065C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1ED0529-5BA2-4AAE-8326-085995A36D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6373B1-E157-4BB8-94B5-84B1368111C4}"/>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CC2EE309-ED38-4EB4-BC8A-60D3E539A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0A2B89-6814-4699-B07A-DF807933530A}"/>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676464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0891-2549-47FD-A00C-D12CAE266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BA7D7-959F-4223-B114-550775448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3FAD-FF2A-4908-9EDD-0F495432F729}"/>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0F3A6186-EF75-406C-B87B-82E68125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E0414-1334-4CB0-9ADE-A64A17E5230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549191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2A51-AD63-41CE-B1E3-7666606AEB5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53CDF3-E0E7-4707-BBBC-8163AB96B53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91F4-6152-4D2B-975C-646A8C5F82ED}"/>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AB69A6E3-6857-4155-9059-EB66FC96A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A32AF-3E72-46DB-B461-CDCC76F31FF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09137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0FB5339-2919-43B5-8898-F44A9D2AD689}" type="datetimeFigureOut">
              <a:rPr lang="en-US"/>
              <a:pPr>
                <a:defRPr/>
              </a:pPr>
              <a:t>2/15/2024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FB372BD-AAFD-4165-95B7-86109E9EA9DC}" type="slidenum">
              <a:rPr lang="en-US"/>
              <a:pPr>
                <a:defRPr/>
              </a:pPr>
              <a:t>‹#›</a:t>
            </a:fld>
            <a:endParaRPr lang="en-US" dirty="0"/>
          </a:p>
        </p:txBody>
      </p:sp>
    </p:spTree>
    <p:extLst>
      <p:ext uri="{BB962C8B-B14F-4D97-AF65-F5344CB8AC3E}">
        <p14:creationId xmlns:p14="http://schemas.microsoft.com/office/powerpoint/2010/main" val="551916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565-4ADB-4C09-9134-EEBCD3AE9CC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CEC3B9-804A-46EB-84DD-22A0B2E88F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1BCFE6-2797-4227-8D08-A43BC7469510}"/>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18234167-5990-4FB3-A34E-3FE7A5A9FA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BCAAF-DADC-4D8C-B078-6997F62B8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722060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D8EE-42B0-4F1E-A9AF-1E163CE32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6B152-C7B2-44D1-B6B7-DC4FE85D1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A9097-23C0-4034-A822-3B04417A6565}"/>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87FCBCD4-A134-459D-9FBF-8A6E5F78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64F25B-B53C-43A9-AD0E-4921DE2970A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182503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35C-E9F0-4000-A3FA-7CBE2126DBA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54C2C41-BA78-489D-BF8C-1B0946D41CC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5328D-2BE6-44EC-8540-E3B216DD2EE1}"/>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139ABEC9-BFFA-472D-B991-DF1EF9D03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0212D7-7685-47AF-A7B8-90002042A74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116561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AF9E-F5EB-43EE-9519-6CA0D1812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4F046-F676-4914-B8CC-72B1902818F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3D596-576C-4E0B-BF88-932D8EFD1E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20545-2EE4-4879-8B11-ABB2D5530EB9}"/>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0173C55A-1D82-4A1A-A1AF-658584AF5C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4AADF-8253-4CC8-BC36-EC2A6D29CF2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495129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021C-966D-43B1-83A3-74453978080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46ED9-932D-4C0D-8C2A-4BD725BCEA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FEE76-914C-4A97-9A40-ACA838E4221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40797-4FB7-41ED-B9EC-646F7014F65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ED29F-04FF-45F1-8618-C06940BB94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EFE09-26B1-47C6-8DD1-D8B2AC944FDE}"/>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8" name="Footer Placeholder 7">
            <a:extLst>
              <a:ext uri="{FF2B5EF4-FFF2-40B4-BE49-F238E27FC236}">
                <a16:creationId xmlns:a16="http://schemas.microsoft.com/office/drawing/2014/main" id="{2D991A5A-A289-4765-AAF8-D8C83272E9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F8326C-372A-4AF1-B03D-B46E2B6A0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1601174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3A9A-8BA2-4266-A8C0-C052392C040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4638CE0-0F3C-4698-9DE7-61DD3570D774}"/>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4" name="Footer Placeholder 3">
            <a:extLst>
              <a:ext uri="{FF2B5EF4-FFF2-40B4-BE49-F238E27FC236}">
                <a16:creationId xmlns:a16="http://schemas.microsoft.com/office/drawing/2014/main" id="{FFAFE563-1323-4C2D-A639-9F8EC5C861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FFAA8-362B-4D9F-BB2A-7F52A7FAB46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643260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058DC-17E3-49BE-AC50-CF771BD21753}"/>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3" name="Footer Placeholder 2">
            <a:extLst>
              <a:ext uri="{FF2B5EF4-FFF2-40B4-BE49-F238E27FC236}">
                <a16:creationId xmlns:a16="http://schemas.microsoft.com/office/drawing/2014/main" id="{2ECCBD85-0775-4472-A9B7-EFACAA0088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1F85BB-8BB8-4D03-A9BF-F95BF08B5CC3}"/>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078905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A75-E723-4F7D-A723-F96CFF91735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A5DCBA-4234-41EB-AC21-6AF94133E49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88A70-5C27-4EE0-B977-C7FC411018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C70C8D-EAEC-4B3D-80D2-2F745BBE82DA}"/>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D7EE3296-841B-418A-977E-38FCCEA91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416108-E377-4B06-B71B-AF3DF7FBDD3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7972323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6326-958A-4D51-98D0-CD6F79A13EF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7A76D4-DFF0-4635-BFE7-B0BDEAC065C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1ED0529-5BA2-4AAE-8326-085995A36D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6373B1-E157-4BB8-94B5-84B1368111C4}"/>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CC2EE309-ED38-4EB4-BC8A-60D3E539A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0A2B89-6814-4699-B07A-DF807933530A}"/>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808226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0891-2549-47FD-A00C-D12CAE266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BA7D7-959F-4223-B114-550775448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3FAD-FF2A-4908-9EDD-0F495432F729}"/>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0F3A6186-EF75-406C-B87B-82E68125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E0414-1334-4CB0-9ADE-A64A17E5230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038971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2A6E830-3B5B-4865-BC8E-324AFCA01806}" type="datetimeFigureOut">
              <a:rPr lang="en-US"/>
              <a:pPr>
                <a:defRPr/>
              </a:pPr>
              <a:t>2/15/2024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F25295C-51D1-43A4-9962-2876C2002517}" type="slidenum">
              <a:rPr lang="en-US"/>
              <a:pPr>
                <a:defRPr/>
              </a:pPr>
              <a:t>‹#›</a:t>
            </a:fld>
            <a:endParaRPr lang="en-US" dirty="0"/>
          </a:p>
        </p:txBody>
      </p:sp>
    </p:spTree>
    <p:extLst>
      <p:ext uri="{BB962C8B-B14F-4D97-AF65-F5344CB8AC3E}">
        <p14:creationId xmlns:p14="http://schemas.microsoft.com/office/powerpoint/2010/main" val="28996213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2A51-AD63-41CE-B1E3-7666606AEB5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53CDF3-E0E7-4707-BBBC-8163AB96B53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91F4-6152-4D2B-975C-646A8C5F82ED}"/>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AB69A6E3-6857-4155-9059-EB66FC96A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A32AF-3E72-46DB-B461-CDCC76F31FF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693907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0549499"/>
      </p:ext>
    </p:extLst>
  </p:cSld>
  <p:clrMapOvr>
    <a:masterClrMapping/>
  </p:clrMapOvr>
  <p:transition>
    <p:strips dir="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565-4ADB-4C09-9134-EEBCD3AE9CC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CEC3B9-804A-46EB-84DD-22A0B2E88F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1BCFE6-2797-4227-8D08-A43BC7469510}"/>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18234167-5990-4FB3-A34E-3FE7A5A9FA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BCAAF-DADC-4D8C-B078-6997F62B8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129983413"/>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D8EE-42B0-4F1E-A9AF-1E163CE322F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9F6B152-C7B2-44D1-B6B7-DC4FE85D1D7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A9097-23C0-4034-A822-3B04417A6565}"/>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87FCBCD4-A134-459D-9FBF-8A6E5F78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64F25B-B53C-43A9-AD0E-4921DE2970A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757083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35C-E9F0-4000-A3FA-7CBE2126DBAA}"/>
              </a:ext>
            </a:extLst>
          </p:cNvPr>
          <p:cNvSpPr>
            <a:spLocks noGrp="1"/>
          </p:cNvSpPr>
          <p:nvPr>
            <p:ph type="title"/>
          </p:nvPr>
        </p:nvSpPr>
        <p:spPr>
          <a:xfrm>
            <a:off x="623888" y="1709739"/>
            <a:ext cx="7886700" cy="2852737"/>
          </a:xfrm>
        </p:spPr>
        <p:txBody>
          <a:bodyPr anchor="b"/>
          <a:lstStyle>
            <a:lvl1pPr>
              <a:defRPr sz="45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54C2C41-BA78-489D-BF8C-1B0946D41CC8}"/>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5328D-2BE6-44EC-8540-E3B216DD2EE1}"/>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139ABEC9-BFFA-472D-B991-DF1EF9D03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0212D7-7685-47AF-A7B8-90002042A74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802008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AF9E-F5EB-43EE-9519-6CA0D1812BF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D54F046-F676-4914-B8CC-72B1902818F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3D596-576C-4E0B-BF88-932D8EFD1E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20545-2EE4-4879-8B11-ABB2D5530EB9}"/>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0173C55A-1D82-4A1A-A1AF-658584AF5C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4AADF-8253-4CC8-BC36-EC2A6D29CF2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521914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021C-966D-43B1-83A3-74453978080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46ED9-932D-4C0D-8C2A-4BD725BCEA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FEE76-914C-4A97-9A40-ACA838E4221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40797-4FB7-41ED-B9EC-646F7014F65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ED29F-04FF-45F1-8618-C06940BB94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EFE09-26B1-47C6-8DD1-D8B2AC944FDE}"/>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8" name="Footer Placeholder 7">
            <a:extLst>
              <a:ext uri="{FF2B5EF4-FFF2-40B4-BE49-F238E27FC236}">
                <a16:creationId xmlns:a16="http://schemas.microsoft.com/office/drawing/2014/main" id="{2D991A5A-A289-4765-AAF8-D8C83272E9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F8326C-372A-4AF1-B03D-B46E2B6A0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147796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3A9A-8BA2-4266-A8C0-C052392C0408}"/>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24638CE0-0F3C-4698-9DE7-61DD3570D774}"/>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4" name="Footer Placeholder 3">
            <a:extLst>
              <a:ext uri="{FF2B5EF4-FFF2-40B4-BE49-F238E27FC236}">
                <a16:creationId xmlns:a16="http://schemas.microsoft.com/office/drawing/2014/main" id="{FFAFE563-1323-4C2D-A639-9F8EC5C861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FFAA8-362B-4D9F-BB2A-7F52A7FAB46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816386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058DC-17E3-49BE-AC50-CF771BD21753}"/>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3" name="Footer Placeholder 2">
            <a:extLst>
              <a:ext uri="{FF2B5EF4-FFF2-40B4-BE49-F238E27FC236}">
                <a16:creationId xmlns:a16="http://schemas.microsoft.com/office/drawing/2014/main" id="{2ECCBD85-0775-4472-A9B7-EFACAA0088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1F85BB-8BB8-4D03-A9BF-F95BF08B5CC3}"/>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9134635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A75-E723-4F7D-A723-F96CFF917350}"/>
              </a:ext>
            </a:extLst>
          </p:cNvPr>
          <p:cNvSpPr>
            <a:spLocks noGrp="1"/>
          </p:cNvSpPr>
          <p:nvPr>
            <p:ph type="title"/>
          </p:nvPr>
        </p:nvSpPr>
        <p:spPr>
          <a:xfrm>
            <a:off x="629841" y="457200"/>
            <a:ext cx="2949178" cy="1600200"/>
          </a:xfrm>
        </p:spPr>
        <p:txBody>
          <a:bodyPr anchor="b"/>
          <a:lstStyle>
            <a:lvl1pPr>
              <a:defRPr sz="2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AA5DCBA-4234-41EB-AC21-6AF94133E492}"/>
              </a:ext>
            </a:extLst>
          </p:cNvPr>
          <p:cNvSpPr>
            <a:spLocks noGrp="1"/>
          </p:cNvSpPr>
          <p:nvPr>
            <p:ph idx="1"/>
          </p:nvPr>
        </p:nvSpPr>
        <p:spPr>
          <a:xfrm>
            <a:off x="3887391" y="987426"/>
            <a:ext cx="4629150" cy="4873625"/>
          </a:xfrm>
        </p:spPr>
        <p:txBody>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500">
                <a:solidFill>
                  <a:schemeClr val="bg1"/>
                </a:solidFill>
              </a:defRPr>
            </a:lvl4pPr>
            <a:lvl5pPr>
              <a:defRPr sz="1500">
                <a:solidFill>
                  <a:schemeClr val="bg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88A70-5C27-4EE0-B977-C7FC411018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C70C8D-EAEC-4B3D-80D2-2F745BBE82DA}"/>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D7EE3296-841B-418A-977E-38FCCEA91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416108-E377-4B06-B71B-AF3DF7FBDD3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86451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B08C6B3-2F4F-475C-B399-F290C8C099D7}" type="datetimeFigureOut">
              <a:rPr lang="en-US"/>
              <a:pPr>
                <a:defRPr/>
              </a:pPr>
              <a:t>2/15/2024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BD5C887D-EE9E-486E-9870-714B937A3D5D}" type="slidenum">
              <a:rPr lang="en-US"/>
              <a:pPr>
                <a:defRPr/>
              </a:pPr>
              <a:t>‹#›</a:t>
            </a:fld>
            <a:endParaRPr lang="en-US" dirty="0"/>
          </a:p>
        </p:txBody>
      </p:sp>
    </p:spTree>
    <p:extLst>
      <p:ext uri="{BB962C8B-B14F-4D97-AF65-F5344CB8AC3E}">
        <p14:creationId xmlns:p14="http://schemas.microsoft.com/office/powerpoint/2010/main" val="1820591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6326-958A-4D51-98D0-CD6F79A13EF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7A76D4-DFF0-4635-BFE7-B0BDEAC065CE}"/>
              </a:ext>
            </a:extLst>
          </p:cNvPr>
          <p:cNvSpPr>
            <a:spLocks noGrp="1"/>
          </p:cNvSpPr>
          <p:nvPr>
            <p:ph type="pic" idx="1"/>
          </p:nvPr>
        </p:nvSpPr>
        <p:spPr>
          <a:xfrm>
            <a:off x="3887391" y="987426"/>
            <a:ext cx="4629150" cy="4873625"/>
          </a:xfrm>
        </p:spPr>
        <p:txBody>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1ED0529-5BA2-4AAE-8326-085995A36D50}"/>
              </a:ext>
            </a:extLst>
          </p:cNvPr>
          <p:cNvSpPr>
            <a:spLocks noGrp="1"/>
          </p:cNvSpPr>
          <p:nvPr>
            <p:ph type="body" sz="half" idx="2"/>
          </p:nvPr>
        </p:nvSpPr>
        <p:spPr>
          <a:xfrm>
            <a:off x="629841" y="2057400"/>
            <a:ext cx="2949178" cy="3811588"/>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6373B1-E157-4BB8-94B5-84B1368111C4}"/>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CC2EE309-ED38-4EB4-BC8A-60D3E539A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0A2B89-6814-4699-B07A-DF807933530A}"/>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257376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0891-2549-47FD-A00C-D12CAE26659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101BA7D7-959F-4223-B114-5507754489CC}"/>
              </a:ext>
            </a:extLst>
          </p:cNvPr>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3FAD-FF2A-4908-9EDD-0F495432F729}"/>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0F3A6186-EF75-406C-B87B-82E68125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E0414-1334-4CB0-9ADE-A64A17E5230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890637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2A51-AD63-41CE-B1E3-7666606AEB5F}"/>
              </a:ext>
            </a:extLst>
          </p:cNvPr>
          <p:cNvSpPr>
            <a:spLocks noGrp="1"/>
          </p:cNvSpPr>
          <p:nvPr>
            <p:ph type="title" orient="vert"/>
          </p:nvPr>
        </p:nvSpPr>
        <p:spPr>
          <a:xfrm>
            <a:off x="6543675" y="365125"/>
            <a:ext cx="1971675" cy="5811838"/>
          </a:xfrm>
        </p:spPr>
        <p:txBody>
          <a:bodyPr vert="eaVert"/>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2E53CDF3-E0E7-4707-BBBC-8163AB96B531}"/>
              </a:ext>
            </a:extLst>
          </p:cNvPr>
          <p:cNvSpPr>
            <a:spLocks noGrp="1"/>
          </p:cNvSpPr>
          <p:nvPr>
            <p:ph type="body" orient="vert" idx="1"/>
          </p:nvPr>
        </p:nvSpPr>
        <p:spPr>
          <a:xfrm>
            <a:off x="628650" y="365125"/>
            <a:ext cx="5800725"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91F4-6152-4D2B-975C-646A8C5F82ED}"/>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AB69A6E3-6857-4155-9059-EB66FC96A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A32AF-3E72-46DB-B461-CDCC76F31FF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226829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05693"/>
      </p:ext>
    </p:extLst>
  </p:cSld>
  <p:clrMapOvr>
    <a:masterClrMapping/>
  </p:clrMapOvr>
  <p:transition>
    <p:strips dir="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764310"/>
      </p:ext>
    </p:extLst>
  </p:cSld>
  <p:clrMapOvr>
    <a:masterClrMapping/>
  </p:clrMapOvr>
  <p:transition>
    <p:strips dir="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6324600" cy="1143000"/>
          </a:xfrm>
        </p:spPr>
        <p:txBody>
          <a:bodyPr/>
          <a:lstStyle>
            <a:lvl1pPr>
              <a:defRPr>
                <a:solidFill>
                  <a:schemeClr val="bg1"/>
                </a:solidFill>
              </a:defRPr>
            </a:lvl1pPr>
          </a:lstStyle>
          <a:p>
            <a:r>
              <a:rPr lang="en-US"/>
              <a:t>Click to edit Master title style</a:t>
            </a:r>
          </a:p>
        </p:txBody>
      </p:sp>
      <p:sp>
        <p:nvSpPr>
          <p:cNvPr id="3" name="SmartArt Placeholder 2"/>
          <p:cNvSpPr>
            <a:spLocks noGrp="1"/>
          </p:cNvSpPr>
          <p:nvPr>
            <p:ph type="dgm" idx="1"/>
          </p:nvPr>
        </p:nvSpPr>
        <p:spPr>
          <a:xfrm>
            <a:off x="1066800" y="1752600"/>
            <a:ext cx="7391400" cy="4343400"/>
          </a:xfrm>
        </p:spPr>
        <p:txBody>
          <a:bodyPr/>
          <a:lstStyle>
            <a:lvl1pPr>
              <a:defRPr>
                <a:solidFill>
                  <a:schemeClr val="bg1"/>
                </a:solidFill>
              </a:defRPr>
            </a:lvl1pPr>
          </a:lstStyle>
          <a:p>
            <a:endParaRPr lang="en-US" dirty="0"/>
          </a:p>
        </p:txBody>
      </p:sp>
      <p:sp>
        <p:nvSpPr>
          <p:cNvPr id="4" name="Footer Placeholder 3"/>
          <p:cNvSpPr>
            <a:spLocks noGrp="1"/>
          </p:cNvSpPr>
          <p:nvPr>
            <p:ph type="ftr" sz="quarter" idx="10"/>
          </p:nvPr>
        </p:nvSpPr>
        <p:spPr>
          <a:xfrm>
            <a:off x="0" y="6629400"/>
            <a:ext cx="4724400" cy="228600"/>
          </a:xfrm>
        </p:spPr>
        <p:txBody>
          <a:bodyPr/>
          <a:lstStyle>
            <a:lvl1pPr>
              <a:defRPr/>
            </a:lvl1pPr>
          </a:lstStyle>
          <a:p>
            <a:endParaRPr lang="en-US" dirty="0"/>
          </a:p>
        </p:txBody>
      </p:sp>
    </p:spTree>
    <p:extLst>
      <p:ext uri="{BB962C8B-B14F-4D97-AF65-F5344CB8AC3E}">
        <p14:creationId xmlns:p14="http://schemas.microsoft.com/office/powerpoint/2010/main" val="1129386720"/>
      </p:ext>
    </p:extLst>
  </p:cSld>
  <p:clrMapOvr>
    <a:masterClrMapping/>
  </p:clrMapOvr>
  <p:transition>
    <p:strips dir="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4A6CC25-FDB6-4B33-A9CE-194EDBC18512}" type="datetimeFigureOut">
              <a:rPr lang="en-US"/>
              <a:pPr>
                <a:defRPr/>
              </a:pPr>
              <a:t>2/15/2024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BDAEDA2-2E48-4C20-9342-E23FD3DB5874}" type="slidenum">
              <a:rPr lang="en-US"/>
              <a:pPr>
                <a:defRPr/>
              </a:pPr>
              <a:t>‹#›</a:t>
            </a:fld>
            <a:endParaRPr lang="en-US" dirty="0"/>
          </a:p>
        </p:txBody>
      </p:sp>
    </p:spTree>
    <p:extLst>
      <p:ext uri="{BB962C8B-B14F-4D97-AF65-F5344CB8AC3E}">
        <p14:creationId xmlns:p14="http://schemas.microsoft.com/office/powerpoint/2010/main" val="3694480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543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538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78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5C4D49-E82F-4204-B63D-228830880603}" type="datetimeFigureOut">
              <a:rPr lang="en-US"/>
              <a:pPr>
                <a:defRPr/>
              </a:pPr>
              <a:t>2/15/2024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9988063-4D52-42C9-AE80-3D10C833FB62}" type="slidenum">
              <a:rPr lang="en-US"/>
              <a:pPr>
                <a:defRPr/>
              </a:pPr>
              <a:t>‹#›</a:t>
            </a:fld>
            <a:endParaRPr lang="en-US" dirty="0"/>
          </a:p>
        </p:txBody>
      </p:sp>
    </p:spTree>
    <p:extLst>
      <p:ext uri="{BB962C8B-B14F-4D97-AF65-F5344CB8AC3E}">
        <p14:creationId xmlns:p14="http://schemas.microsoft.com/office/powerpoint/2010/main" val="1190499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440136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084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2B68C-9DA1-0D48-C02B-F8A4171CA530}"/>
              </a:ext>
            </a:extLst>
          </p:cNvPr>
          <p:cNvSpPr>
            <a:spLocks noGrp="1"/>
          </p:cNvSpPr>
          <p:nvPr>
            <p:ph idx="1"/>
          </p:nvPr>
        </p:nvSpPr>
        <p:spPr/>
        <p:txBody>
          <a:bodyPr/>
          <a:lstStyle>
            <a:lvl1pPr>
              <a:lnSpc>
                <a:spcPct val="120000"/>
              </a:lnSpc>
              <a:spcAft>
                <a:spcPts val="450"/>
              </a:spcAft>
              <a:defRPr>
                <a:solidFill>
                  <a:schemeClr val="bg1"/>
                </a:solidFill>
              </a:defRPr>
            </a:lvl1pPr>
            <a:lvl2pPr>
              <a:lnSpc>
                <a:spcPct val="120000"/>
              </a:lnSpc>
              <a:spcAft>
                <a:spcPts val="450"/>
              </a:spcAft>
              <a:defRPr>
                <a:solidFill>
                  <a:schemeClr val="bg1"/>
                </a:solidFill>
              </a:defRPr>
            </a:lvl2pPr>
            <a:lvl3pPr>
              <a:lnSpc>
                <a:spcPct val="120000"/>
              </a:lnSpc>
              <a:spcAft>
                <a:spcPts val="450"/>
              </a:spcAft>
              <a:defRPr>
                <a:solidFill>
                  <a:schemeClr val="bg1"/>
                </a:solidFill>
              </a:defRPr>
            </a:lvl3pPr>
            <a:lvl4pPr>
              <a:lnSpc>
                <a:spcPct val="120000"/>
              </a:lnSpc>
              <a:spcAft>
                <a:spcPts val="450"/>
              </a:spcAft>
              <a:defRPr>
                <a:solidFill>
                  <a:schemeClr val="bg1"/>
                </a:solidFill>
              </a:defRPr>
            </a:lvl4pPr>
            <a:lvl5pPr>
              <a:lnSpc>
                <a:spcPct val="120000"/>
              </a:lnSpc>
              <a:spcAft>
                <a:spcPts val="450"/>
              </a:spcAft>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50C2A4E-F6C4-3B29-D623-44D6AFDE7741}"/>
              </a:ext>
            </a:extLst>
          </p:cNvPr>
          <p:cNvSpPr>
            <a:spLocks noGrp="1"/>
          </p:cNvSpPr>
          <p:nvPr>
            <p:ph type="sldNum" sz="quarter" idx="12"/>
          </p:nvPr>
        </p:nvSpPr>
        <p:spPr/>
        <p:txBody>
          <a:bodyPr/>
          <a:lstStyle>
            <a:lvl1pPr>
              <a:defRPr/>
            </a:lvl1pPr>
          </a:lstStyle>
          <a:p>
            <a:fld id="{C5190BA9-CCEC-EC42-AF4B-4196EA90A6EC}" type="slidenum">
              <a:rPr lang="en-US" smtClean="0"/>
              <a:pPr/>
              <a:t>‹#›</a:t>
            </a:fld>
            <a:endParaRPr lang="en-US" dirty="0"/>
          </a:p>
        </p:txBody>
      </p:sp>
      <p:sp>
        <p:nvSpPr>
          <p:cNvPr id="7" name="Title 1">
            <a:extLst>
              <a:ext uri="{FF2B5EF4-FFF2-40B4-BE49-F238E27FC236}">
                <a16:creationId xmlns:a16="http://schemas.microsoft.com/office/drawing/2014/main" id="{2E1789C2-FE11-2801-F698-7D26FAE64E48}"/>
              </a:ext>
            </a:extLst>
          </p:cNvPr>
          <p:cNvSpPr>
            <a:spLocks noGrp="1"/>
          </p:cNvSpPr>
          <p:nvPr>
            <p:ph type="title"/>
          </p:nvPr>
        </p:nvSpPr>
        <p:spPr>
          <a:xfrm>
            <a:off x="629841" y="668338"/>
            <a:ext cx="6251019" cy="1022351"/>
          </a:xfrm>
        </p:spPr>
        <p:txBody>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40289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4C96AF-72A1-5CEE-CC4D-BB9204AC01FC}"/>
              </a:ext>
            </a:extLst>
          </p:cNvPr>
          <p:cNvSpPr>
            <a:spLocks noGrp="1"/>
          </p:cNvSpPr>
          <p:nvPr>
            <p:ph type="sldNum" sz="quarter" idx="12"/>
          </p:nvPr>
        </p:nvSpPr>
        <p:spPr/>
        <p:txBody>
          <a:bodyPr/>
          <a:lstStyle/>
          <a:p>
            <a:fld id="{CD7DDD43-E950-1B4D-B0EB-00290C159030}" type="slidenum">
              <a:rPr lang="en-US" smtClean="0"/>
              <a:t>‹#›</a:t>
            </a:fld>
            <a:endParaRPr lang="en-US" dirty="0"/>
          </a:p>
        </p:txBody>
      </p:sp>
      <p:sp>
        <p:nvSpPr>
          <p:cNvPr id="6" name="Title 1">
            <a:extLst>
              <a:ext uri="{FF2B5EF4-FFF2-40B4-BE49-F238E27FC236}">
                <a16:creationId xmlns:a16="http://schemas.microsoft.com/office/drawing/2014/main" id="{5F314501-7B22-F388-82F6-0F6BF36A046B}"/>
              </a:ext>
            </a:extLst>
          </p:cNvPr>
          <p:cNvSpPr>
            <a:spLocks noGrp="1"/>
          </p:cNvSpPr>
          <p:nvPr>
            <p:ph type="title"/>
          </p:nvPr>
        </p:nvSpPr>
        <p:spPr>
          <a:xfrm>
            <a:off x="629842" y="668338"/>
            <a:ext cx="6347429" cy="1022351"/>
          </a:xfrm>
        </p:spPr>
        <p:txBody>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121399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38102" cy="909046"/>
          </a:xfrm>
          <a:prstGeom prst="rect">
            <a:avLst/>
          </a:prstGeom>
        </p:spPr>
      </p:pic>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05898" y="0"/>
            <a:ext cx="938102" cy="909046"/>
          </a:xfrm>
          <a:prstGeom prst="rect">
            <a:avLst/>
          </a:prstGeom>
        </p:spPr>
      </p:pic>
    </p:spTree>
    <p:extLst>
      <p:ext uri="{BB962C8B-B14F-4D97-AF65-F5344CB8AC3E}">
        <p14:creationId xmlns:p14="http://schemas.microsoft.com/office/powerpoint/2010/main" val="29998677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666746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8087984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267584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095235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211778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7CD19FE-33B5-4E72-B0BE-21A0BF1E3940}" type="datetimeFigureOut">
              <a:rPr lang="en-US"/>
              <a:pPr>
                <a:defRPr/>
              </a:pPr>
              <a:t>2/15/2024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C14399A-6E3C-436B-8399-A0C9B1D8814B}" type="slidenum">
              <a:rPr lang="en-US"/>
              <a:pPr>
                <a:defRPr/>
              </a:pPr>
              <a:t>‹#›</a:t>
            </a:fld>
            <a:endParaRPr lang="en-US" dirty="0"/>
          </a:p>
        </p:txBody>
      </p:sp>
    </p:spTree>
    <p:extLst>
      <p:ext uri="{BB962C8B-B14F-4D97-AF65-F5344CB8AC3E}">
        <p14:creationId xmlns:p14="http://schemas.microsoft.com/office/powerpoint/2010/main" val="3687241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1260070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758415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0384775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155514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268773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634377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4616706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5253"/>
      </p:ext>
    </p:extLst>
  </p:cSld>
  <p:clrMapOvr>
    <a:masterClrMapping/>
  </p:clrMapOvr>
  <p:transition>
    <p:strips dir="rd"/>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565-4ADB-4C09-9134-EEBCD3AE9CC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CEC3B9-804A-46EB-84DD-22A0B2E88F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1BCFE6-2797-4227-8D08-A43BC7469510}"/>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18234167-5990-4FB3-A34E-3FE7A5A9FA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BCAAF-DADC-4D8C-B078-6997F62B8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429899632"/>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D8EE-42B0-4F1E-A9AF-1E163CE322F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9F6B152-C7B2-44D1-B6B7-DC4FE85D1D7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A9097-23C0-4034-A822-3B04417A6565}"/>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87FCBCD4-A134-459D-9FBF-8A6E5F78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64F25B-B53C-43A9-AD0E-4921DE2970A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38982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A41646-828E-4B30-862A-1E9846C0C16C}" type="datetimeFigureOut">
              <a:rPr lang="en-US"/>
              <a:pPr>
                <a:defRPr/>
              </a:pPr>
              <a:t>2/15/2024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65F4B45-D03D-4BFC-9BD2-4926871FD43B}" type="slidenum">
              <a:rPr lang="en-US"/>
              <a:pPr>
                <a:defRPr/>
              </a:pPr>
              <a:t>‹#›</a:t>
            </a:fld>
            <a:endParaRPr lang="en-US" dirty="0"/>
          </a:p>
        </p:txBody>
      </p:sp>
    </p:spTree>
    <p:extLst>
      <p:ext uri="{BB962C8B-B14F-4D97-AF65-F5344CB8AC3E}">
        <p14:creationId xmlns:p14="http://schemas.microsoft.com/office/powerpoint/2010/main" val="1913408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35C-E9F0-4000-A3FA-7CBE2126DBAA}"/>
              </a:ext>
            </a:extLst>
          </p:cNvPr>
          <p:cNvSpPr>
            <a:spLocks noGrp="1"/>
          </p:cNvSpPr>
          <p:nvPr>
            <p:ph type="title"/>
          </p:nvPr>
        </p:nvSpPr>
        <p:spPr>
          <a:xfrm>
            <a:off x="623888" y="1709739"/>
            <a:ext cx="7886700" cy="2852737"/>
          </a:xfrm>
        </p:spPr>
        <p:txBody>
          <a:bodyPr anchor="b"/>
          <a:lstStyle>
            <a:lvl1pPr>
              <a:defRPr sz="45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54C2C41-BA78-489D-BF8C-1B0946D41CC8}"/>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5328D-2BE6-44EC-8540-E3B216DD2EE1}"/>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139ABEC9-BFFA-472D-B991-DF1EF9D03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0212D7-7685-47AF-A7B8-90002042A740}"/>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4296333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AF9E-F5EB-43EE-9519-6CA0D1812BF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D54F046-F676-4914-B8CC-72B1902818F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3D596-576C-4E0B-BF88-932D8EFD1E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20545-2EE4-4879-8B11-ABB2D5530EB9}"/>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0173C55A-1D82-4A1A-A1AF-658584AF5C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4AADF-8253-4CC8-BC36-EC2A6D29CF2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9484747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021C-966D-43B1-83A3-74453978080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46ED9-932D-4C0D-8C2A-4BD725BCEA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FEE76-914C-4A97-9A40-ACA838E4221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40797-4FB7-41ED-B9EC-646F7014F65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ED29F-04FF-45F1-8618-C06940BB94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EFE09-26B1-47C6-8DD1-D8B2AC944FDE}"/>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8" name="Footer Placeholder 7">
            <a:extLst>
              <a:ext uri="{FF2B5EF4-FFF2-40B4-BE49-F238E27FC236}">
                <a16:creationId xmlns:a16="http://schemas.microsoft.com/office/drawing/2014/main" id="{2D991A5A-A289-4765-AAF8-D8C83272E9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F8326C-372A-4AF1-B03D-B46E2B6A00C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8832444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3A9A-8BA2-4266-A8C0-C052392C0408}"/>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24638CE0-0F3C-4698-9DE7-61DD3570D774}"/>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4" name="Footer Placeholder 3">
            <a:extLst>
              <a:ext uri="{FF2B5EF4-FFF2-40B4-BE49-F238E27FC236}">
                <a16:creationId xmlns:a16="http://schemas.microsoft.com/office/drawing/2014/main" id="{FFAFE563-1323-4C2D-A639-9F8EC5C861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FFAA8-362B-4D9F-BB2A-7F52A7FAB46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4620850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058DC-17E3-49BE-AC50-CF771BD21753}"/>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3" name="Footer Placeholder 2">
            <a:extLst>
              <a:ext uri="{FF2B5EF4-FFF2-40B4-BE49-F238E27FC236}">
                <a16:creationId xmlns:a16="http://schemas.microsoft.com/office/drawing/2014/main" id="{2ECCBD85-0775-4472-A9B7-EFACAA0088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1F85BB-8BB8-4D03-A9BF-F95BF08B5CC3}"/>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26348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A75-E723-4F7D-A723-F96CFF917350}"/>
              </a:ext>
            </a:extLst>
          </p:cNvPr>
          <p:cNvSpPr>
            <a:spLocks noGrp="1"/>
          </p:cNvSpPr>
          <p:nvPr>
            <p:ph type="title"/>
          </p:nvPr>
        </p:nvSpPr>
        <p:spPr>
          <a:xfrm>
            <a:off x="629841" y="457200"/>
            <a:ext cx="2949178" cy="1600200"/>
          </a:xfrm>
        </p:spPr>
        <p:txBody>
          <a:bodyPr anchor="b"/>
          <a:lstStyle>
            <a:lvl1pPr>
              <a:defRPr sz="2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AA5DCBA-4234-41EB-AC21-6AF94133E492}"/>
              </a:ext>
            </a:extLst>
          </p:cNvPr>
          <p:cNvSpPr>
            <a:spLocks noGrp="1"/>
          </p:cNvSpPr>
          <p:nvPr>
            <p:ph idx="1"/>
          </p:nvPr>
        </p:nvSpPr>
        <p:spPr>
          <a:xfrm>
            <a:off x="3887391" y="987426"/>
            <a:ext cx="4629150" cy="4873625"/>
          </a:xfrm>
        </p:spPr>
        <p:txBody>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500">
                <a:solidFill>
                  <a:schemeClr val="bg1"/>
                </a:solidFill>
              </a:defRPr>
            </a:lvl4pPr>
            <a:lvl5pPr>
              <a:defRPr sz="1500">
                <a:solidFill>
                  <a:schemeClr val="bg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88A70-5C27-4EE0-B977-C7FC411018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C70C8D-EAEC-4B3D-80D2-2F745BBE82DA}"/>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D7EE3296-841B-418A-977E-38FCCEA91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416108-E377-4B06-B71B-AF3DF7FBDD36}"/>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16791114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6326-958A-4D51-98D0-CD6F79A13EF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7A76D4-DFF0-4635-BFE7-B0BDEAC065CE}"/>
              </a:ext>
            </a:extLst>
          </p:cNvPr>
          <p:cNvSpPr>
            <a:spLocks noGrp="1"/>
          </p:cNvSpPr>
          <p:nvPr>
            <p:ph type="pic" idx="1"/>
          </p:nvPr>
        </p:nvSpPr>
        <p:spPr>
          <a:xfrm>
            <a:off x="3887391" y="987426"/>
            <a:ext cx="4629150" cy="4873625"/>
          </a:xfrm>
        </p:spPr>
        <p:txBody>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1ED0529-5BA2-4AAE-8326-085995A36D50}"/>
              </a:ext>
            </a:extLst>
          </p:cNvPr>
          <p:cNvSpPr>
            <a:spLocks noGrp="1"/>
          </p:cNvSpPr>
          <p:nvPr>
            <p:ph type="body" sz="half" idx="2"/>
          </p:nvPr>
        </p:nvSpPr>
        <p:spPr>
          <a:xfrm>
            <a:off x="629841" y="2057400"/>
            <a:ext cx="2949178" cy="3811588"/>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6373B1-E157-4BB8-94B5-84B1368111C4}"/>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6" name="Footer Placeholder 5">
            <a:extLst>
              <a:ext uri="{FF2B5EF4-FFF2-40B4-BE49-F238E27FC236}">
                <a16:creationId xmlns:a16="http://schemas.microsoft.com/office/drawing/2014/main" id="{CC2EE309-ED38-4EB4-BC8A-60D3E539A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0A2B89-6814-4699-B07A-DF807933530A}"/>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737357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0891-2549-47FD-A00C-D12CAE26659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101BA7D7-959F-4223-B114-5507754489CC}"/>
              </a:ext>
            </a:extLst>
          </p:cNvPr>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3FAD-FF2A-4908-9EDD-0F495432F729}"/>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0F3A6186-EF75-406C-B87B-82E68125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E0414-1334-4CB0-9ADE-A64A17E52304}"/>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37015141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2A51-AD63-41CE-B1E3-7666606AEB5F}"/>
              </a:ext>
            </a:extLst>
          </p:cNvPr>
          <p:cNvSpPr>
            <a:spLocks noGrp="1"/>
          </p:cNvSpPr>
          <p:nvPr>
            <p:ph type="title" orient="vert"/>
          </p:nvPr>
        </p:nvSpPr>
        <p:spPr>
          <a:xfrm>
            <a:off x="6543675" y="365125"/>
            <a:ext cx="1971675" cy="5811838"/>
          </a:xfrm>
        </p:spPr>
        <p:txBody>
          <a:bodyPr vert="eaVert"/>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2E53CDF3-E0E7-4707-BBBC-8163AB96B531}"/>
              </a:ext>
            </a:extLst>
          </p:cNvPr>
          <p:cNvSpPr>
            <a:spLocks noGrp="1"/>
          </p:cNvSpPr>
          <p:nvPr>
            <p:ph type="body" orient="vert" idx="1"/>
          </p:nvPr>
        </p:nvSpPr>
        <p:spPr>
          <a:xfrm>
            <a:off x="628650" y="365125"/>
            <a:ext cx="5800725"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91F4-6152-4D2B-975C-646A8C5F82ED}"/>
              </a:ext>
            </a:extLst>
          </p:cNvPr>
          <p:cNvSpPr>
            <a:spLocks noGrp="1"/>
          </p:cNvSpPr>
          <p:nvPr>
            <p:ph type="dt" sz="half" idx="10"/>
          </p:nvPr>
        </p:nvSpPr>
        <p:spPr/>
        <p:txBody>
          <a:body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AB69A6E3-6857-4155-9059-EB66FC96A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A32AF-3E72-46DB-B461-CDCC76F31FF8}"/>
              </a:ext>
            </a:extLst>
          </p:cNvPr>
          <p:cNvSpPr>
            <a:spLocks noGrp="1"/>
          </p:cNvSpPr>
          <p:nvPr>
            <p:ph type="sldNum" sz="quarter" idx="12"/>
          </p:nvPr>
        </p:nvSpPr>
        <p:spPr/>
        <p:txBody>
          <a:bodyPr/>
          <a:lstStyle/>
          <a:p>
            <a:fld id="{62C38D57-82AB-4359-8DC6-17C4A4CADF20}" type="slidenum">
              <a:rPr lang="en-US" smtClean="0"/>
              <a:t>‹#›</a:t>
            </a:fld>
            <a:endParaRPr lang="en-US" dirty="0"/>
          </a:p>
        </p:txBody>
      </p:sp>
    </p:spTree>
    <p:extLst>
      <p:ext uri="{BB962C8B-B14F-4D97-AF65-F5344CB8AC3E}">
        <p14:creationId xmlns:p14="http://schemas.microsoft.com/office/powerpoint/2010/main" val="25626180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213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59657"/>
      </p:ext>
    </p:extLst>
  </p:cSld>
  <p:clrMapOvr>
    <a:masterClrMapping/>
  </p:clrMapOvr>
  <p:transition>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8.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7A556A3-E5F2-405C-A557-7231252EB8CA}" type="datetimeFigureOut">
              <a:rPr lang="en-US"/>
              <a:pPr>
                <a:defRPr/>
              </a:pPr>
              <a:t>2/15/2024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19F4F23-6D97-4C98-82D8-8F19EF8E6EB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33" r:id="rId1"/>
    <p:sldLayoutId id="2147487034" r:id="rId2"/>
    <p:sldLayoutId id="2147487035" r:id="rId3"/>
    <p:sldLayoutId id="2147487036" r:id="rId4"/>
    <p:sldLayoutId id="2147487037" r:id="rId5"/>
    <p:sldLayoutId id="2147487038" r:id="rId6"/>
    <p:sldLayoutId id="2147487039" r:id="rId7"/>
    <p:sldLayoutId id="2147487040" r:id="rId8"/>
    <p:sldLayoutId id="2147487041" r:id="rId9"/>
    <p:sldLayoutId id="2147487042" r:id="rId10"/>
    <p:sldLayoutId id="2147487043" r:id="rId11"/>
    <p:sldLayoutId id="214748704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1C8424A-D2C1-4F1C-9E49-376204888D48}" type="datetimeFigureOut">
              <a:rPr lang="en-US"/>
              <a:pPr>
                <a:defRPr/>
              </a:pPr>
              <a:t>2/15/2024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77B36D-1F47-41B7-A3C6-809BD6B7496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45" r:id="rId1"/>
    <p:sldLayoutId id="2147487046" r:id="rId2"/>
    <p:sldLayoutId id="2147487047" r:id="rId3"/>
    <p:sldLayoutId id="2147487048" r:id="rId4"/>
    <p:sldLayoutId id="2147487049" r:id="rId5"/>
    <p:sldLayoutId id="2147487050" r:id="rId6"/>
    <p:sldLayoutId id="2147487051" r:id="rId7"/>
    <p:sldLayoutId id="2147487052" r:id="rId8"/>
    <p:sldLayoutId id="2147487053" r:id="rId9"/>
    <p:sldLayoutId id="2147487054" r:id="rId10"/>
    <p:sldLayoutId id="21474870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EFFF3"/>
        </a:solidFill>
        <a:effectLst/>
      </p:bgPr>
    </p:bg>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title"/>
          </p:nvPr>
        </p:nvSpPr>
        <p:spPr bwMode="auto">
          <a:xfrm>
            <a:off x="1277938" y="1017588"/>
            <a:ext cx="632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9" name="Rectangle 5"/>
          <p:cNvSpPr>
            <a:spLocks noGrp="1" noChangeArrowheads="1"/>
          </p:cNvSpPr>
          <p:nvPr>
            <p:ph type="body" idx="1"/>
          </p:nvPr>
        </p:nvSpPr>
        <p:spPr bwMode="auto">
          <a:xfrm>
            <a:off x="1066800" y="2341563"/>
            <a:ext cx="7391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608256"/>
      </p:ext>
    </p:extLst>
  </p:cSld>
  <p:clrMap bg1="lt1" tx1="dk1" bg2="lt2" tx2="dk2" accent1="accent1" accent2="accent2" accent3="accent3" accent4="accent4" accent5="accent5" accent6="accent6" hlink="hlink" folHlink="folHlink"/>
  <p:sldLayoutIdLst>
    <p:sldLayoutId id="2147487161" r:id="rId1"/>
    <p:sldLayoutId id="2147487162" r:id="rId2"/>
    <p:sldLayoutId id="2147487163" r:id="rId3"/>
    <p:sldLayoutId id="2147487164" r:id="rId4"/>
    <p:sldLayoutId id="2147487165" r:id="rId5"/>
  </p:sldLayoutIdLst>
  <p:transition>
    <p:strips dir="rd"/>
  </p:transition>
  <p:hf hdr="0" ftr="0" dt="0"/>
  <p:txStyles>
    <p:titleStyle>
      <a:lvl1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mj-lt"/>
          <a:ea typeface="+mj-ea"/>
          <a:cs typeface="+mj-cs"/>
        </a:defRPr>
      </a:lvl1pPr>
      <a:lvl2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2pPr>
      <a:lvl3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3pPr>
      <a:lvl4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4pPr>
      <a:lvl5pPr algn="ctr" rtl="0" eaLnBrk="0" fontAlgn="base" hangingPunct="0">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5pPr>
      <a:lvl6pPr marL="4572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6pPr>
      <a:lvl7pPr marL="9144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7pPr>
      <a:lvl8pPr marL="13716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8pPr>
      <a:lvl9pPr marL="1828800" algn="ctr" rtl="0" fontAlgn="base">
        <a:lnSpc>
          <a:spcPct val="70000"/>
        </a:lnSpc>
        <a:spcBef>
          <a:spcPct val="0"/>
        </a:spcBef>
        <a:spcAft>
          <a:spcPct val="0"/>
        </a:spcAft>
        <a:defRPr sz="4400">
          <a:solidFill>
            <a:srgbClr val="760002"/>
          </a:solidFill>
          <a:effectLst>
            <a:outerShdw blurRad="38100" dist="38100" dir="2700000" algn="tl">
              <a:srgbClr val="C0C0C0"/>
            </a:outerShdw>
          </a:effectLst>
          <a:latin typeface="Georgia" pitchFamily="18"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lnSpc>
          <a:spcPct val="90000"/>
        </a:lnSpc>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lnSpc>
          <a:spcPct val="90000"/>
        </a:lnSpc>
        <a:spcBef>
          <a:spcPct val="20000"/>
        </a:spcBef>
        <a:spcAft>
          <a:spcPct val="0"/>
        </a:spcAft>
        <a:buChar char="•"/>
        <a:defRPr sz="2400">
          <a:solidFill>
            <a:schemeClr val="tx1"/>
          </a:solidFill>
          <a:latin typeface="+mn-lt"/>
        </a:defRPr>
      </a:lvl3pPr>
      <a:lvl4pPr marL="1600200" indent="-228600" algn="l" rtl="0" eaLnBrk="0" fontAlgn="base" hangingPunct="0">
        <a:lnSpc>
          <a:spcPct val="110000"/>
        </a:lnSpc>
        <a:spcBef>
          <a:spcPct val="20000"/>
        </a:spcBef>
        <a:spcAft>
          <a:spcPct val="0"/>
        </a:spcAft>
        <a:buChar char="–"/>
        <a:defRPr sz="2000">
          <a:solidFill>
            <a:schemeClr val="tx1"/>
          </a:solidFill>
          <a:latin typeface="+mn-lt"/>
        </a:defRPr>
      </a:lvl4pPr>
      <a:lvl5pPr marL="2057400" indent="-228600" algn="l" rtl="0" eaLnBrk="0" fontAlgn="base" hangingPunct="0">
        <a:lnSpc>
          <a:spcPct val="110000"/>
        </a:lnSpc>
        <a:spcBef>
          <a:spcPct val="20000"/>
        </a:spcBef>
        <a:spcAft>
          <a:spcPct val="0"/>
        </a:spcAft>
        <a:buChar char="»"/>
        <a:defRPr sz="2000">
          <a:solidFill>
            <a:schemeClr val="tx1"/>
          </a:solidFill>
          <a:latin typeface="+mn-lt"/>
        </a:defRPr>
      </a:lvl5pPr>
      <a:lvl6pPr marL="2514600" indent="-228600" algn="l" rtl="0" fontAlgn="base">
        <a:lnSpc>
          <a:spcPct val="110000"/>
        </a:lnSpc>
        <a:spcBef>
          <a:spcPct val="20000"/>
        </a:spcBef>
        <a:spcAft>
          <a:spcPct val="0"/>
        </a:spcAft>
        <a:buChar char="»"/>
        <a:defRPr sz="2000">
          <a:solidFill>
            <a:schemeClr val="tx1"/>
          </a:solidFill>
          <a:latin typeface="+mn-lt"/>
        </a:defRPr>
      </a:lvl6pPr>
      <a:lvl7pPr marL="2971800" indent="-228600" algn="l" rtl="0" fontAlgn="base">
        <a:lnSpc>
          <a:spcPct val="110000"/>
        </a:lnSpc>
        <a:spcBef>
          <a:spcPct val="20000"/>
        </a:spcBef>
        <a:spcAft>
          <a:spcPct val="0"/>
        </a:spcAft>
        <a:buChar char="»"/>
        <a:defRPr sz="2000">
          <a:solidFill>
            <a:schemeClr val="tx1"/>
          </a:solidFill>
          <a:latin typeface="+mn-lt"/>
        </a:defRPr>
      </a:lvl7pPr>
      <a:lvl8pPr marL="3429000" indent="-228600" algn="l" rtl="0" fontAlgn="base">
        <a:lnSpc>
          <a:spcPct val="110000"/>
        </a:lnSpc>
        <a:spcBef>
          <a:spcPct val="20000"/>
        </a:spcBef>
        <a:spcAft>
          <a:spcPct val="0"/>
        </a:spcAft>
        <a:buChar char="»"/>
        <a:defRPr sz="2000">
          <a:solidFill>
            <a:schemeClr val="tx1"/>
          </a:solidFill>
          <a:latin typeface="+mn-lt"/>
        </a:defRPr>
      </a:lvl8pPr>
      <a:lvl9pPr marL="3886200" indent="-228600" algn="l" rtl="0" fontAlgn="base">
        <a:lnSpc>
          <a:spcPct val="11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26CDD-CBEF-4976-989D-419064C478D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86E8C7-38DD-4852-B05B-8735D2EB87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CDFA25-5B49-459F-9562-E2583D69A97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5929D817-53E0-4066-A36D-929B22C635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C39B09-D377-43AB-A1AD-06C6165A61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663021216"/>
      </p:ext>
    </p:extLst>
  </p:cSld>
  <p:clrMap bg1="lt1" tx1="dk1" bg2="lt2" tx2="dk2" accent1="accent1" accent2="accent2" accent3="accent3" accent4="accent4" accent5="accent5" accent6="accent6" hlink="hlink" folHlink="folHlink"/>
  <p:sldLayoutIdLst>
    <p:sldLayoutId id="2147487298" r:id="rId1"/>
    <p:sldLayoutId id="2147487299" r:id="rId2"/>
    <p:sldLayoutId id="2147487300" r:id="rId3"/>
    <p:sldLayoutId id="2147487301" r:id="rId4"/>
    <p:sldLayoutId id="2147487302" r:id="rId5"/>
    <p:sldLayoutId id="2147487303" r:id="rId6"/>
    <p:sldLayoutId id="2147487304" r:id="rId7"/>
    <p:sldLayoutId id="2147487305" r:id="rId8"/>
    <p:sldLayoutId id="2147487306" r:id="rId9"/>
    <p:sldLayoutId id="2147487307" r:id="rId10"/>
    <p:sldLayoutId id="21474873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26CDD-CBEF-4976-989D-419064C478D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86E8C7-38DD-4852-B05B-8735D2EB87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CDFA25-5B49-459F-9562-E2583D69A97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5929D817-53E0-4066-A36D-929B22C635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C39B09-D377-43AB-A1AD-06C6165A61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505626611"/>
      </p:ext>
    </p:extLst>
  </p:cSld>
  <p:clrMap bg1="lt1" tx1="dk1" bg2="lt2" tx2="dk2" accent1="accent1" accent2="accent2" accent3="accent3" accent4="accent4" accent5="accent5" accent6="accent6" hlink="hlink" folHlink="folHlink"/>
  <p:sldLayoutIdLst>
    <p:sldLayoutId id="2147487322" r:id="rId1"/>
    <p:sldLayoutId id="2147487323" r:id="rId2"/>
    <p:sldLayoutId id="2147487324" r:id="rId3"/>
    <p:sldLayoutId id="2147487325" r:id="rId4"/>
    <p:sldLayoutId id="2147487326" r:id="rId5"/>
    <p:sldLayoutId id="2147487327" r:id="rId6"/>
    <p:sldLayoutId id="2147487328" r:id="rId7"/>
    <p:sldLayoutId id="2147487329" r:id="rId8"/>
    <p:sldLayoutId id="2147487330" r:id="rId9"/>
    <p:sldLayoutId id="2147487331" r:id="rId10"/>
    <p:sldLayoutId id="2147487332" r:id="rId11"/>
    <p:sldLayoutId id="214748733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26CDD-CBEF-4976-989D-419064C478D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86E8C7-38DD-4852-B05B-8735D2EB87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CDFA25-5B49-459F-9562-E2583D69A97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5929D817-53E0-4066-A36D-929B22C635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C39B09-D377-43AB-A1AD-06C6165A61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1572151058"/>
      </p:ext>
    </p:extLst>
  </p:cSld>
  <p:clrMap bg1="lt1" tx1="dk1" bg2="lt2" tx2="dk2" accent1="accent1" accent2="accent2" accent3="accent3" accent4="accent4" accent5="accent5" accent6="accent6" hlink="hlink" folHlink="folHlink"/>
  <p:sldLayoutIdLst>
    <p:sldLayoutId id="2147487368" r:id="rId1"/>
    <p:sldLayoutId id="2147487369" r:id="rId2"/>
    <p:sldLayoutId id="2147487370" r:id="rId3"/>
    <p:sldLayoutId id="2147487371" r:id="rId4"/>
    <p:sldLayoutId id="2147487372" r:id="rId5"/>
    <p:sldLayoutId id="2147487373" r:id="rId6"/>
    <p:sldLayoutId id="2147487374" r:id="rId7"/>
    <p:sldLayoutId id="2147487375" r:id="rId8"/>
    <p:sldLayoutId id="2147487376" r:id="rId9"/>
    <p:sldLayoutId id="2147487377" r:id="rId10"/>
    <p:sldLayoutId id="2147487378" r:id="rId11"/>
    <p:sldLayoutId id="2147487379" r:id="rId12"/>
    <p:sldLayoutId id="2147487380" r:id="rId13"/>
    <p:sldLayoutId id="2147487382" r:id="rId14"/>
    <p:sldLayoutId id="2147487383" r:id="rId15"/>
    <p:sldLayoutId id="2147487384" r:id="rId16"/>
    <p:sldLayoutId id="2147487385" r:id="rId17"/>
    <p:sldLayoutId id="2147487386" r:id="rId18"/>
    <p:sldLayoutId id="2147487387" r:id="rId19"/>
    <p:sldLayoutId id="2147487388" r:id="rId20"/>
    <p:sldLayoutId id="2147487390" r:id="rId21"/>
    <p:sldLayoutId id="2147487391" r:id="rId22"/>
    <p:sldLayoutId id="2147487392" r:id="rId23"/>
    <p:sldLayoutId id="2147487394" r:id="rId2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D1AA8-26AB-4B04-8399-73619B42ACA6}" type="datetimeFigureOut">
              <a:rPr lang="en-US" smtClean="0"/>
              <a:t>2/15/2024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2003794553"/>
      </p:ext>
    </p:extLst>
  </p:cSld>
  <p:clrMap bg1="lt1" tx1="dk1" bg2="lt2" tx2="dk2" accent1="accent1" accent2="accent2" accent3="accent3" accent4="accent4" accent5="accent5" accent6="accent6" hlink="hlink" folHlink="folHlink"/>
  <p:sldLayoutIdLst>
    <p:sldLayoutId id="2147487422" r:id="rId1"/>
    <p:sldLayoutId id="2147487423" r:id="rId2"/>
    <p:sldLayoutId id="2147487424" r:id="rId3"/>
    <p:sldLayoutId id="2147487425" r:id="rId4"/>
    <p:sldLayoutId id="2147487426" r:id="rId5"/>
    <p:sldLayoutId id="2147487427" r:id="rId6"/>
    <p:sldLayoutId id="2147487428" r:id="rId7"/>
    <p:sldLayoutId id="2147487429" r:id="rId8"/>
    <p:sldLayoutId id="2147487430" r:id="rId9"/>
    <p:sldLayoutId id="2147487431" r:id="rId10"/>
    <p:sldLayoutId id="2147487432" r:id="rId11"/>
    <p:sldLayoutId id="21474874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26CDD-CBEF-4976-989D-419064C478D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86E8C7-38DD-4852-B05B-8735D2EB87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CDFA25-5B49-459F-9562-E2583D69A97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CD1AA8-26AB-4B04-8399-73619B42ACA6}" type="datetimeFigureOut">
              <a:rPr lang="en-US" smtClean="0"/>
              <a:t>2/15/2024</a:t>
            </a:fld>
            <a:endParaRPr lang="en-US" dirty="0"/>
          </a:p>
        </p:txBody>
      </p:sp>
      <p:sp>
        <p:nvSpPr>
          <p:cNvPr id="5" name="Footer Placeholder 4">
            <a:extLst>
              <a:ext uri="{FF2B5EF4-FFF2-40B4-BE49-F238E27FC236}">
                <a16:creationId xmlns:a16="http://schemas.microsoft.com/office/drawing/2014/main" id="{5929D817-53E0-4066-A36D-929B22C635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C39B09-D377-43AB-A1AD-06C6165A61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C38D57-82AB-4359-8DC6-17C4A4CADF20}" type="slidenum">
              <a:rPr lang="en-US" smtClean="0"/>
              <a:t>‹#›</a:t>
            </a:fld>
            <a:endParaRPr lang="en-US" dirty="0"/>
          </a:p>
        </p:txBody>
      </p:sp>
    </p:spTree>
    <p:extLst>
      <p:ext uri="{BB962C8B-B14F-4D97-AF65-F5344CB8AC3E}">
        <p14:creationId xmlns:p14="http://schemas.microsoft.com/office/powerpoint/2010/main" val="1063217949"/>
      </p:ext>
    </p:extLst>
  </p:cSld>
  <p:clrMap bg1="lt1" tx1="dk1" bg2="lt2" tx2="dk2" accent1="accent1" accent2="accent2" accent3="accent3" accent4="accent4" accent5="accent5" accent6="accent6" hlink="hlink" folHlink="folHlink"/>
  <p:sldLayoutIdLst>
    <p:sldLayoutId id="2147487447" r:id="rId1"/>
    <p:sldLayoutId id="2147487448" r:id="rId2"/>
    <p:sldLayoutId id="2147487449" r:id="rId3"/>
    <p:sldLayoutId id="2147487450" r:id="rId4"/>
    <p:sldLayoutId id="2147487451" r:id="rId5"/>
    <p:sldLayoutId id="2147487452" r:id="rId6"/>
    <p:sldLayoutId id="2147487453" r:id="rId7"/>
    <p:sldLayoutId id="2147487454" r:id="rId8"/>
    <p:sldLayoutId id="2147487455" r:id="rId9"/>
    <p:sldLayoutId id="2147487456" r:id="rId10"/>
    <p:sldLayoutId id="2147487457" r:id="rId11"/>
    <p:sldLayoutId id="2147487458" r:id="rId12"/>
    <p:sldLayoutId id="2147487459" r:id="rId13"/>
    <p:sldLayoutId id="2147487460" r:id="rId14"/>
    <p:sldLayoutId id="2147487461" r:id="rId15"/>
    <p:sldLayoutId id="2147487462" r:id="rId16"/>
    <p:sldLayoutId id="2147487463" r:id="rId17"/>
    <p:sldLayoutId id="2147487464" r:id="rId18"/>
    <p:sldLayoutId id="2147487465" r:id="rId19"/>
    <p:sldLayoutId id="2147487466" r:id="rId20"/>
    <p:sldLayoutId id="2147487467" r:id="rId21"/>
    <p:sldLayoutId id="2147487468"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hyperlink" Target="https://www.vrstorytelling.org/when-should-you-take-the-red-pil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nextmoose.com/2018/07/welcome-to-a-future/" TargetMode="External"/><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hyperlink" Target="http://www.numerounity.com/2009/08/the-man-at-crossroad.html" TargetMode="External"/><Relationship Id="rId5" Type="http://schemas.openxmlformats.org/officeDocument/2006/relationships/image" Target="../media/image23.jpeg"/><Relationship Id="rId4" Type="http://schemas.openxmlformats.org/officeDocument/2006/relationships/hyperlink" Target="https://researchoutreach.org/articles/future-product-creation-open-community-bas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hyperlink" Target="https://inspiringbetterlife.blogspot.com/2014/05/the-change-of-heart-in-forgivenes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hyperlink" Target="https://www.deviantart.com/8moments/art/Do-not-be-afraid-of-autumn-81604755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hyperlink" Target="https://www.publicdomainpictures.net/view-image.php?image=4357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hyperlink" Target="https://empowermentmomentsblog.com/2014/03/23/prayer-for-church-and-world-leader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05.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05.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hyperlink" Target="https://www.flickr.com/photos/stanbury/6226262549/" TargetMode="External"/><Relationship Id="rId3" Type="http://schemas.openxmlformats.org/officeDocument/2006/relationships/image" Target="../media/image38.jpeg"/><Relationship Id="rId7" Type="http://schemas.openxmlformats.org/officeDocument/2006/relationships/image" Target="../media/image40.jpeg"/><Relationship Id="rId12" Type="http://schemas.openxmlformats.org/officeDocument/2006/relationships/hyperlink" Target="https://pxhere.com/en/photo/99179" TargetMode="External"/><Relationship Id="rId2" Type="http://schemas.openxmlformats.org/officeDocument/2006/relationships/notesSlide" Target="../notesSlides/notesSlide22.xml"/><Relationship Id="rId1" Type="http://schemas.openxmlformats.org/officeDocument/2006/relationships/slideLayout" Target="../slideLayouts/slideLayout105.xml"/><Relationship Id="rId6" Type="http://schemas.openxmlformats.org/officeDocument/2006/relationships/hyperlink" Target="https://pxhere.com/en/photo/1519563" TargetMode="External"/><Relationship Id="rId11" Type="http://schemas.openxmlformats.org/officeDocument/2006/relationships/image" Target="../media/image42.jpeg"/><Relationship Id="rId5" Type="http://schemas.openxmlformats.org/officeDocument/2006/relationships/image" Target="../media/image39.jpeg"/><Relationship Id="rId10" Type="http://schemas.openxmlformats.org/officeDocument/2006/relationships/hyperlink" Target="https://pxhere.com/en/photo/1004673" TargetMode="External"/><Relationship Id="rId4" Type="http://schemas.openxmlformats.org/officeDocument/2006/relationships/hyperlink" Target="https://pxhere.com/en/photo/648797" TargetMode="External"/><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hyperlink" Target="https://thezombiegenealogist.blogspot.com/2015/01/preliminary-session-choices-thursday.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Vb0dG-2huJE" TargetMode="External"/><Relationship Id="rId2" Type="http://schemas.openxmlformats.org/officeDocument/2006/relationships/notesSlide" Target="../notesSlides/notesSlide25.xml"/><Relationship Id="rId1" Type="http://schemas.openxmlformats.org/officeDocument/2006/relationships/slideLayout" Target="../slideLayouts/slideLayout106.xml"/><Relationship Id="rId5" Type="http://schemas.openxmlformats.org/officeDocument/2006/relationships/image" Target="../media/image45.jpeg"/><Relationship Id="rId4" Type="http://schemas.openxmlformats.org/officeDocument/2006/relationships/slide" Target="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6.jpeg"/><Relationship Id="rId7" Type="http://schemas.openxmlformats.org/officeDocument/2006/relationships/diagramQuickStyle" Target="../diagrams/quickStyle1.xml"/><Relationship Id="rId2" Type="http://schemas.openxmlformats.org/officeDocument/2006/relationships/notesSlide" Target="../notesSlides/notesSlide26.xml"/><Relationship Id="rId1" Type="http://schemas.openxmlformats.org/officeDocument/2006/relationships/slideLayout" Target="../slideLayouts/slideLayout10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wallpaperflare.com/think-different-martin-luther-king-john-think-different-poster-wallpaper-cnftw/download/3840x2160" TargetMode="External"/><Relationship Id="rId9" Type="http://schemas.microsoft.com/office/2007/relationships/diagramDrawing" Target="../diagrams/drawing1.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6.jpeg"/><Relationship Id="rId7" Type="http://schemas.openxmlformats.org/officeDocument/2006/relationships/diagramQuickStyle" Target="../diagrams/quickStyle2.xml"/><Relationship Id="rId2" Type="http://schemas.openxmlformats.org/officeDocument/2006/relationships/notesSlide" Target="../notesSlides/notesSlide27.xml"/><Relationship Id="rId1" Type="http://schemas.openxmlformats.org/officeDocument/2006/relationships/slideLayout" Target="../slideLayouts/slideLayout10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ww.wallpaperflare.com/think-different-martin-luther-king-john-think-different-poster-wallpaper-cnftw/download/3840x2160" TargetMode="External"/><Relationship Id="rId9" Type="http://schemas.microsoft.com/office/2007/relationships/diagramDrawing" Target="../diagrams/drawing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www.flickr.com/photos/51035661423@N01/4305490456" TargetMode="External"/><Relationship Id="rId5" Type="http://schemas.openxmlformats.org/officeDocument/2006/relationships/image" Target="../media/image49.jpeg"/><Relationship Id="rId4" Type="http://schemas.openxmlformats.org/officeDocument/2006/relationships/hyperlink" Target="https://www.goodfreephotos.com/business-and-technology/person-playing-app-on-mobile-phone.jpg.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07.xml"/><Relationship Id="rId6" Type="http://schemas.openxmlformats.org/officeDocument/2006/relationships/hyperlink" Target="https://pixabay.com/en/chain-broken-broken-chain-link-1623322/" TargetMode="External"/><Relationship Id="rId5" Type="http://schemas.openxmlformats.org/officeDocument/2006/relationships/image" Target="../media/image51.jpeg"/><Relationship Id="rId4" Type="http://schemas.openxmlformats.org/officeDocument/2006/relationships/hyperlink" Target="https://www.josegalan.es/herramientas-para-comprobar-enlaces-roto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46.xml"/><Relationship Id="rId6" Type="http://schemas.openxmlformats.org/officeDocument/2006/relationships/hyperlink" Target="https://www.flickr.com/photos/66738108@N08/14893847202" TargetMode="External"/><Relationship Id="rId5" Type="http://schemas.openxmlformats.org/officeDocument/2006/relationships/image" Target="../media/image53.jpeg"/><Relationship Id="rId4" Type="http://schemas.openxmlformats.org/officeDocument/2006/relationships/hyperlink" Target="http://jessgoodwinbooks.blogspot.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05.xml"/><Relationship Id="rId5" Type="http://schemas.openxmlformats.org/officeDocument/2006/relationships/image" Target="../media/image56.pn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105.xml"/><Relationship Id="rId5" Type="http://schemas.openxmlformats.org/officeDocument/2006/relationships/image" Target="../media/image58.jpeg"/><Relationship Id="rId4" Type="http://schemas.openxmlformats.org/officeDocument/2006/relationships/hyperlink" Target="https://pixabay.com/en/mountain-panorama-steeple-church-151784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105.xml"/><Relationship Id="rId5" Type="http://schemas.openxmlformats.org/officeDocument/2006/relationships/image" Target="../media/image59.jpeg"/><Relationship Id="rId4" Type="http://schemas.openxmlformats.org/officeDocument/2006/relationships/hyperlink" Target="https://pixabay.com/en/mountain-panorama-steeple-church-151784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05.xml"/><Relationship Id="rId4" Type="http://schemas.openxmlformats.org/officeDocument/2006/relationships/hyperlink" Target="https://publicdomainpictures.net/view-image.php?image=11997&amp;picture=wooden-whee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105.xml"/><Relationship Id="rId4" Type="http://schemas.openxmlformats.org/officeDocument/2006/relationships/hyperlink" Target="https://pxhere.com/en/photo/128536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05.xml"/><Relationship Id="rId4" Type="http://schemas.openxmlformats.org/officeDocument/2006/relationships/hyperlink" Target="https://pxhere.com/en/photo/1334186" TargetMode="Externa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3.png"/><Relationship Id="rId7" Type="http://schemas.openxmlformats.org/officeDocument/2006/relationships/diagramQuickStyle" Target="../diagrams/quickStyle3.xml"/><Relationship Id="rId2" Type="http://schemas.openxmlformats.org/officeDocument/2006/relationships/notesSlide" Target="../notesSlides/notesSlide38.xml"/><Relationship Id="rId1" Type="http://schemas.openxmlformats.org/officeDocument/2006/relationships/slideLayout" Target="../slideLayouts/slideLayout10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teromakotero.blogspot.com/2011/07/do-it-yourself-tulevaisuus.html" TargetMode="External"/><Relationship Id="rId9" Type="http://schemas.microsoft.com/office/2007/relationships/diagramDrawing" Target="../diagrams/drawing3.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hyperlink" Target="http://www.stewardshipcalling.com/" TargetMode="External"/><Relationship Id="rId2" Type="http://schemas.openxmlformats.org/officeDocument/2006/relationships/notesSlide" Target="../notesSlides/notesSlide4.xml"/><Relationship Id="rId1" Type="http://schemas.openxmlformats.org/officeDocument/2006/relationships/slideLayout" Target="../slideLayouts/slideLayout7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hyperlink" Target="https://esheninger.blogspot.com/2017/09/get-your-swot-on.html" TargetMode="External"/><Relationship Id="rId5" Type="http://schemas.openxmlformats.org/officeDocument/2006/relationships/image" Target="../media/image17.png"/><Relationship Id="rId4" Type="http://schemas.openxmlformats.org/officeDocument/2006/relationships/hyperlink" Target="https://creoleindc.typepad.com/rantings_of_a_creole_prin/2007/09/do-you-know-you.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hyperlink" Target="https://noloseytu.blogspot.com/2015/11/historias-de-henry-ford.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hyperlink" Target="https://www.publicdomainpictures.net/en/view-image.php?image=221605&amp;picture=download-future" TargetMode="External"/><Relationship Id="rId5" Type="http://schemas.openxmlformats.org/officeDocument/2006/relationships/image" Target="../media/image75.jpeg"/><Relationship Id="rId4" Type="http://schemas.openxmlformats.org/officeDocument/2006/relationships/hyperlink" Target="https://www.publicdomainpictures.net/view-image.php?image=15730&amp;pictur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5.xml"/><Relationship Id="rId6" Type="http://schemas.openxmlformats.org/officeDocument/2006/relationships/hyperlink" Target="https://www.icebreaker.com.br/2013/09/um-novo-icebreaker-conheca-as-mudancas.html" TargetMode="External"/><Relationship Id="rId5" Type="http://schemas.openxmlformats.org/officeDocument/2006/relationships/image" Target="../media/image13.png"/><Relationship Id="rId4" Type="http://schemas.openxmlformats.org/officeDocument/2006/relationships/hyperlink" Target="https://www.flickr.com/photos/agustinrafaelreyes/697931290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41.xml"/><Relationship Id="rId6" Type="http://schemas.openxmlformats.org/officeDocument/2006/relationships/hyperlink" Target="https://litfl.com/debrief-2-learn/" TargetMode="External"/><Relationship Id="rId5" Type="http://schemas.openxmlformats.org/officeDocument/2006/relationships/image" Target="../media/image80.png"/><Relationship Id="rId4" Type="http://schemas.openxmlformats.org/officeDocument/2006/relationships/hyperlink" Target="https://lib.f0.am/futurist_fieldguide/adaptive_action_cycl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hyperlink" Target="https://litfl.com/debrief-2-learn/" TargetMode="External"/><Relationship Id="rId2" Type="http://schemas.openxmlformats.org/officeDocument/2006/relationships/notesSlide" Target="../notesSlides/notesSlide52.xml"/><Relationship Id="rId1" Type="http://schemas.openxmlformats.org/officeDocument/2006/relationships/slideLayout" Target="../slideLayouts/slideLayout105.xml"/><Relationship Id="rId6" Type="http://schemas.openxmlformats.org/officeDocument/2006/relationships/image" Target="../media/image80.png"/><Relationship Id="rId5" Type="http://schemas.openxmlformats.org/officeDocument/2006/relationships/image" Target="../media/image82.jpeg"/><Relationship Id="rId4" Type="http://schemas.openxmlformats.org/officeDocument/2006/relationships/hyperlink" Target="https://www.publicdomainpictures.net/en/view-image.php?image=221430&amp;picture=feedback"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105.xml"/><Relationship Id="rId6" Type="http://schemas.openxmlformats.org/officeDocument/2006/relationships/hyperlink" Target="https://www.publicdomainpictures.net/view-image.php?image=370244&amp;picture=the-next-steps" TargetMode="External"/><Relationship Id="rId5" Type="http://schemas.openxmlformats.org/officeDocument/2006/relationships/image" Target="../media/image84.jpg"/><Relationship Id="rId4" Type="http://schemas.openxmlformats.org/officeDocument/2006/relationships/hyperlink" Target="https://durak.org/photos/seandreilinger/959010447/first-baby-step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flickr.com/photos/extranoise/169187125/" TargetMode="Externa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4.xml"/><Relationship Id="rId1" Type="http://schemas.openxmlformats.org/officeDocument/2006/relationships/slideLayout" Target="../slideLayouts/slideLayout106.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hyperlink" Target="https://epitemnein-epitomic.blogspot.com/2012/03/praying-for-boldness.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29.xml"/><Relationship Id="rId5" Type="http://schemas.openxmlformats.org/officeDocument/2006/relationships/image" Target="../media/image91.jpeg"/><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5.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esheninger.blogspot.com/2017/09/get-your-swot-on.html" TargetMode="External"/><Relationship Id="rId5" Type="http://schemas.openxmlformats.org/officeDocument/2006/relationships/image" Target="../media/image17.png"/><Relationship Id="rId4" Type="http://schemas.openxmlformats.org/officeDocument/2006/relationships/hyperlink" Target="https://creoleindc.typepad.com/rantings_of_a_creole_prin/2007/09/do-you-know-you.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FA232E-D553-4214-83B6-B6815BA001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33165"/>
            <a:ext cx="9144000" cy="6724835"/>
          </a:xfrm>
          <a:prstGeom prst="rect">
            <a:avLst/>
          </a:prstGeom>
        </p:spPr>
      </p:pic>
      <p:sp>
        <p:nvSpPr>
          <p:cNvPr id="6" name="Flowchart: Manual Input 5">
            <a:extLst>
              <a:ext uri="{FF2B5EF4-FFF2-40B4-BE49-F238E27FC236}">
                <a16:creationId xmlns:a16="http://schemas.microsoft.com/office/drawing/2014/main" id="{E5BABC77-9845-428E-847E-DC767BDABBE5}"/>
              </a:ext>
            </a:extLst>
          </p:cNvPr>
          <p:cNvSpPr/>
          <p:nvPr/>
        </p:nvSpPr>
        <p:spPr>
          <a:xfrm rot="5400000">
            <a:off x="412118" y="-390425"/>
            <a:ext cx="6845070" cy="762592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8576 h 10000"/>
              <a:gd name="connsiteX3" fmla="*/ 0 w 10000"/>
              <a:gd name="connsiteY3" fmla="*/ 10000 h 10000"/>
              <a:gd name="connsiteX4" fmla="*/ 0 w 10000"/>
              <a:gd name="connsiteY4" fmla="*/ 2000 h 10000"/>
              <a:gd name="connsiteX0" fmla="*/ 0 w 10000"/>
              <a:gd name="connsiteY0" fmla="*/ 2000 h 8587"/>
              <a:gd name="connsiteX1" fmla="*/ 10000 w 10000"/>
              <a:gd name="connsiteY1" fmla="*/ 0 h 8587"/>
              <a:gd name="connsiteX2" fmla="*/ 10000 w 10000"/>
              <a:gd name="connsiteY2" fmla="*/ 8576 h 8587"/>
              <a:gd name="connsiteX3" fmla="*/ 65 w 10000"/>
              <a:gd name="connsiteY3" fmla="*/ 8587 h 8587"/>
              <a:gd name="connsiteX4" fmla="*/ 0 w 10000"/>
              <a:gd name="connsiteY4" fmla="*/ 2000 h 8587"/>
              <a:gd name="connsiteX0" fmla="*/ 0 w 10000"/>
              <a:gd name="connsiteY0" fmla="*/ 2329 h 10000"/>
              <a:gd name="connsiteX1" fmla="*/ 10000 w 10000"/>
              <a:gd name="connsiteY1" fmla="*/ 0 h 10000"/>
              <a:gd name="connsiteX2" fmla="*/ 10000 w 10000"/>
              <a:gd name="connsiteY2" fmla="*/ 9987 h 10000"/>
              <a:gd name="connsiteX3" fmla="*/ 19 w 10000"/>
              <a:gd name="connsiteY3" fmla="*/ 10000 h 10000"/>
              <a:gd name="connsiteX4" fmla="*/ 0 w 10000"/>
              <a:gd name="connsiteY4" fmla="*/ 232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329"/>
                </a:moveTo>
                <a:lnTo>
                  <a:pt x="10000" y="0"/>
                </a:lnTo>
                <a:lnTo>
                  <a:pt x="10000" y="9987"/>
                </a:lnTo>
                <a:lnTo>
                  <a:pt x="19" y="10000"/>
                </a:lnTo>
                <a:cubicBezTo>
                  <a:pt x="-3" y="7443"/>
                  <a:pt x="22" y="4886"/>
                  <a:pt x="0" y="2329"/>
                </a:cubicBezTo>
                <a:close/>
              </a:path>
            </a:pathLst>
          </a:cu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19" name="TextBox 18">
            <a:extLst>
              <a:ext uri="{FF2B5EF4-FFF2-40B4-BE49-F238E27FC236}">
                <a16:creationId xmlns:a16="http://schemas.microsoft.com/office/drawing/2014/main" id="{CAC7AF6D-18E3-47C7-ABEA-38A6AF071714}"/>
              </a:ext>
            </a:extLst>
          </p:cNvPr>
          <p:cNvSpPr txBox="1"/>
          <p:nvPr/>
        </p:nvSpPr>
        <p:spPr>
          <a:xfrm>
            <a:off x="2249736" y="6296465"/>
            <a:ext cx="1342034" cy="323165"/>
          </a:xfrm>
          <a:prstGeom prst="rect">
            <a:avLst/>
          </a:prstGeom>
          <a:noFill/>
        </p:spPr>
        <p:txBody>
          <a:bodyPr wrap="none" rtlCol="0">
            <a:spAutoFit/>
          </a:bodyPr>
          <a:lstStyle/>
          <a:p>
            <a:pPr defTabSz="685800" eaLnBrk="1" fontAlgn="auto" hangingPunct="1">
              <a:spcBef>
                <a:spcPts val="0"/>
              </a:spcBef>
              <a:spcAft>
                <a:spcPts val="0"/>
              </a:spcAft>
            </a:pPr>
            <a:r>
              <a:rPr lang="en-US" sz="1500" dirty="0">
                <a:solidFill>
                  <a:prstClr val="white"/>
                </a:solidFill>
                <a:latin typeface="Arial" panose="020B0604020202020204" pitchFamily="34" charset="0"/>
                <a:cs typeface="Arial" panose="020B0604020202020204" pitchFamily="34" charset="0"/>
              </a:rPr>
              <a:t>Bill  Marianes</a:t>
            </a:r>
          </a:p>
        </p:txBody>
      </p:sp>
      <p:pic>
        <p:nvPicPr>
          <p:cNvPr id="10" name="Picture 9" descr="Logo, company name&#10;&#10;Description automatically generated">
            <a:extLst>
              <a:ext uri="{FF2B5EF4-FFF2-40B4-BE49-F238E27FC236}">
                <a16:creationId xmlns:a16="http://schemas.microsoft.com/office/drawing/2014/main" id="{7ECADF7B-690C-4807-AC69-AED0AED455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743970"/>
            <a:ext cx="1342034" cy="1101098"/>
          </a:xfrm>
          <a:prstGeom prst="rect">
            <a:avLst/>
          </a:prstGeom>
        </p:spPr>
      </p:pic>
      <p:sp>
        <p:nvSpPr>
          <p:cNvPr id="7" name="Rectangle 6">
            <a:extLst>
              <a:ext uri="{FF2B5EF4-FFF2-40B4-BE49-F238E27FC236}">
                <a16:creationId xmlns:a16="http://schemas.microsoft.com/office/drawing/2014/main" id="{4B4E20EE-B9EB-E71D-E45F-9B0C68C6DC3D}"/>
              </a:ext>
            </a:extLst>
          </p:cNvPr>
          <p:cNvSpPr>
            <a:spLocks noChangeArrowheads="1"/>
          </p:cNvSpPr>
          <p:nvPr/>
        </p:nvSpPr>
        <p:spPr bwMode="auto">
          <a:xfrm>
            <a:off x="119270" y="2248095"/>
            <a:ext cx="609065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spcBef>
                <a:spcPts val="0"/>
              </a:spcBef>
              <a:spcAft>
                <a:spcPts val="0"/>
              </a:spcAft>
              <a:defRPr/>
            </a:pPr>
            <a:r>
              <a:rPr lang="en-US" sz="3600" b="1" dirty="0">
                <a:solidFill>
                  <a:schemeClr val="bg1"/>
                </a:solidFill>
                <a:latin typeface="Arial" panose="020B0604020202020204" pitchFamily="34" charset="0"/>
                <a:cs typeface="Arial" panose="020B0604020202020204" pitchFamily="34" charset="0"/>
              </a:rPr>
              <a:t>Saints  Raphael, Nicholas &amp;  Irene  Parish Council  Strategic  Foresight Leadership  Workshop</a:t>
            </a:r>
            <a:endParaRPr lang="en-US" sz="3600" b="1" u="sng" dirty="0">
              <a:solidFill>
                <a:schemeClr val="bg1"/>
              </a:solidFill>
              <a:latin typeface="Arial" panose="020B0604020202020204" pitchFamily="34" charset="0"/>
              <a:cs typeface="Arial" panose="020B0604020202020204" pitchFamily="34" charset="0"/>
            </a:endParaRPr>
          </a:p>
          <a:p>
            <a:pPr algn="ctr" eaLnBrk="1" hangingPunct="1">
              <a:spcBef>
                <a:spcPts val="0"/>
              </a:spcBef>
              <a:spcAft>
                <a:spcPts val="0"/>
              </a:spcAft>
              <a:defRPr/>
            </a:pPr>
            <a:br>
              <a:rPr lang="en-US" sz="40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br>
            <a:r>
              <a:rPr lang="en-US" sz="1800" b="1" i="1" dirty="0">
                <a:solidFill>
                  <a:schemeClr val="bg1"/>
                </a:solidFill>
                <a:latin typeface="Arial" panose="020B0604020202020204" pitchFamily="34" charset="0"/>
                <a:cs typeface="Arial" panose="020B0604020202020204" pitchFamily="34" charset="0"/>
              </a:rPr>
              <a:t>“Where  there  is  no  vision,  the  people  will  perish”   </a:t>
            </a:r>
          </a:p>
          <a:p>
            <a:pPr algn="ctr" eaLnBrk="1" hangingPunct="1">
              <a:spcBef>
                <a:spcPts val="0"/>
              </a:spcBef>
              <a:spcAft>
                <a:spcPts val="0"/>
              </a:spcAft>
              <a:defRPr/>
            </a:pPr>
            <a:r>
              <a:rPr lang="en-US" sz="2000" b="1" i="1" dirty="0">
                <a:solidFill>
                  <a:schemeClr val="bg1"/>
                </a:solidFill>
                <a:latin typeface="Arial" panose="020B0604020202020204" pitchFamily="34" charset="0"/>
                <a:cs typeface="Arial" panose="020B0604020202020204" pitchFamily="34" charset="0"/>
              </a:rPr>
              <a:t>					</a:t>
            </a:r>
            <a:r>
              <a:rPr lang="en-US" sz="1200" b="1" dirty="0">
                <a:solidFill>
                  <a:schemeClr val="bg1"/>
                </a:solidFill>
                <a:latin typeface="Arial" panose="020B0604020202020204" pitchFamily="34" charset="0"/>
                <a:cs typeface="Arial" panose="020B0604020202020204" pitchFamily="34" charset="0"/>
              </a:rPr>
              <a:t>Proverbs 29:18</a:t>
            </a:r>
            <a:endParaRPr lang="en-US" sz="1200" b="1" i="1" dirty="0">
              <a:solidFill>
                <a:schemeClr val="bg1"/>
              </a:solidFill>
              <a:latin typeface="Arial" panose="020B0604020202020204" pitchFamily="34" charset="0"/>
              <a:cs typeface="Arial" panose="020B0604020202020204" pitchFamily="34" charset="0"/>
            </a:endParaRPr>
          </a:p>
          <a:p>
            <a:pPr algn="ctr" eaLnBrk="1" hangingPunct="1">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						</a:t>
            </a:r>
            <a:endParaRPr lang="en-US" sz="1200" b="1" dirty="0">
              <a:solidFill>
                <a:schemeClr val="bg1"/>
              </a:solidFill>
              <a:latin typeface="Arial" panose="020B0604020202020204" pitchFamily="34" charset="0"/>
              <a:cs typeface="Arial" panose="020B0604020202020204" pitchFamily="34" charset="0"/>
            </a:endParaRPr>
          </a:p>
        </p:txBody>
      </p:sp>
      <p:pic>
        <p:nvPicPr>
          <p:cNvPr id="2" name="Picture 1" descr="A white background with black text&#10;&#10;Description automatically generated">
            <a:extLst>
              <a:ext uri="{FF2B5EF4-FFF2-40B4-BE49-F238E27FC236}">
                <a16:creationId xmlns:a16="http://schemas.microsoft.com/office/drawing/2014/main" id="{BBA0B9D3-B97D-BD7D-AEF5-7DB63492F50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39730" y="12933"/>
            <a:ext cx="2249738" cy="1249680"/>
          </a:xfrm>
          <a:prstGeom prst="rect">
            <a:avLst/>
          </a:prstGeom>
        </p:spPr>
      </p:pic>
    </p:spTree>
    <p:extLst>
      <p:ext uri="{BB962C8B-B14F-4D97-AF65-F5344CB8AC3E}">
        <p14:creationId xmlns:p14="http://schemas.microsoft.com/office/powerpoint/2010/main" val="25654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7386-201A-32E2-1A56-0837F1F58D96}"/>
              </a:ext>
            </a:extLst>
          </p:cNvPr>
          <p:cNvSpPr>
            <a:spLocks noGrp="1"/>
          </p:cNvSpPr>
          <p:nvPr>
            <p:ph type="title"/>
          </p:nvPr>
        </p:nvSpPr>
        <p:spPr>
          <a:xfrm>
            <a:off x="190500" y="-448470"/>
            <a:ext cx="8953500" cy="1325563"/>
          </a:xfrm>
        </p:spPr>
        <p:txBody>
          <a:bodyPr>
            <a:noAutofit/>
          </a:bodyPr>
          <a:lstStyle/>
          <a:p>
            <a:r>
              <a:rPr lang="en-US" sz="2400" dirty="0"/>
              <a:t>This  is  your  last  chance.  After  this, there  is  no turning  back.  </a:t>
            </a:r>
          </a:p>
        </p:txBody>
      </p:sp>
      <p:pic>
        <p:nvPicPr>
          <p:cNvPr id="5" name="Content Placeholder 4" descr="A person sitting in a chair with his hands out&#10;&#10;Description automatically generated">
            <a:extLst>
              <a:ext uri="{FF2B5EF4-FFF2-40B4-BE49-F238E27FC236}">
                <a16:creationId xmlns:a16="http://schemas.microsoft.com/office/drawing/2014/main" id="{62327552-3F6B-22A1-66B2-8AE49E6A88BF}"/>
              </a:ext>
            </a:extLst>
          </p:cNvPr>
          <p:cNvPicPr>
            <a:picLocks noGrp="1" noChangeAspect="1"/>
          </p:cNvPicPr>
          <p:nvPr>
            <p:ph idx="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716570" y="1107440"/>
            <a:ext cx="5310810" cy="4351338"/>
          </a:xfrm>
        </p:spPr>
      </p:pic>
      <p:sp>
        <p:nvSpPr>
          <p:cNvPr id="8" name="TextBox 7">
            <a:extLst>
              <a:ext uri="{FF2B5EF4-FFF2-40B4-BE49-F238E27FC236}">
                <a16:creationId xmlns:a16="http://schemas.microsoft.com/office/drawing/2014/main" id="{4421AD64-6978-7573-85C3-248FAFA78C16}"/>
              </a:ext>
            </a:extLst>
          </p:cNvPr>
          <p:cNvSpPr txBox="1"/>
          <p:nvPr/>
        </p:nvSpPr>
        <p:spPr>
          <a:xfrm>
            <a:off x="6686549" y="2703016"/>
            <a:ext cx="2457451" cy="415498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You  take  the  </a:t>
            </a:r>
            <a:r>
              <a:rPr kumimoji="0" lang="en-US" sz="2400" b="1" i="0" u="none" strike="noStrike" kern="1200" cap="none" spc="0" normalizeH="0" baseline="0" noProof="0" dirty="0">
                <a:ln>
                  <a:noFill/>
                </a:ln>
                <a:solidFill>
                  <a:srgbClr val="FF0000"/>
                </a:solidFill>
                <a:effectLst/>
                <a:uLnTx/>
                <a:uFillTx/>
                <a:latin typeface="Arial" panose="020B0604020202020204"/>
                <a:ea typeface="+mn-ea"/>
                <a:cs typeface="+mn-cs"/>
              </a:rPr>
              <a:t>red  pill</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you  join  me  in  the Sts. RNI  Futures Wonderland,  and  I  show  you  how  deep  the  rabbit  hole  goes.</a:t>
            </a:r>
          </a:p>
        </p:txBody>
      </p:sp>
      <p:sp>
        <p:nvSpPr>
          <p:cNvPr id="9" name="TextBox 8">
            <a:extLst>
              <a:ext uri="{FF2B5EF4-FFF2-40B4-BE49-F238E27FC236}">
                <a16:creationId xmlns:a16="http://schemas.microsoft.com/office/drawing/2014/main" id="{36C36504-B0EF-8494-4760-4D77CD011174}"/>
              </a:ext>
            </a:extLst>
          </p:cNvPr>
          <p:cNvSpPr txBox="1"/>
          <p:nvPr/>
        </p:nvSpPr>
        <p:spPr>
          <a:xfrm>
            <a:off x="0" y="877093"/>
            <a:ext cx="2457452" cy="415498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You  take  the  </a:t>
            </a:r>
            <a:r>
              <a:rPr kumimoji="0" lang="en-US" sz="2400" b="1" i="0" u="none" strike="noStrike" kern="1200" cap="none" spc="0" normalizeH="0" baseline="0" noProof="0" dirty="0">
                <a:ln>
                  <a:noFill/>
                </a:ln>
                <a:solidFill>
                  <a:srgbClr val="00B0F0"/>
                </a:solidFill>
                <a:effectLst/>
                <a:uLnTx/>
                <a:uFillTx/>
                <a:latin typeface="Arial" panose="020B0604020202020204"/>
                <a:ea typeface="+mn-ea"/>
                <a:cs typeface="+mn-cs"/>
              </a:rPr>
              <a:t>blue  pill,  </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leave right now, 	the  story  ends, and  you  keep believing  whatever  you  want  to  believe.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91627FB1-0793-AEFF-CC02-690601429FA8}"/>
              </a:ext>
            </a:extLst>
          </p:cNvPr>
          <p:cNvSpPr txBox="1"/>
          <p:nvPr/>
        </p:nvSpPr>
        <p:spPr>
          <a:xfrm>
            <a:off x="90958" y="6473549"/>
            <a:ext cx="5163621" cy="276999"/>
          </a:xfrm>
          <a:prstGeom prst="rect">
            <a:avLst/>
          </a:prstGeom>
          <a:noFill/>
        </p:spPr>
        <p:txBody>
          <a:bodyPr wrap="square">
            <a:spAutoFit/>
          </a:bodyPr>
          <a:lstStyle/>
          <a:p>
            <a:r>
              <a:rPr lang="en-US" sz="1200" i="1" dirty="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rPr>
              <a:t>(</a:t>
            </a:r>
            <a:r>
              <a:rPr lang="en-US" sz="1000" i="1" dirty="0">
                <a:solidFill>
                  <a:schemeClr val="bg1">
                    <a:lumMod val="75000"/>
                  </a:schemeClr>
                </a:solidFill>
                <a:effectLst/>
                <a:latin typeface="Arial" panose="020B0604020202020204" pitchFamily="34" charset="0"/>
                <a:ea typeface="Times New Roman" panose="02020603050405020304" pitchFamily="18" charset="0"/>
                <a:cs typeface="Arial" panose="020B0604020202020204" pitchFamily="34" charset="0"/>
              </a:rPr>
              <a:t>Source: </a:t>
            </a:r>
            <a:r>
              <a:rPr lang="en-US" sz="1000" dirty="0">
                <a:solidFill>
                  <a:schemeClr val="bg1">
                    <a:lumMod val="75000"/>
                  </a:schemeClr>
                </a:solidFill>
                <a:effectLst/>
                <a:latin typeface="Arial" panose="020B0604020202020204" pitchFamily="34" charset="0"/>
                <a:ea typeface="Times New Roman" panose="02020603050405020304" pitchFamily="18" charset="0"/>
              </a:rPr>
              <a:t>Wachowski, L. &amp; Wachowski, L. (Directors). (1999). </a:t>
            </a:r>
            <a:r>
              <a:rPr lang="en-US" sz="1000" i="1" dirty="0">
                <a:solidFill>
                  <a:schemeClr val="bg1">
                    <a:lumMod val="75000"/>
                  </a:schemeClr>
                </a:solidFill>
                <a:effectLst/>
                <a:latin typeface="Arial" panose="020B0604020202020204" pitchFamily="34" charset="0"/>
                <a:ea typeface="Times New Roman" panose="02020603050405020304" pitchFamily="18" charset="0"/>
              </a:rPr>
              <a:t>The matrix.  </a:t>
            </a:r>
            <a:r>
              <a:rPr lang="en-US" sz="1000" dirty="0">
                <a:solidFill>
                  <a:schemeClr val="bg1">
                    <a:lumMod val="75000"/>
                  </a:schemeClr>
                </a:solidFill>
                <a:effectLst/>
                <a:latin typeface="Arial" panose="020B0604020202020204" pitchFamily="34" charset="0"/>
                <a:ea typeface="Times New Roman" panose="02020603050405020304" pitchFamily="18" charset="0"/>
              </a:rPr>
              <a:t>[Film].) </a:t>
            </a:r>
            <a:endParaRPr lang="en-US" sz="1000" dirty="0">
              <a:solidFill>
                <a:schemeClr val="bg1">
                  <a:lumMod val="75000"/>
                </a:schemeClr>
              </a:solidFill>
            </a:endParaRPr>
          </a:p>
        </p:txBody>
      </p:sp>
      <p:sp>
        <p:nvSpPr>
          <p:cNvPr id="3" name="Rectangle 2">
            <a:extLst>
              <a:ext uri="{FF2B5EF4-FFF2-40B4-BE49-F238E27FC236}">
                <a16:creationId xmlns:a16="http://schemas.microsoft.com/office/drawing/2014/main" id="{02B56508-3135-E784-E513-63C5A11CEE43}"/>
              </a:ext>
            </a:extLst>
          </p:cNvPr>
          <p:cNvSpPr/>
          <p:nvPr/>
        </p:nvSpPr>
        <p:spPr>
          <a:xfrm>
            <a:off x="90958" y="6388464"/>
            <a:ext cx="4860870" cy="362084"/>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70601499"/>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nimClr clrSpc="rgb" dir="cw">
                                      <p:cBhvr override="childStyle">
                                        <p:cTn dur="1" fill="hold" display="0" masterRel="nextClick" afterEffect="1"/>
                                        <p:tgtEl>
                                          <p:spTgt spid="9"/>
                                        </p:tgtEl>
                                        <p:attrNameLst>
                                          <p:attrName>ppt_c</p:attrName>
                                        </p:attrNameLst>
                                      </p:cBhvr>
                                      <p:to>
                                        <a:srgbClr val="000099"/>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useBgFill="1">
        <p:nvSpPr>
          <p:cNvPr id="19" name="Freeform: Shape 18">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E7C874-46F9-8535-2A35-EC90AF89BC48}"/>
              </a:ext>
            </a:extLst>
          </p:cNvPr>
          <p:cNvSpPr>
            <a:spLocks noGrp="1"/>
          </p:cNvSpPr>
          <p:nvPr>
            <p:ph type="title"/>
          </p:nvPr>
        </p:nvSpPr>
        <p:spPr>
          <a:xfrm>
            <a:off x="347072" y="-668371"/>
            <a:ext cx="3017520" cy="3200400"/>
          </a:xfrm>
        </p:spPr>
        <p:txBody>
          <a:bodyPr vert="horz" lIns="91440" tIns="45720" rIns="91440" bIns="45720" rtlCol="0" anchor="b">
            <a:normAutofit/>
          </a:bodyPr>
          <a:lstStyle/>
          <a:p>
            <a:pPr defTabSz="914400"/>
            <a:r>
              <a:rPr lang="en-US" sz="2900" dirty="0"/>
              <a:t>“The domain of the Leader is the  </a:t>
            </a:r>
            <a:br>
              <a:rPr lang="en-US" sz="2900" dirty="0"/>
            </a:br>
            <a:br>
              <a:rPr lang="en-US" sz="2900" dirty="0"/>
            </a:br>
            <a:endParaRPr lang="en-US" sz="2900" dirty="0"/>
          </a:p>
        </p:txBody>
      </p:sp>
      <p:sp>
        <p:nvSpPr>
          <p:cNvPr id="23" name="Rectangle 22">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D029131-EEBA-9360-7A66-B2B606892DEF}"/>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847943" y="133227"/>
            <a:ext cx="5296057" cy="2118422"/>
          </a:xfrm>
          <a:prstGeom prst="rect">
            <a:avLst/>
          </a:prstGeom>
        </p:spPr>
      </p:pic>
      <p:sp>
        <p:nvSpPr>
          <p:cNvPr id="25" name="Rectangle 24">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erson wearing a hat&#10;&#10;Description automatically generated with low confidence">
            <a:extLst>
              <a:ext uri="{FF2B5EF4-FFF2-40B4-BE49-F238E27FC236}">
                <a16:creationId xmlns:a16="http://schemas.microsoft.com/office/drawing/2014/main" id="{1C457B81-9984-41B1-B503-BF1E139606F3}"/>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4853025" y="2324424"/>
            <a:ext cx="3511927" cy="400031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AAF65DAF-76F5-2B54-7DF1-6BCDA931F01E}"/>
              </a:ext>
            </a:extLst>
          </p:cNvPr>
          <p:cNvPicPr>
            <a:picLocks noChangeAspect="1"/>
          </p:cNvPicPr>
          <p:nvPr/>
        </p:nvPicPr>
        <p:blipFill rotWithShape="1">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779047" y="1839882"/>
            <a:ext cx="1992433" cy="1798985"/>
          </a:xfrm>
          <a:prstGeom prst="rect">
            <a:avLst/>
          </a:prstGeom>
        </p:spPr>
      </p:pic>
      <p:sp>
        <p:nvSpPr>
          <p:cNvPr id="16" name="Title 1">
            <a:extLst>
              <a:ext uri="{FF2B5EF4-FFF2-40B4-BE49-F238E27FC236}">
                <a16:creationId xmlns:a16="http://schemas.microsoft.com/office/drawing/2014/main" id="{62B1ECEA-21AA-AF12-4AB5-775FCC8768D4}"/>
              </a:ext>
            </a:extLst>
          </p:cNvPr>
          <p:cNvSpPr txBox="1">
            <a:spLocks/>
          </p:cNvSpPr>
          <p:nvPr/>
        </p:nvSpPr>
        <p:spPr>
          <a:xfrm>
            <a:off x="378423" y="3197109"/>
            <a:ext cx="3017520" cy="32004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2900" b="0" i="0" u="none" strike="noStrike" kern="1200" cap="none" spc="0" normalizeH="0" baseline="0" noProof="0" dirty="0">
                <a:ln>
                  <a:noFill/>
                </a:ln>
                <a:solidFill>
                  <a:prstClr val="black"/>
                </a:solidFill>
                <a:effectLst/>
                <a:uLnTx/>
                <a:uFillTx/>
                <a:latin typeface="Arial" panose="020B0604020202020204"/>
                <a:ea typeface="+mj-ea"/>
                <a:cs typeface="+mj-cs"/>
              </a:rPr>
            </a:br>
            <a:br>
              <a:rPr kumimoji="0" lang="en-US" sz="2900" b="0" i="0" u="none" strike="noStrike" kern="1200" cap="none" spc="0" normalizeH="0" baseline="0" noProof="0" dirty="0">
                <a:ln>
                  <a:noFill/>
                </a:ln>
                <a:solidFill>
                  <a:prstClr val="black"/>
                </a:solidFill>
                <a:effectLst/>
                <a:uLnTx/>
                <a:uFillTx/>
                <a:latin typeface="Arial" panose="020B0604020202020204"/>
                <a:ea typeface="+mj-ea"/>
                <a:cs typeface="+mj-cs"/>
              </a:rPr>
            </a:br>
            <a:r>
              <a:rPr kumimoji="0" lang="en-US" sz="2900" b="0" i="0" u="none" strike="noStrike" kern="1200" cap="none" spc="0" normalizeH="0" baseline="0" noProof="0" dirty="0">
                <a:ln>
                  <a:noFill/>
                </a:ln>
                <a:solidFill>
                  <a:prstClr val="black"/>
                </a:solidFill>
                <a:effectLst/>
                <a:uLnTx/>
                <a:uFillTx/>
                <a:latin typeface="Arial" panose="020B0604020202020204"/>
                <a:ea typeface="+mj-ea"/>
                <a:cs typeface="+mj-cs"/>
              </a:rPr>
              <a:t>The work of the leader is change.”</a:t>
            </a:r>
          </a:p>
        </p:txBody>
      </p:sp>
      <p:sp>
        <p:nvSpPr>
          <p:cNvPr id="3" name="TextBox 2">
            <a:extLst>
              <a:ext uri="{FF2B5EF4-FFF2-40B4-BE49-F238E27FC236}">
                <a16:creationId xmlns:a16="http://schemas.microsoft.com/office/drawing/2014/main" id="{FA6DD1AC-E6D0-93AD-6493-E25E403C833E}"/>
              </a:ext>
            </a:extLst>
          </p:cNvPr>
          <p:cNvSpPr txBox="1"/>
          <p:nvPr/>
        </p:nvSpPr>
        <p:spPr>
          <a:xfrm>
            <a:off x="4572000" y="6357247"/>
            <a:ext cx="4493623"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t>
            </a:r>
            <a:r>
              <a:rPr kumimoji="0" lang="en-US" sz="1000" b="0" i="1"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Source: </a:t>
            </a:r>
            <a:r>
              <a:rPr kumimoji="0" lang="en-US" sz="10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Kouzes, J. &amp; Posner. B. (2017). </a:t>
            </a:r>
            <a:r>
              <a:rPr lang="en-US" sz="1000" i="1" kern="100" dirty="0">
                <a:solidFill>
                  <a:schemeClr val="bg1">
                    <a:lumMod val="50000"/>
                  </a:schemeClr>
                </a:solidFill>
                <a:effectLst/>
                <a:latin typeface="Arial" panose="020B0604020202020204" pitchFamily="34" charset="0"/>
                <a:ea typeface="Calibri" panose="020F0502020204030204" pitchFamily="34" charset="0"/>
              </a:rPr>
              <a:t>The leadership challenge: How to make extraordinary things happen in organizations.</a:t>
            </a:r>
            <a:r>
              <a:rPr kumimoji="0" lang="en-US" sz="10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t>
            </a:r>
          </a:p>
        </p:txBody>
      </p:sp>
      <p:sp>
        <p:nvSpPr>
          <p:cNvPr id="4" name="Rectangle 3">
            <a:extLst>
              <a:ext uri="{FF2B5EF4-FFF2-40B4-BE49-F238E27FC236}">
                <a16:creationId xmlns:a16="http://schemas.microsoft.com/office/drawing/2014/main" id="{335A8BB1-3540-87B3-3BFC-2C7D284EE635}"/>
              </a:ext>
            </a:extLst>
          </p:cNvPr>
          <p:cNvSpPr/>
          <p:nvPr/>
        </p:nvSpPr>
        <p:spPr>
          <a:xfrm>
            <a:off x="4564380" y="6350568"/>
            <a:ext cx="4493622" cy="406789"/>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9901807"/>
      </p:ext>
    </p:extLst>
  </p:cSld>
  <p:clrMapOvr>
    <a:masterClrMapping/>
  </p:clrMapOvr>
  <mc:AlternateContent xmlns:mc="http://schemas.openxmlformats.org/markup-compatibility/2006" xmlns:p15="http://schemas.microsoft.com/office/powerpoint/2012/main">
    <mc:Choice Requires="p15">
      <p:transition spd="med">
        <p15:prstTrans prst="fractur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BB30EDD8-82BE-DF39-8A32-19D92F1710E5}"/>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287" y="-31"/>
            <a:ext cx="9143977" cy="6858022"/>
          </a:xfrm>
          <a:prstGeom prst="rect">
            <a:avLst/>
          </a:prstGeom>
        </p:spPr>
      </p:pic>
      <p:sp>
        <p:nvSpPr>
          <p:cNvPr id="2" name="TextBox 1">
            <a:extLst>
              <a:ext uri="{FF2B5EF4-FFF2-40B4-BE49-F238E27FC236}">
                <a16:creationId xmlns:a16="http://schemas.microsoft.com/office/drawing/2014/main" id="{DF86D202-93E2-4C64-C89C-B36C018D08C5}"/>
              </a:ext>
            </a:extLst>
          </p:cNvPr>
          <p:cNvSpPr txBox="1"/>
          <p:nvPr/>
        </p:nvSpPr>
        <p:spPr>
          <a:xfrm>
            <a:off x="182123" y="84038"/>
            <a:ext cx="4089397" cy="3569242"/>
          </a:xfrm>
          <a:prstGeom prst="rect">
            <a:avLst/>
          </a:prstGeom>
        </p:spPr>
        <p:txBody>
          <a:bodyPr vert="horz" lIns="91440" tIns="45720" rIns="91440" bIns="45720" rtlCol="0" anchor="t">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Arial" panose="020B0604020202020204"/>
                <a:ea typeface="+mn-ea"/>
                <a:cs typeface="+mn-cs"/>
              </a:rPr>
              <a:t>Μετάνοια</a:t>
            </a:r>
            <a:endParaRPr kumimoji="0" lang="en-US" sz="6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6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9939A410-1F09-8942-C9EF-6502ECB687C0}"/>
              </a:ext>
            </a:extLst>
          </p:cNvPr>
          <p:cNvSpPr txBox="1"/>
          <p:nvPr/>
        </p:nvSpPr>
        <p:spPr>
          <a:xfrm>
            <a:off x="528476" y="4856176"/>
            <a:ext cx="8084760" cy="3569242"/>
          </a:xfrm>
          <a:prstGeom prst="rect">
            <a:avLst/>
          </a:prstGeom>
        </p:spPr>
        <p:txBody>
          <a:bodyPr vert="horz" lIns="91440" tIns="45720" rIns="91440" bIns="45720" rtlCol="0" anchor="t">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rPr>
              <a:t>“a  transformative  change  of  heart”</a:t>
            </a:r>
            <a:endParaRPr kumimoji="0" lang="en-US" sz="3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301BA0CB-0E4A-A847-3C1B-15743D116C79}"/>
              </a:ext>
            </a:extLst>
          </p:cNvPr>
          <p:cNvSpPr txBox="1"/>
          <p:nvPr/>
        </p:nvSpPr>
        <p:spPr>
          <a:xfrm>
            <a:off x="5531289" y="84038"/>
            <a:ext cx="4089397" cy="3569242"/>
          </a:xfrm>
          <a:prstGeom prst="rect">
            <a:avLst/>
          </a:prstGeom>
        </p:spPr>
        <p:txBody>
          <a:bodyPr vert="horz" lIns="91440" tIns="45720" rIns="91440" bIns="45720" rtlCol="0" anchor="t">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panose="020B0604020202020204"/>
                <a:ea typeface="+mn-ea"/>
                <a:cs typeface="+mn-cs"/>
              </a:rPr>
              <a:t>Metanoia</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99122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3" name="Picture 2">
            <a:extLst>
              <a:ext uri="{FF2B5EF4-FFF2-40B4-BE49-F238E27FC236}">
                <a16:creationId xmlns:a16="http://schemas.microsoft.com/office/drawing/2014/main" id="{DE55F822-9E72-538D-08C6-656B03280C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125" y="883544"/>
            <a:ext cx="3769144" cy="4975767"/>
          </a:xfrm>
          <a:prstGeom prst="rect">
            <a:avLst/>
          </a:prstGeom>
        </p:spPr>
      </p:pic>
      <p:cxnSp>
        <p:nvCxnSpPr>
          <p:cNvPr id="10" name="Straight Connector 9">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D623B68-395E-CCFA-6871-92E7E50CEBAD}"/>
              </a:ext>
            </a:extLst>
          </p:cNvPr>
          <p:cNvSpPr txBox="1">
            <a:spLocks noChangeArrowheads="1"/>
          </p:cNvSpPr>
          <p:nvPr/>
        </p:nvSpPr>
        <p:spPr bwMode="auto">
          <a:xfrm>
            <a:off x="4688888" y="1441669"/>
            <a:ext cx="4571999" cy="4532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fontScale="77500" lnSpcReduction="20000"/>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R="0" lvl="0" eaLnBrk="1" fontAlgn="base" hangingPunct="1">
              <a:lnSpc>
                <a:spcPct val="110000"/>
              </a:lnSpc>
              <a:spcBef>
                <a:spcPts val="600"/>
              </a:spcBef>
              <a:spcAft>
                <a:spcPts val="600"/>
              </a:spcAft>
              <a:buClrTx/>
              <a:buSzTx/>
              <a:tabLst/>
              <a:defRPr/>
            </a:pPr>
            <a:r>
              <a:rPr kumimoji="0" lang="en-US" sz="4000" b="1" i="0" u="none" strike="noStrike" cap="none" spc="0" normalizeH="0" baseline="0" noProof="0" dirty="0">
                <a:ln>
                  <a:noFill/>
                </a:ln>
                <a:effectLst/>
                <a:uLnTx/>
                <a:uFillTx/>
                <a:latin typeface="Arial" panose="020B0604020202020204" pitchFamily="34" charset="0"/>
                <a:cs typeface="Arial" panose="020B0604020202020204" pitchFamily="34" charset="0"/>
              </a:rPr>
              <a:t>“Every church leader chooses  how  he/she  will  lead  a  flock:   </a:t>
            </a:r>
          </a:p>
          <a:p>
            <a:pPr marR="0" lvl="0" eaLnBrk="1" fontAlgn="base" hangingPunct="1">
              <a:lnSpc>
                <a:spcPct val="110000"/>
              </a:lnSpc>
              <a:spcBef>
                <a:spcPts val="600"/>
              </a:spcBef>
              <a:spcAft>
                <a:spcPts val="600"/>
              </a:spcAft>
              <a:buClrTx/>
              <a:buSzTx/>
              <a:tabLst/>
              <a:defRPr/>
            </a:pPr>
            <a:r>
              <a:rPr kumimoji="0" lang="en-US" sz="4000" b="1" i="0" u="none" strike="noStrike" cap="none" spc="0" normalizeH="0" baseline="0" noProof="0" dirty="0">
                <a:ln>
                  <a:noFill/>
                </a:ln>
                <a:effectLst/>
                <a:uLnTx/>
                <a:uFillTx/>
                <a:latin typeface="Arial" panose="020B0604020202020204" pitchFamily="34" charset="0"/>
                <a:cs typeface="Arial" panose="020B0604020202020204" pitchFamily="34" charset="0"/>
              </a:rPr>
              <a:t>as  a  risk  taker,  </a:t>
            </a:r>
          </a:p>
          <a:p>
            <a:pPr marR="0" lvl="0" eaLnBrk="1" fontAlgn="base" hangingPunct="1">
              <a:lnSpc>
                <a:spcPct val="110000"/>
              </a:lnSpc>
              <a:spcBef>
                <a:spcPts val="600"/>
              </a:spcBef>
              <a:spcAft>
                <a:spcPts val="600"/>
              </a:spcAft>
              <a:buClrTx/>
              <a:buSzTx/>
              <a:tabLst/>
              <a:defRPr/>
            </a:pPr>
            <a:r>
              <a:rPr kumimoji="0" lang="en-US" sz="4000" b="1" i="0" u="none" strike="noStrike" cap="none" spc="0" normalizeH="0" baseline="0" noProof="0" dirty="0">
                <a:ln>
                  <a:noFill/>
                </a:ln>
                <a:effectLst/>
                <a:uLnTx/>
                <a:uFillTx/>
                <a:latin typeface="Arial" panose="020B0604020202020204" pitchFamily="34" charset="0"/>
                <a:cs typeface="Arial" panose="020B0604020202020204" pitchFamily="34" charset="0"/>
              </a:rPr>
              <a:t>as  a  caretaker, or  </a:t>
            </a:r>
          </a:p>
          <a:p>
            <a:pPr marR="0" lvl="0" eaLnBrk="1" fontAlgn="base" hangingPunct="1">
              <a:lnSpc>
                <a:spcPct val="110000"/>
              </a:lnSpc>
              <a:spcBef>
                <a:spcPts val="600"/>
              </a:spcBef>
              <a:spcAft>
                <a:spcPts val="600"/>
              </a:spcAft>
              <a:buClrTx/>
              <a:buSzTx/>
              <a:tabLst/>
              <a:defRPr/>
            </a:pPr>
            <a:r>
              <a:rPr kumimoji="0" lang="en-US" sz="4000" b="1" i="0" u="none" strike="noStrike" cap="none" spc="0" normalizeH="0" baseline="0" noProof="0" dirty="0">
                <a:ln>
                  <a:noFill/>
                </a:ln>
                <a:effectLst/>
                <a:uLnTx/>
                <a:uFillTx/>
                <a:latin typeface="Arial" panose="020B0604020202020204" pitchFamily="34" charset="0"/>
                <a:cs typeface="Arial" panose="020B0604020202020204" pitchFamily="34" charset="0"/>
              </a:rPr>
              <a:t>as  an  undertaker  while  it  slowly  dies.”</a:t>
            </a:r>
          </a:p>
          <a:p>
            <a:pPr marR="0" lvl="0" eaLnBrk="1" fontAlgn="base" hangingPunct="1">
              <a:lnSpc>
                <a:spcPct val="90000"/>
              </a:lnSpc>
              <a:spcBef>
                <a:spcPct val="0"/>
              </a:spcBef>
              <a:spcAft>
                <a:spcPts val="600"/>
              </a:spcAft>
              <a:buClrTx/>
              <a:buSzTx/>
              <a:tabLst/>
              <a:defRPr/>
            </a:pPr>
            <a:endParaRPr kumimoji="0" lang="en-US" sz="4000" b="1"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defRPr/>
            </a:pPr>
            <a:endParaRPr kumimoji="0" lang="en-US" sz="1700" b="1" i="0" u="none" strike="noStrike" cap="none" spc="0" normalizeH="0" baseline="0" noProof="0" dirty="0">
              <a:ln>
                <a:noFill/>
              </a:ln>
              <a:effectLst/>
              <a:uLnTx/>
              <a:uFillTx/>
              <a:latin typeface="+mn-l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defRPr/>
            </a:pPr>
            <a:endParaRPr kumimoji="0" lang="en-US" sz="1700" b="1" i="0" u="none" strike="noStrike" cap="none" spc="0" normalizeH="0" baseline="0" noProof="0" dirty="0">
              <a:ln>
                <a:noFill/>
              </a:ln>
              <a:effectLst/>
              <a:uLnTx/>
              <a:uFillTx/>
              <a:latin typeface="+mn-l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defRPr/>
            </a:pPr>
            <a:endParaRPr kumimoji="0" lang="en-US" sz="1700" b="1" i="0" u="none" strike="noStrike" cap="none" spc="0" normalizeH="0" baseline="0" noProof="0" dirty="0">
              <a:ln>
                <a:noFill/>
              </a:ln>
              <a:effectLst/>
              <a:uLnTx/>
              <a:uFillTx/>
              <a:latin typeface="+mn-lt"/>
            </a:endParaRPr>
          </a:p>
        </p:txBody>
      </p:sp>
      <p:sp>
        <p:nvSpPr>
          <p:cNvPr id="4" name="TextBox 3">
            <a:extLst>
              <a:ext uri="{FF2B5EF4-FFF2-40B4-BE49-F238E27FC236}">
                <a16:creationId xmlns:a16="http://schemas.microsoft.com/office/drawing/2014/main" id="{A6CFC38B-7DC2-B6D7-ACA1-AB7BA55A3085}"/>
              </a:ext>
            </a:extLst>
          </p:cNvPr>
          <p:cNvSpPr txBox="1"/>
          <p:nvPr/>
        </p:nvSpPr>
        <p:spPr>
          <a:xfrm>
            <a:off x="158318" y="6116088"/>
            <a:ext cx="4173050" cy="553998"/>
          </a:xfrm>
          <a:prstGeom prst="rect">
            <a:avLst/>
          </a:prstGeom>
          <a:noFill/>
        </p:spPr>
        <p:txBody>
          <a:bodyPr wrap="square" rtlCol="0">
            <a:spAutoFit/>
          </a:bodyPr>
          <a:lstStyle/>
          <a:p>
            <a:r>
              <a:rPr lang="en-US" sz="1000" dirty="0">
                <a:solidFill>
                  <a:schemeClr val="tx1">
                    <a:lumMod val="65000"/>
                  </a:schemeClr>
                </a:solidFill>
                <a:latin typeface="Arial" panose="020B0604020202020204" pitchFamily="34" charset="0"/>
                <a:cs typeface="Arial" panose="020B0604020202020204" pitchFamily="34" charset="0"/>
              </a:rPr>
              <a:t>(</a:t>
            </a:r>
            <a:r>
              <a:rPr lang="en-US" sz="1000" i="1" dirty="0">
                <a:solidFill>
                  <a:schemeClr val="tx1">
                    <a:lumMod val="65000"/>
                  </a:schemeClr>
                </a:solidFill>
                <a:latin typeface="Arial" panose="020B0604020202020204" pitchFamily="34" charset="0"/>
                <a:cs typeface="Arial" panose="020B0604020202020204" pitchFamily="34" charset="0"/>
              </a:rPr>
              <a:t>Source: </a:t>
            </a:r>
            <a:r>
              <a:rPr lang="en-US" sz="1000" dirty="0">
                <a:solidFill>
                  <a:schemeClr val="tx1">
                    <a:lumMod val="65000"/>
                  </a:schemeClr>
                </a:solidFill>
                <a:latin typeface="Arial" panose="020B0604020202020204" pitchFamily="34" charset="0"/>
                <a:ea typeface="Times New Roman" panose="02020603050405020304" pitchFamily="18" charset="0"/>
                <a:cs typeface="Arial" panose="020B0604020202020204" pitchFamily="34" charset="0"/>
              </a:rPr>
              <a:t>Warren, R. [@RickWarren]. (2013, November 11).</a:t>
            </a:r>
            <a:r>
              <a:rPr lang="en-US" sz="1000" i="1" dirty="0">
                <a:solidFill>
                  <a:schemeClr val="tx1">
                    <a:lumMod val="65000"/>
                  </a:schemeClr>
                </a:solidFill>
                <a:latin typeface="Arial" panose="020B0604020202020204" pitchFamily="34" charset="0"/>
                <a:ea typeface="Times New Roman" panose="02020603050405020304" pitchFamily="18" charset="0"/>
                <a:cs typeface="Arial" panose="020B0604020202020204" pitchFamily="34" charset="0"/>
              </a:rPr>
              <a:t> Every pastor chooses how he will lead a flock: As a risk taker, as a caretaker, or as an undertaker while it slowly dies.</a:t>
            </a:r>
            <a:r>
              <a:rPr lang="en-US" sz="1000" dirty="0">
                <a:solidFill>
                  <a:schemeClr val="tx1">
                    <a:lumMod val="65000"/>
                  </a:schemeClr>
                </a:solidFill>
                <a:latin typeface="Arial" panose="020B0604020202020204" pitchFamily="34" charset="0"/>
                <a:ea typeface="Times New Roman" panose="02020603050405020304" pitchFamily="18" charset="0"/>
                <a:cs typeface="Arial" panose="020B0604020202020204" pitchFamily="34" charset="0"/>
              </a:rPr>
              <a:t> [Tweet].</a:t>
            </a:r>
            <a:r>
              <a:rPr lang="en-US" sz="1000" dirty="0">
                <a:solidFill>
                  <a:schemeClr val="tx1">
                    <a:lumMod val="65000"/>
                  </a:schemeClr>
                </a:solidFill>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C5F5DF77-C726-7F27-1ED6-6AF5A35587A1}"/>
              </a:ext>
            </a:extLst>
          </p:cNvPr>
          <p:cNvSpPr/>
          <p:nvPr/>
        </p:nvSpPr>
        <p:spPr>
          <a:xfrm>
            <a:off x="160603" y="5974456"/>
            <a:ext cx="4170765" cy="768400"/>
          </a:xfrm>
          <a:prstGeom prst="rect">
            <a:avLst/>
          </a:prstGeom>
          <a:noFill/>
          <a:ln w="12700">
            <a:solidFill>
              <a:schemeClr val="tx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6121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DF56ADC-6346-4F64-9B78-7967E8FCA1AA}"/>
              </a:ext>
            </a:extLst>
          </p:cNvPr>
          <p:cNvCxnSpPr>
            <a:cxnSpLocks/>
          </p:cNvCxnSpPr>
          <p:nvPr/>
        </p:nvCxnSpPr>
        <p:spPr>
          <a:xfrm>
            <a:off x="170429" y="1616692"/>
            <a:ext cx="2730267" cy="0"/>
          </a:xfrm>
          <a:prstGeom prst="lin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F54F8816-045C-4381-99DD-BB7469752DBA}"/>
              </a:ext>
            </a:extLst>
          </p:cNvPr>
          <p:cNvSpPr txBox="1"/>
          <p:nvPr/>
        </p:nvSpPr>
        <p:spPr>
          <a:xfrm>
            <a:off x="170430" y="1866325"/>
            <a:ext cx="2589245" cy="263149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1" u="none" strike="noStrike" kern="1200" cap="none" spc="0" normalizeH="0" baseline="0" noProof="0" dirty="0">
                <a:ln>
                  <a:noFill/>
                </a:ln>
                <a:solidFill>
                  <a:srgbClr val="ED7D31">
                    <a:lumMod val="60000"/>
                    <a:lumOff val="40000"/>
                  </a:srgbClr>
                </a:solidFill>
                <a:effectLst/>
                <a:uLnTx/>
                <a:uFillTx/>
                <a:latin typeface="Arial" panose="020B0604020202020204" pitchFamily="34" charset="0"/>
                <a:ea typeface="+mn-ea"/>
                <a:cs typeface="Arial" panose="020B0604020202020204" pitchFamily="34" charset="0"/>
              </a:rPr>
              <a:t>What  would  you  do  if  you  weren’t  afraid?</a:t>
            </a:r>
          </a:p>
        </p:txBody>
      </p:sp>
      <p:cxnSp>
        <p:nvCxnSpPr>
          <p:cNvPr id="9" name="Straight Connector 8">
            <a:extLst>
              <a:ext uri="{FF2B5EF4-FFF2-40B4-BE49-F238E27FC236}">
                <a16:creationId xmlns:a16="http://schemas.microsoft.com/office/drawing/2014/main" id="{C0CABE2F-F3E2-4BC6-B960-A33CA36F7941}"/>
              </a:ext>
            </a:extLst>
          </p:cNvPr>
          <p:cNvCxnSpPr>
            <a:cxnSpLocks/>
          </p:cNvCxnSpPr>
          <p:nvPr/>
        </p:nvCxnSpPr>
        <p:spPr>
          <a:xfrm>
            <a:off x="190136" y="4852554"/>
            <a:ext cx="2730267" cy="0"/>
          </a:xfrm>
          <a:prstGeom prst="lin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pic>
        <p:nvPicPr>
          <p:cNvPr id="5" name="Picture 4" descr="A picture containing tree, plant, silhouette&#10;&#10;Description automatically generated">
            <a:extLst>
              <a:ext uri="{FF2B5EF4-FFF2-40B4-BE49-F238E27FC236}">
                <a16:creationId xmlns:a16="http://schemas.microsoft.com/office/drawing/2014/main" id="{E4A5187E-4415-497F-88C3-1AA7EF00736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920405" y="-1"/>
            <a:ext cx="6223598" cy="6768443"/>
          </a:xfrm>
          <a:prstGeom prst="rect">
            <a:avLst/>
          </a:prstGeom>
        </p:spPr>
      </p:pic>
    </p:spTree>
    <p:extLst>
      <p:ext uri="{BB962C8B-B14F-4D97-AF65-F5344CB8AC3E}">
        <p14:creationId xmlns:p14="http://schemas.microsoft.com/office/powerpoint/2010/main" val="13843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ody of water with a boat in it and a sunset in the background&#10;&#10;Description automatically generated with low confidence">
            <a:extLst>
              <a:ext uri="{FF2B5EF4-FFF2-40B4-BE49-F238E27FC236}">
                <a16:creationId xmlns:a16="http://schemas.microsoft.com/office/drawing/2014/main" id="{8F68CE24-8196-31F1-58DB-7667CCCD6C8E}"/>
              </a:ext>
            </a:extLst>
          </p:cNvPr>
          <p:cNvPicPr>
            <a:picLocks noGrp="1" noChangeAspect="1"/>
          </p:cNvPicPr>
          <p:nvPr>
            <p:ph idx="1"/>
          </p:nvPr>
        </p:nvPicPr>
        <p:blipFill rotWithShape="1">
          <a:blip r:embed="rId3" cstate="email">
            <a:alphaModFix amt="60000"/>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35731" y="175336"/>
            <a:ext cx="8867728" cy="6499784"/>
          </a:xfrm>
          <a:prstGeom prst="rect">
            <a:avLst/>
          </a:prstGeom>
        </p:spPr>
      </p:pic>
      <p:sp>
        <p:nvSpPr>
          <p:cNvPr id="9" name="TextBox 8">
            <a:extLst>
              <a:ext uri="{FF2B5EF4-FFF2-40B4-BE49-F238E27FC236}">
                <a16:creationId xmlns:a16="http://schemas.microsoft.com/office/drawing/2014/main" id="{B9C38336-A71A-B2D9-7F6C-D66035601A63}"/>
              </a:ext>
            </a:extLst>
          </p:cNvPr>
          <p:cNvSpPr txBox="1"/>
          <p:nvPr/>
        </p:nvSpPr>
        <p:spPr>
          <a:xfrm>
            <a:off x="6383383" y="6175232"/>
            <a:ext cx="2620075" cy="330343"/>
          </a:xfrm>
          <a:prstGeom prst="rect">
            <a:avLst/>
          </a:prstGeom>
        </p:spPr>
        <p:txBody>
          <a:bodyPr vert="horz" lIns="91440" tIns="45720" rIns="91440" bIns="45720" rtlCol="0">
            <a:no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00" b="0" i="1"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(Source: </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Drucker, P. F. (2004). </a:t>
            </a:r>
            <a:r>
              <a:rPr kumimoji="0" lang="en-US" sz="1000" b="0" i="1"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The daily Drucker: 366 days of insight and motivation for getting the right things done</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rPr>
              <a:t>)</a:t>
            </a:r>
            <a:endPar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F6012D2-2F80-EFE5-E447-FF9A4023CE1F}"/>
              </a:ext>
            </a:extLst>
          </p:cNvPr>
          <p:cNvSpPr/>
          <p:nvPr/>
        </p:nvSpPr>
        <p:spPr>
          <a:xfrm>
            <a:off x="140541" y="469975"/>
            <a:ext cx="5977456" cy="2800767"/>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22225">
                  <a:solidFill>
                    <a:srgbClr val="ED7D31"/>
                  </a:solidFill>
                  <a:prstDash val="solid"/>
                </a:ln>
                <a:solidFill>
                  <a:srgbClr val="FFFFFF"/>
                </a:solidFill>
                <a:effectLst/>
                <a:uLnTx/>
                <a:uFillTx/>
                <a:latin typeface="Calibri Light" panose="020F0302020204030204"/>
                <a:ea typeface="+mn-ea"/>
                <a:cs typeface="+mn-cs"/>
              </a:rPr>
              <a:t>“The  best  way  to  predict  the  future  is  to  create  it.”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mn-cs"/>
            </a:endParaRPr>
          </a:p>
        </p:txBody>
      </p:sp>
      <p:sp>
        <p:nvSpPr>
          <p:cNvPr id="2" name="Rectangle 1">
            <a:extLst>
              <a:ext uri="{FF2B5EF4-FFF2-40B4-BE49-F238E27FC236}">
                <a16:creationId xmlns:a16="http://schemas.microsoft.com/office/drawing/2014/main" id="{02860D02-D037-59A6-9F7A-E345E8D018B0}"/>
              </a:ext>
            </a:extLst>
          </p:cNvPr>
          <p:cNvSpPr/>
          <p:nvPr/>
        </p:nvSpPr>
        <p:spPr>
          <a:xfrm>
            <a:off x="6279502" y="6175232"/>
            <a:ext cx="2723956" cy="507432"/>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647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1D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group of people sitting together&#10;&#10;Description automatically generated with medium confidence">
            <a:extLst>
              <a:ext uri="{FF2B5EF4-FFF2-40B4-BE49-F238E27FC236}">
                <a16:creationId xmlns:a16="http://schemas.microsoft.com/office/drawing/2014/main" id="{8B7E5D6D-5DA2-C0DE-95F2-12BBE5C59BA2}"/>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82600" y="1693039"/>
            <a:ext cx="8178799" cy="3471921"/>
          </a:xfrm>
          <a:prstGeom prst="rect">
            <a:avLst/>
          </a:prstGeom>
        </p:spPr>
      </p:pic>
      <p:sp>
        <p:nvSpPr>
          <p:cNvPr id="2" name="TextBox 1">
            <a:extLst>
              <a:ext uri="{FF2B5EF4-FFF2-40B4-BE49-F238E27FC236}">
                <a16:creationId xmlns:a16="http://schemas.microsoft.com/office/drawing/2014/main" id="{69B671AD-D51F-755E-991F-B6F105FC7934}"/>
              </a:ext>
            </a:extLst>
          </p:cNvPr>
          <p:cNvSpPr txBox="1"/>
          <p:nvPr/>
        </p:nvSpPr>
        <p:spPr>
          <a:xfrm>
            <a:off x="3045541" y="6096182"/>
            <a:ext cx="5919579" cy="400110"/>
          </a:xfrm>
          <a:prstGeom prst="rect">
            <a:avLst/>
          </a:prstGeom>
          <a:noFill/>
        </p:spPr>
        <p:txBody>
          <a:bodyPr wrap="square" rtlCol="0">
            <a:spAutoFit/>
          </a:bodyPr>
          <a:lstStyle/>
          <a:p>
            <a:r>
              <a:rPr lang="en-US" sz="1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(Source: New King James Version</a:t>
            </a: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(1982). Proverbs 29:18.)</a:t>
            </a:r>
            <a:endParaRPr lang="en-US" sz="1000" dirty="0">
              <a:effectLst/>
              <a:latin typeface="Arial" panose="020B0604020202020204" pitchFamily="34" charset="0"/>
              <a:ea typeface="Times New Roman" panose="02020603050405020304" pitchFamily="18"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A1827FE-CCE4-5D8B-36DD-39C45CF7CF2B}"/>
              </a:ext>
            </a:extLst>
          </p:cNvPr>
          <p:cNvSpPr/>
          <p:nvPr/>
        </p:nvSpPr>
        <p:spPr>
          <a:xfrm>
            <a:off x="3045540" y="6096181"/>
            <a:ext cx="3719153" cy="240569"/>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367279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D6232-6B52-20B8-549D-FF8CC5EB8D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 y="1371610"/>
            <a:ext cx="9143979" cy="5486390"/>
          </a:xfrm>
          <a:prstGeom prst="rect">
            <a:avLst/>
          </a:prstGeom>
          <a:solidFill>
            <a:srgbClr val="666699"/>
          </a:solidFill>
          <a:effectLst>
            <a:outerShdw blurRad="596900" dist="330200" dir="8820000" sx="87000" sy="87000" algn="ctr" rotWithShape="0">
              <a:srgbClr val="000000">
                <a:alpha val="29000"/>
              </a:srgbClr>
            </a:outerShdw>
          </a:effectLst>
        </p:spPr>
      </p:pic>
      <p:sp>
        <p:nvSpPr>
          <p:cNvPr id="3" name="Rectangle 2">
            <a:extLst>
              <a:ext uri="{FF2B5EF4-FFF2-40B4-BE49-F238E27FC236}">
                <a16:creationId xmlns:a16="http://schemas.microsoft.com/office/drawing/2014/main" id="{7EBC5B31-5825-7F93-85FC-956D4C5F6FD7}"/>
              </a:ext>
            </a:extLst>
          </p:cNvPr>
          <p:cNvSpPr txBox="1">
            <a:spLocks/>
          </p:cNvSpPr>
          <p:nvPr/>
        </p:nvSpPr>
        <p:spPr>
          <a:xfrm>
            <a:off x="362290" y="377770"/>
            <a:ext cx="8781709" cy="85226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omic Sans MS" panose="030F0702030302020204" pitchFamily="66" charset="0"/>
                <a:ea typeface="+mj-ea"/>
                <a:cs typeface="+mj-cs"/>
              </a:rPr>
              <a:t>What Does The Future Look Like?</a:t>
            </a:r>
          </a:p>
        </p:txBody>
      </p:sp>
      <p:sp>
        <p:nvSpPr>
          <p:cNvPr id="4" name="TextBox 3">
            <a:extLst>
              <a:ext uri="{FF2B5EF4-FFF2-40B4-BE49-F238E27FC236}">
                <a16:creationId xmlns:a16="http://schemas.microsoft.com/office/drawing/2014/main" id="{741FDAD4-5EDD-A519-A6E1-F765ADCF5B2D}"/>
              </a:ext>
            </a:extLst>
          </p:cNvPr>
          <p:cNvSpPr txBox="1"/>
          <p:nvPr/>
        </p:nvSpPr>
        <p:spPr>
          <a:xfrm>
            <a:off x="61717" y="6376863"/>
            <a:ext cx="2554262" cy="400110"/>
          </a:xfrm>
          <a:prstGeom prst="rect">
            <a:avLst/>
          </a:prstGeom>
          <a:noFill/>
        </p:spPr>
        <p:txBody>
          <a:bodyPr wrap="square" rtlCol="0">
            <a:spAutoFit/>
          </a:bodyPr>
          <a:lstStyle/>
          <a:p>
            <a:r>
              <a:rPr lang="en-US" sz="1000" i="1" dirty="0">
                <a:solidFill>
                  <a:schemeClr val="bg1">
                    <a:lumMod val="75000"/>
                  </a:schemeClr>
                </a:solidFill>
                <a:effectLst/>
                <a:latin typeface="Arial" panose="020B0604020202020204" pitchFamily="34" charset="0"/>
                <a:ea typeface="Times New Roman" panose="02020603050405020304" pitchFamily="18" charset="0"/>
                <a:cs typeface="Arial" panose="020B0604020202020204" pitchFamily="34" charset="0"/>
              </a:rPr>
              <a:t>(Source: </a:t>
            </a:r>
            <a:r>
              <a:rPr lang="en-US" sz="1000" dirty="0">
                <a:solidFill>
                  <a:schemeClr val="bg1">
                    <a:lumMod val="75000"/>
                  </a:schemeClr>
                </a:solidFill>
                <a:effectLst/>
                <a:latin typeface="Arial" panose="020B0604020202020204" pitchFamily="34" charset="0"/>
                <a:ea typeface="Times New Roman" panose="02020603050405020304" pitchFamily="18" charset="0"/>
                <a:cs typeface="Arial" panose="020B0604020202020204" pitchFamily="34" charset="0"/>
              </a:rPr>
              <a:t>Christensen, C. (2014). The importance of religion. [Video]. YouTube.) </a:t>
            </a:r>
            <a:endParaRPr lang="en-US" sz="1000" dirty="0">
              <a:solidFill>
                <a:schemeClr val="bg1">
                  <a:lumMod val="75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1E71308-B910-95E4-7528-003F30B92905}"/>
              </a:ext>
            </a:extLst>
          </p:cNvPr>
          <p:cNvSpPr/>
          <p:nvPr/>
        </p:nvSpPr>
        <p:spPr>
          <a:xfrm>
            <a:off x="52067" y="6295836"/>
            <a:ext cx="2563912" cy="481138"/>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262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2744" y="1782501"/>
            <a:ext cx="660914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3" name="Clay Christensen on Religious Freedom Use This o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96" y="0"/>
            <a:ext cx="9157048" cy="6417578"/>
          </a:xfrm>
          <a:prstGeom prst="rect">
            <a:avLst/>
          </a:prstGeom>
        </p:spPr>
      </p:pic>
    </p:spTree>
    <p:extLst>
      <p:ext uri="{BB962C8B-B14F-4D97-AF65-F5344CB8AC3E}">
        <p14:creationId xmlns:p14="http://schemas.microsoft.com/office/powerpoint/2010/main" val="893285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72FC388B-A459-DDDE-9D4C-24967CD89BB5}"/>
              </a:ext>
            </a:extLst>
          </p:cNvPr>
          <p:cNvSpPr>
            <a:spLocks noGrp="1"/>
          </p:cNvSpPr>
          <p:nvPr>
            <p:ph type="title"/>
          </p:nvPr>
        </p:nvSpPr>
        <p:spPr>
          <a:xfrm>
            <a:off x="-7617" y="164102"/>
            <a:ext cx="4224221" cy="1033450"/>
          </a:xfrm>
        </p:spPr>
        <p:txBody>
          <a:bodyPr vert="horz" lIns="91440" tIns="45720" rIns="91440" bIns="45720" rtlCol="0" anchor="ctr">
            <a:noAutofit/>
          </a:bodyPr>
          <a:lstStyle/>
          <a:p>
            <a:pPr marL="288925" indent="-288925" defTabSz="914400">
              <a:tabLst>
                <a:tab pos="746125" algn="l"/>
              </a:tabLst>
            </a:pPr>
            <a:r>
              <a:rPr lang="en-US" sz="2400" u="sng" kern="1200" dirty="0">
                <a:solidFill>
                  <a:schemeClr val="tx1"/>
                </a:solidFill>
                <a:latin typeface="+mj-lt"/>
                <a:ea typeface="+mj-ea"/>
                <a:cs typeface="+mj-cs"/>
              </a:rPr>
              <a:t>Strategic  foresight  is  about  </a:t>
            </a:r>
            <a:br>
              <a:rPr lang="en-US" sz="2400" kern="1200" dirty="0">
                <a:solidFill>
                  <a:schemeClr val="tx1"/>
                </a:solidFill>
                <a:latin typeface="+mj-lt"/>
                <a:ea typeface="+mj-ea"/>
                <a:cs typeface="+mj-cs"/>
              </a:rPr>
            </a:br>
            <a:br>
              <a:rPr lang="en-US" sz="2400" dirty="0">
                <a:solidFill>
                  <a:schemeClr val="tx1"/>
                </a:solidFill>
              </a:rPr>
            </a:br>
            <a:br>
              <a:rPr lang="en-US" sz="2400" kern="1200" dirty="0">
                <a:solidFill>
                  <a:schemeClr val="tx1"/>
                </a:solidFill>
                <a:latin typeface="+mj-lt"/>
                <a:ea typeface="+mj-ea"/>
                <a:cs typeface="+mj-cs"/>
              </a:rPr>
            </a:br>
            <a:endParaRPr lang="en-US" sz="2400" kern="1200" dirty="0">
              <a:solidFill>
                <a:schemeClr val="tx1"/>
              </a:solidFill>
              <a:latin typeface="+mj-lt"/>
              <a:ea typeface="+mj-ea"/>
              <a:cs typeface="+mj-cs"/>
            </a:endParaRPr>
          </a:p>
        </p:txBody>
      </p:sp>
      <p:sp>
        <p:nvSpPr>
          <p:cNvPr id="9" name="Title 5">
            <a:extLst>
              <a:ext uri="{FF2B5EF4-FFF2-40B4-BE49-F238E27FC236}">
                <a16:creationId xmlns:a16="http://schemas.microsoft.com/office/drawing/2014/main" id="{E976D0F7-4A16-6C75-2158-066304E98D54}"/>
              </a:ext>
            </a:extLst>
          </p:cNvPr>
          <p:cNvSpPr txBox="1">
            <a:spLocks/>
          </p:cNvSpPr>
          <p:nvPr/>
        </p:nvSpPr>
        <p:spPr>
          <a:xfrm>
            <a:off x="-132580" y="603740"/>
            <a:ext cx="4076588" cy="3694373"/>
          </a:xfrm>
          <a:prstGeom prst="rect">
            <a:avLst/>
          </a:prstGeom>
        </p:spPr>
        <p:txBody>
          <a:bodyPr vert="horz" lIns="91440" tIns="45720" rIns="91440" bIns="45720" rtlCol="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04813" lvl="0" indent="-404813" defTabSz="914400" fontAlgn="auto">
              <a:spcAft>
                <a:spcPts val="600"/>
              </a:spcAft>
              <a:tabLst>
                <a:tab pos="625475" algn="l"/>
              </a:tabLst>
            </a:pPr>
            <a:r>
              <a:rPr lang="en-US" sz="2400" dirty="0">
                <a:solidFill>
                  <a:prstClr val="black"/>
                </a:solidFill>
                <a:latin typeface="Arial" panose="020B0604020202020204"/>
              </a:rPr>
              <a:t> </a:t>
            </a:r>
            <a:r>
              <a:rPr lang="en-US" sz="2400" dirty="0"/>
              <a:t>1. ANTICIPATING,  	mapping,  and  creating  	desired  	futures.</a:t>
            </a:r>
          </a:p>
          <a:p>
            <a:pPr marL="119063" lvl="0" indent="-119063" defTabSz="914400" fontAlgn="auto">
              <a:spcAft>
                <a:spcPts val="600"/>
              </a:spcAft>
              <a:tabLst>
                <a:tab pos="625475" algn="l"/>
              </a:tabLst>
            </a:pPr>
            <a:br>
              <a:rPr lang="en-US" sz="2400" dirty="0"/>
            </a:br>
            <a:r>
              <a:rPr kumimoji="0" lang="en-US" sz="2400" b="0" i="0" u="none" strike="noStrike" kern="1200" cap="none" spc="0" normalizeH="0" baseline="0" noProof="0" dirty="0">
                <a:ln>
                  <a:noFill/>
                </a:ln>
                <a:solidFill>
                  <a:prstClr val="black"/>
                </a:solidFill>
                <a:effectLst/>
                <a:uLnTx/>
                <a:uFillTx/>
                <a:latin typeface="Arial" panose="020B0604020202020204"/>
                <a:ea typeface="+mj-ea"/>
                <a:cs typeface="+mj-cs"/>
              </a:rPr>
              <a:t>2. FRAMING objectives  by  	scanning  information  	to  forecast  alternative 	future  visions.</a:t>
            </a:r>
          </a:p>
          <a:p>
            <a:pPr marL="404813" marR="0" lvl="0" indent="-404813" algn="l" defTabSz="914400" rtl="0" eaLnBrk="1" fontAlgn="auto"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j-ea"/>
              <a:cs typeface="+mj-cs"/>
            </a:endParaRPr>
          </a:p>
          <a:p>
            <a:pPr marL="576263" marR="0" lvl="0" indent="-457200" algn="l" defTabSz="914400" rtl="0" eaLnBrk="1" fontAlgn="auto" latinLnBrk="0" hangingPunct="1">
              <a:lnSpc>
                <a:spcPct val="90000"/>
              </a:lnSpc>
              <a:spcBef>
                <a:spcPct val="0"/>
              </a:spcBef>
              <a:spcAft>
                <a:spcPts val="600"/>
              </a:spcAft>
              <a:buClrTx/>
              <a:buSzTx/>
              <a:buFontTx/>
              <a:buNone/>
              <a:tabLst/>
              <a:defRPr/>
            </a:pPr>
            <a:r>
              <a:rPr lang="en-US" sz="2400" dirty="0">
                <a:solidFill>
                  <a:prstClr val="black"/>
                </a:solidFill>
                <a:latin typeface="Arial" panose="020B0604020202020204"/>
              </a:rPr>
              <a:t>3. SHAPING  the  future </a:t>
            </a:r>
            <a:r>
              <a:rPr kumimoji="0" lang="en-US" sz="2400" b="0" i="0" u="none" strike="noStrike" kern="1200" cap="none" spc="0" normalizeH="0" baseline="0" noProof="0" dirty="0">
                <a:ln>
                  <a:noFill/>
                </a:ln>
                <a:solidFill>
                  <a:prstClr val="black"/>
                </a:solidFill>
                <a:effectLst/>
                <a:uLnTx/>
                <a:uFillTx/>
                <a:latin typeface="Arial" panose="020B0604020202020204"/>
                <a:ea typeface="+mj-ea"/>
                <a:cs typeface="+mj-cs"/>
              </a:rPr>
              <a:t>  through  plans  to  achieve  the  desired results.</a:t>
            </a:r>
            <a:br>
              <a:rPr kumimoji="0" lang="en-US" sz="2400" b="0" i="0" u="none" strike="noStrike" kern="1200" cap="none" spc="0" normalizeH="0" baseline="0" noProof="0" dirty="0">
                <a:ln>
                  <a:noFill/>
                </a:ln>
                <a:solidFill>
                  <a:prstClr val="black"/>
                </a:solidFill>
                <a:effectLst/>
                <a:uLnTx/>
                <a:uFillTx/>
                <a:latin typeface="Arial" panose="020B0604020202020204"/>
                <a:ea typeface="+mj-ea"/>
                <a:cs typeface="+mj-cs"/>
              </a:rPr>
            </a:br>
            <a:br>
              <a:rPr kumimoji="0" lang="en-US" sz="2400" b="0" i="0" u="none" strike="noStrike" kern="1200" cap="none" spc="0" normalizeH="0" baseline="0" noProof="0" dirty="0">
                <a:ln>
                  <a:noFill/>
                </a:ln>
                <a:solidFill>
                  <a:prstClr val="black"/>
                </a:solidFill>
                <a:effectLst/>
                <a:uLnTx/>
                <a:uFillTx/>
                <a:latin typeface="Arial" panose="020B0604020202020204"/>
                <a:ea typeface="+mj-ea"/>
                <a:cs typeface="+mj-cs"/>
              </a:rPr>
            </a:br>
            <a:endParaRPr kumimoji="0" lang="en-US" sz="2400" b="0" i="0" u="none" strike="noStrike" kern="1200" cap="none" spc="0" normalizeH="0" baseline="0" noProof="0" dirty="0">
              <a:ln>
                <a:noFill/>
              </a:ln>
              <a:solidFill>
                <a:prstClr val="black"/>
              </a:solidFill>
              <a:effectLst/>
              <a:uLnTx/>
              <a:uFillTx/>
              <a:latin typeface="Arial" panose="020B0604020202020204"/>
              <a:ea typeface="+mj-ea"/>
              <a:cs typeface="+mj-cs"/>
            </a:endParaRPr>
          </a:p>
        </p:txBody>
      </p:sp>
      <p:pic>
        <p:nvPicPr>
          <p:cNvPr id="4" name="Picture 3" descr="Long shot of a hallway&#10;&#10;Description automatically generated">
            <a:extLst>
              <a:ext uri="{FF2B5EF4-FFF2-40B4-BE49-F238E27FC236}">
                <a16:creationId xmlns:a16="http://schemas.microsoft.com/office/drawing/2014/main" id="{423F5518-1697-0BBC-AB59-12E710024C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2" name="Picture 1" descr="A person with his arms outstretched at sunset&#10;&#10;Description automatically generated">
            <a:extLst>
              <a:ext uri="{FF2B5EF4-FFF2-40B4-BE49-F238E27FC236}">
                <a16:creationId xmlns:a16="http://schemas.microsoft.com/office/drawing/2014/main" id="{AF133D23-F90C-29C6-E9A1-6A37C582F03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45046" y="3802961"/>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12" name="TextBox 11">
            <a:extLst>
              <a:ext uri="{FF2B5EF4-FFF2-40B4-BE49-F238E27FC236}">
                <a16:creationId xmlns:a16="http://schemas.microsoft.com/office/drawing/2014/main" id="{3392418C-60C9-F2F2-B7BA-80A0FCDC3B66}"/>
              </a:ext>
            </a:extLst>
          </p:cNvPr>
          <p:cNvSpPr txBox="1"/>
          <p:nvPr/>
        </p:nvSpPr>
        <p:spPr>
          <a:xfrm>
            <a:off x="52067" y="5940724"/>
            <a:ext cx="4084205" cy="86177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rPr>
              <a:t>(</a:t>
            </a:r>
            <a:r>
              <a:rPr kumimoji="0" lang="en-US" sz="10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rPr>
              <a:t>Sources: </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Canton, J. (2015</a:t>
            </a:r>
            <a:r>
              <a:rPr kumimoji="0" lang="en-US" sz="1000" b="0" i="1"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 Future smart: Managing the game-changing trends that will transform your world</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rPr>
              <a:t>;</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 Hines, A. (2006). </a:t>
            </a:r>
            <a:r>
              <a:rPr kumimoji="0" lang="en-US" sz="1000" b="0" i="1"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Strategic foresight: The state of the art</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rPr>
              <a:t>; </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Kouzes, J. &amp; Posner, B. (2017). </a:t>
            </a:r>
            <a:r>
              <a:rPr kumimoji="0" lang="en-US" sz="10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The leadership challenge: How to make extraordinary things happen in organizations</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rPr>
              <a:t>; </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Slaughter, R. A. (1993). </a:t>
            </a:r>
            <a:r>
              <a:rPr kumimoji="0" lang="en-US" sz="1000" b="0" i="1"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Futures concepts</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rPr>
              <a:t> </a:t>
            </a:r>
            <a:endParaRPr kumimoji="0" lang="en-US" sz="1000" b="0" i="0" u="none" strike="noStrike" kern="1200" cap="none" spc="0" normalizeH="0" baseline="0" noProof="0" dirty="0">
              <a:ln>
                <a:noFill/>
              </a:ln>
              <a:solidFill>
                <a:prstClr val="white">
                  <a:lumMod val="50000"/>
                </a:prstClr>
              </a:solidFill>
              <a:effectLst/>
              <a:uLnTx/>
              <a:uFillTx/>
            </a:endParaRPr>
          </a:p>
        </p:txBody>
      </p:sp>
      <p:sp>
        <p:nvSpPr>
          <p:cNvPr id="3" name="Rectangle 2">
            <a:extLst>
              <a:ext uri="{FF2B5EF4-FFF2-40B4-BE49-F238E27FC236}">
                <a16:creationId xmlns:a16="http://schemas.microsoft.com/office/drawing/2014/main" id="{607D8415-9760-BE38-52ED-D6A26FC75887}"/>
              </a:ext>
            </a:extLst>
          </p:cNvPr>
          <p:cNvSpPr/>
          <p:nvPr/>
        </p:nvSpPr>
        <p:spPr>
          <a:xfrm>
            <a:off x="52067" y="5867128"/>
            <a:ext cx="4076588" cy="944218"/>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8645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6DE-7B3E-F32A-2CC5-1BC3541882D0}"/>
              </a:ext>
            </a:extLst>
          </p:cNvPr>
          <p:cNvSpPr>
            <a:spLocks noGrp="1"/>
          </p:cNvSpPr>
          <p:nvPr>
            <p:ph type="title"/>
          </p:nvPr>
        </p:nvSpPr>
        <p:spPr>
          <a:xfrm>
            <a:off x="0" y="-355596"/>
            <a:ext cx="9143999" cy="2452687"/>
          </a:xfrm>
        </p:spPr>
        <p:txBody>
          <a:bodyPr anchor="ctr">
            <a:normAutofit/>
          </a:bodyPr>
          <a:lstStyle/>
          <a:p>
            <a:pPr algn="ctr"/>
            <a:r>
              <a:rPr lang="en-US" sz="3100" b="1" u="sng" dirty="0">
                <a:latin typeface="Arial" panose="020B0604020202020204" pitchFamily="34" charset="0"/>
                <a:cs typeface="Arial" panose="020B0604020202020204" pitchFamily="34" charset="0"/>
              </a:rPr>
              <a:t>WHY  Does                         Exist?</a:t>
            </a:r>
          </a:p>
        </p:txBody>
      </p:sp>
      <p:sp>
        <p:nvSpPr>
          <p:cNvPr id="5" name="Content Placeholder 2">
            <a:extLst>
              <a:ext uri="{FF2B5EF4-FFF2-40B4-BE49-F238E27FC236}">
                <a16:creationId xmlns:a16="http://schemas.microsoft.com/office/drawing/2014/main" id="{D7D31954-AA3C-0BBE-819F-6FAF5F7CB930}"/>
              </a:ext>
            </a:extLst>
          </p:cNvPr>
          <p:cNvSpPr>
            <a:spLocks noGrp="1"/>
          </p:cNvSpPr>
          <p:nvPr>
            <p:ph idx="1"/>
          </p:nvPr>
        </p:nvSpPr>
        <p:spPr>
          <a:xfrm>
            <a:off x="1842247" y="2478922"/>
            <a:ext cx="5459503" cy="2452687"/>
          </a:xfrm>
        </p:spPr>
        <p:txBody>
          <a:bodyPr>
            <a:noAutofit/>
          </a:bodyPr>
          <a:lstStyle/>
          <a:p>
            <a:pPr marL="457200" indent="-457200" algn="ctr">
              <a:buAutoNum type="arabicPeriod" startAt="16"/>
            </a:pPr>
            <a:endParaRPr lang="en-US" sz="2400" b="1" dirty="0">
              <a:latin typeface="Arial" panose="020B0604020202020204" pitchFamily="34" charset="0"/>
              <a:cs typeface="Arial" panose="020B0604020202020204" pitchFamily="34" charset="0"/>
            </a:endParaRPr>
          </a:p>
          <a:p>
            <a:pPr marL="0" indent="0" algn="ctr">
              <a:buNone/>
            </a:pPr>
            <a:r>
              <a:rPr lang="en-US" sz="3200" b="1" dirty="0">
                <a:latin typeface="Arial" panose="020B0604020202020204" pitchFamily="34" charset="0"/>
                <a:cs typeface="Arial" panose="020B0604020202020204" pitchFamily="34" charset="0"/>
              </a:rPr>
              <a:t>To welcome all on a transformational journey to a life of purpose and salvation.</a:t>
            </a:r>
          </a:p>
          <a:p>
            <a:pPr marL="0" indent="0" algn="ctr">
              <a:buNone/>
            </a:pPr>
            <a:endParaRPr lang="en-US" sz="3200" b="1" dirty="0">
              <a:latin typeface="Arial" panose="020B0604020202020204" pitchFamily="34" charset="0"/>
              <a:cs typeface="Arial" panose="020B0604020202020204" pitchFamily="34" charset="0"/>
            </a:endParaRPr>
          </a:p>
          <a:p>
            <a:pPr marL="0" indent="0" algn="ctr">
              <a:buNone/>
            </a:pPr>
            <a:endParaRPr lang="en-US" sz="2400" b="1" dirty="0">
              <a:latin typeface="Arial" panose="020B0604020202020204" pitchFamily="34" charset="0"/>
              <a:cs typeface="Arial" panose="020B0604020202020204" pitchFamily="34" charset="0"/>
            </a:endParaRPr>
          </a:p>
          <a:p>
            <a:pPr marL="0" indent="0" algn="ctr">
              <a:buNone/>
            </a:pPr>
            <a:endParaRPr lang="en-US" sz="2400" b="1" dirty="0">
              <a:latin typeface="Arial" panose="020B0604020202020204" pitchFamily="34" charset="0"/>
              <a:cs typeface="Arial" panose="020B0604020202020204" pitchFamily="34" charset="0"/>
            </a:endParaRPr>
          </a:p>
          <a:p>
            <a:pPr marL="0" indent="0" algn="ctr">
              <a:buNone/>
            </a:pPr>
            <a:endParaRPr lang="en-US" sz="2400" b="1" dirty="0">
              <a:latin typeface="Arial" panose="020B0604020202020204" pitchFamily="34" charset="0"/>
              <a:cs typeface="Arial" panose="020B0604020202020204" pitchFamily="34" charset="0"/>
            </a:endParaRPr>
          </a:p>
          <a:p>
            <a:pPr marL="0" indent="0" algn="ctr">
              <a:buNone/>
            </a:pPr>
            <a:endParaRPr lang="en-US" sz="2400" b="1" dirty="0">
              <a:latin typeface="Arial" panose="020B0604020202020204" pitchFamily="34" charset="0"/>
              <a:cs typeface="Arial" panose="020B0604020202020204" pitchFamily="34" charset="0"/>
            </a:endParaRPr>
          </a:p>
          <a:p>
            <a:pPr marL="0" indent="0" algn="ctr">
              <a:buNone/>
            </a:pPr>
            <a:endParaRPr lang="en-US" sz="2400" b="1" dirty="0">
              <a:latin typeface="Arial" panose="020B0604020202020204" pitchFamily="34" charset="0"/>
              <a:cs typeface="Arial" panose="020B0604020202020204" pitchFamily="34" charset="0"/>
            </a:endParaRPr>
          </a:p>
        </p:txBody>
      </p:sp>
      <p:pic>
        <p:nvPicPr>
          <p:cNvPr id="4" name="Picture 3" descr="A white background with black text&#10;&#10;Description automatically generated">
            <a:extLst>
              <a:ext uri="{FF2B5EF4-FFF2-40B4-BE49-F238E27FC236}">
                <a16:creationId xmlns:a16="http://schemas.microsoft.com/office/drawing/2014/main" id="{BBA0B9D3-B97D-BD7D-AEF5-7DB63492F5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47466" y="119325"/>
            <a:ext cx="2544003" cy="1514475"/>
          </a:xfrm>
          <a:prstGeom prst="rect">
            <a:avLst/>
          </a:prstGeom>
        </p:spPr>
      </p:pic>
      <p:sp>
        <p:nvSpPr>
          <p:cNvPr id="3" name="TextBox 2">
            <a:extLst>
              <a:ext uri="{FF2B5EF4-FFF2-40B4-BE49-F238E27FC236}">
                <a16:creationId xmlns:a16="http://schemas.microsoft.com/office/drawing/2014/main" id="{22AEF945-D0DE-8100-BF3E-FFE91563DD91}"/>
              </a:ext>
            </a:extLst>
          </p:cNvPr>
          <p:cNvSpPr txBox="1"/>
          <p:nvPr/>
        </p:nvSpPr>
        <p:spPr>
          <a:xfrm>
            <a:off x="1020284" y="6492454"/>
            <a:ext cx="8825950" cy="246221"/>
          </a:xfrm>
          <a:prstGeom prst="rect">
            <a:avLst/>
          </a:prstGeom>
          <a:noFill/>
        </p:spPr>
        <p:txBody>
          <a:bodyPr wrap="square" rtlCol="0">
            <a:spAutoFit/>
          </a:bodyPr>
          <a:lstStyle/>
          <a:p>
            <a:r>
              <a:rPr lang="en-US" sz="1000" i="1" dirty="0">
                <a:effectLst/>
                <a:latin typeface="Arial" panose="020B0604020202020204" pitchFamily="34" charset="0"/>
                <a:ea typeface="MS Mincho" panose="02020609040205080304" pitchFamily="49" charset="-128"/>
                <a:cs typeface="Arial" panose="020B0604020202020204" pitchFamily="34" charset="0"/>
              </a:rPr>
              <a:t>(Source: </a:t>
            </a:r>
            <a:r>
              <a:rPr lang="en-US" sz="1000" dirty="0">
                <a:effectLst/>
                <a:latin typeface="Arial" panose="020B0604020202020204" pitchFamily="34" charset="0"/>
                <a:ea typeface="MS Mincho" panose="02020609040205080304" pitchFamily="49" charset="-128"/>
                <a:cs typeface="Arial" panose="020B0604020202020204" pitchFamily="34" charset="0"/>
              </a:rPr>
              <a:t>Sts. RNI Strategic Plan. (n.d.). </a:t>
            </a:r>
            <a:r>
              <a:rPr lang="en-US" sz="1000" i="1" dirty="0">
                <a:effectLst/>
                <a:latin typeface="Arial" panose="020B0604020202020204" pitchFamily="34" charset="0"/>
                <a:ea typeface="MS Mincho" panose="02020609040205080304" pitchFamily="49" charset="-128"/>
                <a:cs typeface="Arial" panose="020B0604020202020204" pitchFamily="34" charset="0"/>
              </a:rPr>
              <a:t>Strategic plan of Saints Raphael, Nicholas &amp; Irene Greek Orthodox Church.) </a:t>
            </a:r>
            <a:endParaRPr lang="en-US" sz="1000" dirty="0"/>
          </a:p>
        </p:txBody>
      </p:sp>
      <p:sp>
        <p:nvSpPr>
          <p:cNvPr id="6" name="Rectangle 5">
            <a:extLst>
              <a:ext uri="{FF2B5EF4-FFF2-40B4-BE49-F238E27FC236}">
                <a16:creationId xmlns:a16="http://schemas.microsoft.com/office/drawing/2014/main" id="{B3CEDB66-5F8A-300E-1C28-67C665BC6D6B}"/>
              </a:ext>
            </a:extLst>
          </p:cNvPr>
          <p:cNvSpPr/>
          <p:nvPr/>
        </p:nvSpPr>
        <p:spPr>
          <a:xfrm>
            <a:off x="1020283" y="6410132"/>
            <a:ext cx="6742785" cy="362084"/>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1965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descr="A close-up of a glass&#10;&#10;Description automatically generated">
            <a:extLst>
              <a:ext uri="{FF2B5EF4-FFF2-40B4-BE49-F238E27FC236}">
                <a16:creationId xmlns:a16="http://schemas.microsoft.com/office/drawing/2014/main" id="{E6C6B48C-C68F-958A-8FD0-F781E3ED01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62097" y="-2"/>
            <a:ext cx="3281903"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3" name="Picture 2" descr="A person's face made of string art&#10;&#10;Description automatically generated">
            <a:extLst>
              <a:ext uri="{FF2B5EF4-FFF2-40B4-BE49-F238E27FC236}">
                <a16:creationId xmlns:a16="http://schemas.microsoft.com/office/drawing/2014/main" id="{CFD9FF48-BF32-2D9D-ACEE-035BA005A9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90408" y="33"/>
            <a:ext cx="351286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2" name="Freeform: Shape 11">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97852"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9878"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2E9DC0-374F-7711-3016-56487B10E47D}"/>
              </a:ext>
            </a:extLst>
          </p:cNvPr>
          <p:cNvSpPr>
            <a:spLocks noGrp="1"/>
          </p:cNvSpPr>
          <p:nvPr>
            <p:ph type="title"/>
          </p:nvPr>
        </p:nvSpPr>
        <p:spPr>
          <a:xfrm>
            <a:off x="55215" y="1365780"/>
            <a:ext cx="3270301" cy="2896432"/>
          </a:xfrm>
        </p:spPr>
        <p:txBody>
          <a:bodyPr vert="horz" lIns="91440" tIns="45720" rIns="91440" bIns="45720" rtlCol="0" anchor="b">
            <a:normAutofit fontScale="90000"/>
          </a:bodyPr>
          <a:lstStyle/>
          <a:p>
            <a:pPr algn="ctr" defTabSz="914400"/>
            <a:r>
              <a:rPr lang="en-US" sz="2700" kern="1200" dirty="0">
                <a:solidFill>
                  <a:schemeClr val="tx1"/>
                </a:solidFill>
                <a:latin typeface="+mj-lt"/>
                <a:ea typeface="+mj-ea"/>
                <a:cs typeface="+mj-cs"/>
              </a:rPr>
              <a:t>Strategic  foresight  to  become  future smart  moves  us  from  </a:t>
            </a:r>
            <a:r>
              <a:rPr lang="en-US" sz="2700" u="sng" kern="1200" dirty="0">
                <a:solidFill>
                  <a:schemeClr val="tx1"/>
                </a:solidFill>
                <a:latin typeface="+mj-lt"/>
                <a:ea typeface="+mj-ea"/>
                <a:cs typeface="+mj-cs"/>
              </a:rPr>
              <a:t>internal</a:t>
            </a:r>
            <a:r>
              <a:rPr lang="en-US" sz="2700" kern="1200" dirty="0">
                <a:solidFill>
                  <a:schemeClr val="tx1"/>
                </a:solidFill>
                <a:latin typeface="+mj-lt"/>
                <a:ea typeface="+mj-ea"/>
                <a:cs typeface="+mj-cs"/>
              </a:rPr>
              <a:t>  comfort  zones  to  </a:t>
            </a:r>
            <a:r>
              <a:rPr lang="en-US" sz="2700" u="sng" kern="1200" dirty="0">
                <a:solidFill>
                  <a:schemeClr val="tx1"/>
                </a:solidFill>
                <a:latin typeface="+mj-lt"/>
                <a:ea typeface="+mj-ea"/>
                <a:cs typeface="+mj-cs"/>
              </a:rPr>
              <a:t>external</a:t>
            </a:r>
            <a:r>
              <a:rPr lang="en-US" sz="2700" kern="1200" dirty="0">
                <a:solidFill>
                  <a:schemeClr val="tx1"/>
                </a:solidFill>
                <a:latin typeface="+mj-lt"/>
                <a:ea typeface="+mj-ea"/>
                <a:cs typeface="+mj-cs"/>
              </a:rPr>
              <a:t>  dimensions  of  unpredictable  and  limitless  future  possibilities.</a:t>
            </a:r>
          </a:p>
        </p:txBody>
      </p:sp>
      <p:sp>
        <p:nvSpPr>
          <p:cNvPr id="16" name="Rectangle 15">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8" name="Rectangle 1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4544568"/>
            <a:ext cx="256122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7449A9A-8B8B-81D1-B776-84A5D36B025D}"/>
              </a:ext>
            </a:extLst>
          </p:cNvPr>
          <p:cNvSpPr txBox="1"/>
          <p:nvPr/>
        </p:nvSpPr>
        <p:spPr>
          <a:xfrm>
            <a:off x="55215" y="5529721"/>
            <a:ext cx="2698697" cy="1169551"/>
          </a:xfrm>
          <a:prstGeom prst="rect">
            <a:avLst/>
          </a:prstGeom>
          <a:noFill/>
        </p:spPr>
        <p:txBody>
          <a:bodyPr wrap="square">
            <a:spAutoFit/>
          </a:bodyPr>
          <a:lstStyle/>
          <a:p>
            <a:pPr lvl="0">
              <a:defRPr/>
            </a:pP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mn-cs"/>
              </a:rPr>
              <a:t>(</a:t>
            </a:r>
            <a:r>
              <a:rPr kumimoji="0" lang="en-US" sz="10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mn-cs"/>
              </a:rPr>
              <a:t>Sources: </a:t>
            </a:r>
            <a:r>
              <a:rPr lang="en-US" sz="1000" dirty="0">
                <a:solidFill>
                  <a:prstClr val="white">
                    <a:lumMod val="50000"/>
                  </a:prstClr>
                </a:solidFill>
                <a:latin typeface="Arial" panose="020B0604020202020204" pitchFamily="34" charset="0"/>
                <a:cs typeface="Arial" panose="020B0604020202020204" pitchFamily="34" charset="0"/>
              </a:rPr>
              <a:t>Benavides-Rincón, G., &amp; Díaz-Domínguez, A. (2022). Assessing futures literacy as an academic competence for the deployment of foresight competencies.</a:t>
            </a:r>
            <a:r>
              <a:rPr lang="en-US" sz="1000" kern="100"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 </a:t>
            </a:r>
            <a:r>
              <a:rPr kumimoji="0" lang="en-US" sz="1000" b="0" i="0" u="none" strike="noStrike" kern="0" cap="none" spc="0" normalizeH="0" baseline="0" noProof="0" dirty="0">
                <a:ln>
                  <a:noFill/>
                </a:ln>
                <a:solidFill>
                  <a:prstClr val="white">
                    <a:lumMod val="50000"/>
                  </a:prstClr>
                </a:solidFill>
                <a:effectLst/>
                <a:uLnTx/>
                <a:uFillTx/>
                <a:latin typeface="Arial" panose="020B0604020202020204" pitchFamily="34" charset="0"/>
                <a:ea typeface="Times New Roman" panose="02020603050405020304" pitchFamily="18" charset="0"/>
                <a:cs typeface="Arial" panose="020B0604020202020204" pitchFamily="34" charset="0"/>
              </a:rPr>
              <a:t>Miller, R. (2007). Futures literacy: A hybrid strategic scenario method.</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Slaughter, R. A. (1993). </a:t>
            </a:r>
            <a:r>
              <a:rPr kumimoji="0" lang="en-US" sz="1000" b="0" i="1"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Futures concepts</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000" b="0" i="0" u="none" strike="noStrike" kern="100" cap="none" spc="0" normalizeH="0" baseline="0" noProof="0" dirty="0">
                <a:ln>
                  <a:noFill/>
                </a:ln>
                <a:solidFill>
                  <a:prstClr val="white">
                    <a:lumMod val="50000"/>
                  </a:prstClr>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1000" b="0" i="0" u="none" strike="noStrike" kern="1200" cap="none" spc="0" normalizeH="0" baseline="0" noProof="0" dirty="0">
              <a:ln>
                <a:noFill/>
              </a:ln>
              <a:solidFill>
                <a:prstClr val="white">
                  <a:lumMod val="50000"/>
                </a:prstClr>
              </a:solidFill>
              <a:effectLst/>
              <a:uLnTx/>
              <a:uFillTx/>
              <a:latin typeface="Times New Roman" pitchFamily="18" charset="0"/>
              <a:ea typeface="+mn-ea"/>
              <a:cs typeface="+mn-cs"/>
            </a:endParaRPr>
          </a:p>
        </p:txBody>
      </p:sp>
      <p:sp>
        <p:nvSpPr>
          <p:cNvPr id="4" name="Rectangle 3">
            <a:extLst>
              <a:ext uri="{FF2B5EF4-FFF2-40B4-BE49-F238E27FC236}">
                <a16:creationId xmlns:a16="http://schemas.microsoft.com/office/drawing/2014/main" id="{62D9B285-7BCE-0D66-135B-9D90C86C11D3}"/>
              </a:ext>
            </a:extLst>
          </p:cNvPr>
          <p:cNvSpPr/>
          <p:nvPr/>
        </p:nvSpPr>
        <p:spPr>
          <a:xfrm>
            <a:off x="79613" y="5548009"/>
            <a:ext cx="2698697" cy="1200264"/>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860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CE8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descr="A person sitting on a rock looking at clouds&#10;&#10;Description automatically generated">
            <a:extLst>
              <a:ext uri="{FF2B5EF4-FFF2-40B4-BE49-F238E27FC236}">
                <a16:creationId xmlns:a16="http://schemas.microsoft.com/office/drawing/2014/main" id="{CB22FF19-EE02-64B6-C099-0A08A87EF2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482" y="69809"/>
            <a:ext cx="3454973" cy="2690808"/>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pic>
        <p:nvPicPr>
          <p:cNvPr id="5" name="Picture 4" descr="Chart shows U.S. Christians projected to fall below 50% of population if recent trends continue">
            <a:extLst>
              <a:ext uri="{FF2B5EF4-FFF2-40B4-BE49-F238E27FC236}">
                <a16:creationId xmlns:a16="http://schemas.microsoft.com/office/drawing/2014/main" id="{2D7BABF7-CE53-601F-8105-2E444FFF1C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2707"/>
          <a:stretch/>
        </p:blipFill>
        <p:spPr bwMode="auto">
          <a:xfrm>
            <a:off x="4028407" y="-1"/>
            <a:ext cx="5115593" cy="6857999"/>
          </a:xfrm>
          <a:prstGeom prst="rect">
            <a:avLst/>
          </a:prstGeom>
        </p:spPr>
      </p:pic>
      <p:sp>
        <p:nvSpPr>
          <p:cNvPr id="2" name="Title 1">
            <a:extLst>
              <a:ext uri="{FF2B5EF4-FFF2-40B4-BE49-F238E27FC236}">
                <a16:creationId xmlns:a16="http://schemas.microsoft.com/office/drawing/2014/main" id="{A1CCCB79-C165-E2EF-A864-D86DE877E7B8}"/>
              </a:ext>
            </a:extLst>
          </p:cNvPr>
          <p:cNvSpPr>
            <a:spLocks noGrp="1"/>
          </p:cNvSpPr>
          <p:nvPr>
            <p:ph type="title"/>
          </p:nvPr>
        </p:nvSpPr>
        <p:spPr>
          <a:xfrm>
            <a:off x="-1892" y="2701059"/>
            <a:ext cx="4089578" cy="5578816"/>
          </a:xfrm>
        </p:spPr>
        <p:txBody>
          <a:bodyPr vert="horz" lIns="91440" tIns="45720" rIns="91440" bIns="45720" rtlCol="0" anchor="t">
            <a:normAutofit/>
          </a:bodyPr>
          <a:lstStyle/>
          <a:p>
            <a:pPr algn="ctr" defTabSz="914400"/>
            <a:r>
              <a:rPr lang="en-US" sz="2800" b="1" kern="1200" dirty="0">
                <a:solidFill>
                  <a:srgbClr val="FFFFFF"/>
                </a:solidFill>
                <a:latin typeface="+mj-lt"/>
                <a:ea typeface="+mj-ea"/>
                <a:cs typeface="+mj-cs"/>
              </a:rPr>
              <a:t>Horizon  scanning  systematically  researches  trends, threats,  and opportunities  on the  horizon  that might  shape  the  future.</a:t>
            </a:r>
          </a:p>
        </p:txBody>
      </p:sp>
      <p:sp>
        <p:nvSpPr>
          <p:cNvPr id="4" name="TextBox 3">
            <a:extLst>
              <a:ext uri="{FF2B5EF4-FFF2-40B4-BE49-F238E27FC236}">
                <a16:creationId xmlns:a16="http://schemas.microsoft.com/office/drawing/2014/main" id="{A3ED1480-FA6D-657B-E4FC-ACDDEA98C0AD}"/>
              </a:ext>
            </a:extLst>
          </p:cNvPr>
          <p:cNvSpPr txBox="1"/>
          <p:nvPr/>
        </p:nvSpPr>
        <p:spPr>
          <a:xfrm>
            <a:off x="-8824" y="5490467"/>
            <a:ext cx="4079635" cy="1323439"/>
          </a:xfrm>
          <a:prstGeom prst="rect">
            <a:avLst/>
          </a:prstGeom>
          <a:noFill/>
        </p:spPr>
        <p:txBody>
          <a:bodyPr wrap="square" rtlCol="0">
            <a:spAutoFit/>
          </a:bodyPr>
          <a:lstStyle/>
          <a:p>
            <a:r>
              <a:rPr lang="en-US" sz="1000" i="1" kern="100" dirty="0">
                <a:effectLst/>
                <a:latin typeface="Arial" panose="020B0604020202020204" pitchFamily="34" charset="0"/>
                <a:ea typeface="Times New Roman" panose="02020603050405020304" pitchFamily="18" charset="0"/>
                <a:cs typeface="Arial" panose="020B0604020202020204" pitchFamily="34" charset="0"/>
              </a:rPr>
              <a:t>(Sources</a:t>
            </a:r>
            <a:r>
              <a:rPr lang="en-US" sz="1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1000" dirty="0">
                <a:effectLst/>
                <a:latin typeface="Arial" panose="020B0604020202020204" pitchFamily="34" charset="0"/>
                <a:ea typeface="Times New Roman" panose="02020603050405020304" pitchFamily="18" charset="0"/>
                <a:cs typeface="Arial" panose="020B0604020202020204" pitchFamily="34" charset="0"/>
              </a:rPr>
              <a:t>Big Bang Partnership. (2023, November 2). </a:t>
            </a:r>
            <a:r>
              <a:rPr lang="en-US" sz="1000" i="1" dirty="0">
                <a:effectLst/>
                <a:latin typeface="Arial" panose="020B0604020202020204" pitchFamily="34" charset="0"/>
                <a:ea typeface="Times New Roman" panose="02020603050405020304" pitchFamily="18" charset="0"/>
                <a:cs typeface="Arial" panose="020B0604020202020204" pitchFamily="34" charset="0"/>
              </a:rPr>
              <a:t>Horizon scanning &amp; foresight toolkit for innovators.</a:t>
            </a:r>
            <a:r>
              <a:rPr lang="en-US" sz="1000" dirty="0">
                <a:effectLst/>
                <a:latin typeface="Arial" panose="020B0604020202020204" pitchFamily="34" charset="0"/>
                <a:ea typeface="Times New Roman" panose="02020603050405020304" pitchFamily="18" charset="0"/>
                <a:cs typeface="Arial" panose="020B0604020202020204" pitchFamily="34" charset="0"/>
              </a:rPr>
              <a:t> [Video]. YouTube.; Cheah, S. L.-Y. (2020). </a:t>
            </a:r>
            <a:r>
              <a:rPr lang="en-US" sz="1000" i="1" dirty="0">
                <a:effectLst/>
                <a:latin typeface="Arial" panose="020B0604020202020204" pitchFamily="34" charset="0"/>
                <a:ea typeface="Times New Roman" panose="02020603050405020304" pitchFamily="18" charset="0"/>
                <a:cs typeface="Arial" panose="020B0604020202020204" pitchFamily="34" charset="0"/>
              </a:rPr>
              <a:t>Strategic foresight: Accelerating technological change.; </a:t>
            </a:r>
            <a:r>
              <a:rPr lang="en-US" sz="1000" dirty="0">
                <a:effectLst/>
                <a:latin typeface="Arial" panose="020B0604020202020204" pitchFamily="34" charset="0"/>
                <a:ea typeface="Times New Roman" panose="02020603050405020304" pitchFamily="18" charset="0"/>
                <a:cs typeface="Arial" panose="020B0604020202020204" pitchFamily="34" charset="0"/>
              </a:rPr>
              <a:t>Cuhls, K. E. (2020). Horizon scanning in foresight – Why horizon scanning is only a part of the game.; </a:t>
            </a:r>
            <a:r>
              <a:rPr lang="en-US" sz="1000" kern="100" dirty="0">
                <a:effectLst/>
                <a:latin typeface="Arial" panose="020B0604020202020204" pitchFamily="34" charset="0"/>
                <a:ea typeface="Times New Roman" panose="02020603050405020304" pitchFamily="18" charset="0"/>
                <a:cs typeface="Arial" panose="020B0604020202020204" pitchFamily="34" charset="0"/>
              </a:rPr>
              <a:t>Pew Research Center. (2022).</a:t>
            </a:r>
            <a:r>
              <a:rPr lang="en-US" sz="1000" dirty="0">
                <a:effectLst/>
                <a:latin typeface="Arial" panose="020B0604020202020204" pitchFamily="34" charset="0"/>
                <a:ea typeface="Times New Roman" panose="02020603050405020304" pitchFamily="18" charset="0"/>
                <a:cs typeface="Arial" panose="020B0604020202020204" pitchFamily="34" charset="0"/>
              </a:rPr>
              <a:t> Modeling the future of religion in America: If recent trends in religious switching continue, Christians could make up less than half of the U.S. population within a few decades.)</a:t>
            </a:r>
            <a:endParaRPr lang="en-US" sz="1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39167E5-E98D-0F86-4EDB-2ECAE4D4CF86}"/>
              </a:ext>
            </a:extLst>
          </p:cNvPr>
          <p:cNvSpPr/>
          <p:nvPr/>
        </p:nvSpPr>
        <p:spPr>
          <a:xfrm>
            <a:off x="19168" y="5517406"/>
            <a:ext cx="4003795" cy="132343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197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A263-362E-E3C0-CCA0-7CDF4189538D}"/>
              </a:ext>
            </a:extLst>
          </p:cNvPr>
          <p:cNvSpPr>
            <a:spLocks noGrp="1"/>
          </p:cNvSpPr>
          <p:nvPr>
            <p:ph type="title"/>
          </p:nvPr>
        </p:nvSpPr>
        <p:spPr>
          <a:xfrm>
            <a:off x="2736988" y="3168438"/>
            <a:ext cx="6158108" cy="1355750"/>
          </a:xfrm>
        </p:spPr>
        <p:txBody>
          <a:bodyPr vert="horz" lIns="91440" tIns="45720" rIns="91440" bIns="45720" rtlCol="0" anchor="b">
            <a:noAutofit/>
          </a:bodyPr>
          <a:lstStyle/>
          <a:p>
            <a:pPr algn="ctr" defTabSz="914400"/>
            <a:r>
              <a:rPr lang="en-US" sz="4000" b="1" kern="1200" dirty="0">
                <a:solidFill>
                  <a:srgbClr val="0000FF"/>
                </a:solidFill>
                <a:latin typeface="+mj-lt"/>
                <a:ea typeface="+mj-ea"/>
                <a:cs typeface="+mj-cs"/>
              </a:rPr>
              <a:t>What  Happens  If  An  Organization  Doesn’t  Develop Strategic  Foresight  Skills</a:t>
            </a:r>
          </a:p>
        </p:txBody>
      </p:sp>
      <p:pic>
        <p:nvPicPr>
          <p:cNvPr id="13" name="Picture 12" descr="A close-up of a stereo&#10;&#10;Description automatically generated">
            <a:extLst>
              <a:ext uri="{FF2B5EF4-FFF2-40B4-BE49-F238E27FC236}">
                <a16:creationId xmlns:a16="http://schemas.microsoft.com/office/drawing/2014/main" id="{B7CA87E3-8D29-4E6A-A2A8-78B88CC711D8}"/>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736988" y="1"/>
            <a:ext cx="6407012" cy="213047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11" name="Picture 10" descr="Close-up of a cassette tape&#10;&#10;Description automatically generated">
            <a:extLst>
              <a:ext uri="{FF2B5EF4-FFF2-40B4-BE49-F238E27FC236}">
                <a16:creationId xmlns:a16="http://schemas.microsoft.com/office/drawing/2014/main" id="{BAAF28C3-9E0C-ED9A-1B9F-39BA6DCC9349}"/>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20" y="-6955"/>
            <a:ext cx="3356335"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6" name="Picture 5" descr="Several boxes of film&#10;&#10;Description automatically generated">
            <a:extLst>
              <a:ext uri="{FF2B5EF4-FFF2-40B4-BE49-F238E27FC236}">
                <a16:creationId xmlns:a16="http://schemas.microsoft.com/office/drawing/2014/main" id="{3395FB2A-7090-29A1-431A-44027FE74BAB}"/>
              </a:ext>
            </a:extLst>
          </p:cNvPr>
          <p:cNvPicPr>
            <a:picLocks noChangeAspect="1"/>
          </p:cNvPicPr>
          <p:nvPr/>
        </p:nvPicPr>
        <p:blipFill rotWithShape="1">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20" y="2279768"/>
            <a:ext cx="2613191" cy="2244420"/>
          </a:xfrm>
          <a:prstGeom prst="rect">
            <a:avLst/>
          </a:prstGeom>
        </p:spPr>
      </p:pic>
      <p:pic>
        <p:nvPicPr>
          <p:cNvPr id="4" name="Picture 3" descr="An old rusty car parked in a lot&#10;&#10;Description automatically generated">
            <a:extLst>
              <a:ext uri="{FF2B5EF4-FFF2-40B4-BE49-F238E27FC236}">
                <a16:creationId xmlns:a16="http://schemas.microsoft.com/office/drawing/2014/main" id="{7C27D7E5-B193-5147-EEF4-FC08DE6B7725}"/>
              </a:ext>
            </a:extLst>
          </p:cNvPr>
          <p:cNvPicPr>
            <a:picLocks noChangeAspect="1"/>
          </p:cNvPicPr>
          <p:nvPr/>
        </p:nvPicPr>
        <p:blipFill rotWithShape="1">
          <a:blip r:embed="rId9" cstate="email">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a:xfrm>
            <a:off x="5787645" y="4683320"/>
            <a:ext cx="3356355"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9" name="Picture 8" descr="A typewriter on a table&#10;&#10;Description automatically generated">
            <a:extLst>
              <a:ext uri="{FF2B5EF4-FFF2-40B4-BE49-F238E27FC236}">
                <a16:creationId xmlns:a16="http://schemas.microsoft.com/office/drawing/2014/main" id="{AC4F68AA-BE47-A23D-83C5-B88582296481}"/>
              </a:ext>
            </a:extLst>
          </p:cNvPr>
          <p:cNvPicPr>
            <a:picLocks noChangeAspect="1"/>
          </p:cNvPicPr>
          <p:nvPr/>
        </p:nvPicPr>
        <p:blipFill rotWithShape="1">
          <a:blip r:embed="rId11" cstate="email">
            <a:extLst>
              <a:ext uri="{28A0092B-C50C-407E-A947-70E740481C1C}">
                <a14:useLocalDpi xmlns:a14="http://schemas.microsoft.com/office/drawing/2010/main"/>
              </a:ext>
              <a:ext uri="{837473B0-CC2E-450A-ABE3-18F120FF3D39}">
                <a1611:picAttrSrcUrl xmlns:a1611="http://schemas.microsoft.com/office/drawing/2016/11/main" r:id="rId12"/>
              </a:ext>
            </a:extLst>
          </a:blip>
          <a:srcRect r="-2"/>
          <a:stretch/>
        </p:blipFill>
        <p:spPr>
          <a:xfrm>
            <a:off x="20" y="4682839"/>
            <a:ext cx="6422512" cy="2175160"/>
          </a:xfrm>
          <a:custGeom>
            <a:avLst/>
            <a:gdLst/>
            <a:ahLst/>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200902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3D smartphone graphic">
            <a:extLst>
              <a:ext uri="{FF2B5EF4-FFF2-40B4-BE49-F238E27FC236}">
                <a16:creationId xmlns:a16="http://schemas.microsoft.com/office/drawing/2014/main" id="{11F7F440-1334-A593-B041-487915E0B561}"/>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0" y="10857"/>
            <a:ext cx="9310898" cy="6847143"/>
          </a:xfrm>
          <a:prstGeom prst="rect">
            <a:avLst/>
          </a:prstGeom>
        </p:spPr>
      </p:pic>
      <p:sp>
        <p:nvSpPr>
          <p:cNvPr id="2" name="Title 1">
            <a:extLst>
              <a:ext uri="{FF2B5EF4-FFF2-40B4-BE49-F238E27FC236}">
                <a16:creationId xmlns:a16="http://schemas.microsoft.com/office/drawing/2014/main" id="{706286DA-7FC1-7BA2-A931-8B3EFF3CAEA9}"/>
              </a:ext>
            </a:extLst>
          </p:cNvPr>
          <p:cNvSpPr>
            <a:spLocks noGrp="1"/>
          </p:cNvSpPr>
          <p:nvPr>
            <p:ph type="title"/>
          </p:nvPr>
        </p:nvSpPr>
        <p:spPr>
          <a:xfrm>
            <a:off x="336693" y="-349052"/>
            <a:ext cx="9541564" cy="1325563"/>
          </a:xfrm>
        </p:spPr>
        <p:txBody>
          <a:bodyPr>
            <a:normAutofit/>
          </a:bodyPr>
          <a:lstStyle/>
          <a:p>
            <a:r>
              <a:rPr lang="en-US" u="sng" dirty="0">
                <a:solidFill>
                  <a:srgbClr val="0000FF"/>
                </a:solidFill>
              </a:rPr>
              <a:t>Things Disrupted/Replaced  By The iPhone</a:t>
            </a:r>
          </a:p>
        </p:txBody>
      </p:sp>
      <p:sp>
        <p:nvSpPr>
          <p:cNvPr id="3" name="TextBox 2">
            <a:extLst>
              <a:ext uri="{FF2B5EF4-FFF2-40B4-BE49-F238E27FC236}">
                <a16:creationId xmlns:a16="http://schemas.microsoft.com/office/drawing/2014/main" id="{F791BED5-E4FE-3111-CBDF-7FC0492FDA59}"/>
              </a:ext>
            </a:extLst>
          </p:cNvPr>
          <p:cNvSpPr txBox="1"/>
          <p:nvPr/>
        </p:nvSpPr>
        <p:spPr>
          <a:xfrm>
            <a:off x="2076040" y="783120"/>
            <a:ext cx="3031435" cy="5909310"/>
          </a:xfrm>
          <a:prstGeom prst="rect">
            <a:avLst/>
          </a:prstGeom>
          <a:noFill/>
        </p:spPr>
        <p:txBody>
          <a:bodyPr wrap="square" rtlCol="0">
            <a:spAutoFit/>
          </a:bodyPr>
          <a:lstStyle/>
          <a:p>
            <a:r>
              <a:rPr lang="en-US" sz="1800" b="1" dirty="0">
                <a:latin typeface="+mn-lt"/>
              </a:rPr>
              <a:t>Watch</a:t>
            </a:r>
          </a:p>
          <a:p>
            <a:r>
              <a:rPr lang="en-US" sz="1800" b="1" dirty="0">
                <a:latin typeface="+mn-lt"/>
              </a:rPr>
              <a:t>Clock</a:t>
            </a:r>
          </a:p>
          <a:p>
            <a:r>
              <a:rPr lang="en-US" sz="1800" b="1" dirty="0">
                <a:latin typeface="+mn-lt"/>
              </a:rPr>
              <a:t>Alarm</a:t>
            </a:r>
          </a:p>
          <a:p>
            <a:r>
              <a:rPr lang="en-US" sz="1800" b="1" dirty="0">
                <a:latin typeface="+mn-lt"/>
              </a:rPr>
              <a:t>Calendar</a:t>
            </a:r>
          </a:p>
          <a:p>
            <a:r>
              <a:rPr lang="en-US" sz="1800" b="1" dirty="0">
                <a:latin typeface="+mn-lt"/>
              </a:rPr>
              <a:t>Organizer</a:t>
            </a:r>
          </a:p>
          <a:p>
            <a:r>
              <a:rPr lang="en-US" sz="1800" b="1" dirty="0">
                <a:latin typeface="+mn-lt"/>
              </a:rPr>
              <a:t>Pedometer</a:t>
            </a:r>
          </a:p>
          <a:p>
            <a:r>
              <a:rPr lang="en-US" sz="1800" b="1" dirty="0">
                <a:latin typeface="+mn-lt"/>
              </a:rPr>
              <a:t>Car/House/Hotel key</a:t>
            </a:r>
          </a:p>
          <a:p>
            <a:r>
              <a:rPr lang="en-US" sz="1800" b="1" dirty="0">
                <a:latin typeface="+mn-lt"/>
              </a:rPr>
              <a:t>Landline</a:t>
            </a:r>
          </a:p>
          <a:p>
            <a:r>
              <a:rPr lang="en-US" sz="1800" b="1" dirty="0">
                <a:latin typeface="+mn-lt"/>
              </a:rPr>
              <a:t>Answering machine</a:t>
            </a:r>
          </a:p>
          <a:p>
            <a:r>
              <a:rPr lang="en-US" sz="1800" b="1" dirty="0">
                <a:latin typeface="+mn-lt"/>
              </a:rPr>
              <a:t>Pay phone</a:t>
            </a:r>
          </a:p>
          <a:p>
            <a:r>
              <a:rPr lang="en-US" sz="1800" b="1" dirty="0">
                <a:latin typeface="+mn-lt"/>
              </a:rPr>
              <a:t>Beepers/pagers</a:t>
            </a:r>
          </a:p>
          <a:p>
            <a:r>
              <a:rPr lang="en-US" sz="1800" b="1" dirty="0">
                <a:latin typeface="+mn-lt"/>
              </a:rPr>
              <a:t>Phone books</a:t>
            </a:r>
          </a:p>
          <a:p>
            <a:r>
              <a:rPr lang="en-US" sz="1800" b="1" dirty="0">
                <a:latin typeface="+mn-lt"/>
              </a:rPr>
              <a:t>Books</a:t>
            </a:r>
          </a:p>
          <a:p>
            <a:r>
              <a:rPr lang="en-US" sz="1800" b="1" dirty="0">
                <a:latin typeface="+mn-lt"/>
              </a:rPr>
              <a:t>Dictionary</a:t>
            </a:r>
          </a:p>
          <a:p>
            <a:r>
              <a:rPr lang="en-US" sz="1800" b="1" dirty="0">
                <a:latin typeface="+mn-lt"/>
              </a:rPr>
              <a:t>Thesaurus</a:t>
            </a:r>
          </a:p>
          <a:p>
            <a:r>
              <a:rPr lang="en-US" sz="1800" b="1" dirty="0">
                <a:latin typeface="+mn-lt"/>
              </a:rPr>
              <a:t>Encyclopedia</a:t>
            </a:r>
          </a:p>
          <a:p>
            <a:r>
              <a:rPr lang="en-US" sz="1800" b="1" dirty="0">
                <a:latin typeface="+mn-lt"/>
              </a:rPr>
              <a:t>Newspaper</a:t>
            </a:r>
          </a:p>
          <a:p>
            <a:r>
              <a:rPr lang="en-US" sz="1800" b="1" dirty="0">
                <a:latin typeface="+mn-lt"/>
              </a:rPr>
              <a:t>Atlas</a:t>
            </a:r>
          </a:p>
          <a:p>
            <a:r>
              <a:rPr lang="en-US" sz="1800" b="1" dirty="0">
                <a:latin typeface="+mn-lt"/>
              </a:rPr>
              <a:t>e-Reader</a:t>
            </a:r>
          </a:p>
          <a:p>
            <a:endParaRPr lang="en-US" sz="1800" b="1" dirty="0">
              <a:latin typeface="+mn-lt"/>
            </a:endParaRPr>
          </a:p>
          <a:p>
            <a:endParaRPr lang="en-US" sz="1800" b="1" dirty="0">
              <a:latin typeface="+mn-lt"/>
            </a:endParaRPr>
          </a:p>
        </p:txBody>
      </p:sp>
      <p:sp>
        <p:nvSpPr>
          <p:cNvPr id="4" name="TextBox 3">
            <a:extLst>
              <a:ext uri="{FF2B5EF4-FFF2-40B4-BE49-F238E27FC236}">
                <a16:creationId xmlns:a16="http://schemas.microsoft.com/office/drawing/2014/main" id="{DABC2622-FA08-B3E1-7957-7679EEA364A0}"/>
              </a:ext>
            </a:extLst>
          </p:cNvPr>
          <p:cNvSpPr txBox="1"/>
          <p:nvPr/>
        </p:nvSpPr>
        <p:spPr>
          <a:xfrm>
            <a:off x="4560822" y="752055"/>
            <a:ext cx="2171700" cy="5632311"/>
          </a:xfrm>
          <a:prstGeom prst="rect">
            <a:avLst/>
          </a:prstGeom>
          <a:noFill/>
        </p:spPr>
        <p:txBody>
          <a:bodyPr wrap="square" rtlCol="0">
            <a:spAutoFit/>
          </a:bodyPr>
          <a:lstStyle/>
          <a:p>
            <a:r>
              <a:rPr lang="en-US" sz="1800" b="1" dirty="0">
                <a:latin typeface="+mn-lt"/>
              </a:rPr>
              <a:t>Computer</a:t>
            </a:r>
          </a:p>
          <a:p>
            <a:r>
              <a:rPr lang="en-US" sz="1800" b="1" dirty="0">
                <a:latin typeface="+mn-lt"/>
              </a:rPr>
              <a:t>Notepad</a:t>
            </a:r>
          </a:p>
          <a:p>
            <a:r>
              <a:rPr lang="en-US" sz="1800" b="1" dirty="0">
                <a:latin typeface="+mn-lt"/>
              </a:rPr>
              <a:t>Sticky notes</a:t>
            </a:r>
          </a:p>
          <a:p>
            <a:r>
              <a:rPr lang="en-US" sz="1800" b="1" dirty="0">
                <a:latin typeface="+mn-lt"/>
              </a:rPr>
              <a:t>Photo Albums</a:t>
            </a:r>
          </a:p>
          <a:p>
            <a:r>
              <a:rPr lang="en-US" sz="1800" b="1" dirty="0">
                <a:latin typeface="+mn-lt"/>
              </a:rPr>
              <a:t>Light meter</a:t>
            </a:r>
          </a:p>
          <a:p>
            <a:r>
              <a:rPr lang="en-US" sz="1800" b="1" dirty="0">
                <a:latin typeface="+mn-lt"/>
              </a:rPr>
              <a:t>Level</a:t>
            </a:r>
          </a:p>
          <a:p>
            <a:r>
              <a:rPr lang="en-US" sz="1800" b="1" dirty="0">
                <a:latin typeface="+mn-lt"/>
              </a:rPr>
              <a:t>Compass</a:t>
            </a:r>
          </a:p>
          <a:p>
            <a:r>
              <a:rPr lang="en-US" sz="1800" b="1" dirty="0">
                <a:latin typeface="+mn-lt"/>
              </a:rPr>
              <a:t>Stud finder</a:t>
            </a:r>
          </a:p>
          <a:p>
            <a:r>
              <a:rPr lang="en-US" sz="1800" b="1" dirty="0">
                <a:latin typeface="+mn-lt"/>
              </a:rPr>
              <a:t>Calculator</a:t>
            </a:r>
          </a:p>
          <a:p>
            <a:r>
              <a:rPr lang="en-US" sz="1800" b="1" dirty="0">
                <a:latin typeface="+mn-lt"/>
              </a:rPr>
              <a:t>Pens</a:t>
            </a:r>
          </a:p>
          <a:p>
            <a:r>
              <a:rPr lang="en-US" sz="1800" b="1" dirty="0">
                <a:latin typeface="+mn-lt"/>
              </a:rPr>
              <a:t>Letters</a:t>
            </a:r>
          </a:p>
          <a:p>
            <a:r>
              <a:rPr lang="en-US" sz="1800" b="1" dirty="0">
                <a:latin typeface="+mn-lt"/>
              </a:rPr>
              <a:t>Greeting cards</a:t>
            </a:r>
          </a:p>
          <a:p>
            <a:r>
              <a:rPr lang="en-US" sz="1800" b="1" dirty="0">
                <a:latin typeface="+mn-lt"/>
              </a:rPr>
              <a:t>Sketchbook Address book Diary</a:t>
            </a:r>
          </a:p>
          <a:p>
            <a:r>
              <a:rPr lang="en-US" sz="1800" b="1" dirty="0">
                <a:latin typeface="+mn-lt"/>
              </a:rPr>
              <a:t>Coupons</a:t>
            </a:r>
          </a:p>
          <a:p>
            <a:r>
              <a:rPr lang="en-US" sz="1800" b="1" dirty="0">
                <a:latin typeface="+mn-lt"/>
              </a:rPr>
              <a:t>Owner’s manual</a:t>
            </a:r>
          </a:p>
          <a:p>
            <a:r>
              <a:rPr lang="en-US" sz="1800" b="1" dirty="0">
                <a:latin typeface="+mn-lt"/>
              </a:rPr>
              <a:t>Scanner</a:t>
            </a:r>
          </a:p>
          <a:p>
            <a:r>
              <a:rPr lang="en-US" sz="1800" b="1" dirty="0">
                <a:latin typeface="+mn-lt"/>
              </a:rPr>
              <a:t>Fax</a:t>
            </a:r>
          </a:p>
          <a:p>
            <a:endParaRPr lang="en-US" sz="1800" b="1" dirty="0">
              <a:latin typeface="+mn-lt"/>
            </a:endParaRPr>
          </a:p>
        </p:txBody>
      </p:sp>
      <p:sp>
        <p:nvSpPr>
          <p:cNvPr id="5" name="TextBox 4">
            <a:extLst>
              <a:ext uri="{FF2B5EF4-FFF2-40B4-BE49-F238E27FC236}">
                <a16:creationId xmlns:a16="http://schemas.microsoft.com/office/drawing/2014/main" id="{9A747D3E-D048-6E5B-107B-FA041F7DD635}"/>
              </a:ext>
            </a:extLst>
          </p:cNvPr>
          <p:cNvSpPr txBox="1"/>
          <p:nvPr/>
        </p:nvSpPr>
        <p:spPr>
          <a:xfrm>
            <a:off x="149088" y="751344"/>
            <a:ext cx="1954284" cy="6186309"/>
          </a:xfrm>
          <a:prstGeom prst="rect">
            <a:avLst/>
          </a:prstGeom>
          <a:noFill/>
        </p:spPr>
        <p:txBody>
          <a:bodyPr wrap="square" rtlCol="0">
            <a:spAutoFit/>
          </a:bodyPr>
          <a:lstStyle/>
          <a:p>
            <a:r>
              <a:rPr lang="en-US" sz="1800" b="1" dirty="0">
                <a:latin typeface="+mn-lt"/>
              </a:rPr>
              <a:t>Television </a:t>
            </a:r>
          </a:p>
          <a:p>
            <a:r>
              <a:rPr lang="en-US" sz="1800" b="1" dirty="0">
                <a:latin typeface="+mn-lt"/>
              </a:rPr>
              <a:t>Radio</a:t>
            </a:r>
          </a:p>
          <a:p>
            <a:r>
              <a:rPr lang="en-US" sz="1800" b="1" dirty="0">
                <a:latin typeface="+mn-lt"/>
              </a:rPr>
              <a:t>Camera</a:t>
            </a:r>
          </a:p>
          <a:p>
            <a:r>
              <a:rPr lang="en-US" sz="1800" b="1" dirty="0">
                <a:latin typeface="+mn-lt"/>
              </a:rPr>
              <a:t>Turntable</a:t>
            </a:r>
          </a:p>
          <a:p>
            <a:r>
              <a:rPr lang="en-US" sz="1800" b="1" dirty="0">
                <a:latin typeface="+mn-lt"/>
              </a:rPr>
              <a:t>Cassette tape</a:t>
            </a:r>
          </a:p>
          <a:p>
            <a:r>
              <a:rPr lang="en-US" sz="1800" b="1" dirty="0">
                <a:latin typeface="+mn-lt"/>
              </a:rPr>
              <a:t>Projector</a:t>
            </a:r>
          </a:p>
          <a:p>
            <a:r>
              <a:rPr lang="en-US" sz="1800" b="1" dirty="0">
                <a:latin typeface="+mn-lt"/>
              </a:rPr>
              <a:t>CD player</a:t>
            </a:r>
          </a:p>
          <a:p>
            <a:r>
              <a:rPr lang="en-US" sz="1800" b="1" dirty="0">
                <a:latin typeface="+mn-lt"/>
              </a:rPr>
              <a:t>MP3 players</a:t>
            </a:r>
          </a:p>
          <a:p>
            <a:r>
              <a:rPr lang="en-US" sz="1800" b="1" dirty="0">
                <a:latin typeface="+mn-lt"/>
              </a:rPr>
              <a:t>Boombox</a:t>
            </a:r>
          </a:p>
          <a:p>
            <a:r>
              <a:rPr lang="en-US" sz="1800" b="1" dirty="0">
                <a:latin typeface="+mn-lt"/>
              </a:rPr>
              <a:t>Jukebox</a:t>
            </a:r>
          </a:p>
          <a:p>
            <a:r>
              <a:rPr lang="en-US" sz="1800" b="1" dirty="0">
                <a:latin typeface="+mn-lt"/>
              </a:rPr>
              <a:t>Metronome</a:t>
            </a:r>
          </a:p>
          <a:p>
            <a:r>
              <a:rPr lang="en-US" sz="1800" b="1" dirty="0">
                <a:latin typeface="+mn-lt"/>
              </a:rPr>
              <a:t>Guitar tuner</a:t>
            </a:r>
          </a:p>
          <a:p>
            <a:r>
              <a:rPr lang="en-US" sz="1800" b="1" dirty="0">
                <a:latin typeface="+mn-lt"/>
              </a:rPr>
              <a:t>Cards</a:t>
            </a:r>
          </a:p>
          <a:p>
            <a:r>
              <a:rPr lang="en-US" sz="1800" b="1" dirty="0">
                <a:latin typeface="+mn-lt"/>
              </a:rPr>
              <a:t>Board games </a:t>
            </a:r>
          </a:p>
          <a:p>
            <a:r>
              <a:rPr lang="en-US" sz="1800" b="1" dirty="0">
                <a:latin typeface="+mn-lt"/>
              </a:rPr>
              <a:t>Handheld games </a:t>
            </a:r>
          </a:p>
          <a:p>
            <a:r>
              <a:rPr lang="en-US" sz="1800" b="1" dirty="0">
                <a:latin typeface="+mn-lt"/>
              </a:rPr>
              <a:t>Arcades</a:t>
            </a:r>
          </a:p>
          <a:p>
            <a:r>
              <a:rPr lang="en-US" sz="1800" b="1" dirty="0">
                <a:latin typeface="+mn-lt"/>
              </a:rPr>
              <a:t>VCR</a:t>
            </a:r>
          </a:p>
          <a:p>
            <a:r>
              <a:rPr lang="en-US" sz="1800" b="1" dirty="0">
                <a:latin typeface="+mn-lt"/>
              </a:rPr>
              <a:t>DVD Player</a:t>
            </a:r>
          </a:p>
          <a:p>
            <a:r>
              <a:rPr lang="en-US" sz="1800" b="1" dirty="0">
                <a:latin typeface="+mn-lt"/>
              </a:rPr>
              <a:t>Travel Books</a:t>
            </a:r>
          </a:p>
          <a:p>
            <a:endParaRPr lang="en-US" sz="1800" b="1" dirty="0">
              <a:latin typeface="+mn-lt"/>
            </a:endParaRPr>
          </a:p>
          <a:p>
            <a:endParaRPr lang="en-US" sz="1800" b="1" dirty="0">
              <a:latin typeface="+mn-lt"/>
            </a:endParaRPr>
          </a:p>
        </p:txBody>
      </p:sp>
      <p:sp>
        <p:nvSpPr>
          <p:cNvPr id="6" name="TextBox 5">
            <a:extLst>
              <a:ext uri="{FF2B5EF4-FFF2-40B4-BE49-F238E27FC236}">
                <a16:creationId xmlns:a16="http://schemas.microsoft.com/office/drawing/2014/main" id="{F57CAAE0-F407-CCE4-EB03-196B6F9819D6}"/>
              </a:ext>
            </a:extLst>
          </p:cNvPr>
          <p:cNvSpPr txBox="1"/>
          <p:nvPr/>
        </p:nvSpPr>
        <p:spPr>
          <a:xfrm>
            <a:off x="3997291" y="6508200"/>
            <a:ext cx="5347253" cy="246221"/>
          </a:xfrm>
          <a:prstGeom prst="rect">
            <a:avLst/>
          </a:prstGeom>
          <a:noFill/>
        </p:spPr>
        <p:txBody>
          <a:bodyPr wrap="square" rtlCol="0">
            <a:spAutoFit/>
          </a:bodyPr>
          <a:lstStyle/>
          <a:p>
            <a:r>
              <a:rPr lang="en-US" sz="1000" i="1" dirty="0">
                <a:solidFill>
                  <a:schemeClr val="bg1">
                    <a:lumMod val="50000"/>
                  </a:schemeClr>
                </a:solidFill>
                <a:latin typeface="+mn-lt"/>
              </a:rPr>
              <a:t>Source: </a:t>
            </a:r>
            <a:r>
              <a:rPr lang="en-US" sz="1000" dirty="0">
                <a:solidFill>
                  <a:schemeClr val="bg1">
                    <a:lumMod val="50000"/>
                  </a:schemeClr>
                </a:solidFill>
                <a:latin typeface="+mn-lt"/>
                <a:ea typeface="Times New Roman" panose="02020603050405020304" pitchFamily="18" charset="0"/>
              </a:rPr>
              <a:t>Freeman, K. S. (2022, October 25). </a:t>
            </a:r>
            <a:r>
              <a:rPr lang="en-US" sz="1000" i="1" dirty="0">
                <a:solidFill>
                  <a:schemeClr val="bg1">
                    <a:lumMod val="50000"/>
                  </a:schemeClr>
                </a:solidFill>
                <a:latin typeface="+mn-lt"/>
                <a:ea typeface="Times New Roman" panose="02020603050405020304" pitchFamily="18" charset="0"/>
              </a:rPr>
              <a:t>101 things your iPhone has replaced</a:t>
            </a:r>
            <a:r>
              <a:rPr lang="en-US" sz="1000" i="1" dirty="0">
                <a:latin typeface="+mn-lt"/>
                <a:ea typeface="Times New Roman" panose="02020603050405020304" pitchFamily="18" charset="0"/>
              </a:rPr>
              <a:t>.</a:t>
            </a:r>
            <a:endParaRPr lang="en-US" sz="1000" dirty="0">
              <a:latin typeface="+mn-lt"/>
            </a:endParaRPr>
          </a:p>
        </p:txBody>
      </p:sp>
      <p:sp>
        <p:nvSpPr>
          <p:cNvPr id="8" name="TextBox 7">
            <a:extLst>
              <a:ext uri="{FF2B5EF4-FFF2-40B4-BE49-F238E27FC236}">
                <a16:creationId xmlns:a16="http://schemas.microsoft.com/office/drawing/2014/main" id="{4B662E1C-08E2-09B8-08E5-D9F6BD134C1F}"/>
              </a:ext>
            </a:extLst>
          </p:cNvPr>
          <p:cNvSpPr txBox="1"/>
          <p:nvPr/>
        </p:nvSpPr>
        <p:spPr>
          <a:xfrm>
            <a:off x="6604551" y="699861"/>
            <a:ext cx="2390361" cy="5632311"/>
          </a:xfrm>
          <a:prstGeom prst="rect">
            <a:avLst/>
          </a:prstGeom>
          <a:noFill/>
        </p:spPr>
        <p:txBody>
          <a:bodyPr wrap="square" rtlCol="0">
            <a:spAutoFit/>
          </a:bodyPr>
          <a:lstStyle/>
          <a:p>
            <a:r>
              <a:rPr lang="en-US" sz="1800" b="1" dirty="0">
                <a:latin typeface="+mn-lt"/>
              </a:rPr>
              <a:t>GPS</a:t>
            </a:r>
          </a:p>
          <a:p>
            <a:r>
              <a:rPr lang="en-US" sz="1800" b="1" dirty="0">
                <a:latin typeface="+mn-lt"/>
              </a:rPr>
              <a:t>Mirror</a:t>
            </a:r>
          </a:p>
          <a:p>
            <a:r>
              <a:rPr lang="en-US" sz="1800" b="1" dirty="0">
                <a:latin typeface="+mn-lt"/>
              </a:rPr>
              <a:t>Magnifying glass</a:t>
            </a:r>
          </a:p>
          <a:p>
            <a:r>
              <a:rPr lang="en-US" sz="1800" b="1" dirty="0">
                <a:latin typeface="+mn-lt"/>
              </a:rPr>
              <a:t>Measuring tape</a:t>
            </a:r>
          </a:p>
          <a:p>
            <a:r>
              <a:rPr lang="en-US" sz="1800" b="1" dirty="0">
                <a:latin typeface="+mn-lt"/>
              </a:rPr>
              <a:t>Walkie Talkie</a:t>
            </a:r>
          </a:p>
          <a:p>
            <a:r>
              <a:rPr lang="en-US" sz="1800" b="1" dirty="0">
                <a:latin typeface="+mn-lt"/>
              </a:rPr>
              <a:t>Light switch Dictation machine</a:t>
            </a:r>
          </a:p>
          <a:p>
            <a:r>
              <a:rPr lang="en-US" sz="1800" b="1" dirty="0">
                <a:latin typeface="+mn-lt"/>
              </a:rPr>
              <a:t>Mouse</a:t>
            </a:r>
          </a:p>
          <a:p>
            <a:r>
              <a:rPr lang="en-US" sz="1800" b="1" dirty="0">
                <a:latin typeface="+mn-lt"/>
              </a:rPr>
              <a:t>Flash Drive</a:t>
            </a:r>
          </a:p>
          <a:p>
            <a:r>
              <a:rPr lang="en-US" sz="1800" b="1" dirty="0">
                <a:latin typeface="+mn-lt"/>
              </a:rPr>
              <a:t>Credit Card machine</a:t>
            </a:r>
          </a:p>
          <a:p>
            <a:r>
              <a:rPr lang="en-US" sz="1800" b="1" dirty="0">
                <a:latin typeface="+mn-lt"/>
              </a:rPr>
              <a:t>Banking</a:t>
            </a:r>
          </a:p>
          <a:p>
            <a:r>
              <a:rPr lang="en-US" sz="1800" b="1" dirty="0">
                <a:latin typeface="+mn-lt"/>
              </a:rPr>
              <a:t>Thermometer</a:t>
            </a:r>
          </a:p>
          <a:p>
            <a:r>
              <a:rPr lang="en-US" sz="1800" b="1" dirty="0">
                <a:latin typeface="+mn-lt"/>
              </a:rPr>
              <a:t>Transit pass</a:t>
            </a:r>
          </a:p>
          <a:p>
            <a:r>
              <a:rPr lang="en-US" sz="1800" b="1" dirty="0">
                <a:latin typeface="+mn-lt"/>
              </a:rPr>
              <a:t>Gift cards</a:t>
            </a:r>
          </a:p>
          <a:p>
            <a:r>
              <a:rPr lang="en-US" sz="1800" b="1" dirty="0">
                <a:latin typeface="+mn-lt"/>
              </a:rPr>
              <a:t>Credit Cards</a:t>
            </a:r>
          </a:p>
          <a:p>
            <a:r>
              <a:rPr lang="en-US" sz="1800" b="1" dirty="0">
                <a:latin typeface="+mn-lt"/>
              </a:rPr>
              <a:t>Rolodex</a:t>
            </a:r>
          </a:p>
          <a:p>
            <a:r>
              <a:rPr lang="en-US" sz="1800" b="1" dirty="0">
                <a:latin typeface="+mn-lt"/>
              </a:rPr>
              <a:t>Business Card</a:t>
            </a:r>
          </a:p>
          <a:p>
            <a:r>
              <a:rPr lang="en-US" sz="1800" b="1" dirty="0">
                <a:latin typeface="+mn-lt"/>
              </a:rPr>
              <a:t>Barcode Scanner</a:t>
            </a:r>
          </a:p>
          <a:p>
            <a:r>
              <a:rPr lang="en-US" sz="1800" b="1" dirty="0">
                <a:latin typeface="+mn-lt"/>
              </a:rPr>
              <a:t>Language guides</a:t>
            </a:r>
          </a:p>
        </p:txBody>
      </p:sp>
      <p:sp>
        <p:nvSpPr>
          <p:cNvPr id="10" name="TextBox 9">
            <a:extLst>
              <a:ext uri="{FF2B5EF4-FFF2-40B4-BE49-F238E27FC236}">
                <a16:creationId xmlns:a16="http://schemas.microsoft.com/office/drawing/2014/main" id="{1D55D1CD-E12F-2A26-F522-7FBA6FDC2CA9}"/>
              </a:ext>
            </a:extLst>
          </p:cNvPr>
          <p:cNvSpPr txBox="1"/>
          <p:nvPr/>
        </p:nvSpPr>
        <p:spPr>
          <a:xfrm>
            <a:off x="462797" y="6327941"/>
            <a:ext cx="4681330" cy="461665"/>
          </a:xfrm>
          <a:prstGeom prst="rect">
            <a:avLst/>
          </a:prstGeom>
          <a:noFill/>
        </p:spPr>
        <p:txBody>
          <a:bodyPr wrap="square" rtlCol="0">
            <a:spAutoFit/>
          </a:bodyPr>
          <a:lstStyle/>
          <a:p>
            <a:r>
              <a:rPr lang="en-US" b="1" dirty="0">
                <a:latin typeface="+mj-lt"/>
              </a:rPr>
              <a:t>Divine Liturgy Books</a:t>
            </a:r>
          </a:p>
        </p:txBody>
      </p:sp>
      <p:sp>
        <p:nvSpPr>
          <p:cNvPr id="11" name="Rectangle 10">
            <a:extLst>
              <a:ext uri="{FF2B5EF4-FFF2-40B4-BE49-F238E27FC236}">
                <a16:creationId xmlns:a16="http://schemas.microsoft.com/office/drawing/2014/main" id="{3A3207EE-22D2-4E33-CA85-3A1DFECA55FE}"/>
              </a:ext>
            </a:extLst>
          </p:cNvPr>
          <p:cNvSpPr/>
          <p:nvPr/>
        </p:nvSpPr>
        <p:spPr>
          <a:xfrm>
            <a:off x="4030323" y="6508200"/>
            <a:ext cx="4650879" cy="246221"/>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579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nimClr clrSpc="rgb" dir="cw">
                                      <p:cBhvr override="childStyle">
                                        <p:cTn dur="1" fill="hold" display="0" masterRel="nextClick" afterEffect="1"/>
                                        <p:tgtEl>
                                          <p:spTgt spid="5"/>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nimClr clrSpc="rgb" dir="cw">
                                      <p:cBhvr override="childStyle">
                                        <p:cTn dur="1" fill="hold" display="0" masterRel="nextClick" afterEffect="1"/>
                                        <p:tgtEl>
                                          <p:spTgt spid="3"/>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nimClr clrSpc="rgb" dir="cw">
                                      <p:cBhvr override="childStyle">
                                        <p:cTn dur="1" fill="hold" display="0" masterRel="nextClick" afterEffect="1"/>
                                        <p:tgtEl>
                                          <p:spTgt spid="4"/>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C0C0C0"/>
                                      </p:to>
                                    </p:animClr>
                                  </p:sub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nimClr clrSpc="rgb" dir="cw">
                                      <p:cBhvr override="childStyle">
                                        <p:cTn dur="1" fill="hold" display="0" masterRel="nextClick" afterEffect="1"/>
                                        <p:tgtEl>
                                          <p:spTgt spid="6"/>
                                        </p:tgtEl>
                                        <p:attrNameLst>
                                          <p:attrName>ppt_c</p:attrName>
                                        </p:attrNameLst>
                                      </p:cBhvr>
                                      <p:to>
                                        <a:srgbClr val="C0C0C0"/>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DDF6DB2-94B6-585F-D770-74D3A56234B9}"/>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b="-2"/>
          <a:stretch/>
        </p:blipFill>
        <p:spPr>
          <a:xfrm>
            <a:off x="513431" y="685800"/>
            <a:ext cx="8116219" cy="5486400"/>
          </a:xfrm>
          <a:prstGeom prst="rect">
            <a:avLst/>
          </a:prstGeom>
        </p:spPr>
      </p:pic>
    </p:spTree>
    <p:extLst>
      <p:ext uri="{BB962C8B-B14F-4D97-AF65-F5344CB8AC3E}">
        <p14:creationId xmlns:p14="http://schemas.microsoft.com/office/powerpoint/2010/main" val="302917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C73742-6D76-F9EF-CE15-F17D4FA5F5F6}"/>
              </a:ext>
            </a:extLst>
          </p:cNvPr>
          <p:cNvSpPr>
            <a:spLocks noGrp="1"/>
          </p:cNvSpPr>
          <p:nvPr>
            <p:ph idx="1"/>
          </p:nvPr>
        </p:nvSpPr>
        <p:spPr>
          <a:xfrm>
            <a:off x="628650" y="1795808"/>
            <a:ext cx="7886700" cy="4351338"/>
          </a:xfrm>
        </p:spPr>
        <p:txBody>
          <a:bodyPr/>
          <a:lstStyle/>
          <a:p>
            <a:r>
              <a:rPr lang="en-US" dirty="0"/>
              <a:t>https://www.youtube.com/watch?v=TX9qSaGXFyg&amp;list=PPSV</a:t>
            </a:r>
          </a:p>
        </p:txBody>
      </p:sp>
      <p:sp>
        <p:nvSpPr>
          <p:cNvPr id="8" name="Title 7">
            <a:extLst>
              <a:ext uri="{FF2B5EF4-FFF2-40B4-BE49-F238E27FC236}">
                <a16:creationId xmlns:a16="http://schemas.microsoft.com/office/drawing/2014/main" id="{EE1B9852-7F12-7650-7604-FB8AA3F57290}"/>
              </a:ext>
            </a:extLst>
          </p:cNvPr>
          <p:cNvSpPr>
            <a:spLocks noGrp="1"/>
          </p:cNvSpPr>
          <p:nvPr>
            <p:ph type="title"/>
          </p:nvPr>
        </p:nvSpPr>
        <p:spPr>
          <a:xfrm>
            <a:off x="1296936" y="5868287"/>
            <a:ext cx="8161389" cy="1022351"/>
          </a:xfrm>
        </p:spPr>
        <p:txBody>
          <a:bodyPr>
            <a:normAutofit/>
          </a:bodyPr>
          <a:lstStyle/>
          <a:p>
            <a:r>
              <a:rPr lang="en-US" sz="2400" dirty="0">
                <a:solidFill>
                  <a:srgbClr val="0000FF"/>
                </a:solidFill>
                <a:hlinkClick r:id="rId3"/>
              </a:rPr>
              <a:t>https://www.youtube.com/watch?v=Vb0dG-2huJE</a:t>
            </a:r>
            <a:br>
              <a:rPr lang="en-US" sz="2400" dirty="0">
                <a:solidFill>
                  <a:srgbClr val="0000FF"/>
                </a:solidFill>
              </a:rPr>
            </a:br>
            <a:endParaRPr lang="en-US" sz="1100" dirty="0">
              <a:solidFill>
                <a:schemeClr val="tx1"/>
              </a:solidFill>
            </a:endParaRPr>
          </a:p>
        </p:txBody>
      </p:sp>
      <p:pic>
        <p:nvPicPr>
          <p:cNvPr id="10" name="Picture 9">
            <a:hlinkClick r:id="rId4" action="ppaction://hlinksldjump"/>
            <a:extLst>
              <a:ext uri="{FF2B5EF4-FFF2-40B4-BE49-F238E27FC236}">
                <a16:creationId xmlns:a16="http://schemas.microsoft.com/office/drawing/2014/main" id="{BFA9708E-573B-BF35-8CB4-6926A2EA0E6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84" y="1605964"/>
            <a:ext cx="9141016" cy="4541182"/>
          </a:xfrm>
          <a:prstGeom prst="rect">
            <a:avLst/>
          </a:prstGeom>
        </p:spPr>
      </p:pic>
      <p:sp>
        <p:nvSpPr>
          <p:cNvPr id="11" name="TextBox 10">
            <a:extLst>
              <a:ext uri="{FF2B5EF4-FFF2-40B4-BE49-F238E27FC236}">
                <a16:creationId xmlns:a16="http://schemas.microsoft.com/office/drawing/2014/main" id="{6BB48CCB-B87B-3733-003A-5B15EFC6E603}"/>
              </a:ext>
            </a:extLst>
          </p:cNvPr>
          <p:cNvSpPr txBox="1"/>
          <p:nvPr/>
        </p:nvSpPr>
        <p:spPr>
          <a:xfrm>
            <a:off x="84482" y="0"/>
            <a:ext cx="9059518" cy="1446550"/>
          </a:xfrm>
          <a:prstGeom prst="rect">
            <a:avLst/>
          </a:prstGeom>
          <a:noFill/>
        </p:spPr>
        <p:txBody>
          <a:bodyPr wrap="square" rtlCol="0">
            <a:spAutoFit/>
          </a:bodyPr>
          <a:lstStyle/>
          <a:p>
            <a:pPr algn="ctr"/>
            <a:r>
              <a:rPr lang="en-US" b="1" u="sng" dirty="0">
                <a:latin typeface="+mn-lt"/>
              </a:rPr>
              <a:t>HORIZON SCANNING</a:t>
            </a:r>
            <a:r>
              <a:rPr lang="en-US" b="1" dirty="0">
                <a:latin typeface="+mn-lt"/>
              </a:rPr>
              <a:t>: </a:t>
            </a:r>
            <a:r>
              <a:rPr lang="en-US" sz="2000" b="1" dirty="0">
                <a:latin typeface="+mn-lt"/>
              </a:rPr>
              <a:t>Say goodbye to movie theatres, live streamed church services, computers, Zoom, offices, museums, foreign travel, school buildings, B2B selling, and interpersonal interaction. </a:t>
            </a:r>
          </a:p>
          <a:p>
            <a:pPr algn="ctr"/>
            <a:r>
              <a:rPr lang="en-US" b="1" u="sng" dirty="0">
                <a:latin typeface="+mn-lt"/>
              </a:rPr>
              <a:t>Introducing the next Future Smart Disruptive Innovation</a:t>
            </a:r>
            <a:r>
              <a:rPr lang="en-US" b="1" dirty="0">
                <a:latin typeface="+mn-lt"/>
              </a:rPr>
              <a:t>.</a:t>
            </a:r>
          </a:p>
        </p:txBody>
      </p:sp>
      <p:sp>
        <p:nvSpPr>
          <p:cNvPr id="3" name="TextBox 2">
            <a:extLst>
              <a:ext uri="{FF2B5EF4-FFF2-40B4-BE49-F238E27FC236}">
                <a16:creationId xmlns:a16="http://schemas.microsoft.com/office/drawing/2014/main" id="{053AC0F6-3179-386F-03BF-C01A0FCA3A05}"/>
              </a:ext>
            </a:extLst>
          </p:cNvPr>
          <p:cNvSpPr txBox="1"/>
          <p:nvPr/>
        </p:nvSpPr>
        <p:spPr>
          <a:xfrm>
            <a:off x="3159843" y="6611779"/>
            <a:ext cx="4623618" cy="246221"/>
          </a:xfrm>
          <a:prstGeom prst="rect">
            <a:avLst/>
          </a:prstGeom>
          <a:noFill/>
        </p:spPr>
        <p:txBody>
          <a:bodyPr wrap="square">
            <a:spAutoFit/>
          </a:bodyPr>
          <a:lstStyle/>
          <a:p>
            <a:r>
              <a:rPr lang="en-US" sz="1000" i="1" dirty="0">
                <a:solidFill>
                  <a:schemeClr val="bg1">
                    <a:lumMod val="65000"/>
                  </a:schemeClr>
                </a:solidFill>
                <a:latin typeface="+mj-lt"/>
              </a:rPr>
              <a:t>(Source:</a:t>
            </a:r>
            <a:r>
              <a:rPr lang="en-US" sz="1000" dirty="0">
                <a:solidFill>
                  <a:schemeClr val="bg1">
                    <a:lumMod val="65000"/>
                  </a:schemeClr>
                </a:solidFill>
                <a:latin typeface="+mj-lt"/>
              </a:rPr>
              <a:t> Apple. (2024). A Guided tour of Apple Vision Pro.) </a:t>
            </a:r>
          </a:p>
        </p:txBody>
      </p:sp>
      <p:sp>
        <p:nvSpPr>
          <p:cNvPr id="4" name="Rectangle 3">
            <a:extLst>
              <a:ext uri="{FF2B5EF4-FFF2-40B4-BE49-F238E27FC236}">
                <a16:creationId xmlns:a16="http://schemas.microsoft.com/office/drawing/2014/main" id="{9925B287-0E87-9977-2C97-3C522BDB0B97}"/>
              </a:ext>
            </a:extLst>
          </p:cNvPr>
          <p:cNvSpPr/>
          <p:nvPr/>
        </p:nvSpPr>
        <p:spPr>
          <a:xfrm>
            <a:off x="3159843" y="6605349"/>
            <a:ext cx="3511301" cy="246221"/>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13309311"/>
      </p:ext>
    </p:extLst>
  </p:cSld>
  <p:clrMapOvr>
    <a:masterClrMapping/>
  </p:clrMapOvr>
  <mc:AlternateContent xmlns:mc="http://schemas.openxmlformats.org/markup-compatibility/2006" xmlns:p14="http://schemas.microsoft.com/office/powerpoint/2010/main">
    <mc:Choice Requires="p14">
      <p:transition spd="med">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237509-B155-72B1-8F1F-85ABEDC11D1F}"/>
              </a:ext>
            </a:extLst>
          </p:cNvPr>
          <p:cNvSpPr/>
          <p:nvPr/>
        </p:nvSpPr>
        <p:spPr>
          <a:xfrm>
            <a:off x="0" y="0"/>
            <a:ext cx="9144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group of men with different facial expressions&#10;&#10;Description automatically generated">
            <a:extLst>
              <a:ext uri="{FF2B5EF4-FFF2-40B4-BE49-F238E27FC236}">
                <a16:creationId xmlns:a16="http://schemas.microsoft.com/office/drawing/2014/main" id="{13C2250F-26BF-A304-A304-97ADA7ECCB60}"/>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416325" y="0"/>
            <a:ext cx="6311349" cy="2912165"/>
          </a:xfrm>
          <a:prstGeom prst="rect">
            <a:avLst/>
          </a:prstGeom>
        </p:spPr>
      </p:pic>
      <p:graphicFrame>
        <p:nvGraphicFramePr>
          <p:cNvPr id="7" name="TextBox 4">
            <a:extLst>
              <a:ext uri="{FF2B5EF4-FFF2-40B4-BE49-F238E27FC236}">
                <a16:creationId xmlns:a16="http://schemas.microsoft.com/office/drawing/2014/main" id="{8AA83833-0759-EE52-CD3E-6269C0896420}"/>
              </a:ext>
            </a:extLst>
          </p:cNvPr>
          <p:cNvGraphicFramePr/>
          <p:nvPr>
            <p:extLst>
              <p:ext uri="{D42A27DB-BD31-4B8C-83A1-F6EECF244321}">
                <p14:modId xmlns:p14="http://schemas.microsoft.com/office/powerpoint/2010/main" val="1355275583"/>
              </p:ext>
            </p:extLst>
          </p:nvPr>
        </p:nvGraphicFramePr>
        <p:xfrm>
          <a:off x="253447" y="2186609"/>
          <a:ext cx="8637104" cy="50552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1">
            <a:extLst>
              <a:ext uri="{FF2B5EF4-FFF2-40B4-BE49-F238E27FC236}">
                <a16:creationId xmlns:a16="http://schemas.microsoft.com/office/drawing/2014/main" id="{AC8A4C46-F304-2161-1D88-ECBDA2CAA1DE}"/>
              </a:ext>
            </a:extLst>
          </p:cNvPr>
          <p:cNvSpPr/>
          <p:nvPr/>
        </p:nvSpPr>
        <p:spPr>
          <a:xfrm>
            <a:off x="1184744" y="6500191"/>
            <a:ext cx="6186115" cy="284067"/>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F230F516-011F-0356-10D0-FBD545004B3F}"/>
              </a:ext>
            </a:extLst>
          </p:cNvPr>
          <p:cNvSpPr txBox="1"/>
          <p:nvPr/>
        </p:nvSpPr>
        <p:spPr>
          <a:xfrm>
            <a:off x="1324200" y="6500191"/>
            <a:ext cx="9283147" cy="261610"/>
          </a:xfrm>
          <a:prstGeom prst="rect">
            <a:avLst/>
          </a:prstGeom>
          <a:noFill/>
        </p:spPr>
        <p:txBody>
          <a:bodyPr wrap="square" rtlCol="0">
            <a:spAutoFit/>
          </a:bodyPr>
          <a:lstStyle/>
          <a:p>
            <a:r>
              <a:rPr lang="en-US" sz="1100" dirty="0">
                <a:solidFill>
                  <a:schemeClr val="bg1">
                    <a:lumMod val="50000"/>
                  </a:schemeClr>
                </a:solidFill>
                <a:latin typeface="Arial" panose="020B0604020202020204" pitchFamily="34" charset="0"/>
                <a:cs typeface="Arial" panose="020B0604020202020204" pitchFamily="34" charset="0"/>
              </a:rPr>
              <a:t>(</a:t>
            </a:r>
            <a:r>
              <a:rPr lang="en-US" sz="1100" i="1" dirty="0">
                <a:solidFill>
                  <a:schemeClr val="bg1">
                    <a:lumMod val="50000"/>
                  </a:schemeClr>
                </a:solidFill>
                <a:latin typeface="Arial" panose="020B0604020202020204" pitchFamily="34" charset="0"/>
                <a:cs typeface="Arial" panose="020B0604020202020204" pitchFamily="34" charset="0"/>
              </a:rPr>
              <a:t>Source: </a:t>
            </a:r>
            <a:r>
              <a:rPr lang="en-US" sz="1100" dirty="0">
                <a:solidFill>
                  <a:schemeClr val="bg1">
                    <a:lumMod val="50000"/>
                  </a:schemeClr>
                </a:solidFill>
                <a:latin typeface="Arial" panose="020B0604020202020204" pitchFamily="34" charset="0"/>
                <a:cs typeface="Arial" panose="020B0604020202020204" pitchFamily="34" charset="0"/>
              </a:rPr>
              <a:t>McKinley, J. (2021, August 3). 13 predictions about the future that were dead wrong.)</a:t>
            </a:r>
          </a:p>
        </p:txBody>
      </p:sp>
    </p:spTree>
    <p:extLst>
      <p:ext uri="{BB962C8B-B14F-4D97-AF65-F5344CB8AC3E}">
        <p14:creationId xmlns:p14="http://schemas.microsoft.com/office/powerpoint/2010/main" val="42693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237509-B155-72B1-8F1F-85ABEDC11D1F}"/>
              </a:ext>
            </a:extLst>
          </p:cNvPr>
          <p:cNvSpPr/>
          <p:nvPr/>
        </p:nvSpPr>
        <p:spPr>
          <a:xfrm>
            <a:off x="0" y="0"/>
            <a:ext cx="9144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group of men with different facial expressions&#10;&#10;Description automatically generated">
            <a:extLst>
              <a:ext uri="{FF2B5EF4-FFF2-40B4-BE49-F238E27FC236}">
                <a16:creationId xmlns:a16="http://schemas.microsoft.com/office/drawing/2014/main" id="{13C2250F-26BF-A304-A304-97ADA7ECCB60}"/>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rot="10800000">
            <a:off x="1416325" y="-1"/>
            <a:ext cx="6311349" cy="2912165"/>
          </a:xfrm>
          <a:prstGeom prst="rect">
            <a:avLst/>
          </a:prstGeom>
        </p:spPr>
      </p:pic>
      <p:graphicFrame>
        <p:nvGraphicFramePr>
          <p:cNvPr id="7" name="TextBox 4">
            <a:extLst>
              <a:ext uri="{FF2B5EF4-FFF2-40B4-BE49-F238E27FC236}">
                <a16:creationId xmlns:a16="http://schemas.microsoft.com/office/drawing/2014/main" id="{8AA83833-0759-EE52-CD3E-6269C0896420}"/>
              </a:ext>
            </a:extLst>
          </p:cNvPr>
          <p:cNvGraphicFramePr/>
          <p:nvPr>
            <p:extLst>
              <p:ext uri="{D42A27DB-BD31-4B8C-83A1-F6EECF244321}">
                <p14:modId xmlns:p14="http://schemas.microsoft.com/office/powerpoint/2010/main" val="2128242048"/>
              </p:ext>
            </p:extLst>
          </p:nvPr>
        </p:nvGraphicFramePr>
        <p:xfrm>
          <a:off x="0" y="2676193"/>
          <a:ext cx="9144000" cy="43296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272FBF4F-E3E7-B7B3-BC68-F0BE064B1A16}"/>
              </a:ext>
            </a:extLst>
          </p:cNvPr>
          <p:cNvSpPr txBox="1"/>
          <p:nvPr/>
        </p:nvSpPr>
        <p:spPr>
          <a:xfrm>
            <a:off x="2087525" y="6596054"/>
            <a:ext cx="9283147" cy="261610"/>
          </a:xfrm>
          <a:prstGeom prst="rect">
            <a:avLst/>
          </a:prstGeom>
          <a:noFill/>
        </p:spPr>
        <p:txBody>
          <a:bodyPr wrap="square" rtlCol="0">
            <a:spAutoFit/>
          </a:bodyPr>
          <a:lstStyle/>
          <a:p>
            <a:r>
              <a:rPr lang="en-US" sz="1100" dirty="0">
                <a:solidFill>
                  <a:schemeClr val="bg1">
                    <a:lumMod val="65000"/>
                  </a:schemeClr>
                </a:solidFill>
                <a:latin typeface="Arial" panose="020B0604020202020204" pitchFamily="34" charset="0"/>
                <a:cs typeface="Arial" panose="020B0604020202020204" pitchFamily="34" charset="0"/>
              </a:rPr>
              <a:t>(</a:t>
            </a:r>
            <a:r>
              <a:rPr lang="en-US" sz="1100" i="1" dirty="0">
                <a:solidFill>
                  <a:schemeClr val="bg1">
                    <a:lumMod val="50000"/>
                  </a:schemeClr>
                </a:solidFill>
                <a:latin typeface="Arial" panose="020B0604020202020204" pitchFamily="34" charset="0"/>
                <a:cs typeface="Arial" panose="020B0604020202020204" pitchFamily="34" charset="0"/>
              </a:rPr>
              <a:t>Source: </a:t>
            </a:r>
            <a:r>
              <a:rPr lang="en-US" sz="1100" dirty="0">
                <a:solidFill>
                  <a:schemeClr val="bg1">
                    <a:lumMod val="50000"/>
                  </a:schemeClr>
                </a:solidFill>
                <a:latin typeface="Arial" panose="020B0604020202020204" pitchFamily="34" charset="0"/>
                <a:cs typeface="Arial" panose="020B0604020202020204" pitchFamily="34" charset="0"/>
              </a:rPr>
              <a:t>McKinley, J. (2021, August 3). 13 predictions about the future that were dead wrong.)</a:t>
            </a:r>
          </a:p>
        </p:txBody>
      </p:sp>
      <p:sp>
        <p:nvSpPr>
          <p:cNvPr id="3" name="Rectangle 2">
            <a:extLst>
              <a:ext uri="{FF2B5EF4-FFF2-40B4-BE49-F238E27FC236}">
                <a16:creationId xmlns:a16="http://schemas.microsoft.com/office/drawing/2014/main" id="{1351504E-7D13-F435-F597-419C5A2B65E5}"/>
              </a:ext>
            </a:extLst>
          </p:cNvPr>
          <p:cNvSpPr/>
          <p:nvPr/>
        </p:nvSpPr>
        <p:spPr>
          <a:xfrm>
            <a:off x="2011680" y="6596054"/>
            <a:ext cx="6050943" cy="284067"/>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22621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AFDB309-9891-46FA-7928-2A9F10E55B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609587" y="457200"/>
            <a:ext cx="7924826" cy="5943600"/>
          </a:xfrm>
          <a:prstGeom prst="rect">
            <a:avLst/>
          </a:prstGeom>
        </p:spPr>
      </p:pic>
      <p:sp>
        <p:nvSpPr>
          <p:cNvPr id="3" name="TextBox 2">
            <a:extLst>
              <a:ext uri="{FF2B5EF4-FFF2-40B4-BE49-F238E27FC236}">
                <a16:creationId xmlns:a16="http://schemas.microsoft.com/office/drawing/2014/main" id="{673F43BB-4A8A-70A3-0714-2BC814E3373F}"/>
              </a:ext>
            </a:extLst>
          </p:cNvPr>
          <p:cNvSpPr txBox="1"/>
          <p:nvPr/>
        </p:nvSpPr>
        <p:spPr>
          <a:xfrm>
            <a:off x="2795452" y="6400800"/>
            <a:ext cx="7846422" cy="738664"/>
          </a:xfrm>
          <a:prstGeom prst="rect">
            <a:avLst/>
          </a:prstGeom>
          <a:noFill/>
        </p:spPr>
        <p:txBody>
          <a:bodyPr wrap="square" rtlCol="0">
            <a:spAutoFit/>
          </a:bodyPr>
          <a:lstStyle/>
          <a:p>
            <a:r>
              <a:rPr lang="en-US" sz="1000" dirty="0">
                <a:solidFill>
                  <a:schemeClr val="accent5">
                    <a:lumMod val="60000"/>
                    <a:lumOff val="40000"/>
                  </a:schemeClr>
                </a:solidFill>
                <a:effectLst/>
                <a:latin typeface="Arial" panose="020B0604020202020204" pitchFamily="34" charset="0"/>
                <a:ea typeface="Times New Roman" panose="02020603050405020304" pitchFamily="18" charset="0"/>
              </a:rPr>
              <a:t>(</a:t>
            </a:r>
            <a:r>
              <a:rPr lang="en-US" sz="1000" i="1" dirty="0">
                <a:solidFill>
                  <a:schemeClr val="accent5">
                    <a:lumMod val="60000"/>
                    <a:lumOff val="40000"/>
                  </a:schemeClr>
                </a:solidFill>
                <a:effectLst/>
                <a:latin typeface="Arial" panose="020B0604020202020204" pitchFamily="34" charset="0"/>
                <a:ea typeface="Times New Roman" panose="02020603050405020304" pitchFamily="18" charset="0"/>
              </a:rPr>
              <a:t>Source: </a:t>
            </a:r>
            <a:r>
              <a:rPr lang="en-US" sz="1000" dirty="0">
                <a:solidFill>
                  <a:schemeClr val="accent5">
                    <a:lumMod val="60000"/>
                    <a:lumOff val="40000"/>
                  </a:schemeClr>
                </a:solidFill>
                <a:effectLst/>
                <a:latin typeface="Arial" panose="020B0604020202020204" pitchFamily="34" charset="0"/>
                <a:ea typeface="Times New Roman" panose="02020603050405020304" pitchFamily="18" charset="0"/>
              </a:rPr>
              <a:t>Glasbergen, R. (2005). </a:t>
            </a:r>
            <a:r>
              <a:rPr lang="en-US" sz="1000" i="1" dirty="0">
                <a:solidFill>
                  <a:schemeClr val="accent5">
                    <a:lumMod val="60000"/>
                    <a:lumOff val="40000"/>
                  </a:schemeClr>
                </a:solidFill>
                <a:effectLst/>
                <a:latin typeface="Arial" panose="020B0604020202020204" pitchFamily="34" charset="0"/>
                <a:ea typeface="Times New Roman" panose="02020603050405020304" pitchFamily="18" charset="0"/>
              </a:rPr>
              <a:t>Education cartoons.)</a:t>
            </a:r>
            <a:r>
              <a:rPr lang="en-US" sz="1800" dirty="0">
                <a:solidFill>
                  <a:schemeClr val="accent5">
                    <a:lumMod val="60000"/>
                    <a:lumOff val="40000"/>
                  </a:schemeClr>
                </a:solidFill>
                <a:effectLst/>
                <a:latin typeface="Arial" panose="020B0604020202020204" pitchFamily="34" charset="0"/>
                <a:ea typeface="Times New Roman" panose="02020603050405020304" pitchFamily="18" charset="0"/>
              </a:rPr>
              <a:t> </a:t>
            </a:r>
            <a:endParaRPr lang="en-US" sz="1800" dirty="0">
              <a:solidFill>
                <a:schemeClr val="accent5">
                  <a:lumMod val="60000"/>
                  <a:lumOff val="40000"/>
                </a:schemeClr>
              </a:solidFill>
              <a:effectLst/>
              <a:latin typeface="Times New Roman" panose="02020603050405020304" pitchFamily="18" charset="0"/>
              <a:ea typeface="Times New Roman" panose="02020603050405020304" pitchFamily="18" charset="0"/>
            </a:endParaRPr>
          </a:p>
          <a:p>
            <a:endParaRPr lang="en-US" dirty="0">
              <a:solidFill>
                <a:schemeClr val="accent5">
                  <a:lumMod val="60000"/>
                  <a:lumOff val="40000"/>
                </a:schemeClr>
              </a:solidFill>
            </a:endParaRPr>
          </a:p>
        </p:txBody>
      </p:sp>
      <p:sp>
        <p:nvSpPr>
          <p:cNvPr id="4" name="Rectangle 3">
            <a:extLst>
              <a:ext uri="{FF2B5EF4-FFF2-40B4-BE49-F238E27FC236}">
                <a16:creationId xmlns:a16="http://schemas.microsoft.com/office/drawing/2014/main" id="{E5833E20-AB7C-9ACC-4D25-24D7FA0445AE}"/>
              </a:ext>
            </a:extLst>
          </p:cNvPr>
          <p:cNvSpPr/>
          <p:nvPr/>
        </p:nvSpPr>
        <p:spPr>
          <a:xfrm>
            <a:off x="2795453" y="6487153"/>
            <a:ext cx="3215734" cy="284067"/>
          </a:xfrm>
          <a:prstGeom prst="rect">
            <a:avLst/>
          </a:prstGeom>
          <a:noFill/>
          <a:ln w="127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395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7217-E70D-9DC0-1ABF-D263DB092DF7}"/>
              </a:ext>
            </a:extLst>
          </p:cNvPr>
          <p:cNvSpPr>
            <a:spLocks noGrp="1"/>
          </p:cNvSpPr>
          <p:nvPr>
            <p:ph type="title"/>
          </p:nvPr>
        </p:nvSpPr>
        <p:spPr>
          <a:xfrm>
            <a:off x="228600" y="316739"/>
            <a:ext cx="8458200" cy="1143000"/>
          </a:xfrm>
        </p:spPr>
        <p:txBody>
          <a:bodyPr wrap="square" anchor="ctr">
            <a:noAutofit/>
          </a:bodyPr>
          <a:lstStyle/>
          <a:p>
            <a:r>
              <a:rPr lang="en-US" sz="3200" b="1" dirty="0"/>
              <a:t>You  miss  the  future  on  the  external  horizon  (and  the  world  around  you)  when  you  only  look  internally  and  contemplate  your  navel. </a:t>
            </a:r>
          </a:p>
        </p:txBody>
      </p:sp>
      <p:sp>
        <p:nvSpPr>
          <p:cNvPr id="12" name="Text Placeholder 2">
            <a:extLst>
              <a:ext uri="{FF2B5EF4-FFF2-40B4-BE49-F238E27FC236}">
                <a16:creationId xmlns:a16="http://schemas.microsoft.com/office/drawing/2014/main" id="{2764EA3B-C01D-C688-CE9F-5C13ADB6ECB4}"/>
              </a:ext>
            </a:extLst>
          </p:cNvPr>
          <p:cNvSpPr>
            <a:spLocks noGrp="1"/>
          </p:cNvSpPr>
          <p:nvPr>
            <p:ph type="body" idx="1"/>
          </p:nvPr>
        </p:nvSpPr>
        <p:spPr>
          <a:xfrm>
            <a:off x="604837" y="6164954"/>
            <a:ext cx="4040188" cy="639762"/>
          </a:xfrm>
        </p:spPr>
        <p:txBody>
          <a:bodyPr/>
          <a:lstStyle/>
          <a:p>
            <a:r>
              <a:rPr lang="en-US" dirty="0"/>
              <a:t>Ancient Navel Concentration</a:t>
            </a:r>
          </a:p>
        </p:txBody>
      </p:sp>
      <p:pic>
        <p:nvPicPr>
          <p:cNvPr id="7" name="Picture 6" descr="A child looking at a phone&#10;&#10;Description automatically generated">
            <a:extLst>
              <a:ext uri="{FF2B5EF4-FFF2-40B4-BE49-F238E27FC236}">
                <a16:creationId xmlns:a16="http://schemas.microsoft.com/office/drawing/2014/main" id="{9BBAD4BE-71FB-6292-69A6-A3A1FEB84317}"/>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b="-2"/>
          <a:stretch/>
        </p:blipFill>
        <p:spPr>
          <a:xfrm>
            <a:off x="4686302" y="2363718"/>
            <a:ext cx="4040188" cy="3951288"/>
          </a:xfrm>
          <a:prstGeom prst="rect">
            <a:avLst/>
          </a:prstGeom>
          <a:noFill/>
        </p:spPr>
      </p:pic>
      <p:sp>
        <p:nvSpPr>
          <p:cNvPr id="14" name="Text Placeholder 4">
            <a:extLst>
              <a:ext uri="{FF2B5EF4-FFF2-40B4-BE49-F238E27FC236}">
                <a16:creationId xmlns:a16="http://schemas.microsoft.com/office/drawing/2014/main" id="{F23687D4-5204-DE9A-BD5F-946DF198F972}"/>
              </a:ext>
            </a:extLst>
          </p:cNvPr>
          <p:cNvSpPr>
            <a:spLocks noGrp="1"/>
          </p:cNvSpPr>
          <p:nvPr>
            <p:ph type="body" sz="quarter" idx="3"/>
          </p:nvPr>
        </p:nvSpPr>
        <p:spPr>
          <a:xfrm>
            <a:off x="5012774" y="6164954"/>
            <a:ext cx="4041775" cy="639762"/>
          </a:xfrm>
        </p:spPr>
        <p:txBody>
          <a:bodyPr/>
          <a:lstStyle/>
          <a:p>
            <a:r>
              <a:rPr lang="en-US" dirty="0"/>
              <a:t>Modern Navel Concentration</a:t>
            </a:r>
          </a:p>
        </p:txBody>
      </p:sp>
      <p:pic>
        <p:nvPicPr>
          <p:cNvPr id="4" name="Picture 3" descr="Statues of statues in a museum&#10;&#10;Description automatically generated">
            <a:extLst>
              <a:ext uri="{FF2B5EF4-FFF2-40B4-BE49-F238E27FC236}">
                <a16:creationId xmlns:a16="http://schemas.microsoft.com/office/drawing/2014/main" id="{3AD3F0D0-2C0E-AD22-54A8-EDAD024496E1}"/>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415925" y="2363718"/>
            <a:ext cx="4041775" cy="3951288"/>
          </a:xfrm>
          <a:prstGeom prst="rect">
            <a:avLst/>
          </a:prstGeom>
          <a:noFill/>
        </p:spPr>
      </p:pic>
    </p:spTree>
    <p:extLst>
      <p:ext uri="{BB962C8B-B14F-4D97-AF65-F5344CB8AC3E}">
        <p14:creationId xmlns:p14="http://schemas.microsoft.com/office/powerpoint/2010/main" val="2015176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riting an appointment on a paper agenda">
            <a:extLst>
              <a:ext uri="{FF2B5EF4-FFF2-40B4-BE49-F238E27FC236}">
                <a16:creationId xmlns:a16="http://schemas.microsoft.com/office/drawing/2014/main" id="{48F33BCA-EFA0-D5AD-A315-53527781DFD4}"/>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b="-2"/>
          <a:stretch/>
        </p:blipFill>
        <p:spPr>
          <a:xfrm>
            <a:off x="0" y="1"/>
            <a:ext cx="9143980" cy="6857999"/>
          </a:xfrm>
          <a:prstGeom prst="rect">
            <a:avLst/>
          </a:prstGeom>
        </p:spPr>
      </p:pic>
      <p:sp>
        <p:nvSpPr>
          <p:cNvPr id="2" name="Title 1">
            <a:extLst>
              <a:ext uri="{FF2B5EF4-FFF2-40B4-BE49-F238E27FC236}">
                <a16:creationId xmlns:a16="http://schemas.microsoft.com/office/drawing/2014/main" id="{5ABB484C-9473-F4F0-517C-087D74194F07}"/>
              </a:ext>
            </a:extLst>
          </p:cNvPr>
          <p:cNvSpPr>
            <a:spLocks noGrp="1"/>
          </p:cNvSpPr>
          <p:nvPr>
            <p:ph type="title"/>
          </p:nvPr>
        </p:nvSpPr>
        <p:spPr>
          <a:xfrm>
            <a:off x="1878475" y="-25178"/>
            <a:ext cx="6858000" cy="1173148"/>
          </a:xfrm>
        </p:spPr>
        <p:txBody>
          <a:bodyPr vert="horz" lIns="91440" tIns="45720" rIns="91440" bIns="45720" rtlCol="0" anchor="b">
            <a:normAutofit/>
          </a:bodyPr>
          <a:lstStyle/>
          <a:p>
            <a:pPr algn="ctr" defTabSz="914400"/>
            <a:r>
              <a:rPr lang="en-US" sz="6000" u="sng" dirty="0">
                <a:solidFill>
                  <a:srgbClr val="FFFFFF"/>
                </a:solidFill>
                <a:latin typeface="Arial" panose="020B0604020202020204" pitchFamily="34" charset="0"/>
                <a:cs typeface="Arial" panose="020B0604020202020204" pitchFamily="34" charset="0"/>
              </a:rPr>
              <a:t>Retreat  Agenda</a:t>
            </a:r>
          </a:p>
        </p:txBody>
      </p:sp>
      <p:sp>
        <p:nvSpPr>
          <p:cNvPr id="4" name="TextBox 3">
            <a:extLst>
              <a:ext uri="{FF2B5EF4-FFF2-40B4-BE49-F238E27FC236}">
                <a16:creationId xmlns:a16="http://schemas.microsoft.com/office/drawing/2014/main" id="{A15C8DB2-41B7-5CB2-AF6A-1EAEB1425C46}"/>
              </a:ext>
            </a:extLst>
          </p:cNvPr>
          <p:cNvSpPr txBox="1"/>
          <p:nvPr/>
        </p:nvSpPr>
        <p:spPr>
          <a:xfrm>
            <a:off x="2971781" y="1548855"/>
            <a:ext cx="6003234" cy="4524315"/>
          </a:xfrm>
          <a:prstGeom prst="rect">
            <a:avLst/>
          </a:prstGeom>
          <a:noFill/>
        </p:spPr>
        <p:txBody>
          <a:bodyPr wrap="square" rtlCol="0">
            <a:spAutoFit/>
          </a:bodyPr>
          <a:lstStyle/>
          <a:p>
            <a:pPr marL="457200" indent="-457200">
              <a:buAutoNum type="arabicPeriod"/>
            </a:pPr>
            <a:r>
              <a:rPr lang="en-US" sz="3200" dirty="0">
                <a:latin typeface="Arial" panose="020B0604020202020204" pitchFamily="34" charset="0"/>
                <a:cs typeface="Arial" panose="020B0604020202020204" pitchFamily="34" charset="0"/>
              </a:rPr>
              <a:t>Opening &amp; why are we here?</a:t>
            </a:r>
          </a:p>
          <a:p>
            <a:pPr marL="457200" indent="-457200">
              <a:buAutoNum type="arabicPeriod"/>
            </a:pPr>
            <a:endParaRPr lang="en-US" sz="3200" dirty="0">
              <a:latin typeface="Arial" panose="020B0604020202020204" pitchFamily="34" charset="0"/>
              <a:cs typeface="Arial" panose="020B0604020202020204" pitchFamily="34" charset="0"/>
            </a:endParaRPr>
          </a:p>
          <a:p>
            <a:pPr marL="457200" indent="-457200">
              <a:buAutoNum type="arabicPeriod"/>
            </a:pPr>
            <a:r>
              <a:rPr lang="en-US" sz="3200" dirty="0">
                <a:latin typeface="Arial" panose="020B0604020202020204" pitchFamily="34" charset="0"/>
                <a:cs typeface="Arial" panose="020B0604020202020204" pitchFamily="34" charset="0"/>
              </a:rPr>
              <a:t>What is Strategic Foresight</a:t>
            </a:r>
          </a:p>
          <a:p>
            <a:pPr marL="457200" indent="-457200">
              <a:buAutoNum type="arabicPeriod"/>
            </a:pPr>
            <a:endParaRPr lang="en-US" sz="3200" dirty="0">
              <a:latin typeface="Arial" panose="020B0604020202020204" pitchFamily="34" charset="0"/>
              <a:cs typeface="Arial" panose="020B0604020202020204" pitchFamily="34" charset="0"/>
            </a:endParaRPr>
          </a:p>
          <a:p>
            <a:pPr marL="457200" indent="-457200">
              <a:buAutoNum type="arabicPeriod"/>
            </a:pPr>
            <a:r>
              <a:rPr lang="en-US" sz="3200" dirty="0">
                <a:latin typeface="Arial" panose="020B0604020202020204" pitchFamily="34" charset="0"/>
                <a:cs typeface="Arial" panose="020B0604020202020204" pitchFamily="34" charset="0"/>
              </a:rPr>
              <a:t>The Futures Wheel with S.T.E.E.P.L.E.</a:t>
            </a:r>
          </a:p>
          <a:p>
            <a:pPr marL="457200" indent="-457200">
              <a:buAutoNum type="arabicPeriod"/>
            </a:pPr>
            <a:endParaRPr lang="en-US" sz="3200" dirty="0">
              <a:latin typeface="Arial" panose="020B0604020202020204" pitchFamily="34" charset="0"/>
              <a:cs typeface="Arial" panose="020B0604020202020204" pitchFamily="34" charset="0"/>
            </a:endParaRPr>
          </a:p>
          <a:p>
            <a:pPr marL="457200" indent="-457200">
              <a:buAutoNum type="arabicPeriod"/>
            </a:pPr>
            <a:r>
              <a:rPr lang="en-US" sz="3200" dirty="0">
                <a:latin typeface="Arial" panose="020B0604020202020204" pitchFamily="34" charset="0"/>
                <a:cs typeface="Arial" panose="020B0604020202020204" pitchFamily="34" charset="0"/>
              </a:rPr>
              <a:t>Debrief, evaluation, and next steps</a:t>
            </a:r>
          </a:p>
        </p:txBody>
      </p:sp>
    </p:spTree>
    <p:extLst>
      <p:ext uri="{BB962C8B-B14F-4D97-AF65-F5344CB8AC3E}">
        <p14:creationId xmlns:p14="http://schemas.microsoft.com/office/powerpoint/2010/main" val="16122870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C43B5F-CE3F-4DB7-8215-9ACF03FB5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1" name="Rectangle 20">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A close-up of a chain&#10;&#10;Description automatically generated">
            <a:extLst>
              <a:ext uri="{FF2B5EF4-FFF2-40B4-BE49-F238E27FC236}">
                <a16:creationId xmlns:a16="http://schemas.microsoft.com/office/drawing/2014/main" id="{17E12B93-05E8-D31F-DB26-1A702F8444A9}"/>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0" y="0"/>
            <a:ext cx="9144000" cy="7245746"/>
          </a:xfrm>
          <a:prstGeom prst="rect">
            <a:avLst/>
          </a:prstGeom>
          <a:effectLst>
            <a:outerShdw blurRad="508000" dist="101600" dir="5400000" algn="tl" rotWithShape="0">
              <a:prstClr val="black">
                <a:alpha val="10000"/>
              </a:prstClr>
            </a:outerShdw>
          </a:effectLst>
        </p:spPr>
      </p:pic>
      <p:pic>
        <p:nvPicPr>
          <p:cNvPr id="2" name="Picture 1" descr="A chain breaking through a hole in the ground&#10;&#10;Description automatically generated">
            <a:extLst>
              <a:ext uri="{FF2B5EF4-FFF2-40B4-BE49-F238E27FC236}">
                <a16:creationId xmlns:a16="http://schemas.microsoft.com/office/drawing/2014/main" id="{64F399BF-5621-F88B-CEE8-A9A2D3F81160}"/>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5241574" y="0"/>
            <a:ext cx="3902426" cy="2341456"/>
          </a:xfrm>
          <a:prstGeom prst="rect">
            <a:avLst/>
          </a:prstGeom>
        </p:spPr>
      </p:pic>
      <p:sp>
        <p:nvSpPr>
          <p:cNvPr id="7" name="Title 6">
            <a:extLst>
              <a:ext uri="{FF2B5EF4-FFF2-40B4-BE49-F238E27FC236}">
                <a16:creationId xmlns:a16="http://schemas.microsoft.com/office/drawing/2014/main" id="{F1657F51-5008-2FD6-7BF3-C0713661A1E0}"/>
              </a:ext>
            </a:extLst>
          </p:cNvPr>
          <p:cNvSpPr>
            <a:spLocks noGrp="1"/>
          </p:cNvSpPr>
          <p:nvPr>
            <p:ph type="title"/>
          </p:nvPr>
        </p:nvSpPr>
        <p:spPr>
          <a:xfrm>
            <a:off x="207122" y="187413"/>
            <a:ext cx="8317705" cy="675441"/>
          </a:xfrm>
        </p:spPr>
        <p:txBody>
          <a:bodyPr vert="horz" wrap="square" lIns="91440" tIns="45720" rIns="91440" bIns="45720" rtlCol="0" anchor="t">
            <a:noAutofit/>
          </a:bodyPr>
          <a:lstStyle/>
          <a:p>
            <a:pPr defTabSz="914400"/>
            <a:r>
              <a:rPr lang="en-US" sz="4800" b="1" kern="1200" dirty="0">
                <a:solidFill>
                  <a:schemeClr val="tx1"/>
                </a:solidFill>
                <a:latin typeface="+mj-lt"/>
                <a:ea typeface="+mj-ea"/>
                <a:cs typeface="+mj-cs"/>
              </a:rPr>
              <a:t>So, how  will  we </a:t>
            </a:r>
          </a:p>
        </p:txBody>
      </p:sp>
      <p:sp>
        <p:nvSpPr>
          <p:cNvPr id="4" name="TextBox 3">
            <a:extLst>
              <a:ext uri="{FF2B5EF4-FFF2-40B4-BE49-F238E27FC236}">
                <a16:creationId xmlns:a16="http://schemas.microsoft.com/office/drawing/2014/main" id="{6EBEBE54-82BE-B684-0154-4E59AC63BD7D}"/>
              </a:ext>
            </a:extLst>
          </p:cNvPr>
          <p:cNvSpPr txBox="1"/>
          <p:nvPr/>
        </p:nvSpPr>
        <p:spPr>
          <a:xfrm>
            <a:off x="413147" y="2667925"/>
            <a:ext cx="8317705" cy="2123658"/>
          </a:xfrm>
          <a:prstGeom prst="rect">
            <a:avLst/>
          </a:prstGeom>
          <a:noFill/>
        </p:spPr>
        <p:txBody>
          <a:bodyPr wrap="square" rtlCol="0">
            <a:spAutoFit/>
          </a:bodyPr>
          <a:lstStyle/>
          <a:p>
            <a:pPr algn="ctr"/>
            <a:r>
              <a:rPr lang="en-US" sz="4400" b="1" dirty="0">
                <a:latin typeface="+mn-lt"/>
              </a:rPr>
              <a:t>…of  2  of  our  3  Sts.  RNI  biggest  identified  weaknesses  simultaneously?</a:t>
            </a:r>
          </a:p>
        </p:txBody>
      </p:sp>
      <p:sp>
        <p:nvSpPr>
          <p:cNvPr id="5" name="Rectangle 4">
            <a:extLst>
              <a:ext uri="{FF2B5EF4-FFF2-40B4-BE49-F238E27FC236}">
                <a16:creationId xmlns:a16="http://schemas.microsoft.com/office/drawing/2014/main" id="{FB17976F-C029-55F8-98BC-17E403A37A7B}"/>
              </a:ext>
            </a:extLst>
          </p:cNvPr>
          <p:cNvSpPr/>
          <p:nvPr/>
        </p:nvSpPr>
        <p:spPr>
          <a:xfrm>
            <a:off x="207122" y="5118053"/>
            <a:ext cx="8435323" cy="1015663"/>
          </a:xfrm>
          <a:prstGeom prst="rect">
            <a:avLst/>
          </a:prstGeom>
          <a:noFill/>
        </p:spPr>
        <p:txBody>
          <a:bodyPr wrap="none" lIns="91440" tIns="45720" rIns="91440" bIns="45720">
            <a:spAutoFit/>
          </a:bodyPr>
          <a:lstStyle/>
          <a:p>
            <a:pPr algn="ctr"/>
            <a:r>
              <a:rPr lang="en-US" sz="6000" b="1" dirty="0">
                <a:ln w="28575">
                  <a:solidFill>
                    <a:schemeClr val="accent2"/>
                  </a:solidFill>
                  <a:prstDash val="solid"/>
                </a:ln>
                <a:solidFill>
                  <a:srgbClr val="C00000"/>
                </a:solidFill>
              </a:rPr>
              <a:t>Leadership  &amp;  Buildings</a:t>
            </a:r>
          </a:p>
        </p:txBody>
      </p:sp>
    </p:spTree>
    <p:extLst>
      <p:ext uri="{BB962C8B-B14F-4D97-AF65-F5344CB8AC3E}">
        <p14:creationId xmlns:p14="http://schemas.microsoft.com/office/powerpoint/2010/main" val="185533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halkboard with text on it&#10;&#10;Description automatically generated">
            <a:extLst>
              <a:ext uri="{FF2B5EF4-FFF2-40B4-BE49-F238E27FC236}">
                <a16:creationId xmlns:a16="http://schemas.microsoft.com/office/drawing/2014/main" id="{0124338D-9E4E-B214-A1E4-177169419C68}"/>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b="-2"/>
          <a:stretch/>
        </p:blipFill>
        <p:spPr>
          <a:xfrm>
            <a:off x="4064448" y="3265080"/>
            <a:ext cx="4596951" cy="3592925"/>
          </a:xfrm>
          <a:prstGeom prst="rect">
            <a:avLst/>
          </a:prstGeom>
          <a:noFill/>
        </p:spPr>
      </p:pic>
      <p:pic>
        <p:nvPicPr>
          <p:cNvPr id="5" name="Picture 4" descr="A person holding a baguette&#10;&#10;Description automatically generated">
            <a:extLst>
              <a:ext uri="{FF2B5EF4-FFF2-40B4-BE49-F238E27FC236}">
                <a16:creationId xmlns:a16="http://schemas.microsoft.com/office/drawing/2014/main" id="{BA066DEC-495A-AE6D-3329-914292AD4D03}"/>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b="-1"/>
          <a:stretch/>
        </p:blipFill>
        <p:spPr>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6" name="Rectangle 15">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24B4518C-758A-4E53-A3AE-54B2D5AC216B}"/>
              </a:ext>
            </a:extLst>
          </p:cNvPr>
          <p:cNvSpPr txBox="1"/>
          <p:nvPr/>
        </p:nvSpPr>
        <p:spPr>
          <a:xfrm>
            <a:off x="5287618" y="765313"/>
            <a:ext cx="3274390" cy="2308324"/>
          </a:xfrm>
          <a:prstGeom prst="rect">
            <a:avLst/>
          </a:prstGeom>
          <a:noFill/>
        </p:spPr>
        <p:txBody>
          <a:bodyPr wrap="square" rtlCol="0">
            <a:spAutoFit/>
          </a:bodyPr>
          <a:lstStyle/>
          <a:p>
            <a:pPr>
              <a:tabLst>
                <a:tab pos="517525" algn="l"/>
              </a:tabLst>
            </a:pPr>
            <a:r>
              <a:rPr lang="en-US" b="1" dirty="0">
                <a:solidFill>
                  <a:srgbClr val="FFFF00"/>
                </a:solidFill>
                <a:latin typeface="+mn-lt"/>
              </a:rPr>
              <a:t>~ put peanut butter 	in chocolate</a:t>
            </a:r>
          </a:p>
          <a:p>
            <a:pPr>
              <a:tabLst>
                <a:tab pos="517525" algn="l"/>
              </a:tabLst>
            </a:pPr>
            <a:r>
              <a:rPr lang="en-US" b="1" dirty="0">
                <a:solidFill>
                  <a:srgbClr val="FFFF00"/>
                </a:solidFill>
                <a:latin typeface="+mn-lt"/>
              </a:rPr>
              <a:t>~ put cream cheese 	on a bagel</a:t>
            </a:r>
          </a:p>
          <a:p>
            <a:pPr>
              <a:tabLst>
                <a:tab pos="517525" algn="l"/>
              </a:tabLst>
            </a:pPr>
            <a:r>
              <a:rPr lang="en-US" b="1" dirty="0">
                <a:solidFill>
                  <a:srgbClr val="FFFF00"/>
                </a:solidFill>
                <a:latin typeface="+mn-lt"/>
              </a:rPr>
              <a:t>~ add a camera to a 	phone</a:t>
            </a:r>
          </a:p>
        </p:txBody>
      </p:sp>
      <p:sp>
        <p:nvSpPr>
          <p:cNvPr id="4" name="TextBox 3">
            <a:extLst>
              <a:ext uri="{FF2B5EF4-FFF2-40B4-BE49-F238E27FC236}">
                <a16:creationId xmlns:a16="http://schemas.microsoft.com/office/drawing/2014/main" id="{B6F85607-9EA3-C2AA-193C-E8B908C5823C}"/>
              </a:ext>
            </a:extLst>
          </p:cNvPr>
          <p:cNvSpPr txBox="1"/>
          <p:nvPr/>
        </p:nvSpPr>
        <p:spPr>
          <a:xfrm>
            <a:off x="5165283" y="198783"/>
            <a:ext cx="3809752" cy="400110"/>
          </a:xfrm>
          <a:prstGeom prst="rect">
            <a:avLst/>
          </a:prstGeom>
          <a:noFill/>
        </p:spPr>
        <p:txBody>
          <a:bodyPr wrap="square" rtlCol="0">
            <a:spAutoFit/>
          </a:bodyPr>
          <a:lstStyle/>
          <a:p>
            <a:r>
              <a:rPr lang="en-US" sz="2000" b="1" dirty="0">
                <a:latin typeface="+mn-lt"/>
              </a:rPr>
              <a:t>Whose Great Idea Was It To:</a:t>
            </a:r>
          </a:p>
        </p:txBody>
      </p:sp>
      <p:sp>
        <p:nvSpPr>
          <p:cNvPr id="6" name="TextBox 5">
            <a:extLst>
              <a:ext uri="{FF2B5EF4-FFF2-40B4-BE49-F238E27FC236}">
                <a16:creationId xmlns:a16="http://schemas.microsoft.com/office/drawing/2014/main" id="{95A75251-8ADC-C41F-C129-460097B47324}"/>
              </a:ext>
            </a:extLst>
          </p:cNvPr>
          <p:cNvSpPr txBox="1"/>
          <p:nvPr/>
        </p:nvSpPr>
        <p:spPr>
          <a:xfrm>
            <a:off x="576004" y="4742636"/>
            <a:ext cx="3274390" cy="830997"/>
          </a:xfrm>
          <a:prstGeom prst="rect">
            <a:avLst/>
          </a:prstGeom>
          <a:noFill/>
        </p:spPr>
        <p:txBody>
          <a:bodyPr wrap="square" rtlCol="0">
            <a:spAutoFit/>
          </a:bodyPr>
          <a:lstStyle/>
          <a:p>
            <a:pPr>
              <a:tabLst>
                <a:tab pos="517525" algn="l"/>
              </a:tabLst>
            </a:pPr>
            <a:r>
              <a:rPr lang="en-US" b="1" dirty="0">
                <a:solidFill>
                  <a:srgbClr val="0000FF"/>
                </a:solidFill>
                <a:latin typeface="+mn-lt"/>
              </a:rPr>
              <a:t>Introducing a steeple on a wheel…</a:t>
            </a:r>
          </a:p>
        </p:txBody>
      </p:sp>
    </p:spTree>
    <p:extLst>
      <p:ext uri="{BB962C8B-B14F-4D97-AF65-F5344CB8AC3E}">
        <p14:creationId xmlns:p14="http://schemas.microsoft.com/office/powerpoint/2010/main" val="397660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82B6-96C0-D70D-8FFA-A744989351AD}"/>
              </a:ext>
            </a:extLst>
          </p:cNvPr>
          <p:cNvSpPr>
            <a:spLocks noGrp="1"/>
          </p:cNvSpPr>
          <p:nvPr>
            <p:ph type="title"/>
          </p:nvPr>
        </p:nvSpPr>
        <p:spPr>
          <a:xfrm>
            <a:off x="0" y="-230263"/>
            <a:ext cx="9144000" cy="1325563"/>
          </a:xfrm>
        </p:spPr>
        <p:txBody>
          <a:bodyPr>
            <a:normAutofit/>
          </a:bodyPr>
          <a:lstStyle/>
          <a:p>
            <a:pPr algn="ctr"/>
            <a:r>
              <a:rPr lang="en-US" u="sng" dirty="0">
                <a:solidFill>
                  <a:schemeClr val="tx1"/>
                </a:solidFill>
              </a:rPr>
              <a:t>“A  Rose  By  Any  Other  Name”</a:t>
            </a:r>
            <a:br>
              <a:rPr lang="en-US" u="sng" dirty="0">
                <a:solidFill>
                  <a:schemeClr val="tx1"/>
                </a:solidFill>
              </a:rPr>
            </a:br>
            <a:r>
              <a:rPr lang="en-US" sz="1200" dirty="0">
                <a:solidFill>
                  <a:schemeClr val="tx1"/>
                </a:solidFill>
              </a:rPr>
              <a:t>(Shakespeare, W. (1597). </a:t>
            </a:r>
            <a:r>
              <a:rPr lang="en-US" sz="1200" i="1" dirty="0">
                <a:solidFill>
                  <a:schemeClr val="tx1"/>
                </a:solidFill>
              </a:rPr>
              <a:t>Romeo and Juliet.)</a:t>
            </a:r>
            <a:endParaRPr lang="en-US" sz="1200" dirty="0">
              <a:solidFill>
                <a:schemeClr val="tx1"/>
              </a:solidFill>
            </a:endParaRPr>
          </a:p>
        </p:txBody>
      </p:sp>
      <p:pic>
        <p:nvPicPr>
          <p:cNvPr id="4" name="Picture 3" descr="A diagram of different types of objects&#10;&#10;Description automatically generated with medium confidence">
            <a:extLst>
              <a:ext uri="{FF2B5EF4-FFF2-40B4-BE49-F238E27FC236}">
                <a16:creationId xmlns:a16="http://schemas.microsoft.com/office/drawing/2014/main" id="{50055AB5-E2C6-BBFF-D873-9FD72F721B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3411"/>
          <a:stretch/>
        </p:blipFill>
        <p:spPr>
          <a:xfrm>
            <a:off x="173320" y="934278"/>
            <a:ext cx="4040171" cy="2125719"/>
          </a:xfrm>
          <a:prstGeom prst="rect">
            <a:avLst/>
          </a:prstGeom>
        </p:spPr>
      </p:pic>
      <p:pic>
        <p:nvPicPr>
          <p:cNvPr id="6" name="Picture 5" descr="A diagram of a political system&#10;&#10;Description automatically generated with medium confidence">
            <a:extLst>
              <a:ext uri="{FF2B5EF4-FFF2-40B4-BE49-F238E27FC236}">
                <a16:creationId xmlns:a16="http://schemas.microsoft.com/office/drawing/2014/main" id="{FFE44B7E-CEB5-E5EE-83B2-CB9CCFB75C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320" y="3384013"/>
            <a:ext cx="8849754" cy="3009614"/>
          </a:xfrm>
          <a:prstGeom prst="rect">
            <a:avLst/>
          </a:prstGeom>
        </p:spPr>
      </p:pic>
      <p:sp>
        <p:nvSpPr>
          <p:cNvPr id="7" name="TextBox 6">
            <a:extLst>
              <a:ext uri="{FF2B5EF4-FFF2-40B4-BE49-F238E27FC236}">
                <a16:creationId xmlns:a16="http://schemas.microsoft.com/office/drawing/2014/main" id="{08DF1C0F-FE87-405E-29F6-83D498AC5734}"/>
              </a:ext>
            </a:extLst>
          </p:cNvPr>
          <p:cNvSpPr txBox="1"/>
          <p:nvPr/>
        </p:nvSpPr>
        <p:spPr>
          <a:xfrm>
            <a:off x="1047584" y="6413776"/>
            <a:ext cx="8935278"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³ Stephens, L. (2021, October 25). STEEPLE analysis outline for an organization.BUD Leaders Online Community. </a:t>
            </a:r>
          </a:p>
        </p:txBody>
      </p:sp>
      <p:sp>
        <p:nvSpPr>
          <p:cNvPr id="8" name="TextBox 7">
            <a:extLst>
              <a:ext uri="{FF2B5EF4-FFF2-40B4-BE49-F238E27FC236}">
                <a16:creationId xmlns:a16="http://schemas.microsoft.com/office/drawing/2014/main" id="{9AB2C053-127C-8497-DED1-BE3C4381FAFB}"/>
              </a:ext>
            </a:extLst>
          </p:cNvPr>
          <p:cNvSpPr txBox="1"/>
          <p:nvPr/>
        </p:nvSpPr>
        <p:spPr>
          <a:xfrm>
            <a:off x="219159" y="2810575"/>
            <a:ext cx="4162011" cy="246221"/>
          </a:xfrm>
          <a:prstGeom prst="rect">
            <a:avLst/>
          </a:prstGeom>
          <a:noFill/>
        </p:spPr>
        <p:txBody>
          <a:bodyPr wrap="square" rtlCol="0">
            <a:spAutoFit/>
          </a:bodyPr>
          <a:lstStyle/>
          <a:p>
            <a:r>
              <a:rPr lang="en-US" sz="1000" baseline="30000" dirty="0">
                <a:solidFill>
                  <a:schemeClr val="bg1">
                    <a:lumMod val="50000"/>
                  </a:schemeClr>
                </a:solidFill>
                <a:latin typeface="Arial" panose="020B0604020202020204" pitchFamily="34" charset="0"/>
                <a:cs typeface="Arial" panose="020B0604020202020204" pitchFamily="34" charset="0"/>
              </a:rPr>
              <a:t>1 </a:t>
            </a:r>
            <a:r>
              <a:rPr lang="en-US" sz="1000" dirty="0">
                <a:solidFill>
                  <a:schemeClr val="bg1">
                    <a:lumMod val="50000"/>
                  </a:schemeClr>
                </a:solidFill>
                <a:latin typeface="Arial" panose="020B0604020202020204" pitchFamily="34" charset="0"/>
                <a:cs typeface="Arial" panose="020B0604020202020204" pitchFamily="34" charset="0"/>
              </a:rPr>
              <a:t>Professional Academy. (n.d.). Marketing theories – PESTEL Analysis. </a:t>
            </a:r>
          </a:p>
        </p:txBody>
      </p:sp>
      <p:pic>
        <p:nvPicPr>
          <p:cNvPr id="10" name="Picture 9" descr="A close-up of a logo&#10;&#10;Description automatically generated">
            <a:extLst>
              <a:ext uri="{FF2B5EF4-FFF2-40B4-BE49-F238E27FC236}">
                <a16:creationId xmlns:a16="http://schemas.microsoft.com/office/drawing/2014/main" id="{7270C57F-383A-BF53-3021-8D7D68A8F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48942" y="1072061"/>
            <a:ext cx="4321738" cy="1607940"/>
          </a:xfrm>
          <a:prstGeom prst="rect">
            <a:avLst/>
          </a:prstGeom>
        </p:spPr>
      </p:pic>
      <p:sp>
        <p:nvSpPr>
          <p:cNvPr id="11" name="TextBox 10">
            <a:extLst>
              <a:ext uri="{FF2B5EF4-FFF2-40B4-BE49-F238E27FC236}">
                <a16:creationId xmlns:a16="http://schemas.microsoft.com/office/drawing/2014/main" id="{A677BA3D-20D6-311D-002D-07978B12CEBB}"/>
              </a:ext>
            </a:extLst>
          </p:cNvPr>
          <p:cNvSpPr txBox="1"/>
          <p:nvPr/>
        </p:nvSpPr>
        <p:spPr>
          <a:xfrm>
            <a:off x="5260285" y="2833906"/>
            <a:ext cx="4162011" cy="246221"/>
          </a:xfrm>
          <a:prstGeom prst="rect">
            <a:avLst/>
          </a:prstGeom>
          <a:noFill/>
        </p:spPr>
        <p:txBody>
          <a:bodyPr wrap="square" rtlCol="0">
            <a:spAutoFit/>
          </a:bodyPr>
          <a:lstStyle/>
          <a:p>
            <a:r>
              <a:rPr lang="en-US" sz="1000" baseline="30000" dirty="0">
                <a:solidFill>
                  <a:schemeClr val="bg1">
                    <a:lumMod val="50000"/>
                  </a:schemeClr>
                </a:solidFill>
                <a:latin typeface="Arial" panose="020B0604020202020204" pitchFamily="34" charset="0"/>
                <a:cs typeface="Arial" panose="020B0604020202020204" pitchFamily="34" charset="0"/>
              </a:rPr>
              <a:t>2 </a:t>
            </a:r>
            <a:r>
              <a:rPr lang="en-US" sz="1000" dirty="0">
                <a:solidFill>
                  <a:schemeClr val="bg1">
                    <a:lumMod val="50000"/>
                  </a:schemeClr>
                </a:solidFill>
                <a:latin typeface="Arial" panose="020B0604020202020204" pitchFamily="34" charset="0"/>
                <a:cs typeface="Arial" panose="020B0604020202020204" pitchFamily="34" charset="0"/>
              </a:rPr>
              <a:t>Visual Paradigms. (n.d.). What is PEST analysis? </a:t>
            </a:r>
          </a:p>
        </p:txBody>
      </p:sp>
      <p:grpSp>
        <p:nvGrpSpPr>
          <p:cNvPr id="18" name="Group 17">
            <a:extLst>
              <a:ext uri="{FF2B5EF4-FFF2-40B4-BE49-F238E27FC236}">
                <a16:creationId xmlns:a16="http://schemas.microsoft.com/office/drawing/2014/main" id="{215B1B9D-04F7-FA93-945D-A9C34585A219}"/>
              </a:ext>
            </a:extLst>
          </p:cNvPr>
          <p:cNvGrpSpPr/>
          <p:nvPr/>
        </p:nvGrpSpPr>
        <p:grpSpPr>
          <a:xfrm>
            <a:off x="8421343" y="5642636"/>
            <a:ext cx="503500" cy="573144"/>
            <a:chOff x="7792278" y="5645426"/>
            <a:chExt cx="370232" cy="467139"/>
          </a:xfrm>
        </p:grpSpPr>
        <p:sp>
          <p:nvSpPr>
            <p:cNvPr id="12" name="Oval 11">
              <a:extLst>
                <a:ext uri="{FF2B5EF4-FFF2-40B4-BE49-F238E27FC236}">
                  <a16:creationId xmlns:a16="http://schemas.microsoft.com/office/drawing/2014/main" id="{AE41AF4E-5874-5FFF-FEDD-7CD32B75851F}"/>
                </a:ext>
              </a:extLst>
            </p:cNvPr>
            <p:cNvSpPr/>
            <p:nvPr/>
          </p:nvSpPr>
          <p:spPr>
            <a:xfrm>
              <a:off x="7792278" y="5645426"/>
              <a:ext cx="370232" cy="467139"/>
            </a:xfrm>
            <a:prstGeom prst="ellipse">
              <a:avLst/>
            </a:prstGeom>
            <a:solidFill>
              <a:srgbClr val="A0E8E6"/>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B876D7F-46A0-7D83-15B4-85DBF5028789}"/>
                </a:ext>
              </a:extLst>
            </p:cNvPr>
            <p:cNvSpPr txBox="1"/>
            <p:nvPr/>
          </p:nvSpPr>
          <p:spPr>
            <a:xfrm>
              <a:off x="7881730" y="5764697"/>
              <a:ext cx="136663" cy="246221"/>
            </a:xfrm>
            <a:prstGeom prst="rect">
              <a:avLst/>
            </a:prstGeom>
            <a:noFill/>
          </p:spPr>
          <p:txBody>
            <a:bodyPr wrap="square" rtlCol="0">
              <a:spAutoFit/>
            </a:bodyPr>
            <a:lstStyle/>
            <a:p>
              <a:r>
                <a:rPr lang="en-US" sz="1000" dirty="0">
                  <a:latin typeface="+mn-lt"/>
                </a:rPr>
                <a:t>3</a:t>
              </a:r>
            </a:p>
          </p:txBody>
        </p:sp>
      </p:grpSp>
      <p:sp>
        <p:nvSpPr>
          <p:cNvPr id="14" name="Oval 13">
            <a:extLst>
              <a:ext uri="{FF2B5EF4-FFF2-40B4-BE49-F238E27FC236}">
                <a16:creationId xmlns:a16="http://schemas.microsoft.com/office/drawing/2014/main" id="{7382AF8B-24B3-ABC3-3129-80ACF44F7A43}"/>
              </a:ext>
            </a:extLst>
          </p:cNvPr>
          <p:cNvSpPr/>
          <p:nvPr/>
        </p:nvSpPr>
        <p:spPr>
          <a:xfrm>
            <a:off x="8652842" y="1942603"/>
            <a:ext cx="370232" cy="467139"/>
          </a:xfrm>
          <a:prstGeom prst="ellipse">
            <a:avLst/>
          </a:prstGeom>
          <a:solidFill>
            <a:srgbClr val="99FF3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C1BF524-9B3F-C180-9C99-95FCC8602024}"/>
              </a:ext>
            </a:extLst>
          </p:cNvPr>
          <p:cNvSpPr txBox="1"/>
          <p:nvPr/>
        </p:nvSpPr>
        <p:spPr>
          <a:xfrm>
            <a:off x="8723244" y="2032653"/>
            <a:ext cx="136663" cy="246221"/>
          </a:xfrm>
          <a:prstGeom prst="rect">
            <a:avLst/>
          </a:prstGeom>
          <a:noFill/>
        </p:spPr>
        <p:txBody>
          <a:bodyPr wrap="square" rtlCol="0">
            <a:spAutoFit/>
          </a:bodyPr>
          <a:lstStyle/>
          <a:p>
            <a:r>
              <a:rPr lang="en-US" sz="1000" dirty="0">
                <a:latin typeface="+mn-lt"/>
              </a:rPr>
              <a:t>2</a:t>
            </a:r>
          </a:p>
        </p:txBody>
      </p:sp>
      <p:sp>
        <p:nvSpPr>
          <p:cNvPr id="16" name="Oval 15">
            <a:extLst>
              <a:ext uri="{FF2B5EF4-FFF2-40B4-BE49-F238E27FC236}">
                <a16:creationId xmlns:a16="http://schemas.microsoft.com/office/drawing/2014/main" id="{91767834-8647-BA52-5195-97698574ED01}"/>
              </a:ext>
            </a:extLst>
          </p:cNvPr>
          <p:cNvSpPr/>
          <p:nvPr/>
        </p:nvSpPr>
        <p:spPr>
          <a:xfrm>
            <a:off x="4028375" y="2259841"/>
            <a:ext cx="370232" cy="467139"/>
          </a:xfrm>
          <a:prstGeom prst="ellipse">
            <a:avLst/>
          </a:prstGeom>
          <a:solidFill>
            <a:srgbClr val="FF9966"/>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D24BC50-A07B-1E37-3A67-CD805AF119BB}"/>
              </a:ext>
            </a:extLst>
          </p:cNvPr>
          <p:cNvSpPr txBox="1"/>
          <p:nvPr/>
        </p:nvSpPr>
        <p:spPr>
          <a:xfrm>
            <a:off x="4133664" y="2399446"/>
            <a:ext cx="136663" cy="246221"/>
          </a:xfrm>
          <a:prstGeom prst="rect">
            <a:avLst/>
          </a:prstGeom>
          <a:noFill/>
        </p:spPr>
        <p:txBody>
          <a:bodyPr wrap="square" rtlCol="0">
            <a:spAutoFit/>
          </a:bodyPr>
          <a:lstStyle/>
          <a:p>
            <a:r>
              <a:rPr lang="en-US" sz="1000" dirty="0">
                <a:latin typeface="+mn-lt"/>
              </a:rPr>
              <a:t>1</a:t>
            </a:r>
          </a:p>
        </p:txBody>
      </p:sp>
      <p:sp>
        <p:nvSpPr>
          <p:cNvPr id="9" name="Rectangle 8">
            <a:extLst>
              <a:ext uri="{FF2B5EF4-FFF2-40B4-BE49-F238E27FC236}">
                <a16:creationId xmlns:a16="http://schemas.microsoft.com/office/drawing/2014/main" id="{975FFCF2-703F-5064-C9A0-F76CAB75E7E2}"/>
              </a:ext>
            </a:extLst>
          </p:cNvPr>
          <p:cNvSpPr/>
          <p:nvPr/>
        </p:nvSpPr>
        <p:spPr>
          <a:xfrm>
            <a:off x="219159" y="2810575"/>
            <a:ext cx="4162011" cy="5391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68282E8-975C-38EC-9ABE-4927021EF277}"/>
              </a:ext>
            </a:extLst>
          </p:cNvPr>
          <p:cNvSpPr/>
          <p:nvPr/>
        </p:nvSpPr>
        <p:spPr>
          <a:xfrm>
            <a:off x="216704" y="2793372"/>
            <a:ext cx="4162011" cy="5391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045A5EE-1DA2-BF2D-E315-D424B88969D4}"/>
              </a:ext>
            </a:extLst>
          </p:cNvPr>
          <p:cNvSpPr/>
          <p:nvPr/>
        </p:nvSpPr>
        <p:spPr>
          <a:xfrm>
            <a:off x="177375" y="2827786"/>
            <a:ext cx="4162011" cy="5391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50808B3-576A-D659-A455-FB8F458F25D7}"/>
              </a:ext>
            </a:extLst>
          </p:cNvPr>
          <p:cNvSpPr/>
          <p:nvPr/>
        </p:nvSpPr>
        <p:spPr>
          <a:xfrm>
            <a:off x="1047584" y="6384280"/>
            <a:ext cx="6577717" cy="332982"/>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86DB6316-CF37-424A-8AF3-40C1362A0FAD}"/>
              </a:ext>
            </a:extLst>
          </p:cNvPr>
          <p:cNvSpPr/>
          <p:nvPr/>
        </p:nvSpPr>
        <p:spPr>
          <a:xfrm>
            <a:off x="262275" y="2812892"/>
            <a:ext cx="4077112" cy="269230"/>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B5CEB9EB-E7CC-D9B6-0B42-A29DED77D38B}"/>
              </a:ext>
            </a:extLst>
          </p:cNvPr>
          <p:cNvSpPr/>
          <p:nvPr/>
        </p:nvSpPr>
        <p:spPr>
          <a:xfrm>
            <a:off x="5257829" y="2793372"/>
            <a:ext cx="2987673" cy="288572"/>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25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urch with a steeple in a field&#10;&#10;Description automatically generated">
            <a:extLst>
              <a:ext uri="{FF2B5EF4-FFF2-40B4-BE49-F238E27FC236}">
                <a16:creationId xmlns:a16="http://schemas.microsoft.com/office/drawing/2014/main" id="{DFD16E75-8466-39D4-999E-6CDEC460D407}"/>
              </a:ext>
            </a:extLst>
          </p:cNvPr>
          <p:cNvPicPr>
            <a:picLocks noChangeAspect="1"/>
          </p:cNvPicPr>
          <p:nvPr/>
        </p:nvPicPr>
        <p:blipFill>
          <a:blip r:embed="rId3">
            <a:alphaModFix amt="20000"/>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 y="20816"/>
            <a:ext cx="9144000" cy="6858000"/>
          </a:xfrm>
          <a:prstGeom prst="rect">
            <a:avLst/>
          </a:prstGeom>
        </p:spPr>
      </p:pic>
      <p:sp>
        <p:nvSpPr>
          <p:cNvPr id="2" name="Title 1">
            <a:extLst>
              <a:ext uri="{FF2B5EF4-FFF2-40B4-BE49-F238E27FC236}">
                <a16:creationId xmlns:a16="http://schemas.microsoft.com/office/drawing/2014/main" id="{B6FF9ACC-4F9D-37D5-3256-FEF0CA46CB04}"/>
              </a:ext>
            </a:extLst>
          </p:cNvPr>
          <p:cNvSpPr>
            <a:spLocks noGrp="1"/>
          </p:cNvSpPr>
          <p:nvPr>
            <p:ph type="title"/>
          </p:nvPr>
        </p:nvSpPr>
        <p:spPr>
          <a:xfrm>
            <a:off x="-29817" y="299112"/>
            <a:ext cx="7886700" cy="1325563"/>
          </a:xfrm>
        </p:spPr>
        <p:txBody>
          <a:bodyPr>
            <a:normAutofit/>
          </a:bodyPr>
          <a:lstStyle/>
          <a:p>
            <a:r>
              <a:rPr lang="en-US" sz="4800" b="1" dirty="0">
                <a:solidFill>
                  <a:srgbClr val="0000FF"/>
                </a:solidFill>
              </a:rPr>
              <a:t>WHY</a:t>
            </a:r>
            <a:endParaRPr lang="en-US" sz="4800" b="1" dirty="0">
              <a:solidFill>
                <a:schemeClr val="tx1"/>
              </a:solidFill>
            </a:endParaRPr>
          </a:p>
        </p:txBody>
      </p:sp>
      <p:sp>
        <p:nvSpPr>
          <p:cNvPr id="3" name="TextBox 2">
            <a:extLst>
              <a:ext uri="{FF2B5EF4-FFF2-40B4-BE49-F238E27FC236}">
                <a16:creationId xmlns:a16="http://schemas.microsoft.com/office/drawing/2014/main" id="{FF1F46B3-E25F-CF0D-EA4F-5CAFD1DE50A5}"/>
              </a:ext>
            </a:extLst>
          </p:cNvPr>
          <p:cNvSpPr txBox="1"/>
          <p:nvPr/>
        </p:nvSpPr>
        <p:spPr>
          <a:xfrm>
            <a:off x="334201" y="1760165"/>
            <a:ext cx="8475595" cy="4524315"/>
          </a:xfrm>
          <a:prstGeom prst="rect">
            <a:avLst/>
          </a:prstGeom>
          <a:noFill/>
        </p:spPr>
        <p:txBody>
          <a:bodyPr wrap="square" rtlCol="0">
            <a:spAutoFit/>
          </a:bodyPr>
          <a:lstStyle/>
          <a:p>
            <a:r>
              <a:rPr lang="en-US" b="1" dirty="0">
                <a:latin typeface="+mn-lt"/>
              </a:rPr>
              <a:t>~ What  if  you  had  a  strategic  tool  to  help  you  	imagine  future  possibilities  organized the  areas  	of  most  significance? </a:t>
            </a:r>
          </a:p>
          <a:p>
            <a:endParaRPr lang="en-US" b="1" dirty="0">
              <a:latin typeface="+mn-lt"/>
            </a:endParaRPr>
          </a:p>
          <a:p>
            <a:r>
              <a:rPr lang="en-US" b="1" dirty="0">
                <a:latin typeface="+mn-lt"/>
              </a:rPr>
              <a:t>~ How  can  you  expand  your  perspectives  in  many  	helpful  and  useful  ways? </a:t>
            </a:r>
          </a:p>
          <a:p>
            <a:endParaRPr lang="en-US" b="1" dirty="0">
              <a:latin typeface="+mn-lt"/>
            </a:endParaRPr>
          </a:p>
          <a:p>
            <a:r>
              <a:rPr lang="en-US" b="1" dirty="0">
                <a:latin typeface="+mn-lt"/>
              </a:rPr>
              <a:t>~ What  are  the  most  critical  external  topical  areas  	you  should 	consider?  </a:t>
            </a:r>
          </a:p>
          <a:p>
            <a:endParaRPr lang="en-US" b="1" dirty="0">
              <a:latin typeface="+mn-lt"/>
            </a:endParaRPr>
          </a:p>
          <a:p>
            <a:r>
              <a:rPr lang="en-US" b="1" dirty="0">
                <a:latin typeface="+mn-lt"/>
              </a:rPr>
              <a:t>~ S.T.E.E.P.L.E.  is  P.E.S.T.L.E.  with  the  “Ethical”  	factors  added</a:t>
            </a:r>
          </a:p>
        </p:txBody>
      </p:sp>
      <p:pic>
        <p:nvPicPr>
          <p:cNvPr id="4" name="Picture 3" descr="A diagram of a political system&#10;&#10;Description automatically generated with medium confidence">
            <a:extLst>
              <a:ext uri="{FF2B5EF4-FFF2-40B4-BE49-F238E27FC236}">
                <a16:creationId xmlns:a16="http://schemas.microsoft.com/office/drawing/2014/main" id="{CCAACC68-9558-C21D-EEC8-B2D9153D0F3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8662" y="299112"/>
            <a:ext cx="7625277" cy="1182757"/>
          </a:xfrm>
          <a:prstGeom prst="rect">
            <a:avLst/>
          </a:prstGeom>
        </p:spPr>
      </p:pic>
      <p:sp>
        <p:nvSpPr>
          <p:cNvPr id="5" name="TextBox 4">
            <a:extLst>
              <a:ext uri="{FF2B5EF4-FFF2-40B4-BE49-F238E27FC236}">
                <a16:creationId xmlns:a16="http://schemas.microsoft.com/office/drawing/2014/main" id="{A196F5C0-A735-9051-406D-4211DFD1F17C}"/>
              </a:ext>
            </a:extLst>
          </p:cNvPr>
          <p:cNvSpPr txBox="1"/>
          <p:nvPr/>
        </p:nvSpPr>
        <p:spPr>
          <a:xfrm>
            <a:off x="1191560" y="6500522"/>
            <a:ext cx="8151223" cy="65659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a:t>
            </a:r>
            <a:r>
              <a:rPr lang="en-US" sz="1000" i="1" dirty="0">
                <a:solidFill>
                  <a:schemeClr val="bg1">
                    <a:lumMod val="50000"/>
                  </a:schemeClr>
                </a:solidFill>
                <a:latin typeface="Arial" panose="020B0604020202020204" pitchFamily="34" charset="0"/>
                <a:cs typeface="Arial" panose="020B0604020202020204" pitchFamily="34" charset="0"/>
              </a:rPr>
              <a:t>Source: </a:t>
            </a:r>
            <a:r>
              <a:rPr lang="en-US" sz="1000" dirty="0">
                <a:solidFill>
                  <a:schemeClr val="bg1">
                    <a:lumMod val="50000"/>
                  </a:schemeClr>
                </a:solidFill>
                <a:effectLst/>
                <a:latin typeface="+mn-lt"/>
                <a:ea typeface="Times New Roman" panose="02020603050405020304" pitchFamily="18" charset="0"/>
              </a:rPr>
              <a:t>Richardson, V. (2020a, 2020b, 2023c). </a:t>
            </a:r>
            <a:r>
              <a:rPr lang="en-US" sz="1000" i="1" dirty="0">
                <a:solidFill>
                  <a:schemeClr val="bg1">
                    <a:lumMod val="50000"/>
                  </a:schemeClr>
                </a:solidFill>
                <a:effectLst/>
                <a:latin typeface="+mn-lt"/>
                <a:ea typeface="Times New Roman" panose="02020603050405020304" pitchFamily="18" charset="0"/>
              </a:rPr>
              <a:t>Strategic Foresight: Parts 1, 2 and 3 introduction to Strategic Foresight.)</a:t>
            </a:r>
            <a:endParaRPr lang="en-US" sz="1000" dirty="0">
              <a:solidFill>
                <a:schemeClr val="bg1">
                  <a:lumMod val="50000"/>
                </a:schemeClr>
              </a:solidFill>
              <a:latin typeface="+mn-lt"/>
            </a:endParaRPr>
          </a:p>
          <a:p>
            <a:pPr marL="457200" marR="0" indent="-457200">
              <a:spcBef>
                <a:spcPts val="0"/>
              </a:spcBef>
              <a:spcAft>
                <a:spcPts val="800"/>
              </a:spcAft>
            </a:pPr>
            <a:endParaRPr lang="en-US" sz="10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1000" i="1" dirty="0">
              <a:solidFill>
                <a:schemeClr val="bg1">
                  <a:lumMod val="50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B548E44-9863-FCC0-B6B1-61A195E1375F}"/>
              </a:ext>
            </a:extLst>
          </p:cNvPr>
          <p:cNvSpPr/>
          <p:nvPr/>
        </p:nvSpPr>
        <p:spPr>
          <a:xfrm>
            <a:off x="1191560" y="6503585"/>
            <a:ext cx="6998283" cy="270926"/>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669321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urch with a steeple in a field&#10;&#10;Description automatically generated">
            <a:extLst>
              <a:ext uri="{FF2B5EF4-FFF2-40B4-BE49-F238E27FC236}">
                <a16:creationId xmlns:a16="http://schemas.microsoft.com/office/drawing/2014/main" id="{DFD16E75-8466-39D4-999E-6CDEC460D407}"/>
              </a:ext>
            </a:extLst>
          </p:cNvPr>
          <p:cNvPicPr>
            <a:picLocks noChangeAspect="1"/>
          </p:cNvPicPr>
          <p:nvPr/>
        </p:nvPicPr>
        <p:blipFill>
          <a:blip r:embed="rId3">
            <a:alphaModFix amt="20000"/>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6FF9ACC-4F9D-37D5-3256-FEF0CA46CB04}"/>
              </a:ext>
            </a:extLst>
          </p:cNvPr>
          <p:cNvSpPr>
            <a:spLocks noGrp="1"/>
          </p:cNvSpPr>
          <p:nvPr>
            <p:ph type="title"/>
          </p:nvPr>
        </p:nvSpPr>
        <p:spPr>
          <a:xfrm>
            <a:off x="1" y="554948"/>
            <a:ext cx="9144000" cy="1325563"/>
          </a:xfrm>
        </p:spPr>
        <p:txBody>
          <a:bodyPr>
            <a:normAutofit fontScale="90000"/>
          </a:bodyPr>
          <a:lstStyle/>
          <a:p>
            <a:pPr algn="ctr"/>
            <a:r>
              <a:rPr lang="en-US" sz="4800" b="1" dirty="0">
                <a:solidFill>
                  <a:srgbClr val="0000FF"/>
                </a:solidFill>
              </a:rPr>
              <a:t>Scan the Horizon and Look At  </a:t>
            </a:r>
            <a:br>
              <a:rPr lang="en-US" sz="4800" b="1" dirty="0">
                <a:solidFill>
                  <a:srgbClr val="0000FF"/>
                </a:solidFill>
              </a:rPr>
            </a:br>
            <a:br>
              <a:rPr lang="en-US" sz="4800" b="1" dirty="0">
                <a:solidFill>
                  <a:srgbClr val="0000FF"/>
                </a:solidFill>
              </a:rPr>
            </a:br>
            <a:br>
              <a:rPr lang="en-US" sz="4800" b="1" dirty="0">
                <a:solidFill>
                  <a:srgbClr val="0000FF"/>
                </a:solidFill>
              </a:rPr>
            </a:br>
            <a:r>
              <a:rPr lang="en-US" sz="4800" b="1" dirty="0">
                <a:solidFill>
                  <a:srgbClr val="0000FF"/>
                </a:solidFill>
              </a:rPr>
              <a:t>Factors, Issues, Trends </a:t>
            </a:r>
            <a:endParaRPr lang="en-US" sz="4800" b="1" dirty="0">
              <a:solidFill>
                <a:schemeClr val="tx1"/>
              </a:solidFill>
            </a:endParaRPr>
          </a:p>
        </p:txBody>
      </p:sp>
      <p:sp>
        <p:nvSpPr>
          <p:cNvPr id="3" name="TextBox 2">
            <a:extLst>
              <a:ext uri="{FF2B5EF4-FFF2-40B4-BE49-F238E27FC236}">
                <a16:creationId xmlns:a16="http://schemas.microsoft.com/office/drawing/2014/main" id="{FF1F46B3-E25F-CF0D-EA4F-5CAFD1DE50A5}"/>
              </a:ext>
            </a:extLst>
          </p:cNvPr>
          <p:cNvSpPr txBox="1"/>
          <p:nvPr/>
        </p:nvSpPr>
        <p:spPr>
          <a:xfrm>
            <a:off x="94421" y="2435459"/>
            <a:ext cx="9049579" cy="3970318"/>
          </a:xfrm>
          <a:prstGeom prst="rect">
            <a:avLst/>
          </a:prstGeom>
          <a:noFill/>
        </p:spPr>
        <p:txBody>
          <a:bodyPr wrap="square" rtlCol="0">
            <a:spAutoFit/>
          </a:bodyPr>
          <a:lstStyle/>
          <a:p>
            <a:r>
              <a:rPr lang="en-US" sz="3600" b="1" u="sng" dirty="0">
                <a:latin typeface="+mn-lt"/>
              </a:rPr>
              <a:t>S</a:t>
            </a:r>
            <a:r>
              <a:rPr lang="en-US" sz="3600" b="1" dirty="0">
                <a:latin typeface="+mn-lt"/>
              </a:rPr>
              <a:t>ocial </a:t>
            </a:r>
            <a:r>
              <a:rPr lang="en-US" sz="2000" dirty="0">
                <a:latin typeface="+mn-lt"/>
              </a:rPr>
              <a:t>(cultural, demographic, population growth,  lifestyle...)</a:t>
            </a:r>
          </a:p>
          <a:p>
            <a:r>
              <a:rPr lang="en-US" sz="3600" b="1" u="sng" dirty="0">
                <a:latin typeface="+mn-lt"/>
              </a:rPr>
              <a:t>T</a:t>
            </a:r>
            <a:r>
              <a:rPr lang="en-US" sz="3600" b="1" dirty="0">
                <a:latin typeface="+mn-lt"/>
              </a:rPr>
              <a:t>echnological </a:t>
            </a:r>
            <a:r>
              <a:rPr lang="en-US" sz="2000" dirty="0">
                <a:latin typeface="+mn-lt"/>
              </a:rPr>
              <a:t>(innovations, automation, skilled resources…)</a:t>
            </a:r>
          </a:p>
          <a:p>
            <a:r>
              <a:rPr lang="en-US" sz="3600" b="1" u="sng" dirty="0">
                <a:latin typeface="+mn-lt"/>
              </a:rPr>
              <a:t>E</a:t>
            </a:r>
            <a:r>
              <a:rPr lang="en-US" sz="3600" b="1" dirty="0">
                <a:latin typeface="+mn-lt"/>
              </a:rPr>
              <a:t>conomical </a:t>
            </a:r>
            <a:r>
              <a:rPr lang="en-US" sz="2000" dirty="0">
                <a:latin typeface="+mn-lt"/>
              </a:rPr>
              <a:t>(economy, inflation, interest rates, credit access…) </a:t>
            </a:r>
          </a:p>
          <a:p>
            <a:r>
              <a:rPr lang="en-US" sz="3600" b="1" u="sng" dirty="0">
                <a:latin typeface="+mn-lt"/>
              </a:rPr>
              <a:t>E</a:t>
            </a:r>
            <a:r>
              <a:rPr lang="en-US" sz="3600" b="1" dirty="0">
                <a:latin typeface="+mn-lt"/>
              </a:rPr>
              <a:t>nvironmental</a:t>
            </a:r>
            <a:r>
              <a:rPr lang="en-US" sz="2000" b="1" dirty="0">
                <a:solidFill>
                  <a:prstClr val="black"/>
                </a:solidFill>
                <a:latin typeface="Arial" panose="020B0604020202020204"/>
              </a:rPr>
              <a:t> </a:t>
            </a:r>
            <a:r>
              <a:rPr lang="en-US" sz="2000" dirty="0">
                <a:solidFill>
                  <a:prstClr val="black"/>
                </a:solidFill>
                <a:latin typeface="Arial" panose="020B0604020202020204"/>
              </a:rPr>
              <a:t>(use consumption, weather, waste, resources…)</a:t>
            </a:r>
            <a:endParaRPr lang="en-US" sz="3600" dirty="0">
              <a:latin typeface="+mn-lt"/>
            </a:endParaRPr>
          </a:p>
          <a:p>
            <a:r>
              <a:rPr lang="en-US" sz="3600" b="1" u="sng" dirty="0">
                <a:latin typeface="+mn-lt"/>
              </a:rPr>
              <a:t>P</a:t>
            </a:r>
            <a:r>
              <a:rPr lang="en-US" sz="3600" b="1" dirty="0">
                <a:latin typeface="+mn-lt"/>
              </a:rPr>
              <a:t>olitical </a:t>
            </a:r>
            <a:r>
              <a:rPr lang="en-US" sz="2000" dirty="0">
                <a:solidFill>
                  <a:prstClr val="black"/>
                </a:solidFill>
                <a:latin typeface="Arial" panose="020B0604020202020204"/>
              </a:rPr>
              <a:t>(governmental policy, political stability, economy, tax policy…)</a:t>
            </a:r>
            <a:endParaRPr lang="en-US" sz="3600" dirty="0">
              <a:latin typeface="+mn-lt"/>
            </a:endParaRPr>
          </a:p>
          <a:p>
            <a:r>
              <a:rPr lang="en-US" sz="3600" b="1" u="sng" dirty="0">
                <a:latin typeface="+mn-lt"/>
              </a:rPr>
              <a:t>L</a:t>
            </a:r>
            <a:r>
              <a:rPr lang="en-US" sz="3600" b="1" dirty="0">
                <a:latin typeface="+mn-lt"/>
              </a:rPr>
              <a:t>egal</a:t>
            </a:r>
            <a:r>
              <a:rPr lang="en-US" sz="2000" b="1" dirty="0">
                <a:solidFill>
                  <a:prstClr val="black"/>
                </a:solidFill>
                <a:latin typeface="Arial" panose="020B0604020202020204"/>
              </a:rPr>
              <a:t> </a:t>
            </a:r>
            <a:r>
              <a:rPr lang="en-US" sz="2000" dirty="0">
                <a:solidFill>
                  <a:prstClr val="black"/>
                </a:solidFill>
                <a:latin typeface="Arial" panose="020B0604020202020204"/>
              </a:rPr>
              <a:t>(zoning, courts, health &amp; safety, discrimination, equal opportunity…)</a:t>
            </a:r>
            <a:endParaRPr lang="en-US" sz="3600" dirty="0">
              <a:latin typeface="+mn-lt"/>
            </a:endParaRPr>
          </a:p>
          <a:p>
            <a:r>
              <a:rPr lang="en-US" sz="3600" b="1" u="sng" dirty="0">
                <a:latin typeface="+mn-lt"/>
              </a:rPr>
              <a:t>E</a:t>
            </a:r>
            <a:r>
              <a:rPr lang="en-US" sz="3600" b="1" dirty="0">
                <a:latin typeface="+mn-lt"/>
              </a:rPr>
              <a:t>thical</a:t>
            </a:r>
            <a:r>
              <a:rPr lang="en-US" sz="2000" b="1" dirty="0">
                <a:solidFill>
                  <a:prstClr val="black"/>
                </a:solidFill>
                <a:latin typeface="Arial" panose="020B0604020202020204"/>
              </a:rPr>
              <a:t> </a:t>
            </a:r>
            <a:r>
              <a:rPr lang="en-US" sz="2000" dirty="0">
                <a:solidFill>
                  <a:prstClr val="black"/>
                </a:solidFill>
                <a:latin typeface="Arial" panose="020B0604020202020204"/>
              </a:rPr>
              <a:t>(trust, reputation, business ethics, morals, confidentiality…)</a:t>
            </a:r>
            <a:endParaRPr lang="en-US" sz="3600" dirty="0">
              <a:latin typeface="+mn-lt"/>
            </a:endParaRPr>
          </a:p>
        </p:txBody>
      </p:sp>
      <p:pic>
        <p:nvPicPr>
          <p:cNvPr id="4" name="Picture 3" descr="A diagram of a political system&#10;&#10;Description automatically generated with medium confidence">
            <a:extLst>
              <a:ext uri="{FF2B5EF4-FFF2-40B4-BE49-F238E27FC236}">
                <a16:creationId xmlns:a16="http://schemas.microsoft.com/office/drawing/2014/main" id="{CCAACC68-9558-C21D-EEC8-B2D9153D0F3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06387" y="568546"/>
            <a:ext cx="6331226" cy="1182757"/>
          </a:xfrm>
          <a:prstGeom prst="rect">
            <a:avLst/>
          </a:prstGeom>
        </p:spPr>
      </p:pic>
      <p:sp>
        <p:nvSpPr>
          <p:cNvPr id="5" name="TextBox 4">
            <a:extLst>
              <a:ext uri="{FF2B5EF4-FFF2-40B4-BE49-F238E27FC236}">
                <a16:creationId xmlns:a16="http://schemas.microsoft.com/office/drawing/2014/main" id="{C5FA138B-A5B0-0FF5-9759-8A5F925ABDF2}"/>
              </a:ext>
            </a:extLst>
          </p:cNvPr>
          <p:cNvSpPr txBox="1"/>
          <p:nvPr/>
        </p:nvSpPr>
        <p:spPr>
          <a:xfrm>
            <a:off x="2197510" y="6581001"/>
            <a:ext cx="8576187" cy="246221"/>
          </a:xfrm>
          <a:prstGeom prst="rect">
            <a:avLst/>
          </a:prstGeom>
          <a:noFill/>
        </p:spPr>
        <p:txBody>
          <a:bodyPr wrap="square" rtlCol="0">
            <a:spAutoFit/>
          </a:bodyPr>
          <a:lstStyle/>
          <a:p>
            <a:r>
              <a:rPr lang="en-US" sz="1000" i="1" dirty="0">
                <a:solidFill>
                  <a:schemeClr val="bg1">
                    <a:lumMod val="50000"/>
                  </a:schemeClr>
                </a:solidFill>
                <a:latin typeface="Arial" panose="020B0604020202020204" pitchFamily="34" charset="0"/>
                <a:cs typeface="Arial" panose="020B0604020202020204" pitchFamily="34" charset="0"/>
              </a:rPr>
              <a:t>(Source: </a:t>
            </a:r>
            <a:r>
              <a:rPr lang="en-US" sz="1000" dirty="0">
                <a:solidFill>
                  <a:schemeClr val="bg1">
                    <a:lumMod val="50000"/>
                  </a:schemeClr>
                </a:solidFill>
                <a:latin typeface="Arial" panose="020B0604020202020204" pitchFamily="34" charset="0"/>
                <a:cs typeface="Arial" panose="020B0604020202020204" pitchFamily="34" charset="0"/>
              </a:rPr>
              <a:t>Stephens, L. (2021). STEEPLE analysis outline for an organization</a:t>
            </a:r>
            <a:r>
              <a:rPr lang="en-US" sz="1000" dirty="0">
                <a:latin typeface="Arial" panose="020B0604020202020204" pitchFamily="34" charset="0"/>
                <a:cs typeface="Arial" panose="020B0604020202020204" pitchFamily="34" charset="0"/>
              </a:rPr>
              <a:t>.)</a:t>
            </a:r>
            <a:endParaRPr lang="en-US" sz="1000" i="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8018951-25A9-F268-AA97-2553CFABA5CD}"/>
              </a:ext>
            </a:extLst>
          </p:cNvPr>
          <p:cNvSpPr/>
          <p:nvPr/>
        </p:nvSpPr>
        <p:spPr>
          <a:xfrm>
            <a:off x="2098449" y="6550224"/>
            <a:ext cx="4553073" cy="276998"/>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5812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wooden wheel on a cart&#10;&#10;Description automatically generated">
            <a:extLst>
              <a:ext uri="{FF2B5EF4-FFF2-40B4-BE49-F238E27FC236}">
                <a16:creationId xmlns:a16="http://schemas.microsoft.com/office/drawing/2014/main" id="{34AE71F1-5697-8EA3-78A9-737499B53FE3}"/>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0" y="1"/>
            <a:ext cx="9143980" cy="6857999"/>
          </a:xfrm>
          <a:prstGeom prst="rect">
            <a:avLst/>
          </a:prstGeom>
        </p:spPr>
      </p:pic>
      <p:sp>
        <p:nvSpPr>
          <p:cNvPr id="2" name="Title 1">
            <a:extLst>
              <a:ext uri="{FF2B5EF4-FFF2-40B4-BE49-F238E27FC236}">
                <a16:creationId xmlns:a16="http://schemas.microsoft.com/office/drawing/2014/main" id="{EFFC99A9-5E9A-9B66-4743-09B0C21A6A60}"/>
              </a:ext>
            </a:extLst>
          </p:cNvPr>
          <p:cNvSpPr>
            <a:spLocks noGrp="1"/>
          </p:cNvSpPr>
          <p:nvPr>
            <p:ph type="title"/>
          </p:nvPr>
        </p:nvSpPr>
        <p:spPr>
          <a:xfrm>
            <a:off x="1143000" y="1122362"/>
            <a:ext cx="6858000" cy="2900518"/>
          </a:xfrm>
        </p:spPr>
        <p:txBody>
          <a:bodyPr vert="horz" lIns="91440" tIns="45720" rIns="91440" bIns="45720" rtlCol="0" anchor="b">
            <a:normAutofit/>
          </a:bodyPr>
          <a:lstStyle/>
          <a:p>
            <a:pPr algn="ctr" defTabSz="914400"/>
            <a:r>
              <a:rPr lang="en-US" sz="6000" dirty="0">
                <a:solidFill>
                  <a:srgbClr val="FFFFFF"/>
                </a:solidFill>
              </a:rPr>
              <a:t>Let’s  Not  Reinvent The  Wheel</a:t>
            </a:r>
          </a:p>
        </p:txBody>
      </p:sp>
    </p:spTree>
    <p:extLst>
      <p:ext uri="{BB962C8B-B14F-4D97-AF65-F5344CB8AC3E}">
        <p14:creationId xmlns:p14="http://schemas.microsoft.com/office/powerpoint/2010/main" val="35804057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lescope on a stand&#10;&#10;Description automatically generated">
            <a:extLst>
              <a:ext uri="{FF2B5EF4-FFF2-40B4-BE49-F238E27FC236}">
                <a16:creationId xmlns:a16="http://schemas.microsoft.com/office/drawing/2014/main" id="{3B34CC51-186C-8ADA-2B7A-B1595AC9FC48}"/>
              </a:ext>
            </a:extLst>
          </p:cNvPr>
          <p:cNvPicPr>
            <a:picLocks noChangeAspect="1"/>
          </p:cNvPicPr>
          <p:nvPr/>
        </p:nvPicPr>
        <p:blipFill>
          <a:blip r:embed="rId3" cstate="email">
            <a:alphaModFix amt="20000"/>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2A5BC99-3F25-CDEC-9559-506E8D215A97}"/>
              </a:ext>
            </a:extLst>
          </p:cNvPr>
          <p:cNvSpPr>
            <a:spLocks noGrp="1"/>
          </p:cNvSpPr>
          <p:nvPr>
            <p:ph type="title"/>
          </p:nvPr>
        </p:nvSpPr>
        <p:spPr>
          <a:xfrm>
            <a:off x="1590262" y="-123914"/>
            <a:ext cx="6649277" cy="1325563"/>
          </a:xfrm>
        </p:spPr>
        <p:txBody>
          <a:bodyPr/>
          <a:lstStyle/>
          <a:p>
            <a:r>
              <a:rPr lang="en-US" b="1" dirty="0">
                <a:solidFill>
                  <a:schemeClr val="tx1"/>
                </a:solidFill>
              </a:rPr>
              <a:t>The FUTURE: Seen Through </a:t>
            </a:r>
            <a:r>
              <a:rPr lang="en-US" b="1" u="sng" dirty="0">
                <a:solidFill>
                  <a:schemeClr val="tx1"/>
                </a:solidFill>
              </a:rPr>
              <a:t>The Lens of a Futures Wheel</a:t>
            </a:r>
          </a:p>
        </p:txBody>
      </p:sp>
      <p:sp>
        <p:nvSpPr>
          <p:cNvPr id="7" name="TextBox 6">
            <a:extLst>
              <a:ext uri="{FF2B5EF4-FFF2-40B4-BE49-F238E27FC236}">
                <a16:creationId xmlns:a16="http://schemas.microsoft.com/office/drawing/2014/main" id="{246A144B-50D6-68A2-BBE3-8F2C88387707}"/>
              </a:ext>
            </a:extLst>
          </p:cNvPr>
          <p:cNvSpPr txBox="1"/>
          <p:nvPr/>
        </p:nvSpPr>
        <p:spPr>
          <a:xfrm>
            <a:off x="1689178" y="6323459"/>
            <a:ext cx="5975879" cy="400110"/>
          </a:xfrm>
          <a:prstGeom prst="rect">
            <a:avLst/>
          </a:prstGeom>
          <a:noFill/>
        </p:spPr>
        <p:txBody>
          <a:bodyPr wrap="square" rtlCol="0">
            <a:spAutoFit/>
          </a:bodyPr>
          <a:lstStyle/>
          <a:p>
            <a:r>
              <a:rPr lang="en-US" sz="1000" i="1" dirty="0">
                <a:solidFill>
                  <a:schemeClr val="bg1">
                    <a:lumMod val="50000"/>
                  </a:schemeClr>
                </a:solidFill>
                <a:latin typeface="+mn-lt"/>
              </a:rPr>
              <a:t>(Sources: </a:t>
            </a:r>
            <a:r>
              <a:rPr lang="en-US" sz="1000" dirty="0">
                <a:solidFill>
                  <a:schemeClr val="bg1">
                    <a:lumMod val="50000"/>
                  </a:schemeClr>
                </a:solidFill>
                <a:latin typeface="+mn-lt"/>
              </a:rPr>
              <a:t>Glenn, J. C. (2009). The futures wheel. </a:t>
            </a:r>
            <a:r>
              <a:rPr lang="en-US" sz="1000" i="1" dirty="0">
                <a:solidFill>
                  <a:schemeClr val="bg1">
                    <a:lumMod val="50000"/>
                  </a:schemeClr>
                </a:solidFill>
                <a:latin typeface="+mn-lt"/>
              </a:rPr>
              <a:t>Futures research methodology.; </a:t>
            </a:r>
            <a:r>
              <a:rPr lang="en-US" sz="1000" dirty="0">
                <a:solidFill>
                  <a:schemeClr val="bg1">
                    <a:lumMod val="50000"/>
                  </a:schemeClr>
                </a:solidFill>
                <a:latin typeface="+mn-lt"/>
              </a:rPr>
              <a:t>Glenn, J. C. &amp; Gordon T.J. (Eds.). (2009). Futures research methodology-version 3-0.</a:t>
            </a:r>
            <a:r>
              <a:rPr lang="en-US" sz="1000" i="1" dirty="0">
                <a:solidFill>
                  <a:schemeClr val="bg1">
                    <a:lumMod val="50000"/>
                  </a:schemeClr>
                </a:solidFill>
                <a:latin typeface="+mn-lt"/>
              </a:rPr>
              <a:t>)</a:t>
            </a:r>
            <a:endParaRPr lang="en-US" sz="1000" dirty="0">
              <a:solidFill>
                <a:schemeClr val="bg1">
                  <a:lumMod val="50000"/>
                </a:schemeClr>
              </a:solidFill>
              <a:latin typeface="+mn-lt"/>
            </a:endParaRPr>
          </a:p>
        </p:txBody>
      </p:sp>
      <p:sp>
        <p:nvSpPr>
          <p:cNvPr id="8" name="TextBox 7">
            <a:extLst>
              <a:ext uri="{FF2B5EF4-FFF2-40B4-BE49-F238E27FC236}">
                <a16:creationId xmlns:a16="http://schemas.microsoft.com/office/drawing/2014/main" id="{DCCBD3E7-E50E-7B98-A76B-225621EF0E02}"/>
              </a:ext>
            </a:extLst>
          </p:cNvPr>
          <p:cNvSpPr txBox="1"/>
          <p:nvPr/>
        </p:nvSpPr>
        <p:spPr>
          <a:xfrm>
            <a:off x="149087" y="1928504"/>
            <a:ext cx="8686800" cy="3785652"/>
          </a:xfrm>
          <a:prstGeom prst="rect">
            <a:avLst/>
          </a:prstGeom>
          <a:noFill/>
        </p:spPr>
        <p:txBody>
          <a:bodyPr wrap="square" rtlCol="0">
            <a:spAutoFit/>
          </a:bodyPr>
          <a:lstStyle/>
          <a:p>
            <a:pPr marL="457200" indent="-457200">
              <a:buAutoNum type="arabicPeriod"/>
              <a:tabLst>
                <a:tab pos="854075" algn="l"/>
              </a:tabLst>
            </a:pPr>
            <a:r>
              <a:rPr lang="en-US" b="1" dirty="0">
                <a:latin typeface="+mn-lt"/>
              </a:rPr>
              <a:t>Organize  thoughts  about  the  future of  an  event  (or 	trend)  through  brainstorming</a:t>
            </a:r>
          </a:p>
          <a:p>
            <a:pPr marL="457200" indent="-457200">
              <a:buAutoNum type="arabicPeriod"/>
              <a:tabLst>
                <a:tab pos="854075" algn="l"/>
              </a:tabLst>
            </a:pPr>
            <a:endParaRPr lang="en-US" b="1" dirty="0">
              <a:latin typeface="+mn-lt"/>
            </a:endParaRPr>
          </a:p>
          <a:p>
            <a:pPr marL="457200" indent="-457200">
              <a:buAutoNum type="arabicPeriod"/>
              <a:tabLst>
                <a:tab pos="854075" algn="l"/>
              </a:tabLst>
            </a:pPr>
            <a:r>
              <a:rPr lang="en-US" b="1" dirty="0">
                <a:latin typeface="+mn-lt"/>
              </a:rPr>
              <a:t>A  method  to  think  about  future  implications  of current  issues  things  and  how  they  are  related</a:t>
            </a:r>
          </a:p>
          <a:p>
            <a:pPr marL="457200" indent="-457200">
              <a:buAutoNum type="arabicPeriod"/>
              <a:tabLst>
                <a:tab pos="854075" algn="l"/>
              </a:tabLst>
            </a:pPr>
            <a:endParaRPr lang="en-US" b="1" dirty="0">
              <a:latin typeface="+mn-lt"/>
            </a:endParaRPr>
          </a:p>
          <a:p>
            <a:pPr marL="457200" indent="-457200">
              <a:buAutoNum type="arabicPeriod"/>
              <a:tabLst>
                <a:tab pos="854075" algn="l"/>
              </a:tabLst>
            </a:pPr>
            <a:r>
              <a:rPr lang="en-US" b="1" dirty="0">
                <a:latin typeface="+mn-lt"/>
              </a:rPr>
              <a:t>Separate  immediate  primary  impacts  (1</a:t>
            </a:r>
            <a:r>
              <a:rPr lang="en-US" b="1" baseline="30000" dirty="0">
                <a:latin typeface="+mn-lt"/>
              </a:rPr>
              <a:t>st</a:t>
            </a:r>
            <a:r>
              <a:rPr lang="en-US" b="1" dirty="0">
                <a:latin typeface="+mn-lt"/>
              </a:rPr>
              <a:t>  Order), 	from  secondary  impacts  (2</a:t>
            </a:r>
            <a:r>
              <a:rPr lang="en-US" b="1" baseline="30000" dirty="0">
                <a:latin typeface="+mn-lt"/>
              </a:rPr>
              <a:t>nd</a:t>
            </a:r>
            <a:r>
              <a:rPr lang="en-US" b="1" dirty="0">
                <a:latin typeface="+mn-lt"/>
              </a:rPr>
              <a:t>  Order)  from  tertiary 	impacts  (3</a:t>
            </a:r>
            <a:r>
              <a:rPr lang="en-US" b="1" baseline="30000" dirty="0">
                <a:latin typeface="+mn-lt"/>
              </a:rPr>
              <a:t>rd</a:t>
            </a:r>
            <a:r>
              <a:rPr lang="en-US" b="1" dirty="0">
                <a:latin typeface="+mn-lt"/>
              </a:rPr>
              <a:t>  Order), etc.</a:t>
            </a:r>
          </a:p>
          <a:p>
            <a:endParaRPr lang="en-US" b="1" dirty="0">
              <a:latin typeface="+mn-lt"/>
            </a:endParaRPr>
          </a:p>
        </p:txBody>
      </p:sp>
      <p:sp>
        <p:nvSpPr>
          <p:cNvPr id="3" name="Rectangle 2">
            <a:extLst>
              <a:ext uri="{FF2B5EF4-FFF2-40B4-BE49-F238E27FC236}">
                <a16:creationId xmlns:a16="http://schemas.microsoft.com/office/drawing/2014/main" id="{2AB76727-626D-8FF4-06F4-F1AC11E21FFF}"/>
              </a:ext>
            </a:extLst>
          </p:cNvPr>
          <p:cNvSpPr/>
          <p:nvPr/>
        </p:nvSpPr>
        <p:spPr>
          <a:xfrm>
            <a:off x="1590263" y="6323460"/>
            <a:ext cx="5788548" cy="400109"/>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4748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280BFF8-86F9-7ABB-6332-79FE78F8A720}"/>
              </a:ext>
            </a:extLst>
          </p:cNvPr>
          <p:cNvSpPr/>
          <p:nvPr/>
        </p:nvSpPr>
        <p:spPr>
          <a:xfrm>
            <a:off x="0" y="0"/>
            <a:ext cx="9144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4CB59C03-A188-2C27-6BEB-347D9FA0AA49}"/>
              </a:ext>
            </a:extLst>
          </p:cNvPr>
          <p:cNvGrpSpPr/>
          <p:nvPr/>
        </p:nvGrpSpPr>
        <p:grpSpPr>
          <a:xfrm rot="285005">
            <a:off x="2906461" y="419436"/>
            <a:ext cx="2906367" cy="1481938"/>
            <a:chOff x="393423" y="685801"/>
            <a:chExt cx="2906367" cy="1481938"/>
          </a:xfrm>
          <a:solidFill>
            <a:schemeClr val="accent4">
              <a:lumMod val="60000"/>
              <a:lumOff val="40000"/>
            </a:schemeClr>
          </a:solidFill>
        </p:grpSpPr>
        <p:sp>
          <p:nvSpPr>
            <p:cNvPr id="5" name="Thought Bubble: Cloud 4">
              <a:extLst>
                <a:ext uri="{FF2B5EF4-FFF2-40B4-BE49-F238E27FC236}">
                  <a16:creationId xmlns:a16="http://schemas.microsoft.com/office/drawing/2014/main" id="{F9AAFA8B-170C-945C-1A7E-558204A2FC1B}"/>
                </a:ext>
              </a:extLst>
            </p:cNvPr>
            <p:cNvSpPr/>
            <p:nvPr/>
          </p:nvSpPr>
          <p:spPr>
            <a:xfrm>
              <a:off x="393423" y="685801"/>
              <a:ext cx="2906367" cy="1481938"/>
            </a:xfrm>
            <a:prstGeom prst="cloudCallou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95421F7-29BF-7A76-6D32-597159632BE0}"/>
                </a:ext>
              </a:extLst>
            </p:cNvPr>
            <p:cNvSpPr txBox="1"/>
            <p:nvPr/>
          </p:nvSpPr>
          <p:spPr>
            <a:xfrm rot="21309379">
              <a:off x="582033" y="735372"/>
              <a:ext cx="2542762" cy="1323439"/>
            </a:xfrm>
            <a:prstGeom prst="rect">
              <a:avLst/>
            </a:prstGeom>
            <a:noFill/>
          </p:spPr>
          <p:txBody>
            <a:bodyPr wrap="square" rtlCol="0">
              <a:spAutoFit/>
            </a:bodyPr>
            <a:lstStyle/>
            <a:p>
              <a:pPr algn="ctr"/>
              <a:r>
                <a:rPr lang="en-US" sz="2000" b="1" dirty="0">
                  <a:latin typeface="+mn-lt"/>
                </a:rPr>
                <a:t>A proven process to  rationally  consider  the  future</a:t>
              </a:r>
            </a:p>
          </p:txBody>
        </p:sp>
      </p:grpSp>
      <p:grpSp>
        <p:nvGrpSpPr>
          <p:cNvPr id="19" name="Group 18">
            <a:extLst>
              <a:ext uri="{FF2B5EF4-FFF2-40B4-BE49-F238E27FC236}">
                <a16:creationId xmlns:a16="http://schemas.microsoft.com/office/drawing/2014/main" id="{87B87774-5E82-92B2-6C9E-25D79290974D}"/>
              </a:ext>
            </a:extLst>
          </p:cNvPr>
          <p:cNvGrpSpPr/>
          <p:nvPr/>
        </p:nvGrpSpPr>
        <p:grpSpPr>
          <a:xfrm rot="18957968">
            <a:off x="284004" y="1644254"/>
            <a:ext cx="2823541" cy="1325563"/>
            <a:chOff x="4670563" y="650020"/>
            <a:chExt cx="2823541" cy="1325563"/>
          </a:xfrm>
        </p:grpSpPr>
        <p:sp>
          <p:nvSpPr>
            <p:cNvPr id="6" name="Thought Bubble: Cloud 5">
              <a:extLst>
                <a:ext uri="{FF2B5EF4-FFF2-40B4-BE49-F238E27FC236}">
                  <a16:creationId xmlns:a16="http://schemas.microsoft.com/office/drawing/2014/main" id="{315C879D-9405-7DCC-AD51-926F6718450E}"/>
                </a:ext>
              </a:extLst>
            </p:cNvPr>
            <p:cNvSpPr/>
            <p:nvPr/>
          </p:nvSpPr>
          <p:spPr>
            <a:xfrm>
              <a:off x="4670563" y="650020"/>
              <a:ext cx="2823541" cy="1325563"/>
            </a:xfrm>
            <a:prstGeom prst="cloudCallou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633F788-DD9C-753B-1471-6321CB4FB602}"/>
                </a:ext>
              </a:extLst>
            </p:cNvPr>
            <p:cNvSpPr txBox="1"/>
            <p:nvPr/>
          </p:nvSpPr>
          <p:spPr>
            <a:xfrm>
              <a:off x="4793972" y="758351"/>
              <a:ext cx="2542762" cy="1015663"/>
            </a:xfrm>
            <a:prstGeom prst="rect">
              <a:avLst/>
            </a:prstGeom>
            <a:noFill/>
          </p:spPr>
          <p:txBody>
            <a:bodyPr wrap="square" rtlCol="0">
              <a:spAutoFit/>
            </a:bodyPr>
            <a:lstStyle/>
            <a:p>
              <a:pPr algn="ctr"/>
              <a:r>
                <a:rPr lang="en-US" sz="2000" b="1" dirty="0">
                  <a:latin typeface="+mn-lt"/>
                </a:rPr>
                <a:t>Group collaboration  fosters  creativity</a:t>
              </a:r>
            </a:p>
          </p:txBody>
        </p:sp>
      </p:grpSp>
      <p:grpSp>
        <p:nvGrpSpPr>
          <p:cNvPr id="18" name="Group 17">
            <a:extLst>
              <a:ext uri="{FF2B5EF4-FFF2-40B4-BE49-F238E27FC236}">
                <a16:creationId xmlns:a16="http://schemas.microsoft.com/office/drawing/2014/main" id="{00AA9DDF-D88F-3D2F-E110-C5592C7164F2}"/>
              </a:ext>
            </a:extLst>
          </p:cNvPr>
          <p:cNvGrpSpPr/>
          <p:nvPr/>
        </p:nvGrpSpPr>
        <p:grpSpPr>
          <a:xfrm rot="1929581">
            <a:off x="6016060" y="1235294"/>
            <a:ext cx="3132070" cy="1778806"/>
            <a:chOff x="720167" y="2789355"/>
            <a:chExt cx="3132070" cy="1608578"/>
          </a:xfrm>
          <a:solidFill>
            <a:srgbClr val="00B050"/>
          </a:solidFill>
        </p:grpSpPr>
        <p:sp>
          <p:nvSpPr>
            <p:cNvPr id="7" name="Thought Bubble: Cloud 6">
              <a:extLst>
                <a:ext uri="{FF2B5EF4-FFF2-40B4-BE49-F238E27FC236}">
                  <a16:creationId xmlns:a16="http://schemas.microsoft.com/office/drawing/2014/main" id="{C7A59751-02CC-4B37-5B85-A219409EB62F}"/>
                </a:ext>
              </a:extLst>
            </p:cNvPr>
            <p:cNvSpPr/>
            <p:nvPr/>
          </p:nvSpPr>
          <p:spPr>
            <a:xfrm>
              <a:off x="720167" y="2789355"/>
              <a:ext cx="3132070" cy="1608578"/>
            </a:xfrm>
            <a:prstGeom prst="cloudCallou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097AF25-F5DE-DADB-7935-83C7D3B11315}"/>
                </a:ext>
              </a:extLst>
            </p:cNvPr>
            <p:cNvSpPr txBox="1"/>
            <p:nvPr/>
          </p:nvSpPr>
          <p:spPr>
            <a:xfrm>
              <a:off x="1153459" y="2945607"/>
              <a:ext cx="2105636" cy="1196789"/>
            </a:xfrm>
            <a:prstGeom prst="rect">
              <a:avLst/>
            </a:prstGeom>
            <a:noFill/>
          </p:spPr>
          <p:txBody>
            <a:bodyPr wrap="square" rtlCol="0">
              <a:spAutoFit/>
            </a:bodyPr>
            <a:lstStyle/>
            <a:p>
              <a:pPr algn="ctr"/>
              <a:r>
                <a:rPr lang="en-US" sz="2000" b="1" dirty="0">
                  <a:solidFill>
                    <a:schemeClr val="bg1"/>
                  </a:solidFill>
                  <a:latin typeface="+mn-lt"/>
                </a:rPr>
                <a:t>Reorients  from the  rearview  mirror  to  the  horizon</a:t>
              </a:r>
            </a:p>
          </p:txBody>
        </p:sp>
      </p:grpSp>
      <p:grpSp>
        <p:nvGrpSpPr>
          <p:cNvPr id="20" name="Group 19">
            <a:extLst>
              <a:ext uri="{FF2B5EF4-FFF2-40B4-BE49-F238E27FC236}">
                <a16:creationId xmlns:a16="http://schemas.microsoft.com/office/drawing/2014/main" id="{3A757FAF-2369-C32E-36B0-A400367BF890}"/>
              </a:ext>
            </a:extLst>
          </p:cNvPr>
          <p:cNvGrpSpPr/>
          <p:nvPr/>
        </p:nvGrpSpPr>
        <p:grpSpPr>
          <a:xfrm rot="7591711">
            <a:off x="5589807" y="4029254"/>
            <a:ext cx="3026259" cy="1481939"/>
            <a:chOff x="4793973" y="2654900"/>
            <a:chExt cx="3026259" cy="1481939"/>
          </a:xfrm>
          <a:solidFill>
            <a:srgbClr val="990099"/>
          </a:solidFill>
        </p:grpSpPr>
        <p:sp>
          <p:nvSpPr>
            <p:cNvPr id="8" name="Thought Bubble: Cloud 7">
              <a:extLst>
                <a:ext uri="{FF2B5EF4-FFF2-40B4-BE49-F238E27FC236}">
                  <a16:creationId xmlns:a16="http://schemas.microsoft.com/office/drawing/2014/main" id="{ACFA25CF-1AF7-EFEF-C473-326F5AD32F4A}"/>
                </a:ext>
              </a:extLst>
            </p:cNvPr>
            <p:cNvSpPr/>
            <p:nvPr/>
          </p:nvSpPr>
          <p:spPr>
            <a:xfrm>
              <a:off x="4793973" y="2654900"/>
              <a:ext cx="3026259" cy="1481939"/>
            </a:xfrm>
            <a:prstGeom prst="cloudCallou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8DF7860-8116-EB94-FA0E-B34A025E9C94}"/>
                </a:ext>
              </a:extLst>
            </p:cNvPr>
            <p:cNvSpPr txBox="1"/>
            <p:nvPr/>
          </p:nvSpPr>
          <p:spPr>
            <a:xfrm rot="10583947">
              <a:off x="5015946" y="3054122"/>
              <a:ext cx="2746929" cy="707886"/>
            </a:xfrm>
            <a:prstGeom prst="rect">
              <a:avLst/>
            </a:prstGeom>
            <a:grpFill/>
          </p:spPr>
          <p:txBody>
            <a:bodyPr wrap="square" rtlCol="0">
              <a:spAutoFit/>
            </a:bodyPr>
            <a:lstStyle/>
            <a:p>
              <a:pPr algn="ctr"/>
              <a:r>
                <a:rPr lang="en-US" sz="2000" b="1" dirty="0">
                  <a:solidFill>
                    <a:schemeClr val="bg1"/>
                  </a:solidFill>
                  <a:latin typeface="+mn-lt"/>
                </a:rPr>
                <a:t>Projects trends into the future</a:t>
              </a:r>
            </a:p>
          </p:txBody>
        </p:sp>
      </p:grpSp>
      <p:grpSp>
        <p:nvGrpSpPr>
          <p:cNvPr id="21" name="Group 20">
            <a:extLst>
              <a:ext uri="{FF2B5EF4-FFF2-40B4-BE49-F238E27FC236}">
                <a16:creationId xmlns:a16="http://schemas.microsoft.com/office/drawing/2014/main" id="{905EE464-4A78-8D88-E175-45AFC243BAAA}"/>
              </a:ext>
            </a:extLst>
          </p:cNvPr>
          <p:cNvGrpSpPr/>
          <p:nvPr/>
        </p:nvGrpSpPr>
        <p:grpSpPr>
          <a:xfrm rot="13383388">
            <a:off x="-240846" y="4128032"/>
            <a:ext cx="3153532" cy="1481938"/>
            <a:chOff x="575225" y="4793974"/>
            <a:chExt cx="3153532" cy="1481938"/>
          </a:xfrm>
          <a:solidFill>
            <a:schemeClr val="accent2">
              <a:lumMod val="75000"/>
            </a:schemeClr>
          </a:solidFill>
        </p:grpSpPr>
        <p:sp>
          <p:nvSpPr>
            <p:cNvPr id="9" name="Thought Bubble: Cloud 8">
              <a:extLst>
                <a:ext uri="{FF2B5EF4-FFF2-40B4-BE49-F238E27FC236}">
                  <a16:creationId xmlns:a16="http://schemas.microsoft.com/office/drawing/2014/main" id="{1F4B611F-53BA-B0CD-F800-52D5CBD63CF0}"/>
                </a:ext>
              </a:extLst>
            </p:cNvPr>
            <p:cNvSpPr/>
            <p:nvPr/>
          </p:nvSpPr>
          <p:spPr>
            <a:xfrm>
              <a:off x="575225" y="4793974"/>
              <a:ext cx="3132069" cy="1481938"/>
            </a:xfrm>
            <a:prstGeom prst="cloudCallou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39A8256-D017-3A26-5D64-E5C25E396F06}"/>
                </a:ext>
              </a:extLst>
            </p:cNvPr>
            <p:cNvSpPr txBox="1"/>
            <p:nvPr/>
          </p:nvSpPr>
          <p:spPr>
            <a:xfrm rot="10614025">
              <a:off x="663362" y="4909841"/>
              <a:ext cx="3065395" cy="1015663"/>
            </a:xfrm>
            <a:prstGeom prst="rect">
              <a:avLst/>
            </a:prstGeom>
            <a:noFill/>
          </p:spPr>
          <p:txBody>
            <a:bodyPr wrap="square" rtlCol="0">
              <a:spAutoFit/>
            </a:bodyPr>
            <a:lstStyle/>
            <a:p>
              <a:pPr algn="ctr"/>
              <a:r>
                <a:rPr lang="en-US" sz="2000" b="1" dirty="0">
                  <a:solidFill>
                    <a:schemeClr val="bg1"/>
                  </a:solidFill>
                  <a:latin typeface="+mn-lt"/>
                </a:rPr>
                <a:t>Exposes what we don’t know that could hurt or impact us</a:t>
              </a:r>
            </a:p>
          </p:txBody>
        </p:sp>
      </p:grpSp>
      <p:grpSp>
        <p:nvGrpSpPr>
          <p:cNvPr id="22" name="Group 21">
            <a:extLst>
              <a:ext uri="{FF2B5EF4-FFF2-40B4-BE49-F238E27FC236}">
                <a16:creationId xmlns:a16="http://schemas.microsoft.com/office/drawing/2014/main" id="{08BEE2C6-DBDC-DFA5-BBB2-3CD00914CBE5}"/>
              </a:ext>
            </a:extLst>
          </p:cNvPr>
          <p:cNvGrpSpPr/>
          <p:nvPr/>
        </p:nvGrpSpPr>
        <p:grpSpPr>
          <a:xfrm rot="10800000">
            <a:off x="2771459" y="5338100"/>
            <a:ext cx="3240090" cy="1408043"/>
            <a:chOff x="5015946" y="4793974"/>
            <a:chExt cx="3096303" cy="1408043"/>
          </a:xfrm>
          <a:solidFill>
            <a:srgbClr val="FF0000"/>
          </a:solidFill>
        </p:grpSpPr>
        <p:sp>
          <p:nvSpPr>
            <p:cNvPr id="10" name="Thought Bubble: Cloud 9">
              <a:extLst>
                <a:ext uri="{FF2B5EF4-FFF2-40B4-BE49-F238E27FC236}">
                  <a16:creationId xmlns:a16="http://schemas.microsoft.com/office/drawing/2014/main" id="{EA9A25E1-AC61-C4EE-5CA7-653CA99E280E}"/>
                </a:ext>
              </a:extLst>
            </p:cNvPr>
            <p:cNvSpPr/>
            <p:nvPr/>
          </p:nvSpPr>
          <p:spPr>
            <a:xfrm>
              <a:off x="5015946" y="4793974"/>
              <a:ext cx="3065395" cy="1408043"/>
            </a:xfrm>
            <a:prstGeom prst="cloudCallou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F0984A1-4D76-6520-084E-A4B0696AABEE}"/>
                </a:ext>
              </a:extLst>
            </p:cNvPr>
            <p:cNvSpPr txBox="1"/>
            <p:nvPr/>
          </p:nvSpPr>
          <p:spPr>
            <a:xfrm rot="10800000">
              <a:off x="5139618" y="5135043"/>
              <a:ext cx="2972631" cy="707886"/>
            </a:xfrm>
            <a:prstGeom prst="rect">
              <a:avLst/>
            </a:prstGeom>
            <a:noFill/>
          </p:spPr>
          <p:txBody>
            <a:bodyPr wrap="square" rtlCol="0">
              <a:spAutoFit/>
            </a:bodyPr>
            <a:lstStyle/>
            <a:p>
              <a:pPr algn="ctr"/>
              <a:r>
                <a:rPr lang="en-US" sz="2000" b="1" dirty="0">
                  <a:solidFill>
                    <a:schemeClr val="bg1"/>
                  </a:solidFill>
                  <a:latin typeface="+mn-lt"/>
                </a:rPr>
                <a:t>Starts to prepares us for an uncertain future</a:t>
              </a:r>
            </a:p>
          </p:txBody>
        </p:sp>
      </p:grpSp>
      <p:pic>
        <p:nvPicPr>
          <p:cNvPr id="26" name="Picture 25">
            <a:extLst>
              <a:ext uri="{FF2B5EF4-FFF2-40B4-BE49-F238E27FC236}">
                <a16:creationId xmlns:a16="http://schemas.microsoft.com/office/drawing/2014/main" id="{E0BFA753-3AD4-BE40-C87D-5C5D88376EA7}"/>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050700" y="2010680"/>
            <a:ext cx="4548586" cy="3176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7FEF7C7-09DF-72D3-4E20-4993816CCF52}"/>
              </a:ext>
            </a:extLst>
          </p:cNvPr>
          <p:cNvSpPr>
            <a:spLocks noGrp="1"/>
          </p:cNvSpPr>
          <p:nvPr>
            <p:ph type="title"/>
          </p:nvPr>
        </p:nvSpPr>
        <p:spPr>
          <a:xfrm>
            <a:off x="2471797" y="2126368"/>
            <a:ext cx="10143711" cy="1325563"/>
          </a:xfrm>
        </p:spPr>
        <p:txBody>
          <a:bodyPr>
            <a:normAutofit/>
          </a:bodyPr>
          <a:lstStyle/>
          <a:p>
            <a:r>
              <a:rPr lang="en-US" sz="2400" b="1" u="sng" dirty="0"/>
              <a:t>Futures  Wheel  Benefits</a:t>
            </a:r>
          </a:p>
        </p:txBody>
      </p:sp>
      <p:sp>
        <p:nvSpPr>
          <p:cNvPr id="3" name="TextBox 2">
            <a:extLst>
              <a:ext uri="{FF2B5EF4-FFF2-40B4-BE49-F238E27FC236}">
                <a16:creationId xmlns:a16="http://schemas.microsoft.com/office/drawing/2014/main" id="{5AC61FE4-4FFD-66E0-E03E-A54B2336AA43}"/>
              </a:ext>
            </a:extLst>
          </p:cNvPr>
          <p:cNvSpPr txBox="1"/>
          <p:nvPr/>
        </p:nvSpPr>
        <p:spPr>
          <a:xfrm>
            <a:off x="91866" y="6303539"/>
            <a:ext cx="2613569" cy="1118255"/>
          </a:xfrm>
          <a:prstGeom prst="rect">
            <a:avLst/>
          </a:prstGeom>
          <a:noFill/>
        </p:spPr>
        <p:txBody>
          <a:bodyPr wrap="square" rtlCol="0">
            <a:spAutoFit/>
          </a:bodyPr>
          <a:lstStyle/>
          <a:p>
            <a:r>
              <a:rPr lang="en-US" sz="1000" dirty="0">
                <a:solidFill>
                  <a:schemeClr val="bg2">
                    <a:lumMod val="50000"/>
                  </a:schemeClr>
                </a:solidFill>
                <a:latin typeface="Arial" panose="020B0604020202020204" pitchFamily="34" charset="0"/>
                <a:cs typeface="Arial" panose="020B0604020202020204" pitchFamily="34" charset="0"/>
              </a:rPr>
              <a:t>(</a:t>
            </a:r>
            <a:r>
              <a:rPr lang="en-US" sz="1000" i="1" dirty="0">
                <a:solidFill>
                  <a:schemeClr val="bg2">
                    <a:lumMod val="50000"/>
                  </a:schemeClr>
                </a:solidFill>
                <a:latin typeface="Arial" panose="020B0604020202020204" pitchFamily="34" charset="0"/>
                <a:cs typeface="Arial" panose="020B0604020202020204" pitchFamily="34" charset="0"/>
              </a:rPr>
              <a:t>Source: </a:t>
            </a:r>
            <a:r>
              <a:rPr lang="en-US" sz="1000" dirty="0">
                <a:solidFill>
                  <a:schemeClr val="bg2">
                    <a:lumMod val="50000"/>
                  </a:schemeClr>
                </a:solidFill>
                <a:effectLst/>
                <a:latin typeface="+mn-lt"/>
                <a:ea typeface="Times New Roman" panose="02020603050405020304" pitchFamily="18" charset="0"/>
              </a:rPr>
              <a:t>Richardson, V. (2020a, 2020b, 2023c). </a:t>
            </a:r>
            <a:r>
              <a:rPr lang="en-US" sz="1000" i="1" dirty="0">
                <a:solidFill>
                  <a:schemeClr val="bg2">
                    <a:lumMod val="50000"/>
                  </a:schemeClr>
                </a:solidFill>
                <a:effectLst/>
                <a:latin typeface="+mn-lt"/>
                <a:ea typeface="Times New Roman" panose="02020603050405020304" pitchFamily="18" charset="0"/>
              </a:rPr>
              <a:t>Strategic Foresight: Parts 1, 2 and 3 introduction to Strategic Foresight.)</a:t>
            </a:r>
            <a:endParaRPr lang="en-US" sz="1000" dirty="0">
              <a:solidFill>
                <a:schemeClr val="bg2">
                  <a:lumMod val="50000"/>
                </a:schemeClr>
              </a:solidFill>
              <a:latin typeface="+mn-lt"/>
            </a:endParaRPr>
          </a:p>
          <a:p>
            <a:endParaRPr lang="en-US" sz="1000" dirty="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800"/>
              </a:spcAft>
            </a:pPr>
            <a:endParaRPr lang="en-US" sz="1000" dirty="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1000" i="1" dirty="0">
              <a:solidFill>
                <a:schemeClr val="bg1">
                  <a:lumMod val="6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D6DFA5B-6073-6C0C-9E78-DE3715F405C8}"/>
              </a:ext>
            </a:extLst>
          </p:cNvPr>
          <p:cNvSpPr/>
          <p:nvPr/>
        </p:nvSpPr>
        <p:spPr>
          <a:xfrm>
            <a:off x="62198" y="6321018"/>
            <a:ext cx="2564084" cy="506241"/>
          </a:xfrm>
          <a:prstGeom prst="rect">
            <a:avLst/>
          </a:prstGeom>
          <a:noFill/>
          <a:ln w="127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14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565096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722" y="2420200"/>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8D0F11-F01F-374D-88A7-3D05332D7E25}"/>
              </a:ext>
            </a:extLst>
          </p:cNvPr>
          <p:cNvSpPr>
            <a:spLocks noGrp="1"/>
          </p:cNvSpPr>
          <p:nvPr>
            <p:ph type="title"/>
          </p:nvPr>
        </p:nvSpPr>
        <p:spPr>
          <a:xfrm>
            <a:off x="767514" y="111535"/>
            <a:ext cx="4740965" cy="1627274"/>
          </a:xfrm>
        </p:spPr>
        <p:txBody>
          <a:bodyPr vert="horz" lIns="91440" tIns="45720" rIns="91440" bIns="45720" rtlCol="0" anchor="t">
            <a:normAutofit/>
          </a:bodyPr>
          <a:lstStyle/>
          <a:p>
            <a:pPr algn="ctr" defTabSz="914400"/>
            <a:r>
              <a:rPr lang="en-US" sz="3200" kern="1200" dirty="0">
                <a:latin typeface="+mj-lt"/>
                <a:ea typeface="+mj-ea"/>
                <a:cs typeface="+mj-cs"/>
              </a:rPr>
              <a:t>A Glimpse Into The FUTUREs Wheel?</a:t>
            </a:r>
          </a:p>
        </p:txBody>
      </p:sp>
      <p:sp>
        <p:nvSpPr>
          <p:cNvPr id="20" name="Rectangle: Rounded Corners 19">
            <a:extLst>
              <a:ext uri="{FF2B5EF4-FFF2-40B4-BE49-F238E27FC236}">
                <a16:creationId xmlns:a16="http://schemas.microsoft.com/office/drawing/2014/main" id="{3A387A14-C18C-875B-4B7D-5BB7E9A47E4E}"/>
              </a:ext>
            </a:extLst>
          </p:cNvPr>
          <p:cNvSpPr/>
          <p:nvPr/>
        </p:nvSpPr>
        <p:spPr>
          <a:xfrm>
            <a:off x="539494" y="1783557"/>
            <a:ext cx="4571992" cy="460181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diagram of a network&#10;&#10;Description automatically generated">
            <a:extLst>
              <a:ext uri="{FF2B5EF4-FFF2-40B4-BE49-F238E27FC236}">
                <a16:creationId xmlns:a16="http://schemas.microsoft.com/office/drawing/2014/main" id="{97FFA3F7-F574-F445-3479-8D9CCB4BA99F}"/>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01124" y="1937371"/>
            <a:ext cx="4294188" cy="4294188"/>
          </a:xfrm>
          <a:prstGeom prst="rect">
            <a:avLst/>
          </a:prstGeom>
        </p:spPr>
      </p:pic>
      <p:sp>
        <p:nvSpPr>
          <p:cNvPr id="21" name="TextBox 20">
            <a:extLst>
              <a:ext uri="{FF2B5EF4-FFF2-40B4-BE49-F238E27FC236}">
                <a16:creationId xmlns:a16="http://schemas.microsoft.com/office/drawing/2014/main" id="{7F807ADE-D9AB-C3D5-35B7-746DBF81CAC5}"/>
              </a:ext>
            </a:extLst>
          </p:cNvPr>
          <p:cNvSpPr txBox="1"/>
          <p:nvPr/>
        </p:nvSpPr>
        <p:spPr>
          <a:xfrm>
            <a:off x="1781304" y="3275185"/>
            <a:ext cx="188844" cy="461665"/>
          </a:xfrm>
          <a:prstGeom prst="rect">
            <a:avLst/>
          </a:prstGeom>
          <a:noFill/>
        </p:spPr>
        <p:txBody>
          <a:bodyPr wrap="square" rtlCol="0">
            <a:spAutoFit/>
          </a:bodyPr>
          <a:lstStyle/>
          <a:p>
            <a:r>
              <a:rPr lang="en-US" dirty="0">
                <a:latin typeface="+mn-lt"/>
              </a:rPr>
              <a:t>1</a:t>
            </a:r>
          </a:p>
        </p:txBody>
      </p:sp>
      <p:sp>
        <p:nvSpPr>
          <p:cNvPr id="22" name="TextBox 21">
            <a:extLst>
              <a:ext uri="{FF2B5EF4-FFF2-40B4-BE49-F238E27FC236}">
                <a16:creationId xmlns:a16="http://schemas.microsoft.com/office/drawing/2014/main" id="{27A8CACD-4CA6-69D1-5B0B-B11FA85BBB48}"/>
              </a:ext>
            </a:extLst>
          </p:cNvPr>
          <p:cNvSpPr txBox="1"/>
          <p:nvPr/>
        </p:nvSpPr>
        <p:spPr>
          <a:xfrm>
            <a:off x="3446272" y="3443668"/>
            <a:ext cx="188844" cy="461665"/>
          </a:xfrm>
          <a:prstGeom prst="rect">
            <a:avLst/>
          </a:prstGeom>
          <a:noFill/>
        </p:spPr>
        <p:txBody>
          <a:bodyPr wrap="square" rtlCol="0">
            <a:spAutoFit/>
          </a:bodyPr>
          <a:lstStyle/>
          <a:p>
            <a:r>
              <a:rPr lang="en-US" dirty="0">
                <a:latin typeface="+mn-lt"/>
              </a:rPr>
              <a:t>1</a:t>
            </a:r>
          </a:p>
        </p:txBody>
      </p:sp>
      <p:sp>
        <p:nvSpPr>
          <p:cNvPr id="23" name="TextBox 22">
            <a:extLst>
              <a:ext uri="{FF2B5EF4-FFF2-40B4-BE49-F238E27FC236}">
                <a16:creationId xmlns:a16="http://schemas.microsoft.com/office/drawing/2014/main" id="{800A8D7D-3D39-3A27-0539-7950B2095A67}"/>
              </a:ext>
            </a:extLst>
          </p:cNvPr>
          <p:cNvSpPr txBox="1"/>
          <p:nvPr/>
        </p:nvSpPr>
        <p:spPr>
          <a:xfrm>
            <a:off x="3406871" y="4324268"/>
            <a:ext cx="188844" cy="461665"/>
          </a:xfrm>
          <a:prstGeom prst="rect">
            <a:avLst/>
          </a:prstGeom>
          <a:noFill/>
        </p:spPr>
        <p:txBody>
          <a:bodyPr wrap="square" rtlCol="0">
            <a:spAutoFit/>
          </a:bodyPr>
          <a:lstStyle/>
          <a:p>
            <a:r>
              <a:rPr lang="en-US" dirty="0">
                <a:latin typeface="+mn-lt"/>
              </a:rPr>
              <a:t>1</a:t>
            </a:r>
          </a:p>
        </p:txBody>
      </p:sp>
      <p:sp>
        <p:nvSpPr>
          <p:cNvPr id="24" name="TextBox 23">
            <a:extLst>
              <a:ext uri="{FF2B5EF4-FFF2-40B4-BE49-F238E27FC236}">
                <a16:creationId xmlns:a16="http://schemas.microsoft.com/office/drawing/2014/main" id="{25B2B8DF-EBC6-7FA8-EBD1-6E81C23D6005}"/>
              </a:ext>
            </a:extLst>
          </p:cNvPr>
          <p:cNvSpPr txBox="1"/>
          <p:nvPr/>
        </p:nvSpPr>
        <p:spPr>
          <a:xfrm>
            <a:off x="2306053" y="4785933"/>
            <a:ext cx="188844" cy="461665"/>
          </a:xfrm>
          <a:prstGeom prst="rect">
            <a:avLst/>
          </a:prstGeom>
          <a:noFill/>
        </p:spPr>
        <p:txBody>
          <a:bodyPr wrap="square" rtlCol="0">
            <a:spAutoFit/>
          </a:bodyPr>
          <a:lstStyle/>
          <a:p>
            <a:r>
              <a:rPr lang="en-US" dirty="0">
                <a:latin typeface="+mn-lt"/>
              </a:rPr>
              <a:t>1</a:t>
            </a:r>
          </a:p>
        </p:txBody>
      </p:sp>
      <p:sp>
        <p:nvSpPr>
          <p:cNvPr id="25" name="TextBox 24">
            <a:extLst>
              <a:ext uri="{FF2B5EF4-FFF2-40B4-BE49-F238E27FC236}">
                <a16:creationId xmlns:a16="http://schemas.microsoft.com/office/drawing/2014/main" id="{34C5F909-EE95-FE0D-3990-74747D050B14}"/>
              </a:ext>
            </a:extLst>
          </p:cNvPr>
          <p:cNvSpPr txBox="1"/>
          <p:nvPr/>
        </p:nvSpPr>
        <p:spPr>
          <a:xfrm>
            <a:off x="1604596" y="4079254"/>
            <a:ext cx="188844" cy="461665"/>
          </a:xfrm>
          <a:prstGeom prst="rect">
            <a:avLst/>
          </a:prstGeom>
          <a:noFill/>
        </p:spPr>
        <p:txBody>
          <a:bodyPr wrap="square" rtlCol="0">
            <a:spAutoFit/>
          </a:bodyPr>
          <a:lstStyle/>
          <a:p>
            <a:r>
              <a:rPr lang="en-US" dirty="0">
                <a:latin typeface="+mn-lt"/>
              </a:rPr>
              <a:t>1</a:t>
            </a:r>
          </a:p>
        </p:txBody>
      </p:sp>
      <p:sp>
        <p:nvSpPr>
          <p:cNvPr id="26" name="TextBox 25">
            <a:extLst>
              <a:ext uri="{FF2B5EF4-FFF2-40B4-BE49-F238E27FC236}">
                <a16:creationId xmlns:a16="http://schemas.microsoft.com/office/drawing/2014/main" id="{98328804-A715-DAF5-4359-DE3DDF92CBED}"/>
              </a:ext>
            </a:extLst>
          </p:cNvPr>
          <p:cNvSpPr txBox="1"/>
          <p:nvPr/>
        </p:nvSpPr>
        <p:spPr>
          <a:xfrm>
            <a:off x="2686341" y="2902008"/>
            <a:ext cx="188844" cy="461665"/>
          </a:xfrm>
          <a:prstGeom prst="rect">
            <a:avLst/>
          </a:prstGeom>
          <a:noFill/>
        </p:spPr>
        <p:txBody>
          <a:bodyPr wrap="square" rtlCol="0">
            <a:spAutoFit/>
          </a:bodyPr>
          <a:lstStyle/>
          <a:p>
            <a:r>
              <a:rPr lang="en-US" dirty="0">
                <a:latin typeface="+mn-lt"/>
              </a:rPr>
              <a:t>1</a:t>
            </a:r>
          </a:p>
        </p:txBody>
      </p:sp>
      <p:sp>
        <p:nvSpPr>
          <p:cNvPr id="27" name="TextBox 26">
            <a:extLst>
              <a:ext uri="{FF2B5EF4-FFF2-40B4-BE49-F238E27FC236}">
                <a16:creationId xmlns:a16="http://schemas.microsoft.com/office/drawing/2014/main" id="{FDECC166-112B-14D8-16E4-C95127DCF0B9}"/>
              </a:ext>
            </a:extLst>
          </p:cNvPr>
          <p:cNvSpPr txBox="1"/>
          <p:nvPr/>
        </p:nvSpPr>
        <p:spPr>
          <a:xfrm>
            <a:off x="3336133" y="2302899"/>
            <a:ext cx="188844" cy="369332"/>
          </a:xfrm>
          <a:prstGeom prst="rect">
            <a:avLst/>
          </a:prstGeom>
          <a:noFill/>
        </p:spPr>
        <p:txBody>
          <a:bodyPr wrap="square" rtlCol="0">
            <a:spAutoFit/>
          </a:bodyPr>
          <a:lstStyle/>
          <a:p>
            <a:r>
              <a:rPr lang="en-US" sz="1800" dirty="0">
                <a:latin typeface="+mn-lt"/>
              </a:rPr>
              <a:t>2</a:t>
            </a:r>
          </a:p>
        </p:txBody>
      </p:sp>
      <p:sp>
        <p:nvSpPr>
          <p:cNvPr id="28" name="TextBox 27">
            <a:extLst>
              <a:ext uri="{FF2B5EF4-FFF2-40B4-BE49-F238E27FC236}">
                <a16:creationId xmlns:a16="http://schemas.microsoft.com/office/drawing/2014/main" id="{4ADD30AE-0764-D555-A695-F7049EF36734}"/>
              </a:ext>
            </a:extLst>
          </p:cNvPr>
          <p:cNvSpPr txBox="1"/>
          <p:nvPr/>
        </p:nvSpPr>
        <p:spPr>
          <a:xfrm>
            <a:off x="3836384" y="2672231"/>
            <a:ext cx="188844" cy="369332"/>
          </a:xfrm>
          <a:prstGeom prst="rect">
            <a:avLst/>
          </a:prstGeom>
          <a:noFill/>
        </p:spPr>
        <p:txBody>
          <a:bodyPr wrap="square" rtlCol="0">
            <a:spAutoFit/>
          </a:bodyPr>
          <a:lstStyle/>
          <a:p>
            <a:r>
              <a:rPr lang="en-US" sz="1800" dirty="0">
                <a:latin typeface="+mn-lt"/>
              </a:rPr>
              <a:t>2</a:t>
            </a:r>
          </a:p>
        </p:txBody>
      </p:sp>
      <p:sp>
        <p:nvSpPr>
          <p:cNvPr id="29" name="TextBox 28">
            <a:extLst>
              <a:ext uri="{FF2B5EF4-FFF2-40B4-BE49-F238E27FC236}">
                <a16:creationId xmlns:a16="http://schemas.microsoft.com/office/drawing/2014/main" id="{70672DD9-5576-0D20-96D3-6EB13600ABA3}"/>
              </a:ext>
            </a:extLst>
          </p:cNvPr>
          <p:cNvSpPr txBox="1"/>
          <p:nvPr/>
        </p:nvSpPr>
        <p:spPr>
          <a:xfrm>
            <a:off x="4158818" y="4534262"/>
            <a:ext cx="188844" cy="369332"/>
          </a:xfrm>
          <a:prstGeom prst="rect">
            <a:avLst/>
          </a:prstGeom>
          <a:noFill/>
        </p:spPr>
        <p:txBody>
          <a:bodyPr wrap="square" rtlCol="0">
            <a:spAutoFit/>
          </a:bodyPr>
          <a:lstStyle/>
          <a:p>
            <a:r>
              <a:rPr lang="en-US" sz="1800" dirty="0">
                <a:latin typeface="+mn-lt"/>
              </a:rPr>
              <a:t>2</a:t>
            </a:r>
          </a:p>
        </p:txBody>
      </p:sp>
      <p:sp>
        <p:nvSpPr>
          <p:cNvPr id="30" name="TextBox 29">
            <a:extLst>
              <a:ext uri="{FF2B5EF4-FFF2-40B4-BE49-F238E27FC236}">
                <a16:creationId xmlns:a16="http://schemas.microsoft.com/office/drawing/2014/main" id="{DE9CCD07-5000-5182-C812-D75D86CBBECE}"/>
              </a:ext>
            </a:extLst>
          </p:cNvPr>
          <p:cNvSpPr txBox="1"/>
          <p:nvPr/>
        </p:nvSpPr>
        <p:spPr>
          <a:xfrm>
            <a:off x="3865563" y="5102158"/>
            <a:ext cx="188844" cy="369332"/>
          </a:xfrm>
          <a:prstGeom prst="rect">
            <a:avLst/>
          </a:prstGeom>
          <a:noFill/>
        </p:spPr>
        <p:txBody>
          <a:bodyPr wrap="square" rtlCol="0">
            <a:spAutoFit/>
          </a:bodyPr>
          <a:lstStyle/>
          <a:p>
            <a:r>
              <a:rPr lang="en-US" sz="1800" dirty="0">
                <a:latin typeface="+mn-lt"/>
              </a:rPr>
              <a:t>2</a:t>
            </a:r>
          </a:p>
        </p:txBody>
      </p:sp>
      <p:sp>
        <p:nvSpPr>
          <p:cNvPr id="31" name="TextBox 30">
            <a:extLst>
              <a:ext uri="{FF2B5EF4-FFF2-40B4-BE49-F238E27FC236}">
                <a16:creationId xmlns:a16="http://schemas.microsoft.com/office/drawing/2014/main" id="{F4A335CF-FC05-E9E2-AB39-B425D4383341}"/>
              </a:ext>
            </a:extLst>
          </p:cNvPr>
          <p:cNvSpPr txBox="1"/>
          <p:nvPr/>
        </p:nvSpPr>
        <p:spPr>
          <a:xfrm>
            <a:off x="3378631" y="5372704"/>
            <a:ext cx="188844" cy="369332"/>
          </a:xfrm>
          <a:prstGeom prst="rect">
            <a:avLst/>
          </a:prstGeom>
          <a:noFill/>
        </p:spPr>
        <p:txBody>
          <a:bodyPr wrap="square" rtlCol="0">
            <a:spAutoFit/>
          </a:bodyPr>
          <a:lstStyle/>
          <a:p>
            <a:r>
              <a:rPr lang="en-US" sz="1800" dirty="0">
                <a:latin typeface="+mn-lt"/>
              </a:rPr>
              <a:t>2</a:t>
            </a:r>
          </a:p>
        </p:txBody>
      </p:sp>
      <p:sp>
        <p:nvSpPr>
          <p:cNvPr id="32" name="TextBox 31">
            <a:extLst>
              <a:ext uri="{FF2B5EF4-FFF2-40B4-BE49-F238E27FC236}">
                <a16:creationId xmlns:a16="http://schemas.microsoft.com/office/drawing/2014/main" id="{F2F40F0C-1E00-9414-7DE5-6C158DCD6DEE}"/>
              </a:ext>
            </a:extLst>
          </p:cNvPr>
          <p:cNvSpPr txBox="1"/>
          <p:nvPr/>
        </p:nvSpPr>
        <p:spPr>
          <a:xfrm>
            <a:off x="2533891" y="5616930"/>
            <a:ext cx="188844" cy="369332"/>
          </a:xfrm>
          <a:prstGeom prst="rect">
            <a:avLst/>
          </a:prstGeom>
          <a:noFill/>
        </p:spPr>
        <p:txBody>
          <a:bodyPr wrap="square" rtlCol="0">
            <a:spAutoFit/>
          </a:bodyPr>
          <a:lstStyle/>
          <a:p>
            <a:r>
              <a:rPr lang="en-US" sz="1800" dirty="0">
                <a:latin typeface="+mn-lt"/>
              </a:rPr>
              <a:t>2</a:t>
            </a:r>
          </a:p>
        </p:txBody>
      </p:sp>
      <p:sp>
        <p:nvSpPr>
          <p:cNvPr id="33" name="TextBox 32">
            <a:extLst>
              <a:ext uri="{FF2B5EF4-FFF2-40B4-BE49-F238E27FC236}">
                <a16:creationId xmlns:a16="http://schemas.microsoft.com/office/drawing/2014/main" id="{7726A488-41A7-4FB3-A92E-D51F97F830C3}"/>
              </a:ext>
            </a:extLst>
          </p:cNvPr>
          <p:cNvSpPr txBox="1"/>
          <p:nvPr/>
        </p:nvSpPr>
        <p:spPr>
          <a:xfrm>
            <a:off x="1814389" y="5432264"/>
            <a:ext cx="188844" cy="369332"/>
          </a:xfrm>
          <a:prstGeom prst="rect">
            <a:avLst/>
          </a:prstGeom>
          <a:noFill/>
        </p:spPr>
        <p:txBody>
          <a:bodyPr wrap="square" rtlCol="0">
            <a:spAutoFit/>
          </a:bodyPr>
          <a:lstStyle/>
          <a:p>
            <a:r>
              <a:rPr lang="en-US" sz="1800" dirty="0">
                <a:latin typeface="+mn-lt"/>
              </a:rPr>
              <a:t>2</a:t>
            </a:r>
          </a:p>
        </p:txBody>
      </p:sp>
      <p:sp>
        <p:nvSpPr>
          <p:cNvPr id="34" name="TextBox 33">
            <a:extLst>
              <a:ext uri="{FF2B5EF4-FFF2-40B4-BE49-F238E27FC236}">
                <a16:creationId xmlns:a16="http://schemas.microsoft.com/office/drawing/2014/main" id="{C6CA7790-C82D-D876-82CB-4E0C5CAAF967}"/>
              </a:ext>
            </a:extLst>
          </p:cNvPr>
          <p:cNvSpPr txBox="1"/>
          <p:nvPr/>
        </p:nvSpPr>
        <p:spPr>
          <a:xfrm>
            <a:off x="1340522" y="5062932"/>
            <a:ext cx="188844" cy="369332"/>
          </a:xfrm>
          <a:prstGeom prst="rect">
            <a:avLst/>
          </a:prstGeom>
          <a:noFill/>
        </p:spPr>
        <p:txBody>
          <a:bodyPr wrap="square" rtlCol="0">
            <a:spAutoFit/>
          </a:bodyPr>
          <a:lstStyle/>
          <a:p>
            <a:r>
              <a:rPr lang="en-US" sz="1800" dirty="0">
                <a:latin typeface="+mn-lt"/>
              </a:rPr>
              <a:t>2</a:t>
            </a:r>
          </a:p>
        </p:txBody>
      </p:sp>
      <p:sp>
        <p:nvSpPr>
          <p:cNvPr id="35" name="TextBox 34">
            <a:extLst>
              <a:ext uri="{FF2B5EF4-FFF2-40B4-BE49-F238E27FC236}">
                <a16:creationId xmlns:a16="http://schemas.microsoft.com/office/drawing/2014/main" id="{67DA5DBC-C910-CE7F-D6EA-2C1662D91C52}"/>
              </a:ext>
            </a:extLst>
          </p:cNvPr>
          <p:cNvSpPr txBox="1"/>
          <p:nvPr/>
        </p:nvSpPr>
        <p:spPr>
          <a:xfrm>
            <a:off x="967706" y="4473091"/>
            <a:ext cx="188844" cy="369332"/>
          </a:xfrm>
          <a:prstGeom prst="rect">
            <a:avLst/>
          </a:prstGeom>
          <a:noFill/>
        </p:spPr>
        <p:txBody>
          <a:bodyPr wrap="square" rtlCol="0">
            <a:spAutoFit/>
          </a:bodyPr>
          <a:lstStyle/>
          <a:p>
            <a:r>
              <a:rPr lang="en-US" sz="1800" dirty="0">
                <a:latin typeface="+mn-lt"/>
              </a:rPr>
              <a:t>2</a:t>
            </a:r>
          </a:p>
        </p:txBody>
      </p:sp>
      <p:sp>
        <p:nvSpPr>
          <p:cNvPr id="36" name="TextBox 35">
            <a:extLst>
              <a:ext uri="{FF2B5EF4-FFF2-40B4-BE49-F238E27FC236}">
                <a16:creationId xmlns:a16="http://schemas.microsoft.com/office/drawing/2014/main" id="{2AD2DDF3-DCA5-84D8-103F-A509D8C6B7F3}"/>
              </a:ext>
            </a:extLst>
          </p:cNvPr>
          <p:cNvSpPr txBox="1"/>
          <p:nvPr/>
        </p:nvSpPr>
        <p:spPr>
          <a:xfrm>
            <a:off x="873469" y="3839149"/>
            <a:ext cx="188844" cy="369332"/>
          </a:xfrm>
          <a:prstGeom prst="rect">
            <a:avLst/>
          </a:prstGeom>
          <a:noFill/>
        </p:spPr>
        <p:txBody>
          <a:bodyPr wrap="square" rtlCol="0">
            <a:spAutoFit/>
          </a:bodyPr>
          <a:lstStyle/>
          <a:p>
            <a:r>
              <a:rPr lang="en-US" sz="1800" dirty="0">
                <a:latin typeface="+mn-lt"/>
              </a:rPr>
              <a:t>2</a:t>
            </a:r>
          </a:p>
        </p:txBody>
      </p:sp>
      <p:sp>
        <p:nvSpPr>
          <p:cNvPr id="37" name="TextBox 36">
            <a:extLst>
              <a:ext uri="{FF2B5EF4-FFF2-40B4-BE49-F238E27FC236}">
                <a16:creationId xmlns:a16="http://schemas.microsoft.com/office/drawing/2014/main" id="{5547AE6F-FD69-6DEB-4BBC-BB3E72748C7E}"/>
              </a:ext>
            </a:extLst>
          </p:cNvPr>
          <p:cNvSpPr txBox="1"/>
          <p:nvPr/>
        </p:nvSpPr>
        <p:spPr>
          <a:xfrm>
            <a:off x="1013487" y="3249565"/>
            <a:ext cx="188844" cy="369332"/>
          </a:xfrm>
          <a:prstGeom prst="rect">
            <a:avLst/>
          </a:prstGeom>
          <a:noFill/>
        </p:spPr>
        <p:txBody>
          <a:bodyPr wrap="square" rtlCol="0">
            <a:spAutoFit/>
          </a:bodyPr>
          <a:lstStyle/>
          <a:p>
            <a:r>
              <a:rPr lang="en-US" sz="1800" dirty="0">
                <a:latin typeface="+mn-lt"/>
              </a:rPr>
              <a:t>2</a:t>
            </a:r>
          </a:p>
        </p:txBody>
      </p:sp>
      <p:sp>
        <p:nvSpPr>
          <p:cNvPr id="38" name="TextBox 37">
            <a:extLst>
              <a:ext uri="{FF2B5EF4-FFF2-40B4-BE49-F238E27FC236}">
                <a16:creationId xmlns:a16="http://schemas.microsoft.com/office/drawing/2014/main" id="{68F346A8-4432-28C5-BE04-1F417FE06789}"/>
              </a:ext>
            </a:extLst>
          </p:cNvPr>
          <p:cNvSpPr txBox="1"/>
          <p:nvPr/>
        </p:nvSpPr>
        <p:spPr>
          <a:xfrm>
            <a:off x="1434944" y="2646283"/>
            <a:ext cx="188844" cy="369332"/>
          </a:xfrm>
          <a:prstGeom prst="rect">
            <a:avLst/>
          </a:prstGeom>
          <a:noFill/>
        </p:spPr>
        <p:txBody>
          <a:bodyPr wrap="square" rtlCol="0">
            <a:spAutoFit/>
          </a:bodyPr>
          <a:lstStyle/>
          <a:p>
            <a:r>
              <a:rPr lang="en-US" sz="1800" dirty="0">
                <a:latin typeface="+mn-lt"/>
              </a:rPr>
              <a:t>2</a:t>
            </a:r>
          </a:p>
        </p:txBody>
      </p:sp>
      <p:sp>
        <p:nvSpPr>
          <p:cNvPr id="39" name="TextBox 38">
            <a:extLst>
              <a:ext uri="{FF2B5EF4-FFF2-40B4-BE49-F238E27FC236}">
                <a16:creationId xmlns:a16="http://schemas.microsoft.com/office/drawing/2014/main" id="{A62D782F-4189-0A9A-48F7-D4886D40A2E6}"/>
              </a:ext>
            </a:extLst>
          </p:cNvPr>
          <p:cNvSpPr txBox="1"/>
          <p:nvPr/>
        </p:nvSpPr>
        <p:spPr>
          <a:xfrm>
            <a:off x="1986392" y="2302899"/>
            <a:ext cx="188844" cy="369332"/>
          </a:xfrm>
          <a:prstGeom prst="rect">
            <a:avLst/>
          </a:prstGeom>
          <a:noFill/>
        </p:spPr>
        <p:txBody>
          <a:bodyPr wrap="square" rtlCol="0">
            <a:spAutoFit/>
          </a:bodyPr>
          <a:lstStyle/>
          <a:p>
            <a:r>
              <a:rPr lang="en-US" sz="1800" dirty="0">
                <a:latin typeface="+mn-lt"/>
              </a:rPr>
              <a:t>2</a:t>
            </a:r>
          </a:p>
        </p:txBody>
      </p:sp>
      <p:sp>
        <p:nvSpPr>
          <p:cNvPr id="40" name="TextBox 39">
            <a:extLst>
              <a:ext uri="{FF2B5EF4-FFF2-40B4-BE49-F238E27FC236}">
                <a16:creationId xmlns:a16="http://schemas.microsoft.com/office/drawing/2014/main" id="{8898BA08-FCCD-BDC4-2AE7-1547677B4EF8}"/>
              </a:ext>
            </a:extLst>
          </p:cNvPr>
          <p:cNvSpPr txBox="1"/>
          <p:nvPr/>
        </p:nvSpPr>
        <p:spPr>
          <a:xfrm>
            <a:off x="2671375" y="2218124"/>
            <a:ext cx="188844" cy="369332"/>
          </a:xfrm>
          <a:prstGeom prst="rect">
            <a:avLst/>
          </a:prstGeom>
          <a:noFill/>
        </p:spPr>
        <p:txBody>
          <a:bodyPr wrap="square" rtlCol="0">
            <a:spAutoFit/>
          </a:bodyPr>
          <a:lstStyle/>
          <a:p>
            <a:r>
              <a:rPr lang="en-US" sz="1800" dirty="0">
                <a:latin typeface="+mn-lt"/>
              </a:rPr>
              <a:t>2</a:t>
            </a:r>
          </a:p>
        </p:txBody>
      </p:sp>
      <p:sp>
        <p:nvSpPr>
          <p:cNvPr id="41" name="TextBox 40">
            <a:extLst>
              <a:ext uri="{FF2B5EF4-FFF2-40B4-BE49-F238E27FC236}">
                <a16:creationId xmlns:a16="http://schemas.microsoft.com/office/drawing/2014/main" id="{9349C043-2515-5359-1F23-2D1BFDE62202}"/>
              </a:ext>
            </a:extLst>
          </p:cNvPr>
          <p:cNvSpPr txBox="1"/>
          <p:nvPr/>
        </p:nvSpPr>
        <p:spPr>
          <a:xfrm>
            <a:off x="4257919" y="3360391"/>
            <a:ext cx="188844" cy="369332"/>
          </a:xfrm>
          <a:prstGeom prst="rect">
            <a:avLst/>
          </a:prstGeom>
          <a:noFill/>
        </p:spPr>
        <p:txBody>
          <a:bodyPr wrap="square" rtlCol="0">
            <a:spAutoFit/>
          </a:bodyPr>
          <a:lstStyle/>
          <a:p>
            <a:r>
              <a:rPr lang="en-US" sz="1800" dirty="0">
                <a:latin typeface="+mn-lt"/>
              </a:rPr>
              <a:t>2</a:t>
            </a:r>
          </a:p>
        </p:txBody>
      </p:sp>
      <p:sp>
        <p:nvSpPr>
          <p:cNvPr id="42" name="TextBox 41">
            <a:extLst>
              <a:ext uri="{FF2B5EF4-FFF2-40B4-BE49-F238E27FC236}">
                <a16:creationId xmlns:a16="http://schemas.microsoft.com/office/drawing/2014/main" id="{10B8861F-1274-D19C-B7DC-5E432863C130}"/>
              </a:ext>
            </a:extLst>
          </p:cNvPr>
          <p:cNvSpPr txBox="1"/>
          <p:nvPr/>
        </p:nvSpPr>
        <p:spPr>
          <a:xfrm>
            <a:off x="4300870" y="3962456"/>
            <a:ext cx="188844" cy="369332"/>
          </a:xfrm>
          <a:prstGeom prst="rect">
            <a:avLst/>
          </a:prstGeom>
          <a:noFill/>
        </p:spPr>
        <p:txBody>
          <a:bodyPr wrap="square" rtlCol="0">
            <a:spAutoFit/>
          </a:bodyPr>
          <a:lstStyle/>
          <a:p>
            <a:r>
              <a:rPr lang="en-US" sz="1800" dirty="0">
                <a:latin typeface="+mn-lt"/>
              </a:rPr>
              <a:t>2</a:t>
            </a:r>
          </a:p>
        </p:txBody>
      </p:sp>
      <p:sp>
        <p:nvSpPr>
          <p:cNvPr id="43" name="Rectangle 42">
            <a:extLst>
              <a:ext uri="{FF2B5EF4-FFF2-40B4-BE49-F238E27FC236}">
                <a16:creationId xmlns:a16="http://schemas.microsoft.com/office/drawing/2014/main" id="{8CE31ED7-F16C-0568-E115-D3A53EA6FA84}"/>
              </a:ext>
            </a:extLst>
          </p:cNvPr>
          <p:cNvSpPr/>
          <p:nvPr/>
        </p:nvSpPr>
        <p:spPr>
          <a:xfrm>
            <a:off x="5634305" y="0"/>
            <a:ext cx="3509687" cy="68580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8EAD9B50-B888-704C-FCC4-5F78531E73E2}"/>
              </a:ext>
            </a:extLst>
          </p:cNvPr>
          <p:cNvCxnSpPr>
            <a:cxnSpLocks/>
          </p:cNvCxnSpPr>
          <p:nvPr/>
        </p:nvCxnSpPr>
        <p:spPr>
          <a:xfrm>
            <a:off x="7369863" y="2443060"/>
            <a:ext cx="0" cy="433542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0C53E0B-B65F-136F-8B8F-0CF248266E5E}"/>
              </a:ext>
            </a:extLst>
          </p:cNvPr>
          <p:cNvSpPr txBox="1"/>
          <p:nvPr/>
        </p:nvSpPr>
        <p:spPr>
          <a:xfrm>
            <a:off x="5607625" y="325377"/>
            <a:ext cx="3459054" cy="1754326"/>
          </a:xfrm>
          <a:prstGeom prst="rect">
            <a:avLst/>
          </a:prstGeom>
          <a:noFill/>
        </p:spPr>
        <p:txBody>
          <a:bodyPr wrap="square">
            <a:spAutoFit/>
          </a:bodyPr>
          <a:lstStyle/>
          <a:p>
            <a:pPr marL="228600" eaLnBrk="1" hangingPunct="1">
              <a:lnSpc>
                <a:spcPct val="90000"/>
              </a:lnSpc>
              <a:spcAft>
                <a:spcPts val="600"/>
              </a:spcAft>
            </a:pPr>
            <a:r>
              <a:rPr lang="en-US" sz="2400" dirty="0">
                <a:latin typeface="+mn-lt"/>
              </a:rPr>
              <a:t>A trend or event is the driver of change in the center (the “</a:t>
            </a:r>
            <a:r>
              <a:rPr lang="en-US" sz="2400" b="1" dirty="0">
                <a:latin typeface="+mn-lt"/>
              </a:rPr>
              <a:t>Domain</a:t>
            </a:r>
            <a:r>
              <a:rPr lang="en-US" sz="2400" dirty="0">
                <a:latin typeface="+mn-lt"/>
              </a:rPr>
              <a:t>”) and lights the fuse to the future (</a:t>
            </a:r>
            <a:r>
              <a:rPr lang="en-US" sz="2400" dirty="0">
                <a:solidFill>
                  <a:srgbClr val="0000FF"/>
                </a:solidFill>
                <a:latin typeface="+mn-lt"/>
              </a:rPr>
              <a:t>blue circle</a:t>
            </a:r>
            <a:r>
              <a:rPr lang="en-US" sz="2400" dirty="0">
                <a:latin typeface="+mn-lt"/>
              </a:rPr>
              <a:t>)</a:t>
            </a:r>
          </a:p>
        </p:txBody>
      </p:sp>
      <p:graphicFrame>
        <p:nvGraphicFramePr>
          <p:cNvPr id="17" name="TextBox 5">
            <a:extLst>
              <a:ext uri="{FF2B5EF4-FFF2-40B4-BE49-F238E27FC236}">
                <a16:creationId xmlns:a16="http://schemas.microsoft.com/office/drawing/2014/main" id="{8B8F3B15-CACB-B52C-21FA-B4459E8FB567}"/>
              </a:ext>
            </a:extLst>
          </p:cNvPr>
          <p:cNvGraphicFramePr/>
          <p:nvPr>
            <p:extLst>
              <p:ext uri="{D42A27DB-BD31-4B8C-83A1-F6EECF244321}">
                <p14:modId xmlns:p14="http://schemas.microsoft.com/office/powerpoint/2010/main" val="2646413250"/>
              </p:ext>
            </p:extLst>
          </p:nvPr>
        </p:nvGraphicFramePr>
        <p:xfrm>
          <a:off x="5684939" y="2193202"/>
          <a:ext cx="3381740" cy="42771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0" name="Straight Connector 9">
            <a:extLst>
              <a:ext uri="{FF2B5EF4-FFF2-40B4-BE49-F238E27FC236}">
                <a16:creationId xmlns:a16="http://schemas.microsoft.com/office/drawing/2014/main" id="{4C0030DA-CC23-BE95-4FAF-544BE70701CE}"/>
              </a:ext>
            </a:extLst>
          </p:cNvPr>
          <p:cNvCxnSpPr>
            <a:cxnSpLocks/>
          </p:cNvCxnSpPr>
          <p:nvPr/>
        </p:nvCxnSpPr>
        <p:spPr>
          <a:xfrm flipV="1">
            <a:off x="5754757" y="2420200"/>
            <a:ext cx="3311922" cy="2584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6391F45-FDBB-A2E8-1907-DF239D73BE6E}"/>
              </a:ext>
            </a:extLst>
          </p:cNvPr>
          <p:cNvSpPr txBox="1"/>
          <p:nvPr/>
        </p:nvSpPr>
        <p:spPr>
          <a:xfrm>
            <a:off x="1013487" y="6430122"/>
            <a:ext cx="4097999" cy="553998"/>
          </a:xfrm>
          <a:prstGeom prst="rect">
            <a:avLst/>
          </a:prstGeom>
          <a:noFill/>
        </p:spPr>
        <p:txBody>
          <a:bodyPr wrap="square" rtlCol="0">
            <a:spAutoFit/>
          </a:bodyPr>
          <a:lstStyle/>
          <a:p>
            <a:r>
              <a:rPr lang="en-US" sz="1000" i="1" dirty="0">
                <a:solidFill>
                  <a:schemeClr val="bg2">
                    <a:lumMod val="75000"/>
                  </a:schemeClr>
                </a:solidFill>
                <a:latin typeface="+mn-lt"/>
              </a:rPr>
              <a:t>Sources: </a:t>
            </a:r>
            <a:r>
              <a:rPr lang="en-US" sz="1000" dirty="0">
                <a:solidFill>
                  <a:schemeClr val="bg2">
                    <a:lumMod val="75000"/>
                  </a:schemeClr>
                </a:solidFill>
                <a:effectLst/>
                <a:latin typeface="+mn-lt"/>
                <a:ea typeface="Times New Roman" panose="02020603050405020304" pitchFamily="18" charset="0"/>
              </a:rPr>
              <a:t>Richardson, V. (2020a, 2020b, 2023c). </a:t>
            </a:r>
            <a:r>
              <a:rPr lang="en-US" sz="1000" i="1" dirty="0">
                <a:solidFill>
                  <a:schemeClr val="bg2">
                    <a:lumMod val="75000"/>
                  </a:schemeClr>
                </a:solidFill>
                <a:effectLst/>
                <a:latin typeface="+mn-lt"/>
                <a:ea typeface="Times New Roman" panose="02020603050405020304" pitchFamily="18" charset="0"/>
              </a:rPr>
              <a:t>Strategic Foresight: Parts 1, 2 and 3 introduction to Strategic Foresight.)</a:t>
            </a:r>
            <a:endParaRPr lang="en-US" sz="1000" dirty="0">
              <a:solidFill>
                <a:schemeClr val="bg2">
                  <a:lumMod val="75000"/>
                </a:schemeClr>
              </a:solidFill>
              <a:latin typeface="+mn-lt"/>
            </a:endParaRPr>
          </a:p>
          <a:p>
            <a:endParaRPr lang="en-US" sz="1000" i="1" dirty="0">
              <a:solidFill>
                <a:schemeClr val="bg2">
                  <a:lumMod val="75000"/>
                </a:schemeClr>
              </a:solidFill>
              <a:latin typeface="+mn-lt"/>
            </a:endParaRPr>
          </a:p>
        </p:txBody>
      </p:sp>
      <p:sp>
        <p:nvSpPr>
          <p:cNvPr id="5" name="Rectangle 4">
            <a:extLst>
              <a:ext uri="{FF2B5EF4-FFF2-40B4-BE49-F238E27FC236}">
                <a16:creationId xmlns:a16="http://schemas.microsoft.com/office/drawing/2014/main" id="{B7E35349-8352-316F-A434-0CE32C99BF30}"/>
              </a:ext>
            </a:extLst>
          </p:cNvPr>
          <p:cNvSpPr/>
          <p:nvPr/>
        </p:nvSpPr>
        <p:spPr>
          <a:xfrm>
            <a:off x="1006323" y="6448935"/>
            <a:ext cx="4097999" cy="363843"/>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29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7"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1603FD-B4A3-CDBC-01F7-1B0C787B3656}"/>
              </a:ext>
            </a:extLst>
          </p:cNvPr>
          <p:cNvSpPr>
            <a:spLocks noGrp="1"/>
          </p:cNvSpPr>
          <p:nvPr>
            <p:ph type="title"/>
          </p:nvPr>
        </p:nvSpPr>
        <p:spPr>
          <a:xfrm rot="20347836">
            <a:off x="9938" y="-825484"/>
            <a:ext cx="3826566" cy="2806506"/>
          </a:xfrm>
        </p:spPr>
        <p:txBody>
          <a:bodyPr vert="horz" lIns="91440" tIns="45720" rIns="91440" bIns="45720" rtlCol="0" anchor="b">
            <a:normAutofit/>
          </a:bodyPr>
          <a:lstStyle/>
          <a:p>
            <a:pPr defTabSz="914400"/>
            <a:r>
              <a:rPr lang="en-US" sz="3500" b="1" u="sng" kern="1200" dirty="0">
                <a:solidFill>
                  <a:schemeClr val="tx1"/>
                </a:solidFill>
                <a:latin typeface="+mj-lt"/>
                <a:ea typeface="+mj-ea"/>
                <a:cs typeface="+mj-cs"/>
              </a:rPr>
              <a:t>EXAMPLE</a:t>
            </a: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The Real FUTURE Is </a:t>
            </a: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Never As Linear</a:t>
            </a:r>
          </a:p>
        </p:txBody>
      </p:sp>
      <p:pic>
        <p:nvPicPr>
          <p:cNvPr id="4" name="Picture 3" descr="A diagram of a diagram&#10;&#10;Description automatically generated">
            <a:extLst>
              <a:ext uri="{FF2B5EF4-FFF2-40B4-BE49-F238E27FC236}">
                <a16:creationId xmlns:a16="http://schemas.microsoft.com/office/drawing/2014/main" id="{F225171B-B2B1-1439-6EC1-23D2DB161B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565" y="0"/>
            <a:ext cx="7605478" cy="6458542"/>
          </a:xfrm>
          <a:prstGeom prst="rect">
            <a:avLst/>
          </a:prstGeom>
        </p:spPr>
      </p:pic>
      <p:sp>
        <p:nvSpPr>
          <p:cNvPr id="5" name="TextBox 4">
            <a:extLst>
              <a:ext uri="{FF2B5EF4-FFF2-40B4-BE49-F238E27FC236}">
                <a16:creationId xmlns:a16="http://schemas.microsoft.com/office/drawing/2014/main" id="{DB1CDA15-E742-4A2A-4F1F-065D73C03261}"/>
              </a:ext>
            </a:extLst>
          </p:cNvPr>
          <p:cNvSpPr txBox="1"/>
          <p:nvPr/>
        </p:nvSpPr>
        <p:spPr>
          <a:xfrm>
            <a:off x="1784555" y="6579323"/>
            <a:ext cx="7255565" cy="2588458"/>
          </a:xfrm>
          <a:prstGeom prst="rect">
            <a:avLst/>
          </a:prstGeom>
        </p:spPr>
        <p:txBody>
          <a:bodyPr vert="horz" lIns="91440" tIns="45720" rIns="91440" bIns="45720" rtlCol="0">
            <a:normAutofit/>
          </a:bodyPr>
          <a:lstStyle/>
          <a:p>
            <a:pPr eaLnBrk="1" hangingPunct="1">
              <a:lnSpc>
                <a:spcPct val="90000"/>
              </a:lnSpc>
              <a:spcAft>
                <a:spcPts val="600"/>
              </a:spcAft>
            </a:pPr>
            <a:r>
              <a:rPr lang="en-US" sz="1100" i="1" dirty="0">
                <a:solidFill>
                  <a:schemeClr val="bg1">
                    <a:lumMod val="50000"/>
                  </a:schemeClr>
                </a:solidFill>
                <a:latin typeface="+mn-lt"/>
              </a:rPr>
              <a:t>(Source</a:t>
            </a:r>
            <a:r>
              <a:rPr lang="en-US" sz="1100" dirty="0">
                <a:solidFill>
                  <a:schemeClr val="bg1">
                    <a:lumMod val="50000"/>
                  </a:schemeClr>
                </a:solidFill>
                <a:latin typeface="+mn-lt"/>
              </a:rPr>
              <a:t>: Mind Tools. (2024).The futures wheel: Identifying consequences of a change.)</a:t>
            </a:r>
          </a:p>
        </p:txBody>
      </p:sp>
      <p:sp>
        <p:nvSpPr>
          <p:cNvPr id="3" name="Rectangle 2">
            <a:extLst>
              <a:ext uri="{FF2B5EF4-FFF2-40B4-BE49-F238E27FC236}">
                <a16:creationId xmlns:a16="http://schemas.microsoft.com/office/drawing/2014/main" id="{6C1F4669-BDFB-FA08-BB1D-7FA9F0872231}"/>
              </a:ext>
            </a:extLst>
          </p:cNvPr>
          <p:cNvSpPr/>
          <p:nvPr/>
        </p:nvSpPr>
        <p:spPr>
          <a:xfrm>
            <a:off x="1784555" y="6579323"/>
            <a:ext cx="5574890" cy="207963"/>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4269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25A4F9-F237-CF0D-92C2-9BDEE56CBFB4}"/>
              </a:ext>
            </a:extLst>
          </p:cNvPr>
          <p:cNvSpPr/>
          <p:nvPr/>
        </p:nvSpPr>
        <p:spPr>
          <a:xfrm>
            <a:off x="5688943" y="5473128"/>
            <a:ext cx="3270291" cy="1323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768"/>
            <a:ext cx="9151630" cy="1519356"/>
            <a:chOff x="-1" y="-29768"/>
            <a:chExt cx="12202175" cy="1519356"/>
          </a:xfrm>
        </p:grpSpPr>
        <p:sp>
          <p:nvSpPr>
            <p:cNvPr id="22" name="Rectangle 21">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4E02FF6C-B8CF-F5E9-BEA3-A3880AE164D6}"/>
              </a:ext>
            </a:extLst>
          </p:cNvPr>
          <p:cNvSpPr txBox="1"/>
          <p:nvPr/>
        </p:nvSpPr>
        <p:spPr>
          <a:xfrm>
            <a:off x="1101402" y="61433"/>
            <a:ext cx="7857832" cy="100353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Download  This  Presentation: </a:t>
            </a:r>
          </a:p>
        </p:txBody>
      </p:sp>
      <p:sp>
        <p:nvSpPr>
          <p:cNvPr id="9" name="TextBox 8">
            <a:extLst>
              <a:ext uri="{FF2B5EF4-FFF2-40B4-BE49-F238E27FC236}">
                <a16:creationId xmlns:a16="http://schemas.microsoft.com/office/drawing/2014/main" id="{71B436C8-8954-8078-C718-83D5AEF983C3}"/>
              </a:ext>
            </a:extLst>
          </p:cNvPr>
          <p:cNvSpPr txBox="1"/>
          <p:nvPr/>
        </p:nvSpPr>
        <p:spPr>
          <a:xfrm>
            <a:off x="5688943" y="1726496"/>
            <a:ext cx="3498340" cy="1544397"/>
          </a:xfrm>
          <a:prstGeom prst="rect">
            <a:avLst/>
          </a:prstGeom>
          <a:noFill/>
        </p:spPr>
        <p:txBody>
          <a:bodyPr wrap="square" rtlCol="0">
            <a:spAutoFit/>
          </a:bodyPr>
          <a:lstStyle/>
          <a:p>
            <a:pPr marL="0" marR="0" lvl="0" indent="0" algn="l" defTabSz="292608"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292608"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Planning Tab </a:t>
            </a:r>
          </a:p>
          <a:p>
            <a:pPr marL="0" marR="0" lvl="0" indent="0" algn="l" defTabSz="292608" rtl="0" eaLnBrk="1" fontAlgn="auto" latinLnBrk="0" hangingPunct="1">
              <a:lnSpc>
                <a:spcPct val="100000"/>
              </a:lnSpc>
              <a:spcBef>
                <a:spcPts val="0"/>
              </a:spcBef>
              <a:spcAft>
                <a:spcPts val="600"/>
              </a:spcAft>
              <a:buClrTx/>
              <a:buSzTx/>
              <a:buFontTx/>
              <a:buNone/>
              <a:tabLst/>
              <a:defRPr/>
            </a:pPr>
            <a:endParaRPr kumimoji="0" lang="en-US" sz="15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716933DC-2C5F-1F8C-E6E9-42970912224C}"/>
              </a:ext>
            </a:extLst>
          </p:cNvPr>
          <p:cNvSpPr txBox="1"/>
          <p:nvPr/>
        </p:nvSpPr>
        <p:spPr>
          <a:xfrm>
            <a:off x="5628443" y="5488057"/>
            <a:ext cx="3330790" cy="1323439"/>
          </a:xfrm>
          <a:prstGeom prst="rect">
            <a:avLst/>
          </a:prstGeom>
          <a:noFill/>
          <a:ln w="9525">
            <a:solidFill>
              <a:schemeClr val="bg1"/>
            </a:solidFill>
          </a:ln>
        </p:spPr>
        <p:txBody>
          <a:bodyPr wrap="square" rtlCol="0">
            <a:spAutoFit/>
          </a:bodyPr>
          <a:lstStyle/>
          <a:p>
            <a:pPr marL="0" marR="0" lvl="0" indent="0" algn="l" defTabSz="292608"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https://stewardshipcalling.com/saints-raphael-nicholas-irene-cumming-ga/</a:t>
            </a:r>
          </a:p>
        </p:txBody>
      </p:sp>
      <p:sp>
        <p:nvSpPr>
          <p:cNvPr id="15" name="TextBox 14">
            <a:extLst>
              <a:ext uri="{FF2B5EF4-FFF2-40B4-BE49-F238E27FC236}">
                <a16:creationId xmlns:a16="http://schemas.microsoft.com/office/drawing/2014/main" id="{203A08BA-B259-3529-2EA8-0124D045C358}"/>
              </a:ext>
            </a:extLst>
          </p:cNvPr>
          <p:cNvSpPr txBox="1"/>
          <p:nvPr/>
        </p:nvSpPr>
        <p:spPr>
          <a:xfrm>
            <a:off x="5688943" y="1510405"/>
            <a:ext cx="3222595" cy="400110"/>
          </a:xfrm>
          <a:prstGeom prst="rect">
            <a:avLst/>
          </a:prstGeom>
          <a:noFill/>
        </p:spPr>
        <p:txBody>
          <a:bodyPr wrap="square" rtlCol="0">
            <a:spAutoFit/>
          </a:bodyPr>
          <a:lstStyle/>
          <a:p>
            <a:pPr marL="0" marR="0" lvl="0" indent="0" algn="l" defTabSz="292608"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StewardshipCalling.com</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BCD1AC9B-5A8F-9ECC-24F4-CC1D33093C9A}"/>
              </a:ext>
            </a:extLst>
          </p:cNvPr>
          <p:cNvSpPr txBox="1"/>
          <p:nvPr/>
        </p:nvSpPr>
        <p:spPr>
          <a:xfrm>
            <a:off x="5762714" y="3075859"/>
            <a:ext cx="2980552" cy="1647759"/>
          </a:xfrm>
          <a:prstGeom prst="rect">
            <a:avLst/>
          </a:prstGeom>
          <a:noFill/>
        </p:spPr>
        <p:txBody>
          <a:bodyPr wrap="square" rtlCol="0">
            <a:spAutoFit/>
          </a:bodyPr>
          <a:lstStyle/>
          <a:p>
            <a:pPr marL="0" marR="0" lvl="0" indent="0" algn="ctr" defTabSz="292608" rtl="0" eaLnBrk="1" fontAlgn="auto" latinLnBrk="0" hangingPunct="1">
              <a:lnSpc>
                <a:spcPct val="100000"/>
              </a:lnSpc>
              <a:spcBef>
                <a:spcPts val="0"/>
              </a:spcBef>
              <a:spcAft>
                <a:spcPts val="600"/>
              </a:spcAft>
              <a:buClrTx/>
              <a:buSzTx/>
              <a:buFontTx/>
              <a:buNone/>
              <a:tabLst/>
              <a:defRPr/>
            </a:pPr>
            <a:endParaRPr kumimoji="0" lang="en-US" sz="15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292608" rtl="0" eaLnBrk="1" fontAlgn="auto" latinLnBrk="0" hangingPunct="1">
              <a:lnSpc>
                <a:spcPct val="100000"/>
              </a:lnSpc>
              <a:spcBef>
                <a:spcPts val="0"/>
              </a:spcBef>
              <a:spcAft>
                <a:spcPts val="600"/>
              </a:spcAft>
              <a:buClrTx/>
              <a:buSzTx/>
              <a:buFontTx/>
              <a:buNone/>
              <a:tabLst/>
              <a:defRPr/>
            </a:pPr>
            <a:endParaRPr kumimoji="0" lang="en-US" sz="15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292608" rtl="0" eaLnBrk="1" fontAlgn="auto" latinLnBrk="0" hangingPunct="1">
              <a:lnSpc>
                <a:spcPct val="100000"/>
              </a:lnSpc>
              <a:spcBef>
                <a:spcPts val="0"/>
              </a:spcBef>
              <a:spcAft>
                <a:spcPts val="600"/>
              </a:spcAft>
              <a:buClrTx/>
              <a:buSzTx/>
              <a:buFontTx/>
              <a:buNone/>
              <a:tabLst/>
              <a:defRPr/>
            </a:pPr>
            <a:endParaRPr kumimoji="0" lang="en-US" sz="153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292608"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Saints Raphael Nichols &amp; Irene Page</a:t>
            </a:r>
          </a:p>
        </p:txBody>
      </p:sp>
      <p:pic>
        <p:nvPicPr>
          <p:cNvPr id="6" name="Picture 5" descr="A screenshot of a website&#10;&#10;Description automatically generated">
            <a:extLst>
              <a:ext uri="{FF2B5EF4-FFF2-40B4-BE49-F238E27FC236}">
                <a16:creationId xmlns:a16="http://schemas.microsoft.com/office/drawing/2014/main" id="{BF76F15D-BFD0-2D01-3FEE-E68CCD0546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483472"/>
            <a:ext cx="5526233" cy="4997228"/>
          </a:xfrm>
          <a:prstGeom prst="rect">
            <a:avLst/>
          </a:prstGeom>
        </p:spPr>
      </p:pic>
      <p:sp>
        <p:nvSpPr>
          <p:cNvPr id="12" name="Arrow: Right 11">
            <a:extLst>
              <a:ext uri="{FF2B5EF4-FFF2-40B4-BE49-F238E27FC236}">
                <a16:creationId xmlns:a16="http://schemas.microsoft.com/office/drawing/2014/main" id="{4E9A1315-4FDC-7C77-AB87-424BDE5F0A4D}"/>
              </a:ext>
            </a:extLst>
          </p:cNvPr>
          <p:cNvSpPr/>
          <p:nvPr/>
        </p:nvSpPr>
        <p:spPr>
          <a:xfrm rot="10800000">
            <a:off x="2130102" y="1632162"/>
            <a:ext cx="3498341" cy="182856"/>
          </a:xfrm>
          <a:prstGeom prst="rightArrow">
            <a:avLst/>
          </a:prstGeom>
          <a:solidFill>
            <a:schemeClr val="accent2"/>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w="57150">
                <a:solidFill>
                  <a:srgbClr val="CC3300"/>
                </a:solidFill>
              </a:ln>
              <a:solidFill>
                <a:srgbClr val="990000"/>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A741B37A-ADF6-2F7A-58B5-1AC0FF60C6F6}"/>
              </a:ext>
            </a:extLst>
          </p:cNvPr>
          <p:cNvSpPr/>
          <p:nvPr/>
        </p:nvSpPr>
        <p:spPr>
          <a:xfrm rot="10800000">
            <a:off x="2190602" y="2319546"/>
            <a:ext cx="3498341" cy="182856"/>
          </a:xfrm>
          <a:prstGeom prst="rightArrow">
            <a:avLst/>
          </a:prstGeom>
          <a:solidFill>
            <a:schemeClr val="accent2"/>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w="57150">
                <a:solidFill>
                  <a:srgbClr val="CC3300"/>
                </a:solidFill>
              </a:ln>
              <a:solidFill>
                <a:srgbClr val="990000"/>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D4908B2F-5A44-5E8B-3DBF-17BDBD9DE1B0}"/>
              </a:ext>
            </a:extLst>
          </p:cNvPr>
          <p:cNvSpPr/>
          <p:nvPr/>
        </p:nvSpPr>
        <p:spPr>
          <a:xfrm rot="10800000">
            <a:off x="2370936" y="4540761"/>
            <a:ext cx="3498341" cy="182856"/>
          </a:xfrm>
          <a:prstGeom prst="rightArrow">
            <a:avLst/>
          </a:prstGeom>
          <a:solidFill>
            <a:schemeClr val="accent2"/>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w="57150">
                <a:solidFill>
                  <a:srgbClr val="CC3300"/>
                </a:solidFill>
              </a:ln>
              <a:solidFill>
                <a:srgbClr val="99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02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03FD-B4A3-CDBC-01F7-1B0C787B3656}"/>
              </a:ext>
            </a:extLst>
          </p:cNvPr>
          <p:cNvSpPr>
            <a:spLocks noGrp="1"/>
          </p:cNvSpPr>
          <p:nvPr>
            <p:ph type="title"/>
          </p:nvPr>
        </p:nvSpPr>
        <p:spPr>
          <a:xfrm>
            <a:off x="2474842" y="-1713200"/>
            <a:ext cx="6957392" cy="2806506"/>
          </a:xfrm>
        </p:spPr>
        <p:txBody>
          <a:bodyPr vert="horz" lIns="91440" tIns="45720" rIns="91440" bIns="45720" rtlCol="0" anchor="b">
            <a:normAutofit/>
          </a:bodyPr>
          <a:lstStyle/>
          <a:p>
            <a:pPr defTabSz="914400"/>
            <a:r>
              <a:rPr lang="en-US" sz="3600" b="1" u="sng" kern="1200" dirty="0">
                <a:solidFill>
                  <a:schemeClr val="tx1"/>
                </a:solidFill>
                <a:latin typeface="+mj-lt"/>
                <a:ea typeface="+mj-ea"/>
                <a:cs typeface="+mj-cs"/>
              </a:rPr>
              <a:t>Specific  Example</a:t>
            </a:r>
            <a:br>
              <a:rPr lang="en-US" sz="3500" b="1" kern="1200" dirty="0">
                <a:solidFill>
                  <a:schemeClr val="tx1"/>
                </a:solidFill>
                <a:latin typeface="+mj-lt"/>
                <a:ea typeface="+mj-ea"/>
                <a:cs typeface="+mj-cs"/>
              </a:rPr>
            </a:br>
            <a:endParaRPr lang="en-US" sz="3500" b="1" kern="1200" dirty="0">
              <a:solidFill>
                <a:schemeClr val="tx1"/>
              </a:solidFill>
              <a:latin typeface="+mj-lt"/>
              <a:ea typeface="+mj-ea"/>
              <a:cs typeface="+mj-cs"/>
            </a:endParaRPr>
          </a:p>
        </p:txBody>
      </p:sp>
      <p:grpSp>
        <p:nvGrpSpPr>
          <p:cNvPr id="9" name="Group 8">
            <a:extLst>
              <a:ext uri="{FF2B5EF4-FFF2-40B4-BE49-F238E27FC236}">
                <a16:creationId xmlns:a16="http://schemas.microsoft.com/office/drawing/2014/main" id="{0D282223-3210-5591-BD17-ACFA1CC3227F}"/>
              </a:ext>
            </a:extLst>
          </p:cNvPr>
          <p:cNvGrpSpPr/>
          <p:nvPr/>
        </p:nvGrpSpPr>
        <p:grpSpPr>
          <a:xfrm>
            <a:off x="1328577" y="655601"/>
            <a:ext cx="7010513" cy="5812273"/>
            <a:chOff x="1319860" y="606512"/>
            <a:chExt cx="7010513" cy="5812273"/>
          </a:xfrm>
        </p:grpSpPr>
        <p:pic>
          <p:nvPicPr>
            <p:cNvPr id="3" name="Picture 2" descr="A diagram of a diagram&#10;&#10;Description automatically generated">
              <a:extLst>
                <a:ext uri="{FF2B5EF4-FFF2-40B4-BE49-F238E27FC236}">
                  <a16:creationId xmlns:a16="http://schemas.microsoft.com/office/drawing/2014/main" id="{158834E6-E739-A41C-535D-8383FB8C19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9860" y="821627"/>
              <a:ext cx="6323331" cy="5597158"/>
            </a:xfrm>
            <a:prstGeom prst="rect">
              <a:avLst/>
            </a:prstGeom>
          </p:spPr>
        </p:pic>
        <p:sp>
          <p:nvSpPr>
            <p:cNvPr id="6" name="Rectangle 5">
              <a:extLst>
                <a:ext uri="{FF2B5EF4-FFF2-40B4-BE49-F238E27FC236}">
                  <a16:creationId xmlns:a16="http://schemas.microsoft.com/office/drawing/2014/main" id="{722192FB-2124-E08C-DFE5-84064A08E0C6}"/>
                </a:ext>
              </a:extLst>
            </p:cNvPr>
            <p:cNvSpPr/>
            <p:nvPr/>
          </p:nvSpPr>
          <p:spPr>
            <a:xfrm rot="15733412">
              <a:off x="5233362" y="519604"/>
              <a:ext cx="1058504" cy="12323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81467EC-DEF5-97CE-85DF-52B3D2D93071}"/>
                </a:ext>
              </a:extLst>
            </p:cNvPr>
            <p:cNvSpPr/>
            <p:nvPr/>
          </p:nvSpPr>
          <p:spPr>
            <a:xfrm rot="1710742">
              <a:off x="6730173" y="722656"/>
              <a:ext cx="1600200" cy="9249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58D3657-76F1-DA35-048A-B2916E786339}"/>
                </a:ext>
              </a:extLst>
            </p:cNvPr>
            <p:cNvSpPr/>
            <p:nvPr/>
          </p:nvSpPr>
          <p:spPr>
            <a:xfrm rot="3487582">
              <a:off x="5791261" y="3095087"/>
              <a:ext cx="2608391" cy="2351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3C639E1A-52D2-4EB8-EE6D-296810345843}"/>
              </a:ext>
            </a:extLst>
          </p:cNvPr>
          <p:cNvSpPr txBox="1"/>
          <p:nvPr/>
        </p:nvSpPr>
        <p:spPr>
          <a:xfrm>
            <a:off x="4947929" y="2287680"/>
            <a:ext cx="1152939" cy="338554"/>
          </a:xfrm>
          <a:prstGeom prst="rect">
            <a:avLst/>
          </a:prstGeom>
          <a:noFill/>
        </p:spPr>
        <p:txBody>
          <a:bodyPr wrap="square" rtlCol="0">
            <a:spAutoFit/>
          </a:bodyPr>
          <a:lstStyle/>
          <a:p>
            <a:r>
              <a:rPr lang="en-US" sz="1600" b="1" dirty="0">
                <a:latin typeface="+mn-lt"/>
              </a:rPr>
              <a:t>1</a:t>
            </a:r>
            <a:r>
              <a:rPr lang="en-US" sz="1600" b="1" baseline="30000" dirty="0">
                <a:latin typeface="+mn-lt"/>
              </a:rPr>
              <a:t>ST</a:t>
            </a:r>
            <a:r>
              <a:rPr lang="en-US" sz="1600" b="1" dirty="0">
                <a:latin typeface="+mn-lt"/>
              </a:rPr>
              <a:t> Order</a:t>
            </a:r>
          </a:p>
        </p:txBody>
      </p:sp>
      <p:sp>
        <p:nvSpPr>
          <p:cNvPr id="11" name="Oval 10">
            <a:extLst>
              <a:ext uri="{FF2B5EF4-FFF2-40B4-BE49-F238E27FC236}">
                <a16:creationId xmlns:a16="http://schemas.microsoft.com/office/drawing/2014/main" id="{44084F29-1952-5253-3ADD-24DB0B322521}"/>
              </a:ext>
            </a:extLst>
          </p:cNvPr>
          <p:cNvSpPr/>
          <p:nvPr/>
        </p:nvSpPr>
        <p:spPr>
          <a:xfrm>
            <a:off x="4881432" y="2603767"/>
            <a:ext cx="1202181" cy="108565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A3FFD0F-8486-FB58-2485-008C4230FCCC}"/>
              </a:ext>
            </a:extLst>
          </p:cNvPr>
          <p:cNvSpPr txBox="1"/>
          <p:nvPr/>
        </p:nvSpPr>
        <p:spPr>
          <a:xfrm>
            <a:off x="6114971" y="1119338"/>
            <a:ext cx="1411358" cy="461665"/>
          </a:xfrm>
          <a:prstGeom prst="rect">
            <a:avLst/>
          </a:prstGeom>
          <a:noFill/>
        </p:spPr>
        <p:txBody>
          <a:bodyPr wrap="square" rtlCol="0">
            <a:spAutoFit/>
          </a:bodyPr>
          <a:lstStyle/>
          <a:p>
            <a:r>
              <a:rPr lang="en-US" dirty="0"/>
              <a:t>Domain</a:t>
            </a:r>
          </a:p>
        </p:txBody>
      </p:sp>
      <p:sp>
        <p:nvSpPr>
          <p:cNvPr id="13" name="TextBox 12">
            <a:extLst>
              <a:ext uri="{FF2B5EF4-FFF2-40B4-BE49-F238E27FC236}">
                <a16:creationId xmlns:a16="http://schemas.microsoft.com/office/drawing/2014/main" id="{CCE0D0E9-8822-339C-CEA1-47A96D428090}"/>
              </a:ext>
            </a:extLst>
          </p:cNvPr>
          <p:cNvSpPr txBox="1"/>
          <p:nvPr/>
        </p:nvSpPr>
        <p:spPr>
          <a:xfrm>
            <a:off x="3890488" y="1106322"/>
            <a:ext cx="1363023" cy="338554"/>
          </a:xfrm>
          <a:prstGeom prst="rect">
            <a:avLst/>
          </a:prstGeom>
          <a:noFill/>
        </p:spPr>
        <p:txBody>
          <a:bodyPr wrap="square" rtlCol="0">
            <a:spAutoFit/>
          </a:bodyPr>
          <a:lstStyle/>
          <a:p>
            <a:r>
              <a:rPr lang="en-US" sz="1600" b="1" dirty="0">
                <a:latin typeface="+mn-lt"/>
              </a:rPr>
              <a:t>2</a:t>
            </a:r>
            <a:r>
              <a:rPr lang="en-US" sz="1600" b="1" baseline="30000" dirty="0">
                <a:latin typeface="+mn-lt"/>
              </a:rPr>
              <a:t>nd</a:t>
            </a:r>
            <a:r>
              <a:rPr lang="en-US" sz="1600" b="1" dirty="0">
                <a:latin typeface="+mn-lt"/>
              </a:rPr>
              <a:t> Order</a:t>
            </a:r>
          </a:p>
        </p:txBody>
      </p:sp>
      <p:sp>
        <p:nvSpPr>
          <p:cNvPr id="15" name="Oval 14">
            <a:extLst>
              <a:ext uri="{FF2B5EF4-FFF2-40B4-BE49-F238E27FC236}">
                <a16:creationId xmlns:a16="http://schemas.microsoft.com/office/drawing/2014/main" id="{BC99DE37-CE70-2525-998C-9A89246A90FB}"/>
              </a:ext>
            </a:extLst>
          </p:cNvPr>
          <p:cNvSpPr/>
          <p:nvPr/>
        </p:nvSpPr>
        <p:spPr>
          <a:xfrm>
            <a:off x="3737113" y="1386926"/>
            <a:ext cx="1202181" cy="104816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D23F36C-1DA5-7A7F-C73D-6B8891A10062}"/>
              </a:ext>
            </a:extLst>
          </p:cNvPr>
          <p:cNvSpPr/>
          <p:nvPr/>
        </p:nvSpPr>
        <p:spPr>
          <a:xfrm>
            <a:off x="3044685" y="2801597"/>
            <a:ext cx="1202181" cy="104816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74FDC26-65F6-4EC6-EA1A-6C6CC803513E}"/>
              </a:ext>
            </a:extLst>
          </p:cNvPr>
          <p:cNvSpPr/>
          <p:nvPr/>
        </p:nvSpPr>
        <p:spPr>
          <a:xfrm>
            <a:off x="4322217" y="3867192"/>
            <a:ext cx="1202181" cy="104816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8BB43C5-88F5-D301-F2DC-65826B6F6304}"/>
              </a:ext>
            </a:extLst>
          </p:cNvPr>
          <p:cNvSpPr txBox="1"/>
          <p:nvPr/>
        </p:nvSpPr>
        <p:spPr>
          <a:xfrm>
            <a:off x="1253996" y="780784"/>
            <a:ext cx="1150239" cy="338554"/>
          </a:xfrm>
          <a:prstGeom prst="rect">
            <a:avLst/>
          </a:prstGeom>
          <a:noFill/>
        </p:spPr>
        <p:txBody>
          <a:bodyPr wrap="square" rtlCol="0">
            <a:spAutoFit/>
          </a:bodyPr>
          <a:lstStyle/>
          <a:p>
            <a:r>
              <a:rPr lang="en-US" sz="1600" b="1" dirty="0">
                <a:latin typeface="+mn-lt"/>
              </a:rPr>
              <a:t>3</a:t>
            </a:r>
            <a:r>
              <a:rPr lang="en-US" sz="1600" b="1" baseline="30000" dirty="0">
                <a:latin typeface="+mn-lt"/>
              </a:rPr>
              <a:t>rd</a:t>
            </a:r>
            <a:r>
              <a:rPr lang="en-US" sz="1600" b="1" dirty="0">
                <a:latin typeface="+mn-lt"/>
              </a:rPr>
              <a:t> Order</a:t>
            </a:r>
          </a:p>
        </p:txBody>
      </p:sp>
      <p:sp>
        <p:nvSpPr>
          <p:cNvPr id="19" name="Oval 18">
            <a:extLst>
              <a:ext uri="{FF2B5EF4-FFF2-40B4-BE49-F238E27FC236}">
                <a16:creationId xmlns:a16="http://schemas.microsoft.com/office/drawing/2014/main" id="{E389EBFF-8F88-DCF0-77A9-784387791DE2}"/>
              </a:ext>
            </a:extLst>
          </p:cNvPr>
          <p:cNvSpPr/>
          <p:nvPr/>
        </p:nvSpPr>
        <p:spPr>
          <a:xfrm>
            <a:off x="2167184" y="878090"/>
            <a:ext cx="1202181" cy="10481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4F86AFA-82FE-634E-3F9C-0A01B3C2D032}"/>
              </a:ext>
            </a:extLst>
          </p:cNvPr>
          <p:cNvSpPr/>
          <p:nvPr/>
        </p:nvSpPr>
        <p:spPr>
          <a:xfrm>
            <a:off x="1328577" y="2438665"/>
            <a:ext cx="1202181" cy="10481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51831866-84C0-4B13-5F45-972E74924CCE}"/>
              </a:ext>
            </a:extLst>
          </p:cNvPr>
          <p:cNvSpPr/>
          <p:nvPr/>
        </p:nvSpPr>
        <p:spPr>
          <a:xfrm>
            <a:off x="3289397" y="5007646"/>
            <a:ext cx="1202181" cy="10481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FA6C592-F6F5-7AB1-2D1F-C8F3269C9490}"/>
              </a:ext>
            </a:extLst>
          </p:cNvPr>
          <p:cNvSpPr/>
          <p:nvPr/>
        </p:nvSpPr>
        <p:spPr>
          <a:xfrm>
            <a:off x="4652424" y="5348313"/>
            <a:ext cx="1202181" cy="10481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2923CF7-EA30-2B6F-9CBB-4F2C8F8FC938}"/>
              </a:ext>
            </a:extLst>
          </p:cNvPr>
          <p:cNvSpPr txBox="1"/>
          <p:nvPr/>
        </p:nvSpPr>
        <p:spPr>
          <a:xfrm>
            <a:off x="1929667" y="6492972"/>
            <a:ext cx="7255565" cy="2588458"/>
          </a:xfrm>
          <a:prstGeom prst="rect">
            <a:avLst/>
          </a:prstGeom>
        </p:spPr>
        <p:txBody>
          <a:bodyPr vert="horz" lIns="91440" tIns="45720" rIns="91440" bIns="45720" rtlCol="0">
            <a:normAutofit/>
          </a:bodyPr>
          <a:lstStyle/>
          <a:p>
            <a:pPr eaLnBrk="1" hangingPunct="1">
              <a:lnSpc>
                <a:spcPct val="90000"/>
              </a:lnSpc>
              <a:spcAft>
                <a:spcPts val="600"/>
              </a:spcAft>
            </a:pPr>
            <a:r>
              <a:rPr lang="en-US" sz="1100" i="1" dirty="0">
                <a:solidFill>
                  <a:schemeClr val="bg1">
                    <a:lumMod val="50000"/>
                  </a:schemeClr>
                </a:solidFill>
                <a:latin typeface="+mn-lt"/>
              </a:rPr>
              <a:t>(Source</a:t>
            </a:r>
            <a:r>
              <a:rPr lang="en-US" sz="1100" dirty="0">
                <a:solidFill>
                  <a:schemeClr val="bg1">
                    <a:lumMod val="50000"/>
                  </a:schemeClr>
                </a:solidFill>
                <a:latin typeface="+mn-lt"/>
              </a:rPr>
              <a:t>: Mind Tools. (2024).The futures wheel: Identifying consequences of a change.)</a:t>
            </a:r>
          </a:p>
        </p:txBody>
      </p:sp>
      <p:sp>
        <p:nvSpPr>
          <p:cNvPr id="23" name="Rectangle 22">
            <a:extLst>
              <a:ext uri="{FF2B5EF4-FFF2-40B4-BE49-F238E27FC236}">
                <a16:creationId xmlns:a16="http://schemas.microsoft.com/office/drawing/2014/main" id="{F577D473-8C42-67CE-930A-0DD7A4D6A4FA}"/>
              </a:ext>
            </a:extLst>
          </p:cNvPr>
          <p:cNvSpPr/>
          <p:nvPr/>
        </p:nvSpPr>
        <p:spPr>
          <a:xfrm>
            <a:off x="1941695" y="6420468"/>
            <a:ext cx="5584634" cy="342441"/>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202068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xit" presetSubtype="0" fill="hold" grpId="0"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5" grpId="0" animBg="1"/>
      <p:bldP spid="16" grpId="0" animBg="1"/>
      <p:bldP spid="17" grpId="0" animBg="1"/>
      <p:bldP spid="18" grpId="0"/>
      <p:bldP spid="19" grpId="0" animBg="1"/>
      <p:bldP spid="20" grpId="0" animBg="1"/>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A97AC-B7F4-79BC-7CD6-BC4CBE0AA8B8}"/>
              </a:ext>
            </a:extLst>
          </p:cNvPr>
          <p:cNvSpPr>
            <a:spLocks noGrp="1"/>
          </p:cNvSpPr>
          <p:nvPr>
            <p:ph type="title"/>
          </p:nvPr>
        </p:nvSpPr>
        <p:spPr>
          <a:xfrm>
            <a:off x="0" y="115614"/>
            <a:ext cx="9144000" cy="440979"/>
          </a:xfrm>
        </p:spPr>
        <p:txBody>
          <a:bodyPr/>
          <a:lstStyle/>
          <a:p>
            <a:r>
              <a:rPr lang="en-US" u="sng" dirty="0"/>
              <a:t>The  S.T.E.E.P.L.E.   +   Futures  Wheel</a:t>
            </a:r>
          </a:p>
        </p:txBody>
      </p:sp>
      <p:graphicFrame>
        <p:nvGraphicFramePr>
          <p:cNvPr id="3" name="Diagram 2">
            <a:extLst>
              <a:ext uri="{FF2B5EF4-FFF2-40B4-BE49-F238E27FC236}">
                <a16:creationId xmlns:a16="http://schemas.microsoft.com/office/drawing/2014/main" id="{C32AAED8-6B7C-68E1-C572-6543DDBBD357}"/>
              </a:ext>
            </a:extLst>
          </p:cNvPr>
          <p:cNvGraphicFramePr/>
          <p:nvPr>
            <p:extLst>
              <p:ext uri="{D42A27DB-BD31-4B8C-83A1-F6EECF244321}">
                <p14:modId xmlns:p14="http://schemas.microsoft.com/office/powerpoint/2010/main" val="4221225255"/>
              </p:ext>
            </p:extLst>
          </p:nvPr>
        </p:nvGraphicFramePr>
        <p:xfrm>
          <a:off x="357809" y="904461"/>
          <a:ext cx="8567530" cy="5678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630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White arrows painted on the asphalt">
            <a:extLst>
              <a:ext uri="{FF2B5EF4-FFF2-40B4-BE49-F238E27FC236}">
                <a16:creationId xmlns:a16="http://schemas.microsoft.com/office/drawing/2014/main" id="{C2FF1E6E-67DA-7D10-6645-7D7E702F4FFA}"/>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b="-1"/>
          <a:stretch/>
        </p:blipFill>
        <p:spPr>
          <a:xfrm>
            <a:off x="20" y="1"/>
            <a:ext cx="9143980" cy="6857999"/>
          </a:xfrm>
          <a:prstGeom prst="rect">
            <a:avLst/>
          </a:prstGeom>
        </p:spPr>
      </p:pic>
      <p:sp>
        <p:nvSpPr>
          <p:cNvPr id="2" name="Title 1">
            <a:extLst>
              <a:ext uri="{FF2B5EF4-FFF2-40B4-BE49-F238E27FC236}">
                <a16:creationId xmlns:a16="http://schemas.microsoft.com/office/drawing/2014/main" id="{62C4E1DB-E629-169A-BB51-AE36657C0E68}"/>
              </a:ext>
            </a:extLst>
          </p:cNvPr>
          <p:cNvSpPr>
            <a:spLocks noGrp="1"/>
          </p:cNvSpPr>
          <p:nvPr>
            <p:ph type="title"/>
          </p:nvPr>
        </p:nvSpPr>
        <p:spPr>
          <a:xfrm>
            <a:off x="923278" y="-1864472"/>
            <a:ext cx="7645893" cy="2900518"/>
          </a:xfrm>
        </p:spPr>
        <p:txBody>
          <a:bodyPr vert="horz" lIns="91440" tIns="45720" rIns="91440" bIns="45720" rtlCol="0" anchor="b">
            <a:normAutofit/>
          </a:bodyPr>
          <a:lstStyle/>
          <a:p>
            <a:pPr algn="ctr" defTabSz="914400"/>
            <a:r>
              <a:rPr lang="en-US" sz="4400" u="sng" dirty="0">
                <a:solidFill>
                  <a:srgbClr val="FFFFFF"/>
                </a:solidFill>
                <a:latin typeface="Arial" panose="020B0604020202020204" pitchFamily="34" charset="0"/>
                <a:cs typeface="Arial" panose="020B0604020202020204" pitchFamily="34" charset="0"/>
              </a:rPr>
              <a:t>Rules  Of  Engagement</a:t>
            </a:r>
          </a:p>
        </p:txBody>
      </p:sp>
      <p:sp>
        <p:nvSpPr>
          <p:cNvPr id="17" name="Title 1">
            <a:extLst>
              <a:ext uri="{FF2B5EF4-FFF2-40B4-BE49-F238E27FC236}">
                <a16:creationId xmlns:a16="http://schemas.microsoft.com/office/drawing/2014/main" id="{024B6556-4602-0AB5-DE48-82A3A0D36A85}"/>
              </a:ext>
            </a:extLst>
          </p:cNvPr>
          <p:cNvSpPr txBox="1">
            <a:spLocks/>
          </p:cNvSpPr>
          <p:nvPr/>
        </p:nvSpPr>
        <p:spPr>
          <a:xfrm>
            <a:off x="1883545" y="2295816"/>
            <a:ext cx="7645893" cy="2900518"/>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fontAlgn="auto">
              <a:spcAft>
                <a:spcPts val="0"/>
              </a:spcAft>
            </a:pPr>
            <a:r>
              <a:rPr lang="en-US" sz="6000" dirty="0">
                <a:solidFill>
                  <a:srgbClr val="FFFFFF"/>
                </a:solidFill>
                <a:latin typeface="Arial" panose="020B0604020202020204" pitchFamily="34" charset="0"/>
                <a:cs typeface="Arial" panose="020B0604020202020204" pitchFamily="34" charset="0"/>
              </a:rPr>
              <a:t>ROEs</a:t>
            </a:r>
            <a:br>
              <a:rPr lang="en-US" sz="6000" dirty="0">
                <a:solidFill>
                  <a:srgbClr val="FFFFFF"/>
                </a:solidFill>
                <a:latin typeface="Arial" panose="020B0604020202020204" pitchFamily="34" charset="0"/>
                <a:cs typeface="Arial" panose="020B0604020202020204" pitchFamily="34" charset="0"/>
              </a:rPr>
            </a:br>
            <a:endParaRPr lang="en-US" sz="6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3018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7592" name="Rectangle 6759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759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759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Rectangle 4"/>
          <p:cNvSpPr/>
          <p:nvPr/>
        </p:nvSpPr>
        <p:spPr>
          <a:xfrm>
            <a:off x="201288" y="261432"/>
            <a:ext cx="4997530" cy="3985155"/>
          </a:xfrm>
          <a:prstGeom prst="rect">
            <a:avLst/>
          </a:prstGeom>
        </p:spPr>
        <p:txBody>
          <a:bodyPr vert="horz" lIns="91440" tIns="45720" rIns="91440" bIns="45720" rtlCol="0">
            <a:noAutofit/>
          </a:bodyPr>
          <a:lstStyle/>
          <a:p>
            <a:pPr marL="0" marR="0" lvl="0" indent="0" algn="l" defTabSz="914400" rtl="0" eaLnBrk="1" fontAlgn="base" latinLnBrk="0" hangingPunct="1">
              <a:lnSpc>
                <a:spcPct val="90000"/>
              </a:lnSpc>
              <a:spcBef>
                <a:spcPct val="0"/>
              </a:spcBef>
              <a:spcAft>
                <a:spcPts val="0"/>
              </a:spcAft>
              <a:buClrTx/>
              <a:buSzTx/>
              <a:buFontTx/>
              <a:buNone/>
              <a:tabLst>
                <a:tab pos="69215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1. I will</a:t>
            </a:r>
            <a:r>
              <a:rPr kumimoji="0" lang="en-US" sz="1800" b="1" i="0" u="none" strike="noStrike" kern="1200" cap="none" spc="0" normalizeH="0" noProof="0" dirty="0">
                <a:ln>
                  <a:noFill/>
                </a:ln>
                <a:solidFill>
                  <a:prstClr val="white"/>
                </a:solidFill>
                <a:effectLst/>
                <a:uLnTx/>
                <a:uFillTx/>
                <a:latin typeface="Arial" panose="020B0604020202020204"/>
                <a:ea typeface="+mn-ea"/>
                <a:cs typeface="+mn-cs"/>
              </a:rPr>
              <a:t> keep us </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on  schedule</a:t>
            </a:r>
          </a:p>
          <a:p>
            <a:pPr marL="0" marR="0" lvl="0" indent="0" algn="l" defTabSz="914400" rtl="0" eaLnBrk="1" fontAlgn="base" latinLnBrk="0" hangingPunct="1">
              <a:lnSpc>
                <a:spcPct val="90000"/>
              </a:lnSpc>
              <a:spcBef>
                <a:spcPct val="0"/>
              </a:spcBef>
              <a:spcAft>
                <a:spcPts val="0"/>
              </a:spcAft>
              <a:buClrTx/>
              <a:buSzTx/>
              <a:buFontTx/>
              <a:buNone/>
              <a:tabLst>
                <a:tab pos="69215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l" defTabSz="914400" rtl="0" eaLnBrk="1" fontAlgn="base" latinLnBrk="0" hangingPunct="1">
              <a:lnSpc>
                <a:spcPct val="90000"/>
              </a:lnSpc>
              <a:spcBef>
                <a:spcPct val="0"/>
              </a:spcBef>
              <a:spcAft>
                <a:spcPts val="0"/>
              </a:spcAft>
              <a:buClrTx/>
              <a:buSzTx/>
              <a:buFontTx/>
              <a:buNone/>
              <a:tabLst>
                <a:tab pos="69215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2.  Everyone  is  equal</a:t>
            </a:r>
          </a:p>
          <a:p>
            <a:pPr marL="0" marR="0" lvl="0" indent="0" algn="l" defTabSz="914400" rtl="0" eaLnBrk="1" fontAlgn="base" latinLnBrk="0" hangingPunct="1">
              <a:lnSpc>
                <a:spcPct val="90000"/>
              </a:lnSpc>
              <a:spcBef>
                <a:spcPct val="0"/>
              </a:spcBef>
              <a:spcAft>
                <a:spcPts val="0"/>
              </a:spcAft>
              <a:buClrTx/>
              <a:buSzTx/>
              <a:buFontTx/>
              <a:buNone/>
              <a:tabLst>
                <a:tab pos="69215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l" defTabSz="914400" rtl="0" eaLnBrk="1" fontAlgn="base" latinLnBrk="0" hangingPunct="1">
              <a:lnSpc>
                <a:spcPct val="90000"/>
              </a:lnSpc>
              <a:spcBef>
                <a:spcPct val="0"/>
              </a:spcBef>
              <a:spcAft>
                <a:spcPts val="0"/>
              </a:spcAft>
              <a:buClrTx/>
              <a:buSzTx/>
              <a:buFontTx/>
              <a:buNone/>
              <a:tabLst>
                <a:tab pos="69215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3. We’ll  interact  confidentially</a:t>
            </a:r>
          </a:p>
          <a:p>
            <a:pPr marL="0" marR="0" lvl="0" indent="0" algn="l" defTabSz="914400" rtl="0" eaLnBrk="1" fontAlgn="base" latinLnBrk="0" hangingPunct="1">
              <a:lnSpc>
                <a:spcPct val="90000"/>
              </a:lnSpc>
              <a:spcBef>
                <a:spcPct val="0"/>
              </a:spcBef>
              <a:spcAft>
                <a:spcPts val="0"/>
              </a:spcAft>
              <a:buClrTx/>
              <a:buSzTx/>
              <a:buFontTx/>
              <a:buNone/>
              <a:tabLst>
                <a:tab pos="69215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l" defTabSz="914400" rtl="0" eaLnBrk="1" fontAlgn="base" latinLnBrk="0" hangingPunct="1">
              <a:lnSpc>
                <a:spcPct val="90000"/>
              </a:lnSpc>
              <a:spcBef>
                <a:spcPct val="0"/>
              </a:spcBef>
              <a:spcAft>
                <a:spcPts val="0"/>
              </a:spcAft>
              <a:buClrTx/>
              <a:buSzTx/>
              <a:buFontTx/>
              <a:buNone/>
              <a:tabLst>
                <a:tab pos="69215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4. Ask  questions if confused about 	instructions</a:t>
            </a:r>
            <a:r>
              <a:rPr lang="en-US" sz="1800" b="1" dirty="0">
                <a:solidFill>
                  <a:prstClr val="white"/>
                </a:solidFill>
                <a:latin typeface="Arial" panose="020B0604020202020204"/>
              </a:rPr>
              <a:t> not brainstormed ideas</a:t>
            </a:r>
          </a:p>
          <a:p>
            <a:pPr marL="0" marR="0" lvl="0" indent="0" algn="l" defTabSz="914400" rtl="0" eaLnBrk="1" fontAlgn="base" latinLnBrk="0" hangingPunct="1">
              <a:lnSpc>
                <a:spcPct val="90000"/>
              </a:lnSpc>
              <a:spcBef>
                <a:spcPct val="0"/>
              </a:spcBef>
              <a:spcAft>
                <a:spcPts val="0"/>
              </a:spcAft>
              <a:buClrTx/>
              <a:buSzTx/>
              <a:buFontTx/>
              <a:buNone/>
              <a:tabLst>
                <a:tab pos="692150" algn="l"/>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base" latinLnBrk="0" hangingPunct="1">
              <a:lnSpc>
                <a:spcPct val="90000"/>
              </a:lnSpc>
              <a:spcBef>
                <a:spcPct val="0"/>
              </a:spcBef>
              <a:spcAft>
                <a:spcPts val="0"/>
              </a:spcAft>
              <a:buClrTx/>
              <a:buSzTx/>
              <a:buFontTx/>
              <a:buNone/>
              <a:tabLst>
                <a:tab pos="69215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5. We’ll  park  tangential  discussions</a:t>
            </a:r>
          </a:p>
          <a:p>
            <a:pPr marL="0" marR="0" lvl="0" indent="0" algn="l" defTabSz="914400" rtl="0" eaLnBrk="0" fontAlgn="base" latinLnBrk="0" hangingPunct="0">
              <a:lnSpc>
                <a:spcPct val="100000"/>
              </a:lnSpc>
              <a:spcBef>
                <a:spcPct val="0"/>
              </a:spcBef>
              <a:spcAft>
                <a:spcPts val="0"/>
              </a:spcAft>
              <a:buClrTx/>
              <a:buSzTx/>
              <a:buFontTx/>
              <a:buNone/>
              <a:tabLst>
                <a:tab pos="692150" algn="l"/>
              </a:tabLst>
              <a:defRPr/>
            </a:pPr>
            <a:endParaRPr kumimoji="0" lang="en-US" alt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ts val="0"/>
              </a:spcAft>
              <a:buClrTx/>
              <a:buSzTx/>
              <a:buFontTx/>
              <a:buNone/>
              <a:tabLst>
                <a:tab pos="692150" algn="l"/>
              </a:tabLst>
              <a:defRPr/>
            </a:pPr>
            <a:r>
              <a:rPr kumimoji="0" lang="en-US" altLang="en-US" sz="1800" b="1" i="0" u="none" strike="noStrike" kern="1200" cap="none" spc="0" normalizeH="0" baseline="0" noProof="0" dirty="0">
                <a:ln>
                  <a:noFill/>
                </a:ln>
                <a:solidFill>
                  <a:prstClr val="white"/>
                </a:solidFill>
                <a:effectLst/>
                <a:uLnTx/>
                <a:uFillTx/>
                <a:latin typeface="Arial" panose="020B0604020202020204"/>
                <a:ea typeface="+mn-ea"/>
                <a:cs typeface="+mn-cs"/>
              </a:rPr>
              <a:t>6. No  distractions</a:t>
            </a:r>
            <a:r>
              <a:rPr lang="en-US" altLang="en-US" sz="1800" b="1" dirty="0">
                <a:solidFill>
                  <a:prstClr val="white"/>
                </a:solidFill>
                <a:latin typeface="Arial" panose="020B0604020202020204"/>
              </a:rPr>
              <a:t> (phones/watches off)</a:t>
            </a:r>
            <a:endParaRPr kumimoji="0" lang="en-US" alt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ts val="0"/>
              </a:spcAft>
              <a:buClrTx/>
              <a:buSzTx/>
              <a:buFontTx/>
              <a:buNone/>
              <a:tabLst>
                <a:tab pos="692150" algn="l"/>
              </a:tabLst>
              <a:defRPr/>
            </a:pPr>
            <a:r>
              <a:rPr kumimoji="0" lang="en-US" altLang="en-US" sz="1800" b="1"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l" defTabSz="914400" rtl="0" eaLnBrk="0" fontAlgn="base" latinLnBrk="0" hangingPunct="0">
              <a:lnSpc>
                <a:spcPct val="100000"/>
              </a:lnSpc>
              <a:spcBef>
                <a:spcPct val="0"/>
              </a:spcBef>
              <a:spcAft>
                <a:spcPts val="0"/>
              </a:spcAft>
              <a:buClrTx/>
              <a:buSzTx/>
              <a:buFontTx/>
              <a:buNone/>
              <a:tabLst>
                <a:tab pos="692150" algn="l"/>
              </a:tabLst>
              <a:defRPr/>
            </a:pPr>
            <a:r>
              <a:rPr kumimoji="0" lang="en-US" altLang="en-US" sz="1800" b="1" i="0" u="none" strike="noStrike" kern="1200" cap="none" spc="0" normalizeH="0" baseline="0" noProof="0" dirty="0">
                <a:ln>
                  <a:noFill/>
                </a:ln>
                <a:solidFill>
                  <a:prstClr val="white"/>
                </a:solidFill>
                <a:effectLst/>
                <a:uLnTx/>
                <a:uFillTx/>
                <a:latin typeface="Arial" panose="020B0604020202020204"/>
                <a:ea typeface="+mn-ea"/>
                <a:cs typeface="+mn-cs"/>
              </a:rPr>
              <a:t>7. Everyone  should  participate</a:t>
            </a:r>
          </a:p>
          <a:p>
            <a:pPr marL="0" marR="0" lvl="0" indent="0" algn="l" defTabSz="914400" rtl="0" eaLnBrk="0" fontAlgn="base" latinLnBrk="0" hangingPunct="0">
              <a:lnSpc>
                <a:spcPct val="100000"/>
              </a:lnSpc>
              <a:spcBef>
                <a:spcPct val="0"/>
              </a:spcBef>
              <a:spcAft>
                <a:spcPts val="0"/>
              </a:spcAft>
              <a:buClrTx/>
              <a:buSzTx/>
              <a:buFontTx/>
              <a:buNone/>
              <a:tabLst>
                <a:tab pos="692150" algn="l"/>
              </a:tabLst>
              <a:defRPr/>
            </a:pPr>
            <a:r>
              <a:rPr kumimoji="0" lang="en-US" altLang="en-US" sz="1800" b="1" i="0" u="none" strike="noStrike" kern="1200" cap="none" spc="0" normalizeH="0" baseline="0" noProof="0" dirty="0">
                <a:ln>
                  <a:noFill/>
                </a:ln>
                <a:solidFill>
                  <a:prstClr val="white"/>
                </a:solidFill>
                <a:effectLst/>
                <a:uLnTx/>
                <a:uFillTx/>
                <a:latin typeface="Arial" panose="020B0604020202020204"/>
                <a:ea typeface="+mn-ea"/>
                <a:cs typeface="+mn-cs"/>
              </a:rPr>
              <a:t> </a:t>
            </a:r>
          </a:p>
          <a:p>
            <a:pPr>
              <a:spcAft>
                <a:spcPts val="0"/>
              </a:spcAft>
              <a:tabLst>
                <a:tab pos="692150" algn="l"/>
              </a:tabLst>
              <a:defRPr/>
            </a:pPr>
            <a:r>
              <a:rPr lang="en-US" altLang="en-US" sz="1800" b="1" dirty="0">
                <a:solidFill>
                  <a:prstClr val="white"/>
                </a:solidFill>
                <a:latin typeface="Arial" panose="020B0604020202020204"/>
              </a:rPr>
              <a:t>8</a:t>
            </a:r>
            <a:r>
              <a:rPr kumimoji="0" lang="en-US" altLang="en-US" sz="1800" b="1" i="0" u="none" strike="noStrike" kern="1200" cap="none" spc="0" normalizeH="0" baseline="0" noProof="0" dirty="0">
                <a:ln>
                  <a:noFill/>
                </a:ln>
                <a:solidFill>
                  <a:prstClr val="white"/>
                </a:solidFill>
                <a:effectLst/>
                <a:uLnTx/>
                <a:uFillTx/>
                <a:latin typeface="Arial" panose="020B0604020202020204"/>
                <a:ea typeface="+mn-ea"/>
                <a:cs typeface="+mn-cs"/>
              </a:rPr>
              <a:t>. Be  honest, not defensive, NO spin or 	discussion killers</a:t>
            </a:r>
            <a:r>
              <a:rPr lang="en-US" sz="1800" b="1" dirty="0">
                <a:solidFill>
                  <a:prstClr val="white"/>
                </a:solidFill>
                <a:latin typeface="Arial" panose="020B0604020202020204"/>
              </a:rPr>
              <a:t> </a:t>
            </a:r>
          </a:p>
          <a:p>
            <a:pPr>
              <a:spcAft>
                <a:spcPts val="0"/>
              </a:spcAft>
              <a:tabLst>
                <a:tab pos="692150" algn="l"/>
              </a:tabLst>
              <a:defRPr/>
            </a:pPr>
            <a:endParaRPr lang="en-US" sz="1800" b="1" dirty="0">
              <a:solidFill>
                <a:prstClr val="white"/>
              </a:solidFill>
              <a:latin typeface="Arial" panose="020B0604020202020204"/>
            </a:endParaRPr>
          </a:p>
          <a:p>
            <a:pPr>
              <a:spcAft>
                <a:spcPts val="0"/>
              </a:spcAft>
              <a:tabLst>
                <a:tab pos="692150" algn="l"/>
              </a:tabLst>
              <a:defRPr/>
            </a:pPr>
            <a:r>
              <a:rPr lang="en-US" sz="1800" b="1" dirty="0">
                <a:solidFill>
                  <a:prstClr val="white"/>
                </a:solidFill>
                <a:latin typeface="Arial" panose="020B0604020202020204"/>
              </a:rPr>
              <a:t>9. Think  creatively  and  outside  the  box 	and follow “Brainstorming Rules”  	</a:t>
            </a:r>
          </a:p>
          <a:p>
            <a:pPr marL="0" marR="0" lvl="0" indent="0" algn="l" defTabSz="914400" rtl="0" eaLnBrk="0" fontAlgn="base" latinLnBrk="0" hangingPunct="0">
              <a:lnSpc>
                <a:spcPct val="100000"/>
              </a:lnSpc>
              <a:spcBef>
                <a:spcPct val="0"/>
              </a:spcBef>
              <a:spcAft>
                <a:spcPts val="0"/>
              </a:spcAft>
              <a:buClrTx/>
              <a:buSzTx/>
              <a:buFontTx/>
              <a:buNone/>
              <a:tabLst>
                <a:tab pos="692150" algn="l"/>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ts val="0"/>
              </a:spcAft>
              <a:buClrTx/>
              <a:buSzTx/>
              <a:buFontTx/>
              <a:buNone/>
              <a:tabLst>
                <a:tab pos="69215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10. Share</a:t>
            </a:r>
            <a:r>
              <a:rPr kumimoji="0" lang="en-US" sz="1800" b="1" i="0" u="none" strike="noStrike" kern="1200" cap="none" spc="0" normalizeH="0" noProof="0" dirty="0">
                <a:ln>
                  <a:noFill/>
                </a:ln>
                <a:solidFill>
                  <a:prstClr val="white"/>
                </a:solidFill>
                <a:effectLst/>
                <a:uLnTx/>
                <a:uFillTx/>
                <a:latin typeface="Arial" panose="020B0604020202020204"/>
                <a:ea typeface="+mn-ea"/>
                <a:cs typeface="+mn-cs"/>
              </a:rPr>
              <a:t> things you‘re hearing or thinking 	about that aren’t your opinion – 	</a:t>
            </a:r>
            <a:r>
              <a:rPr kumimoji="0" lang="en-US" sz="1800" b="1" i="0" u="none" strike="noStrike" kern="1200" cap="none" spc="0" normalizeH="0" noProof="0" dirty="0">
                <a:ln>
                  <a:noFill/>
                </a:ln>
                <a:solidFill>
                  <a:srgbClr val="FFFF00"/>
                </a:solidFill>
                <a:effectLst/>
                <a:uLnTx/>
                <a:uFillTx/>
                <a:latin typeface="Arial" panose="020B0604020202020204"/>
                <a:ea typeface="+mn-ea"/>
                <a:cs typeface="+mn-cs"/>
              </a:rPr>
              <a:t>you’re brainstorming not advocating</a:t>
            </a:r>
            <a:endParaRPr kumimoji="0" lang="en-US" sz="1800" b="1" i="0" u="none" strike="noStrike" kern="1200" cap="none" spc="0" normalizeH="0" baseline="0" noProof="0" dirty="0">
              <a:ln>
                <a:noFill/>
              </a:ln>
              <a:solidFill>
                <a:srgbClr val="FFFF00"/>
              </a:solidFill>
              <a:effectLst/>
              <a:uLnTx/>
              <a:uFillTx/>
              <a:latin typeface="Arial" panose="020B0604020202020204"/>
              <a:ea typeface="+mn-ea"/>
              <a:cs typeface="+mn-cs"/>
            </a:endParaRPr>
          </a:p>
        </p:txBody>
      </p:sp>
      <p:pic>
        <p:nvPicPr>
          <p:cNvPr id="67587"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209186" y="667483"/>
            <a:ext cx="3970774" cy="17559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33B737E-EE3C-F61D-EC26-92A15981F8A3}"/>
              </a:ext>
            </a:extLst>
          </p:cNvPr>
          <p:cNvSpPr txBox="1"/>
          <p:nvPr/>
        </p:nvSpPr>
        <p:spPr>
          <a:xfrm>
            <a:off x="5316877" y="1904998"/>
            <a:ext cx="3827123" cy="489364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574675"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tab pos="574675"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12.</a:t>
            </a:r>
            <a:r>
              <a:rPr lang="en-US" sz="1800" b="1" dirty="0">
                <a:solidFill>
                  <a:prstClr val="white"/>
                </a:solidFill>
                <a:latin typeface="Arial" panose="020B0604020202020204"/>
              </a:rPr>
              <a:t> </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We:</a:t>
            </a:r>
          </a:p>
          <a:p>
            <a:pPr marL="0" marR="0" lvl="0" indent="0" algn="l" defTabSz="914400" rtl="0" eaLnBrk="0" fontAlgn="base" latinLnBrk="0" hangingPunct="0">
              <a:lnSpc>
                <a:spcPct val="100000"/>
              </a:lnSpc>
              <a:spcBef>
                <a:spcPct val="0"/>
              </a:spcBef>
              <a:spcAft>
                <a:spcPct val="0"/>
              </a:spcAft>
              <a:buClrTx/>
              <a:buSzTx/>
              <a:buFontTx/>
              <a:buNone/>
              <a:tabLst>
                <a:tab pos="457200" algn="l"/>
                <a:tab pos="746125" algn="l"/>
              </a:tabLst>
              <a:defRPr/>
            </a:pPr>
            <a:r>
              <a:rPr lang="en-US" sz="1800" b="1" dirty="0">
                <a:solidFill>
                  <a:prstClr val="white"/>
                </a:solidFill>
                <a:latin typeface="Arial" panose="020B0604020202020204"/>
              </a:rPr>
              <a:t>	(a)</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  are  members  of  the  		Body  of  Christ  and</a:t>
            </a:r>
            <a:r>
              <a:rPr kumimoji="0" lang="en-US" sz="1800" b="1" i="0" u="none" strike="noStrike" kern="1200" cap="none" spc="0" normalizeH="0" noProof="0" dirty="0">
                <a:ln>
                  <a:noFill/>
                </a:ln>
                <a:solidFill>
                  <a:prstClr val="white"/>
                </a:solidFill>
                <a:effectLst/>
                <a:uLnTx/>
                <a:uFillTx/>
                <a:latin typeface="Arial" panose="020B060402020202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lang="en-US" sz="1800" b="1" dirty="0">
                <a:solidFill>
                  <a:prstClr val="white"/>
                </a:solidFill>
                <a:latin typeface="Arial" panose="020B0604020202020204"/>
              </a:rPr>
              <a:t>	(b) </a:t>
            </a:r>
            <a:r>
              <a:rPr kumimoji="0" lang="en-US" sz="1800" b="1" i="0" u="none" strike="noStrike" kern="1200" cap="none" spc="0" normalizeH="0" noProof="0" dirty="0">
                <a:ln>
                  <a:noFill/>
                </a:ln>
                <a:solidFill>
                  <a:prstClr val="white"/>
                </a:solidFill>
                <a:effectLst/>
                <a:uLnTx/>
                <a:uFillTx/>
                <a:latin typeface="Arial" panose="020B0604020202020204"/>
                <a:ea typeface="+mn-ea"/>
                <a:cs typeface="+mn-cs"/>
              </a:rPr>
              <a:t>will </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treat everyone  		with  love  and respect  	(c)</a:t>
            </a:r>
            <a:r>
              <a:rPr kumimoji="0" lang="en-US" sz="1800" b="1" i="0" u="none" strike="noStrike" kern="1200" cap="none" spc="0" normalizeH="0" noProof="0" dirty="0">
                <a:ln>
                  <a:noFill/>
                </a:ln>
                <a:solidFill>
                  <a:prstClr val="white"/>
                </a:solidFill>
                <a:effectLst/>
                <a:uLnTx/>
                <a:uFillTx/>
                <a:latin typeface="Arial" panose="020B0604020202020204"/>
                <a:ea typeface="+mn-ea"/>
                <a:cs typeface="+mn-cs"/>
              </a:rPr>
              <a:t> will </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allow	the  Holy  Spirit  		to participate  freely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lang="en-US" sz="1800" b="1" dirty="0">
                <a:solidFill>
                  <a:prstClr val="white"/>
                </a:solidFill>
                <a:latin typeface="Arial" panose="020B0604020202020204"/>
              </a:rPr>
              <a:t>	(d)  embrace Sts. RNI</a:t>
            </a:r>
            <a:r>
              <a:rPr kumimoji="0" lang="en-US" sz="1800" b="1" i="0" u="none" strike="noStrike" kern="1200" cap="none" spc="0" normalizeH="0" noProof="0" dirty="0">
                <a:ln>
                  <a:noFill/>
                </a:ln>
                <a:solidFill>
                  <a:prstClr val="white"/>
                </a:solidFill>
                <a:effectLst/>
                <a:uLnTx/>
                <a:uFillTx/>
                <a:latin typeface="Arial" panose="020B0604020202020204"/>
                <a:ea typeface="+mn-ea"/>
                <a:cs typeface="+mn-cs"/>
              </a:rPr>
              <a:t> </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WHY:</a:t>
            </a:r>
          </a:p>
          <a:p>
            <a:pPr>
              <a:tabLst>
                <a:tab pos="457200" algn="l"/>
              </a:tabLst>
              <a:defRPr/>
            </a:pPr>
            <a:endParaRPr lang="en-US" sz="1800" b="1" dirty="0">
              <a:latin typeface="Arial" panose="020B0604020202020204" pitchFamily="34" charset="0"/>
              <a:cs typeface="Arial" panose="020B0604020202020204" pitchFamily="34" charset="0"/>
            </a:endParaRPr>
          </a:p>
          <a:p>
            <a:pPr algn="ctr">
              <a:tabLst>
                <a:tab pos="457200" algn="l"/>
              </a:tabLst>
              <a:defRPr/>
            </a:pPr>
            <a:r>
              <a:rPr lang="en-US" b="1" dirty="0">
                <a:solidFill>
                  <a:srgbClr val="FFFF00"/>
                </a:solidFill>
                <a:latin typeface="Arial" panose="020B0604020202020204" pitchFamily="34" charset="0"/>
                <a:cs typeface="Arial" panose="020B0604020202020204" pitchFamily="34" charset="0"/>
              </a:rPr>
              <a:t>To welcome all on a transformational journey to a life of purpose and salvation.</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4" name="Straight Connector 3">
            <a:extLst>
              <a:ext uri="{FF2B5EF4-FFF2-40B4-BE49-F238E27FC236}">
                <a16:creationId xmlns:a16="http://schemas.microsoft.com/office/drawing/2014/main" id="{E0622AAD-744F-6BFD-2234-DF443055459C}"/>
              </a:ext>
            </a:extLst>
          </p:cNvPr>
          <p:cNvCxnSpPr/>
          <p:nvPr/>
        </p:nvCxnSpPr>
        <p:spPr>
          <a:xfrm>
            <a:off x="5188449" y="1684962"/>
            <a:ext cx="0" cy="51730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C5D2C3-0C4B-6F37-8DF4-7F7E2CDBCFC4}"/>
              </a:ext>
            </a:extLst>
          </p:cNvPr>
          <p:cNvSpPr txBox="1"/>
          <p:nvPr/>
        </p:nvSpPr>
        <p:spPr>
          <a:xfrm>
            <a:off x="5034685" y="125915"/>
            <a:ext cx="4072160" cy="523220"/>
          </a:xfrm>
          <a:prstGeom prst="rect">
            <a:avLst/>
          </a:prstGeom>
          <a:noFill/>
        </p:spPr>
        <p:txBody>
          <a:bodyPr wrap="square" rtlCol="0">
            <a:spAutoFit/>
          </a:bodyPr>
          <a:lstStyle/>
          <a:p>
            <a:r>
              <a:rPr lang="en-US" sz="2800" dirty="0">
                <a:latin typeface="STCaiyun" panose="020B0503020204020204" pitchFamily="2" charset="-122"/>
                <a:ea typeface="STCaiyun" panose="020B0503020204020204" pitchFamily="2" charset="-122"/>
              </a:rPr>
              <a:t>The  12  Commandments </a:t>
            </a:r>
          </a:p>
        </p:txBody>
      </p:sp>
      <p:sp>
        <p:nvSpPr>
          <p:cNvPr id="3" name="TextBox 2">
            <a:extLst>
              <a:ext uri="{FF2B5EF4-FFF2-40B4-BE49-F238E27FC236}">
                <a16:creationId xmlns:a16="http://schemas.microsoft.com/office/drawing/2014/main" id="{8A4FC20B-FE93-5860-9A1F-600EF3010E53}"/>
              </a:ext>
            </a:extLst>
          </p:cNvPr>
          <p:cNvSpPr txBox="1"/>
          <p:nvPr/>
        </p:nvSpPr>
        <p:spPr>
          <a:xfrm>
            <a:off x="5283154" y="6500445"/>
            <a:ext cx="3817315" cy="246221"/>
          </a:xfrm>
          <a:prstGeom prst="rect">
            <a:avLst/>
          </a:prstGeom>
          <a:noFill/>
        </p:spPr>
        <p:txBody>
          <a:bodyPr wrap="square" rtlCol="0">
            <a:spAutoFit/>
          </a:bodyPr>
          <a:lstStyle/>
          <a:p>
            <a:r>
              <a:rPr lang="en-US" sz="1000" i="1" dirty="0">
                <a:solidFill>
                  <a:schemeClr val="tx1">
                    <a:lumMod val="65000"/>
                  </a:schemeClr>
                </a:solidFill>
                <a:latin typeface="+mn-lt"/>
              </a:rPr>
              <a:t>(Source: </a:t>
            </a:r>
            <a:r>
              <a:rPr lang="en-US" sz="1000" dirty="0">
                <a:solidFill>
                  <a:schemeClr val="tx1">
                    <a:lumMod val="65000"/>
                  </a:schemeClr>
                </a:solidFill>
                <a:latin typeface="+mn-lt"/>
              </a:rPr>
              <a:t>Stewardship Calling. (n.d.). Church Strategic Planning.)</a:t>
            </a:r>
            <a:endParaRPr lang="en-US" sz="1000" i="1" dirty="0">
              <a:solidFill>
                <a:schemeClr val="tx1">
                  <a:lumMod val="65000"/>
                </a:schemeClr>
              </a:solidFill>
              <a:latin typeface="+mn-lt"/>
            </a:endParaRPr>
          </a:p>
        </p:txBody>
      </p:sp>
      <p:sp>
        <p:nvSpPr>
          <p:cNvPr id="6" name="Rectangle 5">
            <a:extLst>
              <a:ext uri="{FF2B5EF4-FFF2-40B4-BE49-F238E27FC236}">
                <a16:creationId xmlns:a16="http://schemas.microsoft.com/office/drawing/2014/main" id="{082EC8E5-0B9B-2282-7655-DB574F276867}"/>
              </a:ext>
            </a:extLst>
          </p:cNvPr>
          <p:cNvSpPr/>
          <p:nvPr/>
        </p:nvSpPr>
        <p:spPr>
          <a:xfrm>
            <a:off x="5321313" y="6512571"/>
            <a:ext cx="3719320" cy="246221"/>
          </a:xfrm>
          <a:prstGeom prst="rect">
            <a:avLst/>
          </a:prstGeom>
          <a:noFill/>
          <a:ln w="12700">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rgbClr val="4D4D4D"/>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rgbClr val="4D4D4D"/>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subTnLst>
                                    <p:animClr clrSpc="rgb" dir="cw">
                                      <p:cBhvr override="childStyle">
                                        <p:cTn dur="1" fill="hold" display="0" masterRel="nextClick" afterEffect="1"/>
                                        <p:tgtEl>
                                          <p:spTgt spid="5">
                                            <p:txEl>
                                              <p:pRg st="4" end="4"/>
                                            </p:txEl>
                                          </p:spTgt>
                                        </p:tgtEl>
                                        <p:attrNameLst>
                                          <p:attrName>ppt_c</p:attrName>
                                        </p:attrNameLst>
                                      </p:cBhvr>
                                      <p:to>
                                        <a:srgbClr val="4D4D4D"/>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subTnLst>
                                    <p:animClr clrSpc="rgb" dir="cw">
                                      <p:cBhvr override="childStyle">
                                        <p:cTn dur="1" fill="hold" display="0" masterRel="nextClick" afterEffect="1"/>
                                        <p:tgtEl>
                                          <p:spTgt spid="5">
                                            <p:txEl>
                                              <p:pRg st="6" end="6"/>
                                            </p:txEl>
                                          </p:spTgt>
                                        </p:tgtEl>
                                        <p:attrNameLst>
                                          <p:attrName>ppt_c</p:attrName>
                                        </p:attrNameLst>
                                      </p:cBhvr>
                                      <p:to>
                                        <a:srgbClr val="4D4D4D"/>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subTnLst>
                                    <p:animClr clrSpc="rgb" dir="cw">
                                      <p:cBhvr override="childStyle">
                                        <p:cTn dur="1" fill="hold" display="0" masterRel="nextClick" afterEffect="1"/>
                                        <p:tgtEl>
                                          <p:spTgt spid="5">
                                            <p:txEl>
                                              <p:pRg st="8" end="8"/>
                                            </p:txEl>
                                          </p:spTgt>
                                        </p:tgtEl>
                                        <p:attrNameLst>
                                          <p:attrName>ppt_c</p:attrName>
                                        </p:attrNameLst>
                                      </p:cBhvr>
                                      <p:to>
                                        <a:srgbClr val="4D4D4D"/>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500"/>
                                        <p:tgtEl>
                                          <p:spTgt spid="5">
                                            <p:txEl>
                                              <p:pRg st="10" end="10"/>
                                            </p:txEl>
                                          </p:spTgt>
                                        </p:tgtEl>
                                      </p:cBhvr>
                                    </p:animEffect>
                                  </p:childTnLst>
                                  <p:subTnLst>
                                    <p:animClr clrSpc="rgb" dir="cw">
                                      <p:cBhvr override="childStyle">
                                        <p:cTn dur="1" fill="hold" display="0" masterRel="nextClick" afterEffect="1"/>
                                        <p:tgtEl>
                                          <p:spTgt spid="5">
                                            <p:txEl>
                                              <p:pRg st="10" end="10"/>
                                            </p:txEl>
                                          </p:spTgt>
                                        </p:tgtEl>
                                        <p:attrNameLst>
                                          <p:attrName>ppt_c</p:attrName>
                                        </p:attrNameLst>
                                      </p:cBhvr>
                                      <p:to>
                                        <a:srgbClr val="4D4D4D"/>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500"/>
                                        <p:tgtEl>
                                          <p:spTgt spid="5">
                                            <p:txEl>
                                              <p:pRg st="12" end="12"/>
                                            </p:txEl>
                                          </p:spTgt>
                                        </p:tgtEl>
                                      </p:cBhvr>
                                    </p:animEffect>
                                  </p:childTnLst>
                                  <p:subTnLst>
                                    <p:animClr clrSpc="rgb" dir="cw">
                                      <p:cBhvr override="childStyle">
                                        <p:cTn dur="1" fill="hold" display="0" masterRel="nextClick" afterEffect="1"/>
                                        <p:tgtEl>
                                          <p:spTgt spid="5">
                                            <p:txEl>
                                              <p:pRg st="12" end="12"/>
                                            </p:txEl>
                                          </p:spTgt>
                                        </p:tgtEl>
                                        <p:attrNameLst>
                                          <p:attrName>ppt_c</p:attrName>
                                        </p:attrNameLst>
                                      </p:cBhvr>
                                      <p:to>
                                        <a:srgbClr val="4D4D4D"/>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animEffect transition="in" filter="fade">
                                      <p:cBhvr>
                                        <p:cTn id="42" dur="500"/>
                                        <p:tgtEl>
                                          <p:spTgt spid="5">
                                            <p:txEl>
                                              <p:pRg st="14" end="14"/>
                                            </p:txEl>
                                          </p:spTgt>
                                        </p:tgtEl>
                                      </p:cBhvr>
                                    </p:animEffect>
                                  </p:childTnLst>
                                  <p:subTnLst>
                                    <p:animClr clrSpc="rgb" dir="cw">
                                      <p:cBhvr override="childStyle">
                                        <p:cTn dur="1" fill="hold" display="0" masterRel="nextClick" afterEffect="1"/>
                                        <p:tgtEl>
                                          <p:spTgt spid="5">
                                            <p:txEl>
                                              <p:pRg st="14" end="14"/>
                                            </p:txEl>
                                          </p:spTgt>
                                        </p:tgtEl>
                                        <p:attrNameLst>
                                          <p:attrName>ppt_c</p:attrName>
                                        </p:attrNameLst>
                                      </p:cBhvr>
                                      <p:to>
                                        <a:srgbClr val="4D4D4D"/>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16" end="16"/>
                                            </p:txEl>
                                          </p:spTgt>
                                        </p:tgtEl>
                                        <p:attrNameLst>
                                          <p:attrName>style.visibility</p:attrName>
                                        </p:attrNameLst>
                                      </p:cBhvr>
                                      <p:to>
                                        <p:strVal val="visible"/>
                                      </p:to>
                                    </p:set>
                                    <p:animEffect transition="in" filter="fade">
                                      <p:cBhvr>
                                        <p:cTn id="47" dur="500"/>
                                        <p:tgtEl>
                                          <p:spTgt spid="5">
                                            <p:txEl>
                                              <p:pRg st="16" end="16"/>
                                            </p:txEl>
                                          </p:spTgt>
                                        </p:tgtEl>
                                      </p:cBhvr>
                                    </p:animEffect>
                                  </p:childTnLst>
                                  <p:subTnLst>
                                    <p:animClr clrSpc="rgb" dir="cw">
                                      <p:cBhvr override="childStyle">
                                        <p:cTn dur="1" fill="hold" display="0" masterRel="nextClick" afterEffect="1"/>
                                        <p:tgtEl>
                                          <p:spTgt spid="5">
                                            <p:txEl>
                                              <p:pRg st="16" end="16"/>
                                            </p:txEl>
                                          </p:spTgt>
                                        </p:tgtEl>
                                        <p:attrNameLst>
                                          <p:attrName>ppt_c</p:attrName>
                                        </p:attrNameLst>
                                      </p:cBhvr>
                                      <p:to>
                                        <a:srgbClr val="4D4D4D"/>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18" end="18"/>
                                            </p:txEl>
                                          </p:spTgt>
                                        </p:tgtEl>
                                        <p:attrNameLst>
                                          <p:attrName>style.visibility</p:attrName>
                                        </p:attrNameLst>
                                      </p:cBhvr>
                                      <p:to>
                                        <p:strVal val="visible"/>
                                      </p:to>
                                    </p:set>
                                    <p:animEffect transition="in" filter="fade">
                                      <p:cBhvr>
                                        <p:cTn id="52" dur="500"/>
                                        <p:tgtEl>
                                          <p:spTgt spid="5">
                                            <p:txEl>
                                              <p:pRg st="18" end="18"/>
                                            </p:txEl>
                                          </p:spTgt>
                                        </p:tgtEl>
                                      </p:cBhvr>
                                    </p:animEffect>
                                  </p:childTnLst>
                                  <p:subTnLst>
                                    <p:animClr clrSpc="rgb" dir="cw">
                                      <p:cBhvr override="childStyle">
                                        <p:cTn dur="1" fill="hold" display="0" masterRel="nextClick" afterEffect="1"/>
                                        <p:tgtEl>
                                          <p:spTgt spid="5">
                                            <p:txEl>
                                              <p:pRg st="18" end="18"/>
                                            </p:txEl>
                                          </p:spTgt>
                                        </p:tgtEl>
                                        <p:attrNameLst>
                                          <p:attrName>ppt_c</p:attrName>
                                        </p:attrNameLst>
                                      </p:cBhvr>
                                      <p:to>
                                        <a:srgbClr val="4D4D4D"/>
                                      </p:to>
                                    </p:animClr>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fade">
                                      <p:cBhvr>
                                        <p:cTn id="57"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rgbClr val="4D4D4D"/>
                                      </p:to>
                                    </p:animClr>
                                  </p:subTnLst>
                                </p:cTn>
                              </p:par>
                              <p:par>
                                <p:cTn id="58" presetID="10" presetClass="entr" presetSubtype="0" fill="hold" nodeType="withEffect">
                                  <p:stCondLst>
                                    <p:cond delay="0"/>
                                  </p:stCondLst>
                                  <p:childTnLst>
                                    <p:set>
                                      <p:cBhvr>
                                        <p:cTn id="59" dur="1" fill="hold">
                                          <p:stCondLst>
                                            <p:cond delay="0"/>
                                          </p:stCondLst>
                                        </p:cTn>
                                        <p:tgtEl>
                                          <p:spTgt spid="8">
                                            <p:txEl>
                                              <p:pRg st="3" end="3"/>
                                            </p:txEl>
                                          </p:spTgt>
                                        </p:tgtEl>
                                        <p:attrNameLst>
                                          <p:attrName>style.visibility</p:attrName>
                                        </p:attrNameLst>
                                      </p:cBhvr>
                                      <p:to>
                                        <p:strVal val="visible"/>
                                      </p:to>
                                    </p:set>
                                    <p:animEffect transition="in" filter="fade">
                                      <p:cBhvr>
                                        <p:cTn id="60"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rgbClr val="4D4D4D"/>
                                      </p:to>
                                    </p:animClr>
                                  </p:subTnLst>
                                </p:cTn>
                              </p:par>
                              <p:par>
                                <p:cTn id="61" presetID="10" presetClass="entr" presetSubtype="0" fill="hold" nodeType="withEffect">
                                  <p:stCondLst>
                                    <p:cond delay="0"/>
                                  </p:stCondLst>
                                  <p:childTnLst>
                                    <p:set>
                                      <p:cBhvr>
                                        <p:cTn id="62" dur="1" fill="hold">
                                          <p:stCondLst>
                                            <p:cond delay="0"/>
                                          </p:stCondLst>
                                        </p:cTn>
                                        <p:tgtEl>
                                          <p:spTgt spid="8">
                                            <p:txEl>
                                              <p:pRg st="4" end="4"/>
                                            </p:txEl>
                                          </p:spTgt>
                                        </p:tgtEl>
                                        <p:attrNameLst>
                                          <p:attrName>style.visibility</p:attrName>
                                        </p:attrNameLst>
                                      </p:cBhvr>
                                      <p:to>
                                        <p:strVal val="visible"/>
                                      </p:to>
                                    </p:set>
                                    <p:animEffect transition="in" filter="fade">
                                      <p:cBhvr>
                                        <p:cTn id="63"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rgbClr val="4D4D4D"/>
                                      </p:to>
                                    </p:animClr>
                                  </p:subTnLst>
                                </p:cTn>
                              </p:par>
                              <p:par>
                                <p:cTn id="64" presetID="10" presetClass="entr" presetSubtype="0" fill="hold" nodeType="withEffect">
                                  <p:stCondLst>
                                    <p:cond delay="0"/>
                                  </p:stCondLst>
                                  <p:childTnLst>
                                    <p:set>
                                      <p:cBhvr>
                                        <p:cTn id="65" dur="1" fill="hold">
                                          <p:stCondLst>
                                            <p:cond delay="0"/>
                                          </p:stCondLst>
                                        </p:cTn>
                                        <p:tgtEl>
                                          <p:spTgt spid="8">
                                            <p:txEl>
                                              <p:pRg st="5" end="5"/>
                                            </p:txEl>
                                          </p:spTgt>
                                        </p:tgtEl>
                                        <p:attrNameLst>
                                          <p:attrName>style.visibility</p:attrName>
                                        </p:attrNameLst>
                                      </p:cBhvr>
                                      <p:to>
                                        <p:strVal val="visible"/>
                                      </p:to>
                                    </p:set>
                                    <p:animEffect transition="in" filter="fade">
                                      <p:cBhvr>
                                        <p:cTn id="66" dur="500"/>
                                        <p:tgtEl>
                                          <p:spTgt spid="8">
                                            <p:txEl>
                                              <p:pRg st="5" end="5"/>
                                            </p:txEl>
                                          </p:spTgt>
                                        </p:tgtEl>
                                      </p:cBhvr>
                                    </p:animEffect>
                                  </p:childTnLst>
                                  <p:subTnLst>
                                    <p:animClr clrSpc="rgb" dir="cw">
                                      <p:cBhvr override="childStyle">
                                        <p:cTn dur="1" fill="hold" display="0" masterRel="nextClick" afterEffect="1"/>
                                        <p:tgtEl>
                                          <p:spTgt spid="8">
                                            <p:txEl>
                                              <p:pRg st="5" end="5"/>
                                            </p:txEl>
                                          </p:spTgt>
                                        </p:tgtEl>
                                        <p:attrNameLst>
                                          <p:attrName>ppt_c</p:attrName>
                                        </p:attrNameLst>
                                      </p:cBhvr>
                                      <p:to>
                                        <a:srgbClr val="4D4D4D"/>
                                      </p:to>
                                    </p:animClr>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8">
                                            <p:txEl>
                                              <p:pRg st="7" end="7"/>
                                            </p:txEl>
                                          </p:spTgt>
                                        </p:tgtEl>
                                        <p:attrNameLst>
                                          <p:attrName>style.visibility</p:attrName>
                                        </p:attrNameLst>
                                      </p:cBhvr>
                                      <p:to>
                                        <p:strVal val="visible"/>
                                      </p:to>
                                    </p:set>
                                    <p:animEffect transition="in" filter="fade">
                                      <p:cBhvr>
                                        <p:cTn id="71"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and white list of words&#10;&#10;Description automatically generated with medium confidence">
            <a:extLst>
              <a:ext uri="{FF2B5EF4-FFF2-40B4-BE49-F238E27FC236}">
                <a16:creationId xmlns:a16="http://schemas.microsoft.com/office/drawing/2014/main" id="{12D364E0-95EE-9FCD-90E2-691D8420E0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451" y="137032"/>
            <a:ext cx="5307497" cy="6192079"/>
          </a:xfrm>
          <a:prstGeom prst="rect">
            <a:avLst/>
          </a:prstGeom>
        </p:spPr>
      </p:pic>
      <p:sp>
        <p:nvSpPr>
          <p:cNvPr id="7" name="TextBox 6">
            <a:extLst>
              <a:ext uri="{FF2B5EF4-FFF2-40B4-BE49-F238E27FC236}">
                <a16:creationId xmlns:a16="http://schemas.microsoft.com/office/drawing/2014/main" id="{087AA37A-9B4E-9B76-70A0-2D1AEADA1E82}"/>
              </a:ext>
            </a:extLst>
          </p:cNvPr>
          <p:cNvSpPr txBox="1"/>
          <p:nvPr/>
        </p:nvSpPr>
        <p:spPr>
          <a:xfrm>
            <a:off x="2537044" y="6569307"/>
            <a:ext cx="7871791" cy="246221"/>
          </a:xfrm>
          <a:prstGeom prst="rect">
            <a:avLst/>
          </a:prstGeom>
          <a:noFill/>
        </p:spPr>
        <p:txBody>
          <a:bodyPr wrap="square" rtlCol="0">
            <a:spAutoFit/>
          </a:bodyPr>
          <a:lstStyle/>
          <a:p>
            <a:r>
              <a:rPr lang="en-US" sz="1000" dirty="0">
                <a:solidFill>
                  <a:schemeClr val="bg1">
                    <a:lumMod val="50000"/>
                  </a:schemeClr>
                </a:solidFill>
                <a:latin typeface="+mn-lt"/>
              </a:rPr>
              <a:t>(</a:t>
            </a:r>
            <a:r>
              <a:rPr lang="en-US" sz="1000" i="1" dirty="0">
                <a:solidFill>
                  <a:schemeClr val="bg1">
                    <a:lumMod val="50000"/>
                  </a:schemeClr>
                </a:solidFill>
                <a:latin typeface="+mn-lt"/>
              </a:rPr>
              <a:t>Source: </a:t>
            </a:r>
            <a:r>
              <a:rPr lang="en-US" sz="1000" dirty="0">
                <a:solidFill>
                  <a:schemeClr val="bg1">
                    <a:lumMod val="50000"/>
                  </a:schemeClr>
                </a:solidFill>
                <a:latin typeface="+mn-lt"/>
              </a:rPr>
              <a:t>IDEOU. (2020). 7 simple rules of brainstorming.)</a:t>
            </a:r>
          </a:p>
        </p:txBody>
      </p:sp>
      <p:cxnSp>
        <p:nvCxnSpPr>
          <p:cNvPr id="16" name="Straight Arrow Connector 15">
            <a:extLst>
              <a:ext uri="{FF2B5EF4-FFF2-40B4-BE49-F238E27FC236}">
                <a16:creationId xmlns:a16="http://schemas.microsoft.com/office/drawing/2014/main" id="{999830E9-55D6-DD61-2676-439E3732DB06}"/>
              </a:ext>
            </a:extLst>
          </p:cNvPr>
          <p:cNvCxnSpPr>
            <a:cxnSpLocks/>
          </p:cNvCxnSpPr>
          <p:nvPr/>
        </p:nvCxnSpPr>
        <p:spPr>
          <a:xfrm flipH="1">
            <a:off x="2971800" y="1580322"/>
            <a:ext cx="2425148"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60BCBF9-D84B-1FEA-8906-E2F0710FC8F8}"/>
              </a:ext>
            </a:extLst>
          </p:cNvPr>
          <p:cNvSpPr/>
          <p:nvPr/>
        </p:nvSpPr>
        <p:spPr>
          <a:xfrm>
            <a:off x="5396948" y="1272208"/>
            <a:ext cx="3588027" cy="563795"/>
          </a:xfrm>
          <a:prstGeom prst="rect">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9599BF7-0DDD-0DF7-5DA7-D653B791E1F0}"/>
              </a:ext>
            </a:extLst>
          </p:cNvPr>
          <p:cNvSpPr txBox="1"/>
          <p:nvPr/>
        </p:nvSpPr>
        <p:spPr>
          <a:xfrm>
            <a:off x="5516217" y="1426433"/>
            <a:ext cx="3468758" cy="307777"/>
          </a:xfrm>
          <a:prstGeom prst="rect">
            <a:avLst/>
          </a:prstGeom>
          <a:noFill/>
        </p:spPr>
        <p:txBody>
          <a:bodyPr wrap="square" rtlCol="0">
            <a:spAutoFit/>
          </a:bodyPr>
          <a:lstStyle/>
          <a:p>
            <a:r>
              <a:rPr lang="en-US" sz="1400" b="1" dirty="0">
                <a:latin typeface="+mn-lt"/>
              </a:rPr>
              <a:t>Judgment-free zone – no commentary</a:t>
            </a:r>
          </a:p>
        </p:txBody>
      </p:sp>
      <p:sp>
        <p:nvSpPr>
          <p:cNvPr id="27" name="Rectangle 26">
            <a:extLst>
              <a:ext uri="{FF2B5EF4-FFF2-40B4-BE49-F238E27FC236}">
                <a16:creationId xmlns:a16="http://schemas.microsoft.com/office/drawing/2014/main" id="{53B4BB20-38D7-5063-672A-09333D8E44AA}"/>
              </a:ext>
            </a:extLst>
          </p:cNvPr>
          <p:cNvSpPr/>
          <p:nvPr/>
        </p:nvSpPr>
        <p:spPr>
          <a:xfrm>
            <a:off x="5410199" y="1982857"/>
            <a:ext cx="3588027" cy="50250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2494478F-AEC6-9A76-AC6B-E71AE1901503}"/>
              </a:ext>
            </a:extLst>
          </p:cNvPr>
          <p:cNvCxnSpPr>
            <a:cxnSpLocks/>
          </p:cNvCxnSpPr>
          <p:nvPr/>
        </p:nvCxnSpPr>
        <p:spPr>
          <a:xfrm flipH="1">
            <a:off x="3480351" y="2242930"/>
            <a:ext cx="1916596"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7ED21D5-22DF-62FB-A59B-9E74B23BEF10}"/>
              </a:ext>
            </a:extLst>
          </p:cNvPr>
          <p:cNvSpPr txBox="1"/>
          <p:nvPr/>
        </p:nvSpPr>
        <p:spPr>
          <a:xfrm>
            <a:off x="5456582" y="1980868"/>
            <a:ext cx="3468758" cy="523220"/>
          </a:xfrm>
          <a:prstGeom prst="rect">
            <a:avLst/>
          </a:prstGeom>
          <a:noFill/>
        </p:spPr>
        <p:txBody>
          <a:bodyPr wrap="square" rtlCol="0">
            <a:spAutoFit/>
          </a:bodyPr>
          <a:lstStyle/>
          <a:p>
            <a:r>
              <a:rPr lang="en-US" sz="1400" b="1" dirty="0">
                <a:latin typeface="+mn-lt"/>
              </a:rPr>
              <a:t>Little difference between brilliant and outrageous – think outside the box</a:t>
            </a:r>
          </a:p>
        </p:txBody>
      </p:sp>
      <p:cxnSp>
        <p:nvCxnSpPr>
          <p:cNvPr id="32" name="Straight Arrow Connector 31">
            <a:extLst>
              <a:ext uri="{FF2B5EF4-FFF2-40B4-BE49-F238E27FC236}">
                <a16:creationId xmlns:a16="http://schemas.microsoft.com/office/drawing/2014/main" id="{629AF723-628A-6BCE-E8A6-54CF15F14648}"/>
              </a:ext>
            </a:extLst>
          </p:cNvPr>
          <p:cNvCxnSpPr>
            <a:cxnSpLocks/>
          </p:cNvCxnSpPr>
          <p:nvPr/>
        </p:nvCxnSpPr>
        <p:spPr>
          <a:xfrm flipH="1">
            <a:off x="4151244" y="2892288"/>
            <a:ext cx="1245703"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C297B47-7665-6AF7-47F1-F685C5CDC403}"/>
              </a:ext>
            </a:extLst>
          </p:cNvPr>
          <p:cNvSpPr/>
          <p:nvPr/>
        </p:nvSpPr>
        <p:spPr>
          <a:xfrm>
            <a:off x="5423451" y="2571394"/>
            <a:ext cx="3588027" cy="559198"/>
          </a:xfrm>
          <a:prstGeom prst="rect">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41642216-0B5D-54DB-9EB3-EFEE092FF237}"/>
              </a:ext>
            </a:extLst>
          </p:cNvPr>
          <p:cNvSpPr txBox="1"/>
          <p:nvPr/>
        </p:nvSpPr>
        <p:spPr>
          <a:xfrm>
            <a:off x="5526154" y="2609669"/>
            <a:ext cx="3468758" cy="523220"/>
          </a:xfrm>
          <a:prstGeom prst="rect">
            <a:avLst/>
          </a:prstGeom>
          <a:noFill/>
        </p:spPr>
        <p:txBody>
          <a:bodyPr wrap="square" rtlCol="0">
            <a:spAutoFit/>
          </a:bodyPr>
          <a:lstStyle/>
          <a:p>
            <a:r>
              <a:rPr lang="en-US" sz="1400" b="1" dirty="0">
                <a:latin typeface="+mn-lt"/>
              </a:rPr>
              <a:t>Use “and” instead of “but” to encourage positivity</a:t>
            </a:r>
          </a:p>
        </p:txBody>
      </p:sp>
      <p:cxnSp>
        <p:nvCxnSpPr>
          <p:cNvPr id="35" name="Straight Arrow Connector 34">
            <a:extLst>
              <a:ext uri="{FF2B5EF4-FFF2-40B4-BE49-F238E27FC236}">
                <a16:creationId xmlns:a16="http://schemas.microsoft.com/office/drawing/2014/main" id="{959AA643-9E5D-C187-4F59-8261C02C6DDA}"/>
              </a:ext>
            </a:extLst>
          </p:cNvPr>
          <p:cNvCxnSpPr>
            <a:cxnSpLocks/>
          </p:cNvCxnSpPr>
          <p:nvPr/>
        </p:nvCxnSpPr>
        <p:spPr>
          <a:xfrm flipH="1">
            <a:off x="3959087" y="3561522"/>
            <a:ext cx="146767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DB05ED1-A076-9CF4-B472-FFC147919D88}"/>
              </a:ext>
            </a:extLst>
          </p:cNvPr>
          <p:cNvSpPr/>
          <p:nvPr/>
        </p:nvSpPr>
        <p:spPr>
          <a:xfrm>
            <a:off x="5440017" y="3231806"/>
            <a:ext cx="3588027" cy="544317"/>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9A10700-0079-FFFA-7B99-2BAFC818AC6F}"/>
              </a:ext>
            </a:extLst>
          </p:cNvPr>
          <p:cNvSpPr txBox="1"/>
          <p:nvPr/>
        </p:nvSpPr>
        <p:spPr>
          <a:xfrm>
            <a:off x="5486398" y="3356282"/>
            <a:ext cx="3468758" cy="307777"/>
          </a:xfrm>
          <a:prstGeom prst="rect">
            <a:avLst/>
          </a:prstGeom>
          <a:noFill/>
        </p:spPr>
        <p:txBody>
          <a:bodyPr wrap="square" rtlCol="0">
            <a:spAutoFit/>
          </a:bodyPr>
          <a:lstStyle/>
          <a:p>
            <a:r>
              <a:rPr lang="en-US" sz="1400" b="1" dirty="0">
                <a:latin typeface="+mn-lt"/>
              </a:rPr>
              <a:t>See: ROE 5 -  The Domain is the topic</a:t>
            </a:r>
          </a:p>
        </p:txBody>
      </p:sp>
      <p:sp>
        <p:nvSpPr>
          <p:cNvPr id="39" name="Rectangle 38">
            <a:extLst>
              <a:ext uri="{FF2B5EF4-FFF2-40B4-BE49-F238E27FC236}">
                <a16:creationId xmlns:a16="http://schemas.microsoft.com/office/drawing/2014/main" id="{EC02E2D1-642E-479C-E5E0-5BF91340C56B}"/>
              </a:ext>
            </a:extLst>
          </p:cNvPr>
          <p:cNvSpPr/>
          <p:nvPr/>
        </p:nvSpPr>
        <p:spPr>
          <a:xfrm>
            <a:off x="5426764" y="3869469"/>
            <a:ext cx="3588027" cy="559198"/>
          </a:xfrm>
          <a:prstGeom prst="rect">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10317DC3-3670-91B8-2718-5C103A0E9B80}"/>
              </a:ext>
            </a:extLst>
          </p:cNvPr>
          <p:cNvSpPr txBox="1"/>
          <p:nvPr/>
        </p:nvSpPr>
        <p:spPr>
          <a:xfrm>
            <a:off x="5516217" y="4648534"/>
            <a:ext cx="3468758" cy="307777"/>
          </a:xfrm>
          <a:prstGeom prst="rect">
            <a:avLst/>
          </a:prstGeom>
          <a:noFill/>
        </p:spPr>
        <p:txBody>
          <a:bodyPr wrap="square" rtlCol="0">
            <a:spAutoFit/>
          </a:bodyPr>
          <a:lstStyle/>
          <a:p>
            <a:r>
              <a:rPr lang="en-US" sz="1400" b="1" dirty="0">
                <a:latin typeface="+mn-lt"/>
              </a:rPr>
              <a:t>We will use technology, flipcharts, etc.</a:t>
            </a:r>
          </a:p>
        </p:txBody>
      </p:sp>
      <p:cxnSp>
        <p:nvCxnSpPr>
          <p:cNvPr id="41" name="Straight Arrow Connector 40">
            <a:extLst>
              <a:ext uri="{FF2B5EF4-FFF2-40B4-BE49-F238E27FC236}">
                <a16:creationId xmlns:a16="http://schemas.microsoft.com/office/drawing/2014/main" id="{261273B6-5D22-FC9B-551A-3E50336430B7}"/>
              </a:ext>
            </a:extLst>
          </p:cNvPr>
          <p:cNvCxnSpPr>
            <a:cxnSpLocks/>
          </p:cNvCxnSpPr>
          <p:nvPr/>
        </p:nvCxnSpPr>
        <p:spPr>
          <a:xfrm flipH="1">
            <a:off x="2216426" y="4842471"/>
            <a:ext cx="318052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EBC489F-9735-EB08-6D1C-D2A1CE2664B8}"/>
              </a:ext>
            </a:extLst>
          </p:cNvPr>
          <p:cNvSpPr/>
          <p:nvPr/>
        </p:nvSpPr>
        <p:spPr>
          <a:xfrm>
            <a:off x="5396947" y="4534358"/>
            <a:ext cx="3588027" cy="56035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41C04E9D-40D2-0B2F-CABB-A2D4750ED704}"/>
              </a:ext>
            </a:extLst>
          </p:cNvPr>
          <p:cNvSpPr txBox="1"/>
          <p:nvPr/>
        </p:nvSpPr>
        <p:spPr>
          <a:xfrm>
            <a:off x="5542720" y="3911050"/>
            <a:ext cx="3468758" cy="523220"/>
          </a:xfrm>
          <a:prstGeom prst="rect">
            <a:avLst/>
          </a:prstGeom>
          <a:noFill/>
        </p:spPr>
        <p:txBody>
          <a:bodyPr wrap="square" rtlCol="0">
            <a:spAutoFit/>
          </a:bodyPr>
          <a:lstStyle/>
          <a:p>
            <a:r>
              <a:rPr lang="en-US" sz="1400" b="1" dirty="0">
                <a:latin typeface="+mn-lt"/>
              </a:rPr>
              <a:t>See: ROE 6 -  No Greek verbal multitasking or </a:t>
            </a:r>
            <a:r>
              <a:rPr lang="el-GR" sz="1400" b="1" dirty="0">
                <a:latin typeface="+mn-lt"/>
              </a:rPr>
              <a:t>κουτσομπολεύω</a:t>
            </a:r>
            <a:endParaRPr lang="en-US" sz="1400" b="1" dirty="0">
              <a:latin typeface="+mn-lt"/>
            </a:endParaRPr>
          </a:p>
        </p:txBody>
      </p:sp>
      <p:cxnSp>
        <p:nvCxnSpPr>
          <p:cNvPr id="44" name="Straight Arrow Connector 43">
            <a:extLst>
              <a:ext uri="{FF2B5EF4-FFF2-40B4-BE49-F238E27FC236}">
                <a16:creationId xmlns:a16="http://schemas.microsoft.com/office/drawing/2014/main" id="{10059D11-A272-06CD-3E4C-833AF43FCEF9}"/>
              </a:ext>
            </a:extLst>
          </p:cNvPr>
          <p:cNvCxnSpPr>
            <a:cxnSpLocks/>
          </p:cNvCxnSpPr>
          <p:nvPr/>
        </p:nvCxnSpPr>
        <p:spPr>
          <a:xfrm flipH="1">
            <a:off x="2865783" y="5502966"/>
            <a:ext cx="2498035" cy="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055D901-8836-DAC1-D890-0E13DB89365E}"/>
              </a:ext>
            </a:extLst>
          </p:cNvPr>
          <p:cNvSpPr/>
          <p:nvPr/>
        </p:nvSpPr>
        <p:spPr>
          <a:xfrm>
            <a:off x="5396947" y="5279504"/>
            <a:ext cx="3588027" cy="515009"/>
          </a:xfrm>
          <a:prstGeom prst="rect">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C30F4B62-A5E1-D12D-FB70-B9EA047DA481}"/>
              </a:ext>
            </a:extLst>
          </p:cNvPr>
          <p:cNvSpPr txBox="1"/>
          <p:nvPr/>
        </p:nvSpPr>
        <p:spPr>
          <a:xfrm>
            <a:off x="5440017" y="5372269"/>
            <a:ext cx="3468758" cy="307777"/>
          </a:xfrm>
          <a:prstGeom prst="rect">
            <a:avLst/>
          </a:prstGeom>
          <a:noFill/>
        </p:spPr>
        <p:txBody>
          <a:bodyPr wrap="square" rtlCol="0">
            <a:spAutoFit/>
          </a:bodyPr>
          <a:lstStyle/>
          <a:p>
            <a:r>
              <a:rPr lang="en-US" sz="1400" b="1" dirty="0">
                <a:latin typeface="+mn-lt"/>
              </a:rPr>
              <a:t>We want the most ideas possible</a:t>
            </a:r>
          </a:p>
        </p:txBody>
      </p:sp>
      <p:cxnSp>
        <p:nvCxnSpPr>
          <p:cNvPr id="62" name="Straight Arrow Connector 61">
            <a:extLst>
              <a:ext uri="{FF2B5EF4-FFF2-40B4-BE49-F238E27FC236}">
                <a16:creationId xmlns:a16="http://schemas.microsoft.com/office/drawing/2014/main" id="{82E0FB7D-A4C6-38DE-8418-AFB8D71719DF}"/>
              </a:ext>
            </a:extLst>
          </p:cNvPr>
          <p:cNvCxnSpPr>
            <a:cxnSpLocks/>
          </p:cNvCxnSpPr>
          <p:nvPr/>
        </p:nvCxnSpPr>
        <p:spPr>
          <a:xfrm flipH="1">
            <a:off x="4164498" y="4217509"/>
            <a:ext cx="1245703"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1980DEB-7044-41EC-9E75-31DC848F8A5B}"/>
              </a:ext>
            </a:extLst>
          </p:cNvPr>
          <p:cNvSpPr/>
          <p:nvPr/>
        </p:nvSpPr>
        <p:spPr>
          <a:xfrm>
            <a:off x="2485103" y="6555636"/>
            <a:ext cx="3470530" cy="302364"/>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072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subTnLst>
                                    <p:animClr clrSpc="rgb" dir="cw">
                                      <p:cBhvr override="childStyle">
                                        <p:cTn dur="1" fill="hold" display="0" masterRel="nextClick" afterEffect="1"/>
                                        <p:tgtEl>
                                          <p:spTgt spid="25"/>
                                        </p:tgtEl>
                                        <p:attrNameLst>
                                          <p:attrName>ppt_c</p:attrName>
                                        </p:attrNameLst>
                                      </p:cBhvr>
                                      <p:to>
                                        <a:srgbClr val="C0C0C0"/>
                                      </p:to>
                                    </p:animClr>
                                  </p:sub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subTnLst>
                                    <p:animClr clrSpc="rgb" dir="cw">
                                      <p:cBhvr override="childStyle">
                                        <p:cTn dur="1" fill="hold" display="0" masterRel="nextClick" afterEffect="1"/>
                                        <p:tgtEl>
                                          <p:spTgt spid="31"/>
                                        </p:tgtEl>
                                        <p:attrNameLst>
                                          <p:attrName>ppt_c</p:attrName>
                                        </p:attrNameLst>
                                      </p:cBhvr>
                                      <p:to>
                                        <a:srgbClr val="C0C0C0"/>
                                      </p:to>
                                    </p:animClr>
                                  </p:sub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subTnLst>
                                    <p:animClr clrSpc="rgb" dir="cw">
                                      <p:cBhvr override="childStyle">
                                        <p:cTn dur="1" fill="hold" display="0" masterRel="nextClick" afterEffect="1"/>
                                        <p:tgtEl>
                                          <p:spTgt spid="34"/>
                                        </p:tgtEl>
                                        <p:attrNameLst>
                                          <p:attrName>ppt_c</p:attrName>
                                        </p:attrNameLst>
                                      </p:cBhvr>
                                      <p:to>
                                        <a:srgbClr val="C0C0C0"/>
                                      </p:to>
                                    </p:animClr>
                                  </p:sub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subTnLst>
                                    <p:animClr clrSpc="rgb" dir="cw">
                                      <p:cBhvr override="childStyle">
                                        <p:cTn dur="1" fill="hold" display="0" masterRel="nextClick" afterEffect="1"/>
                                        <p:tgtEl>
                                          <p:spTgt spid="37"/>
                                        </p:tgtEl>
                                        <p:attrNameLst>
                                          <p:attrName>ppt_c</p:attrName>
                                        </p:attrNameLst>
                                      </p:cBhvr>
                                      <p:to>
                                        <a:srgbClr val="C0C0C0"/>
                                      </p:to>
                                    </p:animClr>
                                  </p:sub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subTnLst>
                                    <p:animClr clrSpc="rgb" dir="cw">
                                      <p:cBhvr override="childStyle">
                                        <p:cTn dur="1" fill="hold" display="0" masterRel="nextClick" afterEffect="1"/>
                                        <p:tgtEl>
                                          <p:spTgt spid="43"/>
                                        </p:tgtEl>
                                        <p:attrNameLst>
                                          <p:attrName>ppt_c</p:attrName>
                                        </p:attrNameLst>
                                      </p:cBhvr>
                                      <p:to>
                                        <a:srgbClr val="C0C0C0"/>
                                      </p:to>
                                    </p:animClr>
                                  </p:subTnLst>
                                </p:cTn>
                              </p:par>
                              <p:par>
                                <p:cTn id="55" presetID="10"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subTnLst>
                                    <p:animClr clrSpc="rgb" dir="cw">
                                      <p:cBhvr override="childStyle">
                                        <p:cTn dur="1" fill="hold" display="0" masterRel="nextClick" afterEffect="1"/>
                                        <p:tgtEl>
                                          <p:spTgt spid="40"/>
                                        </p:tgtEl>
                                        <p:attrNameLst>
                                          <p:attrName>ppt_c</p:attrName>
                                        </p:attrNameLst>
                                      </p:cBhvr>
                                      <p:to>
                                        <a:srgbClr val="C0C0C0"/>
                                      </p:to>
                                    </p:animClr>
                                  </p:subTnLst>
                                </p:cTn>
                              </p:par>
                              <p:par>
                                <p:cTn id="66" presetID="10" presetClass="entr" presetSubtype="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par>
                                <p:cTn id="77" presetID="10"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7" grpId="0" animBg="1"/>
      <p:bldP spid="31" grpId="0"/>
      <p:bldP spid="33" grpId="0" animBg="1"/>
      <p:bldP spid="34" grpId="0"/>
      <p:bldP spid="36" grpId="0" animBg="1"/>
      <p:bldP spid="37" grpId="0"/>
      <p:bldP spid="39" grpId="0" animBg="1"/>
      <p:bldP spid="40" grpId="0"/>
      <p:bldP spid="42" grpId="0" animBg="1"/>
      <p:bldP spid="43" grpId="0"/>
      <p:bldP spid="45" grpId="0" animBg="1"/>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hain&#10;&#10;Description automatically generated">
            <a:extLst>
              <a:ext uri="{FF2B5EF4-FFF2-40B4-BE49-F238E27FC236}">
                <a16:creationId xmlns:a16="http://schemas.microsoft.com/office/drawing/2014/main" id="{8722FBA8-F7A9-BB69-76D0-271364CF260A}"/>
              </a:ext>
            </a:extLst>
          </p:cNvPr>
          <p:cNvPicPr>
            <a:picLocks noChangeAspect="1"/>
          </p:cNvPicPr>
          <p:nvPr/>
        </p:nvPicPr>
        <p:blipFill>
          <a:blip r:embed="rId3">
            <a:alphaModFix amt="20000"/>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3338" y="20388"/>
            <a:ext cx="9120662" cy="685800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B5B26E-0745-5459-E931-0378F3BA94FA}"/>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l="55461" t="11304" r="20156" b="43771"/>
          <a:stretch/>
        </p:blipFill>
        <p:spPr>
          <a:xfrm>
            <a:off x="0" y="-14649"/>
            <a:ext cx="940084" cy="971613"/>
          </a:xfrm>
          <a:prstGeom prst="rect">
            <a:avLst/>
          </a:prstGeom>
        </p:spPr>
      </p:pic>
      <p:sp>
        <p:nvSpPr>
          <p:cNvPr id="14" name="TextBox 13">
            <a:extLst>
              <a:ext uri="{FF2B5EF4-FFF2-40B4-BE49-F238E27FC236}">
                <a16:creationId xmlns:a16="http://schemas.microsoft.com/office/drawing/2014/main" id="{DE0D093A-1538-326A-535D-D5CFF3945463}"/>
              </a:ext>
            </a:extLst>
          </p:cNvPr>
          <p:cNvSpPr txBox="1"/>
          <p:nvPr/>
        </p:nvSpPr>
        <p:spPr>
          <a:xfrm>
            <a:off x="294715" y="1787082"/>
            <a:ext cx="8825947" cy="3231654"/>
          </a:xfrm>
          <a:prstGeom prst="rect">
            <a:avLst/>
          </a:prstGeom>
          <a:noFill/>
        </p:spPr>
        <p:txBody>
          <a:bodyPr wrap="square">
            <a:spAutoFit/>
          </a:bodyPr>
          <a:lstStyle/>
          <a:p>
            <a:pPr marL="338455" marR="0" lvl="0" indent="-173990" algn="l" defTabSz="914400" rtl="0" eaLnBrk="0" fontAlgn="base" latinLnBrk="0" hangingPunct="0">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#1   Facilities/Building Campaign</a:t>
            </a:r>
          </a:p>
          <a:p>
            <a:pPr marL="338455" marR="0" lvl="0" indent="-173990" algn="l" defTabSz="914400" rtl="0" eaLnBrk="0" fontAlgn="base" latinLnBrk="0" hangingPunct="0">
              <a:lnSpc>
                <a:spcPct val="100000"/>
              </a:lnSpc>
              <a:spcBef>
                <a:spcPts val="0"/>
              </a:spcBef>
              <a:spcAft>
                <a:spcPts val="0"/>
              </a:spcAft>
              <a:buClrTx/>
              <a:buSzTx/>
              <a:buFontTx/>
              <a:buNone/>
              <a:tabLst/>
              <a:defRPr/>
            </a:pPr>
            <a:endParaRPr kumimoji="0" lang="en-US" sz="3600" b="1" i="0" u="sng" strike="noStrike" kern="1200" cap="none" spc="0" normalizeH="0" baseline="0" noProof="0" dirty="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38455" marR="0" lvl="0" indent="-173990" algn="l" defTabSz="914400" rtl="0" eaLnBrk="0" fontAlgn="base" latinLnBrk="0" hangingPunct="0">
              <a:lnSpc>
                <a:spcPct val="100000"/>
              </a:lnSpc>
              <a:spcBef>
                <a:spcPts val="0"/>
              </a:spcBef>
              <a:spcAft>
                <a:spcPts val="0"/>
              </a:spcAft>
              <a:buClrTx/>
              <a:buSzTx/>
              <a:buFontTx/>
              <a:buNone/>
              <a:tabLst/>
              <a:defRPr/>
            </a:pPr>
            <a:endParaRPr kumimoji="0" lang="en-US" sz="3600" b="1" i="0" u="sng" strike="noStrike" kern="1200" cap="none" spc="0" normalizeH="0" baseline="0" noProof="0" dirty="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38455" marR="0" lvl="0" indent="-173990" algn="l" defTabSz="914400" rtl="0" eaLnBrk="0" fontAlgn="base" latinLnBrk="0" hangingPunct="0">
              <a:lnSpc>
                <a:spcPct val="100000"/>
              </a:lnSpc>
              <a:spcBef>
                <a:spcPts val="0"/>
              </a:spcBef>
              <a:spcAft>
                <a:spcPts val="0"/>
              </a:spcAft>
              <a:buClrTx/>
              <a:buSzTx/>
              <a:buFontTx/>
              <a:buNone/>
              <a:tabLst/>
              <a:defRPr/>
            </a:pPr>
            <a:endParaRPr kumimoji="0" lang="en-US" sz="3600" b="1" i="0" u="sng" strike="noStrike" kern="1200" cap="none" spc="0" normalizeH="0" baseline="0" noProof="0" dirty="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38455" marR="0" lvl="0" indent="-173990" algn="l" defTabSz="914400" rtl="0" eaLnBrk="0" fontAlgn="base"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38455" marR="0" lvl="0" indent="-173990" algn="l" defTabSz="914400" rtl="0" eaLnBrk="0" fontAlgn="base" latinLnBrk="0" hangingPunct="0">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#3   Parish Council Leadership</a:t>
            </a:r>
          </a:p>
        </p:txBody>
      </p:sp>
      <p:sp>
        <p:nvSpPr>
          <p:cNvPr id="16" name="TextBox 15">
            <a:extLst>
              <a:ext uri="{FF2B5EF4-FFF2-40B4-BE49-F238E27FC236}">
                <a16:creationId xmlns:a16="http://schemas.microsoft.com/office/drawing/2014/main" id="{CD55D8BA-D4D1-D8FE-F3AE-BBAA2AE22FC6}"/>
              </a:ext>
            </a:extLst>
          </p:cNvPr>
          <p:cNvSpPr txBox="1"/>
          <p:nvPr/>
        </p:nvSpPr>
        <p:spPr>
          <a:xfrm>
            <a:off x="813188" y="20388"/>
            <a:ext cx="7255566" cy="1384995"/>
          </a:xfrm>
          <a:prstGeom prst="rect">
            <a:avLst/>
          </a:prstGeom>
          <a:noFill/>
        </p:spPr>
        <p:txBody>
          <a:bodyPr wrap="square">
            <a:spAutoFit/>
          </a:bodyPr>
          <a:lstStyle/>
          <a:p>
            <a:pPr marL="338455" marR="0" lvl="0" indent="-173990" algn="ctr" defTabSz="914400" rtl="0" eaLnBrk="0" fontAlgn="base" latinLnBrk="0" hangingPunct="0">
              <a:lnSpc>
                <a:spcPct val="100000"/>
              </a:lnSpc>
              <a:spcBef>
                <a:spcPts val="0"/>
              </a:spcBef>
              <a:spcAft>
                <a:spcPts val="0"/>
              </a:spcAft>
              <a:buClrTx/>
              <a:buSzTx/>
              <a:buFontTx/>
              <a:buNone/>
              <a:tabLst/>
              <a:defRPr/>
            </a:pPr>
            <a:r>
              <a:rPr kumimoji="0" lang="en-US" sz="2800" b="1" i="0"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To  Learn  Future  Smart  Skills,  Let’s Simultaneously  Tackle  Two Top  </a:t>
            </a:r>
            <a:r>
              <a:rPr kumimoji="0" lang="en-US" sz="2800" b="1" i="0" u="sng"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Identified  Weaknesses/Challenge</a:t>
            </a:r>
            <a:endParaRPr kumimoji="0" lang="en-US" sz="28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endParaRPr>
          </a:p>
        </p:txBody>
      </p:sp>
      <p:pic>
        <p:nvPicPr>
          <p:cNvPr id="17" name="Picture 16" descr="A picture containing diagram&#10;&#10;Description automatically generated">
            <a:extLst>
              <a:ext uri="{FF2B5EF4-FFF2-40B4-BE49-F238E27FC236}">
                <a16:creationId xmlns:a16="http://schemas.microsoft.com/office/drawing/2014/main" id="{3FE1E3D7-51CB-603E-4779-A0B4E40AE4D0}"/>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l="55461" t="11304" r="20156" b="43771"/>
          <a:stretch/>
        </p:blipFill>
        <p:spPr>
          <a:xfrm>
            <a:off x="8203913" y="20388"/>
            <a:ext cx="940084" cy="971613"/>
          </a:xfrm>
          <a:prstGeom prst="rect">
            <a:avLst/>
          </a:prstGeom>
        </p:spPr>
      </p:pic>
      <p:sp>
        <p:nvSpPr>
          <p:cNvPr id="2" name="TextBox 1">
            <a:extLst>
              <a:ext uri="{FF2B5EF4-FFF2-40B4-BE49-F238E27FC236}">
                <a16:creationId xmlns:a16="http://schemas.microsoft.com/office/drawing/2014/main" id="{A5D521D3-7794-A541-B620-508EB421E604}"/>
              </a:ext>
            </a:extLst>
          </p:cNvPr>
          <p:cNvSpPr txBox="1"/>
          <p:nvPr/>
        </p:nvSpPr>
        <p:spPr>
          <a:xfrm>
            <a:off x="1024210" y="6480806"/>
            <a:ext cx="8825950" cy="246221"/>
          </a:xfrm>
          <a:prstGeom prst="rect">
            <a:avLst/>
          </a:prstGeom>
          <a:noFill/>
        </p:spPr>
        <p:txBody>
          <a:bodyPr wrap="square" rtlCol="0">
            <a:spAutoFit/>
          </a:bodyPr>
          <a:lstStyle/>
          <a:p>
            <a:r>
              <a:rPr lang="en-US" sz="1000" i="1" dirty="0">
                <a:solidFill>
                  <a:schemeClr val="bg1">
                    <a:lumMod val="50000"/>
                  </a:schemeClr>
                </a:solidFill>
                <a:effectLst/>
                <a:latin typeface="Arial" panose="020B0604020202020204" pitchFamily="34" charset="0"/>
                <a:ea typeface="MS Mincho" panose="02020609040205080304" pitchFamily="49" charset="-128"/>
                <a:cs typeface="Arial" panose="020B0604020202020204" pitchFamily="34" charset="0"/>
              </a:rPr>
              <a:t>(Source: </a:t>
            </a:r>
            <a:r>
              <a:rPr lang="en-US" sz="1000" dirty="0">
                <a:solidFill>
                  <a:schemeClr val="bg1">
                    <a:lumMod val="50000"/>
                  </a:schemeClr>
                </a:solidFill>
                <a:effectLst/>
                <a:latin typeface="Arial" panose="020B0604020202020204" pitchFamily="34" charset="0"/>
                <a:ea typeface="MS Mincho" panose="02020609040205080304" pitchFamily="49" charset="-128"/>
                <a:cs typeface="Arial" panose="020B0604020202020204" pitchFamily="34" charset="0"/>
              </a:rPr>
              <a:t>Sts. RNI Strategic Plan. (n.d.). </a:t>
            </a:r>
            <a:r>
              <a:rPr lang="en-US" sz="1000" i="1" dirty="0">
                <a:solidFill>
                  <a:schemeClr val="bg1">
                    <a:lumMod val="50000"/>
                  </a:schemeClr>
                </a:solidFill>
                <a:effectLst/>
                <a:latin typeface="Arial" panose="020B0604020202020204" pitchFamily="34" charset="0"/>
                <a:ea typeface="MS Mincho" panose="02020609040205080304" pitchFamily="49" charset="-128"/>
                <a:cs typeface="Arial" panose="020B0604020202020204" pitchFamily="34" charset="0"/>
              </a:rPr>
              <a:t>Strategic plan of Saints Raphael, Nicholas &amp; Irene Greek Orthodox Church.) </a:t>
            </a:r>
            <a:endParaRPr lang="en-US" sz="1000" dirty="0">
              <a:solidFill>
                <a:schemeClr val="bg1">
                  <a:lumMod val="50000"/>
                </a:schemeClr>
              </a:solidFill>
            </a:endParaRPr>
          </a:p>
        </p:txBody>
      </p:sp>
      <p:sp>
        <p:nvSpPr>
          <p:cNvPr id="3" name="Rectangle 2">
            <a:extLst>
              <a:ext uri="{FF2B5EF4-FFF2-40B4-BE49-F238E27FC236}">
                <a16:creationId xmlns:a16="http://schemas.microsoft.com/office/drawing/2014/main" id="{B8177A96-4297-CB29-FD96-FFD10065C0F7}"/>
              </a:ext>
            </a:extLst>
          </p:cNvPr>
          <p:cNvSpPr/>
          <p:nvPr/>
        </p:nvSpPr>
        <p:spPr>
          <a:xfrm>
            <a:off x="1024210" y="6480807"/>
            <a:ext cx="6755564" cy="281258"/>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5480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5" end="5"/>
                                            </p:txEl>
                                          </p:spTgt>
                                        </p:tgtEl>
                                        <p:attrNameLst>
                                          <p:attrName>style.visibility</p:attrName>
                                        </p:attrNameLst>
                                      </p:cBhvr>
                                      <p:to>
                                        <p:strVal val="visible"/>
                                      </p:to>
                                    </p:set>
                                    <p:animEffect transition="in" filter="fade">
                                      <p:cBhvr>
                                        <p:cTn id="1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 name="Title 3">
            <a:extLst>
              <a:ext uri="{FF2B5EF4-FFF2-40B4-BE49-F238E27FC236}">
                <a16:creationId xmlns:a16="http://schemas.microsoft.com/office/drawing/2014/main" id="{6AA21C72-9A99-41D7-A678-9EE0D5D23548}"/>
              </a:ext>
            </a:extLst>
          </p:cNvPr>
          <p:cNvSpPr txBox="1">
            <a:spLocks noGrp="1"/>
          </p:cNvSpPr>
          <p:nvPr>
            <p:ph type="title"/>
          </p:nvPr>
        </p:nvSpPr>
        <p:spPr>
          <a:xfrm>
            <a:off x="540469" y="2043575"/>
            <a:ext cx="2491737" cy="2975876"/>
          </a:xfrm>
          <a:prstGeom prst="rect">
            <a:avLst/>
          </a:prstGeom>
        </p:spPr>
        <p:txBody>
          <a:bodyPr vert="horz" lIns="91440" tIns="45720" rIns="91440" bIns="45720" rtlCol="0" anchor="b">
            <a:normAutofit fontScale="90000"/>
          </a:bodyPr>
          <a:lstStyle/>
          <a:p>
            <a:pPr defTabSz="914400" fontAlgn="base">
              <a:spcAft>
                <a:spcPct val="0"/>
              </a:spcAft>
            </a:pPr>
            <a:r>
              <a:rPr lang="en-US" sz="2900" kern="1200" dirty="0">
                <a:solidFill>
                  <a:schemeClr val="tx1"/>
                </a:solidFill>
                <a:latin typeface="Arial" panose="020B0604020202020204" pitchFamily="34" charset="0"/>
                <a:cs typeface="Arial" panose="020B0604020202020204" pitchFamily="34" charset="0"/>
              </a:rPr>
              <a:t>“If  you  keep  doing  what  you’ve  always  done,  you’ll  keep  getting </a:t>
            </a:r>
          </a:p>
          <a:p>
            <a:pPr defTabSz="914400" fontAlgn="base">
              <a:spcAft>
                <a:spcPct val="0"/>
              </a:spcAft>
            </a:pPr>
            <a:r>
              <a:rPr lang="en-US" sz="2900" kern="1200" dirty="0">
                <a:solidFill>
                  <a:schemeClr val="tx1"/>
                </a:solidFill>
                <a:latin typeface="Arial" panose="020B0604020202020204" pitchFamily="34" charset="0"/>
                <a:cs typeface="Arial" panose="020B0604020202020204" pitchFamily="34" charset="0"/>
              </a:rPr>
              <a:t>what  you’ve  always  got.”</a:t>
            </a:r>
          </a:p>
        </p:txBody>
      </p:sp>
      <p:sp>
        <p:nvSpPr>
          <p:cNvPr id="3" name="Content Placeholder 2">
            <a:extLst>
              <a:ext uri="{FF2B5EF4-FFF2-40B4-BE49-F238E27FC236}">
                <a16:creationId xmlns:a16="http://schemas.microsoft.com/office/drawing/2014/main" id="{13AA0A53-B8CC-4202-B450-409215A79986}"/>
              </a:ext>
            </a:extLst>
          </p:cNvPr>
          <p:cNvSpPr>
            <a:spLocks noGrp="1"/>
          </p:cNvSpPr>
          <p:nvPr>
            <p:ph idx="1"/>
          </p:nvPr>
        </p:nvSpPr>
        <p:spPr>
          <a:xfrm>
            <a:off x="5593553" y="5670426"/>
            <a:ext cx="2491737" cy="1692066"/>
          </a:xfrm>
        </p:spPr>
        <p:txBody>
          <a:bodyPr vert="horz" lIns="91440" tIns="45720" rIns="91440" bIns="45720" rtlCol="0" anchor="t">
            <a:normAutofit/>
          </a:bodyPr>
          <a:lstStyle/>
          <a:p>
            <a:pPr marL="0" indent="0" defTabSz="914400">
              <a:spcBef>
                <a:spcPts val="1000"/>
              </a:spcBef>
              <a:buNone/>
            </a:pPr>
            <a:r>
              <a:rPr lang="en-US" sz="1700" kern="1200" dirty="0">
                <a:solidFill>
                  <a:schemeClr val="tx1"/>
                </a:solidFill>
                <a:latin typeface="+mn-lt"/>
                <a:ea typeface="+mn-ea"/>
                <a:cs typeface="+mn-cs"/>
              </a:rPr>
              <a:t>Henry  Ford</a:t>
            </a:r>
          </a:p>
        </p:txBody>
      </p:sp>
      <p:cxnSp>
        <p:nvCxnSpPr>
          <p:cNvPr id="12" name="Straight Connector 1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267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person, clothing, posing&#10;&#10;Description automatically generated">
            <a:extLst>
              <a:ext uri="{FF2B5EF4-FFF2-40B4-BE49-F238E27FC236}">
                <a16:creationId xmlns:a16="http://schemas.microsoft.com/office/drawing/2014/main" id="{14F1AE42-F917-47A7-AB2D-044BD38786E4}"/>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008508" y="1621051"/>
            <a:ext cx="4827411" cy="3615898"/>
          </a:xfrm>
          <a:prstGeom prst="rect">
            <a:avLst/>
          </a:prstGeom>
        </p:spPr>
      </p:pic>
      <p:sp>
        <p:nvSpPr>
          <p:cNvPr id="2" name="TextBox 1">
            <a:extLst>
              <a:ext uri="{FF2B5EF4-FFF2-40B4-BE49-F238E27FC236}">
                <a16:creationId xmlns:a16="http://schemas.microsoft.com/office/drawing/2014/main" id="{2E3BCABB-D6BB-485F-8D00-587BD42CF3DA}"/>
              </a:ext>
            </a:extLst>
          </p:cNvPr>
          <p:cNvSpPr txBox="1"/>
          <p:nvPr/>
        </p:nvSpPr>
        <p:spPr>
          <a:xfrm>
            <a:off x="4316589" y="6373527"/>
            <a:ext cx="4302625" cy="415498"/>
          </a:xfrm>
          <a:prstGeom prst="rect">
            <a:avLst/>
          </a:prstGeom>
          <a:noFill/>
        </p:spPr>
        <p:txBody>
          <a:bodyPr wrap="square" rtlCol="0">
            <a:spAutoFit/>
          </a:bodyPr>
          <a:lstStyle/>
          <a:p>
            <a:r>
              <a:rPr lang="en-US" sz="1050" dirty="0">
                <a:solidFill>
                  <a:schemeClr val="tx1">
                    <a:lumMod val="65000"/>
                  </a:schemeClr>
                </a:solidFill>
                <a:effectLst/>
                <a:latin typeface="Arial" panose="020B0604020202020204" pitchFamily="34" charset="0"/>
                <a:ea typeface="Times New Roman" panose="02020603050405020304" pitchFamily="18" charset="0"/>
              </a:rPr>
              <a:t>(</a:t>
            </a:r>
            <a:r>
              <a:rPr lang="en-US" sz="1050" i="1" dirty="0">
                <a:solidFill>
                  <a:schemeClr val="tx1">
                    <a:lumMod val="65000"/>
                  </a:schemeClr>
                </a:solidFill>
                <a:latin typeface="Arial" panose="020B0604020202020204" pitchFamily="34" charset="0"/>
                <a:ea typeface="Times New Roman" panose="02020603050405020304" pitchFamily="18" charset="0"/>
              </a:rPr>
              <a:t>Source: </a:t>
            </a:r>
            <a:r>
              <a:rPr lang="en-US" sz="1050" dirty="0">
                <a:solidFill>
                  <a:schemeClr val="tx1">
                    <a:lumMod val="65000"/>
                  </a:schemeClr>
                </a:solidFill>
                <a:effectLst/>
                <a:latin typeface="Arial" panose="020B0604020202020204" pitchFamily="34" charset="0"/>
                <a:ea typeface="Times New Roman" panose="02020603050405020304" pitchFamily="18" charset="0"/>
              </a:rPr>
              <a:t>Quote Investigator. (2016, April). If you always do what you’ve always done, you always get what you’ve always gotten.) </a:t>
            </a:r>
            <a:endParaRPr lang="en-US" sz="1050" dirty="0">
              <a:solidFill>
                <a:schemeClr val="tx1">
                  <a:lumMod val="65000"/>
                </a:schemeClr>
              </a:solidFill>
            </a:endParaRPr>
          </a:p>
        </p:txBody>
      </p:sp>
      <p:sp>
        <p:nvSpPr>
          <p:cNvPr id="6" name="Rectangle 5">
            <a:extLst>
              <a:ext uri="{FF2B5EF4-FFF2-40B4-BE49-F238E27FC236}">
                <a16:creationId xmlns:a16="http://schemas.microsoft.com/office/drawing/2014/main" id="{FB6C3A49-01EB-8C18-F5CD-5D801FB5EA7D}"/>
              </a:ext>
            </a:extLst>
          </p:cNvPr>
          <p:cNvSpPr/>
          <p:nvPr/>
        </p:nvSpPr>
        <p:spPr>
          <a:xfrm>
            <a:off x="4316588" y="6373527"/>
            <a:ext cx="4079989" cy="388538"/>
          </a:xfrm>
          <a:prstGeom prst="rect">
            <a:avLst/>
          </a:prstGeom>
          <a:no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99737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55D4BC-8933-D042-2660-717F7E06EA96}"/>
              </a:ext>
            </a:extLst>
          </p:cNvPr>
          <p:cNvSpPr>
            <a:spLocks noGrp="1"/>
          </p:cNvSpPr>
          <p:nvPr>
            <p:ph type="title"/>
          </p:nvPr>
        </p:nvSpPr>
        <p:spPr/>
        <p:txBody>
          <a:bodyPr/>
          <a:lstStyle/>
          <a:p>
            <a:r>
              <a:rPr lang="en-US" dirty="0"/>
              <a:t>Process</a:t>
            </a:r>
          </a:p>
        </p:txBody>
      </p:sp>
      <p:sp>
        <p:nvSpPr>
          <p:cNvPr id="5" name="TextBox 4">
            <a:extLst>
              <a:ext uri="{FF2B5EF4-FFF2-40B4-BE49-F238E27FC236}">
                <a16:creationId xmlns:a16="http://schemas.microsoft.com/office/drawing/2014/main" id="{62370613-0FEA-6834-C7FC-80170FF46585}"/>
              </a:ext>
            </a:extLst>
          </p:cNvPr>
          <p:cNvSpPr txBox="1"/>
          <p:nvPr/>
        </p:nvSpPr>
        <p:spPr>
          <a:xfrm>
            <a:off x="248478" y="2629202"/>
            <a:ext cx="8438322" cy="3970318"/>
          </a:xfrm>
          <a:prstGeom prst="rect">
            <a:avLst/>
          </a:prstGeom>
          <a:noFill/>
        </p:spPr>
        <p:txBody>
          <a:bodyPr wrap="square" rtlCol="0">
            <a:spAutoFit/>
          </a:bodyPr>
          <a:lstStyle/>
          <a:p>
            <a:pPr marL="457200" indent="-457200">
              <a:buAutoNum type="arabicPeriod"/>
            </a:pPr>
            <a:r>
              <a:rPr lang="en-US" b="1" dirty="0">
                <a:latin typeface="Arial" panose="020B0604020202020204" pitchFamily="34" charset="0"/>
                <a:cs typeface="Arial" panose="020B0604020202020204" pitchFamily="34" charset="0"/>
              </a:rPr>
              <a:t>Our DOMAIN will be:  </a:t>
            </a:r>
            <a:r>
              <a:rPr lang="en-US" sz="3600" b="1" u="sng" dirty="0">
                <a:solidFill>
                  <a:srgbClr val="0000FF"/>
                </a:solidFill>
                <a:latin typeface="Arial" panose="020B0604020202020204" pitchFamily="34" charset="0"/>
                <a:cs typeface="Arial" panose="020B0604020202020204" pitchFamily="34" charset="0"/>
              </a:rPr>
              <a:t>“MOVING  Sts. RNI”  </a:t>
            </a:r>
          </a:p>
          <a:p>
            <a:pPr algn="ctr"/>
            <a:r>
              <a:rPr lang="en-US" b="1" dirty="0">
                <a:solidFill>
                  <a:srgbClr val="0000FF"/>
                </a:solidFill>
                <a:latin typeface="Arial" panose="020B0604020202020204" pitchFamily="34" charset="0"/>
                <a:cs typeface="Arial" panose="020B0604020202020204" pitchFamily="34" charset="0"/>
              </a:rPr>
              <a:t>(either  buy  and  build  on  new  property </a:t>
            </a:r>
          </a:p>
          <a:p>
            <a:pPr algn="ctr"/>
            <a:r>
              <a:rPr lang="en-US" b="1" dirty="0">
                <a:solidFill>
                  <a:srgbClr val="0000FF"/>
                </a:solidFill>
                <a:latin typeface="Arial" panose="020B0604020202020204" pitchFamily="34" charset="0"/>
                <a:cs typeface="Arial" panose="020B0604020202020204" pitchFamily="34" charset="0"/>
              </a:rPr>
              <a:t>or  buy  and  retrofit  an  existing  building)</a:t>
            </a:r>
          </a:p>
          <a:p>
            <a:pPr marL="457200" indent="-457200">
              <a:buAutoNum type="arabicPeriod"/>
            </a:pPr>
            <a:endParaRPr lang="en-US" b="1" dirty="0">
              <a:latin typeface="Arial" panose="020B0604020202020204" pitchFamily="34" charset="0"/>
              <a:cs typeface="Arial" panose="020B0604020202020204" pitchFamily="34" charset="0"/>
            </a:endParaRPr>
          </a:p>
          <a:p>
            <a:pPr marL="457200" indent="-457200">
              <a:buFont typeface="+mj-lt"/>
              <a:buAutoNum type="arabicPeriod" startAt="2"/>
            </a:pPr>
            <a:r>
              <a:rPr lang="en-US" b="1" dirty="0">
                <a:latin typeface="Arial" panose="020B0604020202020204" pitchFamily="34" charset="0"/>
                <a:cs typeface="Arial" panose="020B0604020202020204" pitchFamily="34" charset="0"/>
              </a:rPr>
              <a:t>We will “Brainstorm” several S.T.E.E.P.L.E. areas 	(a) 1st order direct consequences and effects </a:t>
            </a:r>
          </a:p>
          <a:p>
            <a:r>
              <a:rPr lang="en-US" b="1" dirty="0">
                <a:latin typeface="Arial" panose="020B0604020202020204" pitchFamily="34" charset="0"/>
                <a:cs typeface="Arial" panose="020B0604020202020204" pitchFamily="34" charset="0"/>
              </a:rPr>
              <a:t>	(b) 2nd order indirect consequences and effects</a:t>
            </a:r>
          </a:p>
          <a:p>
            <a:pPr marL="914400" lvl="1" indent="-457200">
              <a:buAutoNum type="arabicPeriod"/>
            </a:pP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3. Discuss  both  direct  and  indirect  implications  and  	debrief  what  we  learned</a:t>
            </a:r>
          </a:p>
        </p:txBody>
      </p:sp>
      <p:pic>
        <p:nvPicPr>
          <p:cNvPr id="7" name="Picture 6" descr="A street sign with arrows&#10;&#10;Description automatically generated">
            <a:extLst>
              <a:ext uri="{FF2B5EF4-FFF2-40B4-BE49-F238E27FC236}">
                <a16:creationId xmlns:a16="http://schemas.microsoft.com/office/drawing/2014/main" id="{005BF701-3F4D-7099-2E7E-B631B0A0670E}"/>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6315" y="398571"/>
            <a:ext cx="4141967" cy="2106698"/>
          </a:xfrm>
          <a:prstGeom prst="rect">
            <a:avLst/>
          </a:prstGeom>
        </p:spPr>
      </p:pic>
      <p:pic>
        <p:nvPicPr>
          <p:cNvPr id="9" name="Picture 8" descr="A blue screen with white text&#10;&#10;Description automatically generated">
            <a:extLst>
              <a:ext uri="{FF2B5EF4-FFF2-40B4-BE49-F238E27FC236}">
                <a16:creationId xmlns:a16="http://schemas.microsoft.com/office/drawing/2014/main" id="{6EA3202C-ADC4-48AD-3881-F1DD46BA69C0}"/>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4081382" y="398571"/>
            <a:ext cx="5018348" cy="2126974"/>
          </a:xfrm>
          <a:prstGeom prst="rect">
            <a:avLst/>
          </a:prstGeom>
        </p:spPr>
      </p:pic>
      <p:sp>
        <p:nvSpPr>
          <p:cNvPr id="10" name="TextBox 9">
            <a:extLst>
              <a:ext uri="{FF2B5EF4-FFF2-40B4-BE49-F238E27FC236}">
                <a16:creationId xmlns:a16="http://schemas.microsoft.com/office/drawing/2014/main" id="{B7719455-D1DA-0766-89B7-DACF31C75A56}"/>
              </a:ext>
            </a:extLst>
          </p:cNvPr>
          <p:cNvSpPr txBox="1"/>
          <p:nvPr/>
        </p:nvSpPr>
        <p:spPr>
          <a:xfrm>
            <a:off x="1182756" y="-22729"/>
            <a:ext cx="7239375" cy="461665"/>
          </a:xfrm>
          <a:prstGeom prst="rect">
            <a:avLst/>
          </a:prstGeom>
          <a:noFill/>
        </p:spPr>
        <p:txBody>
          <a:bodyPr wrap="square" rtlCol="0">
            <a:spAutoFit/>
          </a:bodyPr>
          <a:lstStyle/>
          <a:p>
            <a:r>
              <a:rPr lang="en-US" b="1" u="sng" dirty="0">
                <a:solidFill>
                  <a:srgbClr val="0000FF"/>
                </a:solidFill>
                <a:latin typeface="Arial" panose="020B0604020202020204" pitchFamily="34" charset="0"/>
                <a:cs typeface="Arial" panose="020B0604020202020204" pitchFamily="34" charset="0"/>
              </a:rPr>
              <a:t>INSTRUCTIONS – What  Will  We  Do  Next?  </a:t>
            </a:r>
          </a:p>
        </p:txBody>
      </p:sp>
    </p:spTree>
    <p:extLst>
      <p:ext uri="{BB962C8B-B14F-4D97-AF65-F5344CB8AC3E}">
        <p14:creationId xmlns:p14="http://schemas.microsoft.com/office/powerpoint/2010/main" val="157532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6F0-EB83-B865-71DD-60A4E3801327}"/>
              </a:ext>
            </a:extLst>
          </p:cNvPr>
          <p:cNvSpPr>
            <a:spLocks noGrp="1"/>
          </p:cNvSpPr>
          <p:nvPr>
            <p:ph type="title"/>
          </p:nvPr>
        </p:nvSpPr>
        <p:spPr>
          <a:xfrm>
            <a:off x="3662569" y="-352839"/>
            <a:ext cx="2912165" cy="1143000"/>
          </a:xfrm>
        </p:spPr>
        <p:txBody>
          <a:bodyPr/>
          <a:lstStyle/>
          <a:p>
            <a:r>
              <a:rPr lang="en-US" sz="2800" b="1" u="sng" dirty="0"/>
              <a:t>Social  Analysis</a:t>
            </a:r>
          </a:p>
        </p:txBody>
      </p:sp>
      <p:pic>
        <p:nvPicPr>
          <p:cNvPr id="4" name="Picture 3" descr="A diagram of a political system&#10;&#10;Description automatically generated with medium confidence">
            <a:extLst>
              <a:ext uri="{FF2B5EF4-FFF2-40B4-BE49-F238E27FC236}">
                <a16:creationId xmlns:a16="http://schemas.microsoft.com/office/drawing/2014/main" id="{04CD40CC-65A4-5A22-BC9D-BC72EC988E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33" y="1182757"/>
            <a:ext cx="1321904" cy="5277677"/>
          </a:xfrm>
          <a:prstGeom prst="rect">
            <a:avLst/>
          </a:prstGeom>
        </p:spPr>
      </p:pic>
      <p:sp>
        <p:nvSpPr>
          <p:cNvPr id="7" name="Rectangle 6">
            <a:extLst>
              <a:ext uri="{FF2B5EF4-FFF2-40B4-BE49-F238E27FC236}">
                <a16:creationId xmlns:a16="http://schemas.microsoft.com/office/drawing/2014/main" id="{4304967B-266C-CAB2-2719-BAB3E51D158E}"/>
              </a:ext>
            </a:extLst>
          </p:cNvPr>
          <p:cNvSpPr/>
          <p:nvPr/>
        </p:nvSpPr>
        <p:spPr>
          <a:xfrm>
            <a:off x="1517375" y="1286952"/>
            <a:ext cx="1432559" cy="3480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058FF54-4E84-282F-45C2-194E854DDE91}"/>
              </a:ext>
            </a:extLst>
          </p:cNvPr>
          <p:cNvSpPr txBox="1"/>
          <p:nvPr/>
        </p:nvSpPr>
        <p:spPr>
          <a:xfrm>
            <a:off x="3175323" y="4933413"/>
            <a:ext cx="6236662"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 How long will it take to move(time necessary to evaluate/research - speed to results)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 Where would we worship in meantime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 Impact to existing ministries</a:t>
            </a:r>
          </a:p>
        </p:txBody>
      </p:sp>
      <p:sp>
        <p:nvSpPr>
          <p:cNvPr id="9" name="Rectangle 8">
            <a:extLst>
              <a:ext uri="{FF2B5EF4-FFF2-40B4-BE49-F238E27FC236}">
                <a16:creationId xmlns:a16="http://schemas.microsoft.com/office/drawing/2014/main" id="{53DD3AE4-D042-2560-5914-8FD1919500D3}"/>
              </a:ext>
            </a:extLst>
          </p:cNvPr>
          <p:cNvSpPr/>
          <p:nvPr/>
        </p:nvSpPr>
        <p:spPr>
          <a:xfrm>
            <a:off x="1524461" y="4106261"/>
            <a:ext cx="1321904" cy="3103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0B5F1C0-A494-7ECA-2B5D-81FCB93AA4A3}"/>
              </a:ext>
            </a:extLst>
          </p:cNvPr>
          <p:cNvSpPr txBox="1"/>
          <p:nvPr/>
        </p:nvSpPr>
        <p:spPr>
          <a:xfrm>
            <a:off x="3186332" y="3851129"/>
            <a:ext cx="3528391"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 How do our plans change as a result of moving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 Ensure we have enough space to grow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 What new ministries could add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 Would we need more staff</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 name="Rectangle 10">
            <a:extLst>
              <a:ext uri="{FF2B5EF4-FFF2-40B4-BE49-F238E27FC236}">
                <a16:creationId xmlns:a16="http://schemas.microsoft.com/office/drawing/2014/main" id="{BEFDFB42-A012-B607-EFBA-7EADD7C941E4}"/>
              </a:ext>
            </a:extLst>
          </p:cNvPr>
          <p:cNvSpPr/>
          <p:nvPr/>
        </p:nvSpPr>
        <p:spPr>
          <a:xfrm>
            <a:off x="3103761" y="5862759"/>
            <a:ext cx="5971939" cy="5801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6" name="Straight Arrow Connector 15">
            <a:extLst>
              <a:ext uri="{FF2B5EF4-FFF2-40B4-BE49-F238E27FC236}">
                <a16:creationId xmlns:a16="http://schemas.microsoft.com/office/drawing/2014/main" id="{6E8B3F62-587C-DF34-B890-A7DC30F5842D}"/>
              </a:ext>
            </a:extLst>
          </p:cNvPr>
          <p:cNvCxnSpPr/>
          <p:nvPr/>
        </p:nvCxnSpPr>
        <p:spPr>
          <a:xfrm flipH="1">
            <a:off x="1235497" y="1518704"/>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7CBB1B63-4F65-D400-711F-8A7E218DA08F}"/>
              </a:ext>
            </a:extLst>
          </p:cNvPr>
          <p:cNvCxnSpPr/>
          <p:nvPr/>
        </p:nvCxnSpPr>
        <p:spPr>
          <a:xfrm flipH="1">
            <a:off x="2829340" y="4261952"/>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3A4F2ED-B543-264A-D501-68F8C60EB03B}"/>
              </a:ext>
            </a:extLst>
          </p:cNvPr>
          <p:cNvCxnSpPr/>
          <p:nvPr/>
        </p:nvCxnSpPr>
        <p:spPr>
          <a:xfrm flipH="1">
            <a:off x="1228601" y="5960161"/>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E39834A8-661F-C6F0-4DBA-81D130D049E7}"/>
              </a:ext>
            </a:extLst>
          </p:cNvPr>
          <p:cNvSpPr/>
          <p:nvPr/>
        </p:nvSpPr>
        <p:spPr>
          <a:xfrm>
            <a:off x="3175323" y="775416"/>
            <a:ext cx="5785796" cy="11394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01B66A9-5092-3049-4357-D3B926F1BD27}"/>
              </a:ext>
            </a:extLst>
          </p:cNvPr>
          <p:cNvSpPr txBox="1"/>
          <p:nvPr/>
        </p:nvSpPr>
        <p:spPr>
          <a:xfrm>
            <a:off x="3127005" y="5889077"/>
            <a:ext cx="573503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 How does this impact an additional mission church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 Can we create a satellite orthodox parish</a:t>
            </a:r>
          </a:p>
        </p:txBody>
      </p:sp>
      <p:sp>
        <p:nvSpPr>
          <p:cNvPr id="21" name="TextBox 20">
            <a:extLst>
              <a:ext uri="{FF2B5EF4-FFF2-40B4-BE49-F238E27FC236}">
                <a16:creationId xmlns:a16="http://schemas.microsoft.com/office/drawing/2014/main" id="{574A5905-E4ED-98AD-06D2-07B51CD07045}"/>
              </a:ext>
            </a:extLst>
          </p:cNvPr>
          <p:cNvSpPr txBox="1"/>
          <p:nvPr/>
        </p:nvSpPr>
        <p:spPr>
          <a:xfrm>
            <a:off x="1633711" y="444097"/>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1st Order </a:t>
            </a:r>
          </a:p>
        </p:txBody>
      </p:sp>
      <p:sp>
        <p:nvSpPr>
          <p:cNvPr id="22" name="TextBox 21">
            <a:extLst>
              <a:ext uri="{FF2B5EF4-FFF2-40B4-BE49-F238E27FC236}">
                <a16:creationId xmlns:a16="http://schemas.microsoft.com/office/drawing/2014/main" id="{E94ACDD6-F5CE-9166-F649-6CD99BBEA75A}"/>
              </a:ext>
            </a:extLst>
          </p:cNvPr>
          <p:cNvSpPr txBox="1"/>
          <p:nvPr/>
        </p:nvSpPr>
        <p:spPr>
          <a:xfrm>
            <a:off x="4387984" y="389173"/>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2nd Order </a:t>
            </a:r>
          </a:p>
        </p:txBody>
      </p:sp>
      <p:sp>
        <p:nvSpPr>
          <p:cNvPr id="23" name="Rectangle 22">
            <a:extLst>
              <a:ext uri="{FF2B5EF4-FFF2-40B4-BE49-F238E27FC236}">
                <a16:creationId xmlns:a16="http://schemas.microsoft.com/office/drawing/2014/main" id="{105BC484-1F7F-B7B2-6EA6-583B5E2D7E14}"/>
              </a:ext>
            </a:extLst>
          </p:cNvPr>
          <p:cNvSpPr/>
          <p:nvPr/>
        </p:nvSpPr>
        <p:spPr>
          <a:xfrm>
            <a:off x="3120036" y="4884935"/>
            <a:ext cx="5980903" cy="8854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7" name="Straight Arrow Connector 26">
            <a:extLst>
              <a:ext uri="{FF2B5EF4-FFF2-40B4-BE49-F238E27FC236}">
                <a16:creationId xmlns:a16="http://schemas.microsoft.com/office/drawing/2014/main" id="{557DFC5D-EFFC-56A8-4A57-B4BED1FDDCE4}"/>
              </a:ext>
            </a:extLst>
          </p:cNvPr>
          <p:cNvCxnSpPr>
            <a:cxnSpLocks/>
          </p:cNvCxnSpPr>
          <p:nvPr/>
        </p:nvCxnSpPr>
        <p:spPr>
          <a:xfrm flipH="1">
            <a:off x="2958025" y="1475735"/>
            <a:ext cx="236400" cy="33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4182478F-390B-2CE2-3F65-90436F81A9C8}"/>
              </a:ext>
            </a:extLst>
          </p:cNvPr>
          <p:cNvCxnSpPr>
            <a:cxnSpLocks/>
          </p:cNvCxnSpPr>
          <p:nvPr/>
        </p:nvCxnSpPr>
        <p:spPr>
          <a:xfrm flipH="1">
            <a:off x="1249737" y="2753811"/>
            <a:ext cx="25296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BDF265A-0CCD-A05C-F95D-BE85E99FC729}"/>
              </a:ext>
            </a:extLst>
          </p:cNvPr>
          <p:cNvCxnSpPr>
            <a:cxnSpLocks/>
          </p:cNvCxnSpPr>
          <p:nvPr/>
        </p:nvCxnSpPr>
        <p:spPr>
          <a:xfrm flipH="1">
            <a:off x="1257788" y="4256654"/>
            <a:ext cx="25958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2C990AB2-15A7-E832-4A6C-71E1F874C096}"/>
              </a:ext>
            </a:extLst>
          </p:cNvPr>
          <p:cNvSpPr txBox="1"/>
          <p:nvPr/>
        </p:nvSpPr>
        <p:spPr>
          <a:xfrm>
            <a:off x="1547693" y="1353305"/>
            <a:ext cx="132190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mn-cs"/>
              </a:rPr>
              <a:t>Change emotions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85B95FB0-6636-2522-1F1C-6E252397CE3C}"/>
              </a:ext>
            </a:extLst>
          </p:cNvPr>
          <p:cNvSpPr txBox="1"/>
          <p:nvPr/>
        </p:nvSpPr>
        <p:spPr>
          <a:xfrm>
            <a:off x="3270170" y="753521"/>
            <a:ext cx="569094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 Excitement of something new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 Fear of the change/unknown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 Lose people who don’t want to change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 Reattract people who left because of inaction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 Potential disrespect to early parishioners who bought current property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 How would this change be communicated, and a consensus of parish be achieved </a:t>
            </a:r>
          </a:p>
        </p:txBody>
      </p:sp>
      <p:sp>
        <p:nvSpPr>
          <p:cNvPr id="14" name="Rectangle 13">
            <a:extLst>
              <a:ext uri="{FF2B5EF4-FFF2-40B4-BE49-F238E27FC236}">
                <a16:creationId xmlns:a16="http://schemas.microsoft.com/office/drawing/2014/main" id="{AE27A4D2-D195-5D23-D5D8-0253B9948ACF}"/>
              </a:ext>
            </a:extLst>
          </p:cNvPr>
          <p:cNvSpPr/>
          <p:nvPr/>
        </p:nvSpPr>
        <p:spPr>
          <a:xfrm>
            <a:off x="1502700" y="2528227"/>
            <a:ext cx="1431233" cy="3480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B781E6C5-4AA3-94AC-5B83-4313610F0BCE}"/>
              </a:ext>
            </a:extLst>
          </p:cNvPr>
          <p:cNvSpPr txBox="1"/>
          <p:nvPr/>
        </p:nvSpPr>
        <p:spPr>
          <a:xfrm>
            <a:off x="1543879" y="2510022"/>
            <a:ext cx="352839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mn-cs"/>
              </a:rPr>
              <a:t>Location impacts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30" name="Rectangle 29">
            <a:extLst>
              <a:ext uri="{FF2B5EF4-FFF2-40B4-BE49-F238E27FC236}">
                <a16:creationId xmlns:a16="http://schemas.microsoft.com/office/drawing/2014/main" id="{2885C9CE-6C39-B5F6-8934-3F70A7BB64B8}"/>
              </a:ext>
            </a:extLst>
          </p:cNvPr>
          <p:cNvSpPr/>
          <p:nvPr/>
        </p:nvSpPr>
        <p:spPr>
          <a:xfrm>
            <a:off x="3175323" y="2024075"/>
            <a:ext cx="5900377" cy="160286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78B2BE5-403A-EC32-6B3D-DAE50A6C49C8}"/>
              </a:ext>
            </a:extLst>
          </p:cNvPr>
          <p:cNvSpPr txBox="1"/>
          <p:nvPr/>
        </p:nvSpPr>
        <p:spPr>
          <a:xfrm>
            <a:off x="3222882" y="2019039"/>
            <a:ext cx="5738237"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 Lose connections established in Forsyth county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 Gain new connections somewhere else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 Move to a location with better future opportunities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 May lose current high visibility of our parish on Bethelview road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 Potential farther/closer location to current parishioners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 May move to a location with better future growth opportunities evangelization potential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 Encourage/welcome more people to join/centralized location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8. Opportunity for more Greek Americans and/or more converts</a:t>
            </a:r>
          </a:p>
        </p:txBody>
      </p:sp>
      <p:sp>
        <p:nvSpPr>
          <p:cNvPr id="34" name="TextBox 33">
            <a:extLst>
              <a:ext uri="{FF2B5EF4-FFF2-40B4-BE49-F238E27FC236}">
                <a16:creationId xmlns:a16="http://schemas.microsoft.com/office/drawing/2014/main" id="{D906A78F-882A-BC30-AB49-C56B6C46D8E2}"/>
              </a:ext>
            </a:extLst>
          </p:cNvPr>
          <p:cNvSpPr txBox="1"/>
          <p:nvPr/>
        </p:nvSpPr>
        <p:spPr>
          <a:xfrm>
            <a:off x="1536985" y="4134420"/>
            <a:ext cx="146092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mn-cs"/>
              </a:rPr>
              <a:t>Facilities impacts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35" name="Rectangle 34">
            <a:extLst>
              <a:ext uri="{FF2B5EF4-FFF2-40B4-BE49-F238E27FC236}">
                <a16:creationId xmlns:a16="http://schemas.microsoft.com/office/drawing/2014/main" id="{A3D72C36-32C6-8894-638A-22C6EFA15B9E}"/>
              </a:ext>
            </a:extLst>
          </p:cNvPr>
          <p:cNvSpPr/>
          <p:nvPr/>
        </p:nvSpPr>
        <p:spPr>
          <a:xfrm>
            <a:off x="1584964" y="5042097"/>
            <a:ext cx="1277508" cy="3103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C962C43-D78B-59A2-FAB9-0DEF053A6C3C}"/>
              </a:ext>
            </a:extLst>
          </p:cNvPr>
          <p:cNvSpPr txBox="1"/>
          <p:nvPr/>
        </p:nvSpPr>
        <p:spPr>
          <a:xfrm>
            <a:off x="1517077" y="5029186"/>
            <a:ext cx="15479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mn-cs"/>
              </a:rPr>
              <a:t>Disruption Impacts</a:t>
            </a:r>
          </a:p>
        </p:txBody>
      </p:sp>
      <p:sp>
        <p:nvSpPr>
          <p:cNvPr id="37" name="Rectangle 36">
            <a:extLst>
              <a:ext uri="{FF2B5EF4-FFF2-40B4-BE49-F238E27FC236}">
                <a16:creationId xmlns:a16="http://schemas.microsoft.com/office/drawing/2014/main" id="{C2760FBE-B79B-F1F6-A48C-645AC8977D23}"/>
              </a:ext>
            </a:extLst>
          </p:cNvPr>
          <p:cNvSpPr/>
          <p:nvPr/>
        </p:nvSpPr>
        <p:spPr>
          <a:xfrm>
            <a:off x="3127005" y="3792428"/>
            <a:ext cx="5948695" cy="8854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4AF5FFC9-7C19-224B-867D-F48AB3B4DE51}"/>
              </a:ext>
            </a:extLst>
          </p:cNvPr>
          <p:cNvSpPr/>
          <p:nvPr/>
        </p:nvSpPr>
        <p:spPr>
          <a:xfrm>
            <a:off x="1581525" y="5843059"/>
            <a:ext cx="1247816" cy="5149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0C0457D1-52F0-2A7B-DB5A-5B8E438B8665}"/>
              </a:ext>
            </a:extLst>
          </p:cNvPr>
          <p:cNvSpPr txBox="1"/>
          <p:nvPr/>
        </p:nvSpPr>
        <p:spPr>
          <a:xfrm>
            <a:off x="1612417" y="5847069"/>
            <a:ext cx="137182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mn-cs"/>
              </a:rPr>
              <a:t>New Parish Planting Impacts</a:t>
            </a:r>
          </a:p>
        </p:txBody>
      </p:sp>
      <p:cxnSp>
        <p:nvCxnSpPr>
          <p:cNvPr id="40" name="Straight Arrow Connector 39">
            <a:extLst>
              <a:ext uri="{FF2B5EF4-FFF2-40B4-BE49-F238E27FC236}">
                <a16:creationId xmlns:a16="http://schemas.microsoft.com/office/drawing/2014/main" id="{C5325996-C89E-3CC9-986F-5CB9523110B3}"/>
              </a:ext>
            </a:extLst>
          </p:cNvPr>
          <p:cNvCxnSpPr>
            <a:cxnSpLocks/>
          </p:cNvCxnSpPr>
          <p:nvPr/>
        </p:nvCxnSpPr>
        <p:spPr>
          <a:xfrm flipH="1">
            <a:off x="2922360" y="2765747"/>
            <a:ext cx="25296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D8952E45-82C6-B130-5EF8-1A95E9C89C9A}"/>
              </a:ext>
            </a:extLst>
          </p:cNvPr>
          <p:cNvCxnSpPr/>
          <p:nvPr/>
        </p:nvCxnSpPr>
        <p:spPr>
          <a:xfrm flipH="1">
            <a:off x="1257788" y="5214727"/>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285CD3E9-9ECF-93ED-AE2F-9D1230CE19E4}"/>
              </a:ext>
            </a:extLst>
          </p:cNvPr>
          <p:cNvCxnSpPr>
            <a:cxnSpLocks/>
          </p:cNvCxnSpPr>
          <p:nvPr/>
        </p:nvCxnSpPr>
        <p:spPr>
          <a:xfrm flipH="1">
            <a:off x="2862471" y="5209483"/>
            <a:ext cx="26453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1EA38CD7-3D21-FE40-7704-8C830D924FB2}"/>
              </a:ext>
            </a:extLst>
          </p:cNvPr>
          <p:cNvCxnSpPr>
            <a:cxnSpLocks/>
          </p:cNvCxnSpPr>
          <p:nvPr/>
        </p:nvCxnSpPr>
        <p:spPr>
          <a:xfrm flipH="1">
            <a:off x="2831992" y="6164965"/>
            <a:ext cx="26453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751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767C7-00DD-1C5C-868F-A1E4CAC85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1119C-FC96-6388-15A9-62381DEED61E}"/>
              </a:ext>
            </a:extLst>
          </p:cNvPr>
          <p:cNvSpPr>
            <a:spLocks noGrp="1"/>
          </p:cNvSpPr>
          <p:nvPr>
            <p:ph type="title"/>
          </p:nvPr>
        </p:nvSpPr>
        <p:spPr>
          <a:xfrm>
            <a:off x="3337886" y="-352839"/>
            <a:ext cx="3304760" cy="1143000"/>
          </a:xfrm>
        </p:spPr>
        <p:txBody>
          <a:bodyPr/>
          <a:lstStyle/>
          <a:p>
            <a:r>
              <a:rPr lang="en-US" sz="2800" b="1" u="sng" dirty="0"/>
              <a:t>Economical  Analysis</a:t>
            </a:r>
          </a:p>
        </p:txBody>
      </p:sp>
      <p:sp>
        <p:nvSpPr>
          <p:cNvPr id="7" name="Rectangle 6">
            <a:extLst>
              <a:ext uri="{FF2B5EF4-FFF2-40B4-BE49-F238E27FC236}">
                <a16:creationId xmlns:a16="http://schemas.microsoft.com/office/drawing/2014/main" id="{E48D5CDA-FF9E-19CE-F2DA-129A0A45EB34}"/>
              </a:ext>
            </a:extLst>
          </p:cNvPr>
          <p:cNvSpPr/>
          <p:nvPr/>
        </p:nvSpPr>
        <p:spPr>
          <a:xfrm>
            <a:off x="1560443" y="1841879"/>
            <a:ext cx="2340600" cy="4203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BE2F0DC5-D3E7-8116-E20F-648BFAED1994}"/>
              </a:ext>
            </a:extLst>
          </p:cNvPr>
          <p:cNvSpPr txBox="1"/>
          <p:nvPr/>
        </p:nvSpPr>
        <p:spPr>
          <a:xfrm>
            <a:off x="1701250" y="1889087"/>
            <a:ext cx="352839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Unknown economic impacts</a:t>
            </a:r>
          </a:p>
        </p:txBody>
      </p:sp>
      <p:sp>
        <p:nvSpPr>
          <p:cNvPr id="9" name="Rectangle 8">
            <a:extLst>
              <a:ext uri="{FF2B5EF4-FFF2-40B4-BE49-F238E27FC236}">
                <a16:creationId xmlns:a16="http://schemas.microsoft.com/office/drawing/2014/main" id="{79D78D31-58FD-FC20-E7EF-9316C062302E}"/>
              </a:ext>
            </a:extLst>
          </p:cNvPr>
          <p:cNvSpPr/>
          <p:nvPr/>
        </p:nvSpPr>
        <p:spPr>
          <a:xfrm>
            <a:off x="1516304" y="2905918"/>
            <a:ext cx="2384739" cy="4972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7E70035-44CA-DED4-4CBE-3FC014B074E8}"/>
              </a:ext>
            </a:extLst>
          </p:cNvPr>
          <p:cNvSpPr txBox="1"/>
          <p:nvPr/>
        </p:nvSpPr>
        <p:spPr>
          <a:xfrm>
            <a:off x="1553820" y="2941528"/>
            <a:ext cx="234722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Positive economic benefits of new location </a:t>
            </a:r>
          </a:p>
        </p:txBody>
      </p:sp>
      <p:sp>
        <p:nvSpPr>
          <p:cNvPr id="11" name="Rectangle 10">
            <a:extLst>
              <a:ext uri="{FF2B5EF4-FFF2-40B4-BE49-F238E27FC236}">
                <a16:creationId xmlns:a16="http://schemas.microsoft.com/office/drawing/2014/main" id="{2CDA6FB2-4F04-D48D-41C1-84238071691E}"/>
              </a:ext>
            </a:extLst>
          </p:cNvPr>
          <p:cNvSpPr/>
          <p:nvPr/>
        </p:nvSpPr>
        <p:spPr>
          <a:xfrm>
            <a:off x="1537254" y="4178635"/>
            <a:ext cx="2384740" cy="3440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C110D1D-4482-9AAE-70B8-93E29950A2F0}"/>
              </a:ext>
            </a:extLst>
          </p:cNvPr>
          <p:cNvSpPr txBox="1"/>
          <p:nvPr/>
        </p:nvSpPr>
        <p:spPr>
          <a:xfrm>
            <a:off x="1573690" y="4178635"/>
            <a:ext cx="352839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Negative economic impact of move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6" name="Straight Arrow Connector 15">
            <a:extLst>
              <a:ext uri="{FF2B5EF4-FFF2-40B4-BE49-F238E27FC236}">
                <a16:creationId xmlns:a16="http://schemas.microsoft.com/office/drawing/2014/main" id="{5E2615B4-1FD5-7CE3-5D19-92293371A6A4}"/>
              </a:ext>
            </a:extLst>
          </p:cNvPr>
          <p:cNvCxnSpPr/>
          <p:nvPr/>
        </p:nvCxnSpPr>
        <p:spPr>
          <a:xfrm flipH="1">
            <a:off x="1242391" y="2027587"/>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51162EE1-64CA-8E4B-449F-197CA0C2ED0B}"/>
              </a:ext>
            </a:extLst>
          </p:cNvPr>
          <p:cNvCxnSpPr/>
          <p:nvPr/>
        </p:nvCxnSpPr>
        <p:spPr>
          <a:xfrm flipH="1">
            <a:off x="1215887" y="3145901"/>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0A2BF565-3108-8E5A-36A3-E6AB4F68D185}"/>
              </a:ext>
            </a:extLst>
          </p:cNvPr>
          <p:cNvCxnSpPr/>
          <p:nvPr/>
        </p:nvCxnSpPr>
        <p:spPr>
          <a:xfrm flipH="1">
            <a:off x="1235767" y="4367871"/>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CA15564C-C602-358D-0B3E-6F029F1D5F92}"/>
              </a:ext>
            </a:extLst>
          </p:cNvPr>
          <p:cNvSpPr/>
          <p:nvPr/>
        </p:nvSpPr>
        <p:spPr>
          <a:xfrm>
            <a:off x="4225618" y="1785199"/>
            <a:ext cx="4582479" cy="5336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0D87E7E-931D-2841-B9F5-640D7BFA67A8}"/>
              </a:ext>
            </a:extLst>
          </p:cNvPr>
          <p:cNvSpPr txBox="1"/>
          <p:nvPr/>
        </p:nvSpPr>
        <p:spPr>
          <a:xfrm>
            <a:off x="2103132" y="628886"/>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1st Order </a:t>
            </a:r>
          </a:p>
        </p:txBody>
      </p:sp>
      <p:sp>
        <p:nvSpPr>
          <p:cNvPr id="22" name="TextBox 21">
            <a:extLst>
              <a:ext uri="{FF2B5EF4-FFF2-40B4-BE49-F238E27FC236}">
                <a16:creationId xmlns:a16="http://schemas.microsoft.com/office/drawing/2014/main" id="{A8F3E536-8656-6B58-92A3-11BAD323CC6A}"/>
              </a:ext>
            </a:extLst>
          </p:cNvPr>
          <p:cNvSpPr txBox="1"/>
          <p:nvPr/>
        </p:nvSpPr>
        <p:spPr>
          <a:xfrm>
            <a:off x="5525569" y="640214"/>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2nd Order </a:t>
            </a:r>
          </a:p>
        </p:txBody>
      </p:sp>
      <p:sp>
        <p:nvSpPr>
          <p:cNvPr id="23" name="Rectangle 22">
            <a:extLst>
              <a:ext uri="{FF2B5EF4-FFF2-40B4-BE49-F238E27FC236}">
                <a16:creationId xmlns:a16="http://schemas.microsoft.com/office/drawing/2014/main" id="{8835F015-DFE8-C4C0-9F17-90026C702807}"/>
              </a:ext>
            </a:extLst>
          </p:cNvPr>
          <p:cNvSpPr/>
          <p:nvPr/>
        </p:nvSpPr>
        <p:spPr>
          <a:xfrm>
            <a:off x="4187997" y="2625538"/>
            <a:ext cx="4620100" cy="92898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8E516FD-89F5-0521-1BF6-EE646F63D12D}"/>
              </a:ext>
            </a:extLst>
          </p:cNvPr>
          <p:cNvSpPr txBox="1"/>
          <p:nvPr/>
        </p:nvSpPr>
        <p:spPr>
          <a:xfrm>
            <a:off x="4234479" y="2785684"/>
            <a:ext cx="444298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 Change will drive success/movement in stalled capital campaign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 new revenue streams potential from new location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 Possibility of additional daycare or school</a:t>
            </a:r>
          </a:p>
        </p:txBody>
      </p:sp>
      <p:sp>
        <p:nvSpPr>
          <p:cNvPr id="25" name="Rectangle 24">
            <a:extLst>
              <a:ext uri="{FF2B5EF4-FFF2-40B4-BE49-F238E27FC236}">
                <a16:creationId xmlns:a16="http://schemas.microsoft.com/office/drawing/2014/main" id="{BDB3D647-CEA0-D4E4-308B-F3985DD3E381}"/>
              </a:ext>
            </a:extLst>
          </p:cNvPr>
          <p:cNvSpPr/>
          <p:nvPr/>
        </p:nvSpPr>
        <p:spPr>
          <a:xfrm>
            <a:off x="4255431" y="3886919"/>
            <a:ext cx="4552666" cy="83099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3ED2814A-02AA-58C0-CA3E-DA5D209251EF}"/>
              </a:ext>
            </a:extLst>
          </p:cNvPr>
          <p:cNvSpPr txBox="1"/>
          <p:nvPr/>
        </p:nvSpPr>
        <p:spPr>
          <a:xfrm>
            <a:off x="4253316" y="4013974"/>
            <a:ext cx="335343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 Costs implications of the move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 Relocate parish priest home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 Might need to buy more land in future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27" name="Straight Arrow Connector 26">
            <a:extLst>
              <a:ext uri="{FF2B5EF4-FFF2-40B4-BE49-F238E27FC236}">
                <a16:creationId xmlns:a16="http://schemas.microsoft.com/office/drawing/2014/main" id="{CCCAA5FA-2384-0F76-AEA5-5C157E0EB81A}"/>
              </a:ext>
            </a:extLst>
          </p:cNvPr>
          <p:cNvCxnSpPr>
            <a:cxnSpLocks/>
          </p:cNvCxnSpPr>
          <p:nvPr/>
        </p:nvCxnSpPr>
        <p:spPr>
          <a:xfrm flipH="1">
            <a:off x="3917607" y="2052046"/>
            <a:ext cx="30801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D04C99A9-8BBC-545F-0FC1-94908EBBC186}"/>
              </a:ext>
            </a:extLst>
          </p:cNvPr>
          <p:cNvCxnSpPr>
            <a:cxnSpLocks/>
          </p:cNvCxnSpPr>
          <p:nvPr/>
        </p:nvCxnSpPr>
        <p:spPr>
          <a:xfrm flipH="1">
            <a:off x="3901043" y="3145901"/>
            <a:ext cx="25296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EDAD127F-B429-7F8E-B972-950565C38CBD}"/>
              </a:ext>
            </a:extLst>
          </p:cNvPr>
          <p:cNvCxnSpPr>
            <a:cxnSpLocks/>
          </p:cNvCxnSpPr>
          <p:nvPr/>
        </p:nvCxnSpPr>
        <p:spPr>
          <a:xfrm flipH="1">
            <a:off x="3917607" y="4367871"/>
            <a:ext cx="25958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 name="Picture 2" descr="A diagram of a political system&#10;&#10;Description automatically generated with medium confidence">
            <a:extLst>
              <a:ext uri="{FF2B5EF4-FFF2-40B4-BE49-F238E27FC236}">
                <a16:creationId xmlns:a16="http://schemas.microsoft.com/office/drawing/2014/main" id="{75AA57CA-AEDE-4B34-C430-75EDE65512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64" y="1371601"/>
            <a:ext cx="1256817" cy="4929808"/>
          </a:xfrm>
          <a:prstGeom prst="rect">
            <a:avLst/>
          </a:prstGeom>
        </p:spPr>
      </p:pic>
      <p:sp>
        <p:nvSpPr>
          <p:cNvPr id="4" name="TextBox 3">
            <a:extLst>
              <a:ext uri="{FF2B5EF4-FFF2-40B4-BE49-F238E27FC236}">
                <a16:creationId xmlns:a16="http://schemas.microsoft.com/office/drawing/2014/main" id="{9025D230-EE21-D94F-C196-42B573A03877}"/>
              </a:ext>
            </a:extLst>
          </p:cNvPr>
          <p:cNvSpPr txBox="1"/>
          <p:nvPr/>
        </p:nvSpPr>
        <p:spPr>
          <a:xfrm>
            <a:off x="4221233" y="1875458"/>
            <a:ext cx="5132391"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 What is the value of current property vs. another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 Impact to Sts. RNI Greek festival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94388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107624"/>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E1D46E-9AAC-1E2F-B6E6-D5E20C3DD47D}"/>
              </a:ext>
            </a:extLst>
          </p:cNvPr>
          <p:cNvSpPr>
            <a:spLocks noGrp="1"/>
          </p:cNvSpPr>
          <p:nvPr>
            <p:ph type="title"/>
          </p:nvPr>
        </p:nvSpPr>
        <p:spPr>
          <a:xfrm>
            <a:off x="788670" y="4329321"/>
            <a:ext cx="2743200" cy="1645920"/>
          </a:xfrm>
        </p:spPr>
        <p:txBody>
          <a:bodyPr vert="horz" lIns="91440" tIns="45720" rIns="91440" bIns="45720" rtlCol="0" anchor="ctr">
            <a:normAutofit/>
          </a:bodyPr>
          <a:lstStyle/>
          <a:p>
            <a:pPr defTabSz="914400"/>
            <a:r>
              <a:rPr lang="en-US" sz="4000" b="1" dirty="0">
                <a:solidFill>
                  <a:schemeClr val="tx1"/>
                </a:solidFill>
              </a:rPr>
              <a:t>What is…</a:t>
            </a:r>
          </a:p>
        </p:txBody>
      </p:sp>
      <p:pic>
        <p:nvPicPr>
          <p:cNvPr id="8" name="Picture 7" descr="A ship on ice with people on it&#10;&#10;Description automatically generated">
            <a:extLst>
              <a:ext uri="{FF2B5EF4-FFF2-40B4-BE49-F238E27FC236}">
                <a16:creationId xmlns:a16="http://schemas.microsoft.com/office/drawing/2014/main" id="{CE69DA11-20B7-DDDB-AA4F-BF06308E2FE4}"/>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25978" y="206959"/>
            <a:ext cx="8892043" cy="3809222"/>
          </a:xfrm>
          <a:prstGeom prst="rect">
            <a:avLst/>
          </a:prstGeom>
        </p:spPr>
      </p:pic>
      <p:pic>
        <p:nvPicPr>
          <p:cNvPr id="5" name="Picture 4" descr="A blue and white logo&#10;&#10;Description automatically generated">
            <a:extLst>
              <a:ext uri="{FF2B5EF4-FFF2-40B4-BE49-F238E27FC236}">
                <a16:creationId xmlns:a16="http://schemas.microsoft.com/office/drawing/2014/main" id="{9652DF64-375D-E61D-B1B8-0A2D0388923F}"/>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4738618" y="280156"/>
            <a:ext cx="4142232" cy="1491202"/>
          </a:xfrm>
          <a:prstGeom prst="rect">
            <a:avLst/>
          </a:prstGeom>
        </p:spPr>
      </p:pic>
      <p:sp>
        <p:nvSpPr>
          <p:cNvPr id="17" name="Rectangle 16">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80023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145423"/>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448FEE8-BBF0-72DC-1154-D186044B2B91}"/>
              </a:ext>
            </a:extLst>
          </p:cNvPr>
          <p:cNvSpPr txBox="1"/>
          <p:nvPr/>
        </p:nvSpPr>
        <p:spPr>
          <a:xfrm>
            <a:off x="3531870" y="4021418"/>
            <a:ext cx="5452095" cy="2261726"/>
          </a:xfrm>
          <a:prstGeom prst="rect">
            <a:avLst/>
          </a:prstGeom>
        </p:spPr>
        <p:txBody>
          <a:bodyPr vert="horz" lIns="91440" tIns="45720" rIns="91440" bIns="45720" rtlCol="0" anchor="ctr">
            <a:normAutofit fontScale="92500" lnSpcReduction="10000"/>
          </a:bodyPr>
          <a:lstStyle/>
          <a:p>
            <a:pPr marL="571500" indent="-342900" eaLnBrk="1" hangingPunct="1">
              <a:lnSpc>
                <a:spcPct val="90000"/>
              </a:lnSpc>
              <a:spcAft>
                <a:spcPts val="600"/>
              </a:spcAft>
              <a:buFont typeface="+mj-lt"/>
              <a:buAutoNum type="arabicPeriod"/>
            </a:pPr>
            <a:r>
              <a:rPr lang="en-US" sz="2600" b="1" dirty="0">
                <a:latin typeface="+mn-lt"/>
              </a:rPr>
              <a:t>Your name </a:t>
            </a:r>
          </a:p>
          <a:p>
            <a:pPr marL="571500" indent="-342900" eaLnBrk="1" hangingPunct="1">
              <a:lnSpc>
                <a:spcPct val="90000"/>
              </a:lnSpc>
              <a:spcAft>
                <a:spcPts val="600"/>
              </a:spcAft>
              <a:buFont typeface="+mj-lt"/>
              <a:buAutoNum type="arabicPeriod"/>
            </a:pPr>
            <a:r>
              <a:rPr lang="en-US" sz="2600" b="1" dirty="0">
                <a:latin typeface="+mn-lt"/>
              </a:rPr>
              <a:t>Your superpower </a:t>
            </a:r>
            <a:r>
              <a:rPr lang="en-US" sz="1900" b="1" dirty="0">
                <a:latin typeface="+mn-lt"/>
              </a:rPr>
              <a:t>(what you do 	best)</a:t>
            </a:r>
          </a:p>
          <a:p>
            <a:pPr marL="571500" indent="-342900" eaLnBrk="1" hangingPunct="1">
              <a:lnSpc>
                <a:spcPct val="90000"/>
              </a:lnSpc>
              <a:spcAft>
                <a:spcPts val="600"/>
              </a:spcAft>
              <a:buFont typeface="+mj-lt"/>
              <a:buAutoNum type="arabicPeriod"/>
            </a:pPr>
            <a:r>
              <a:rPr lang="en-US" sz="2600" b="1" dirty="0">
                <a:latin typeface="+mn-lt"/>
              </a:rPr>
              <a:t>The  one  cause  of  your  death  	for  which  we  should 	suspect  foul  play 	</a:t>
            </a:r>
            <a:r>
              <a:rPr lang="en-US" sz="1900" b="1" dirty="0">
                <a:latin typeface="+mn-lt"/>
              </a:rPr>
              <a:t>(your biggest 	fear)</a:t>
            </a:r>
          </a:p>
        </p:txBody>
      </p:sp>
    </p:spTree>
    <p:extLst>
      <p:ext uri="{BB962C8B-B14F-4D97-AF65-F5344CB8AC3E}">
        <p14:creationId xmlns:p14="http://schemas.microsoft.com/office/powerpoint/2010/main" val="2702502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6F0-EB83-B865-71DD-60A4E3801327}"/>
              </a:ext>
            </a:extLst>
          </p:cNvPr>
          <p:cNvSpPr>
            <a:spLocks noGrp="1"/>
          </p:cNvSpPr>
          <p:nvPr>
            <p:ph type="title"/>
          </p:nvPr>
        </p:nvSpPr>
        <p:spPr>
          <a:xfrm>
            <a:off x="3662569" y="-352839"/>
            <a:ext cx="2912165" cy="1143000"/>
          </a:xfrm>
        </p:spPr>
        <p:txBody>
          <a:bodyPr/>
          <a:lstStyle/>
          <a:p>
            <a:r>
              <a:rPr lang="en-US" sz="2800" b="1" u="sng" dirty="0"/>
              <a:t>Legal  Analysis</a:t>
            </a:r>
          </a:p>
        </p:txBody>
      </p:sp>
      <p:sp>
        <p:nvSpPr>
          <p:cNvPr id="7" name="Rectangle 6">
            <a:extLst>
              <a:ext uri="{FF2B5EF4-FFF2-40B4-BE49-F238E27FC236}">
                <a16:creationId xmlns:a16="http://schemas.microsoft.com/office/drawing/2014/main" id="{4304967B-266C-CAB2-2719-BAB3E51D158E}"/>
              </a:ext>
            </a:extLst>
          </p:cNvPr>
          <p:cNvSpPr/>
          <p:nvPr/>
        </p:nvSpPr>
        <p:spPr>
          <a:xfrm>
            <a:off x="1734377" y="1742921"/>
            <a:ext cx="5543798" cy="5263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058FF54-4E84-282F-45C2-194E854DDE91}"/>
              </a:ext>
            </a:extLst>
          </p:cNvPr>
          <p:cNvSpPr txBox="1"/>
          <p:nvPr/>
        </p:nvSpPr>
        <p:spPr>
          <a:xfrm>
            <a:off x="1733324" y="1810905"/>
            <a:ext cx="530195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 Any rezoning that might be required of any new property purchased</a:t>
            </a:r>
          </a:p>
        </p:txBody>
      </p:sp>
      <p:sp>
        <p:nvSpPr>
          <p:cNvPr id="11" name="Rectangle 10">
            <a:extLst>
              <a:ext uri="{FF2B5EF4-FFF2-40B4-BE49-F238E27FC236}">
                <a16:creationId xmlns:a16="http://schemas.microsoft.com/office/drawing/2014/main" id="{BEFDFB42-A012-B607-EFBA-7EADD7C941E4}"/>
              </a:ext>
            </a:extLst>
          </p:cNvPr>
          <p:cNvSpPr/>
          <p:nvPr/>
        </p:nvSpPr>
        <p:spPr>
          <a:xfrm>
            <a:off x="1716761" y="2673605"/>
            <a:ext cx="5561414" cy="58105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4B25816-8721-DBB0-19BF-1D11874B91E1}"/>
              </a:ext>
            </a:extLst>
          </p:cNvPr>
          <p:cNvSpPr txBox="1"/>
          <p:nvPr/>
        </p:nvSpPr>
        <p:spPr>
          <a:xfrm>
            <a:off x="1733324" y="2805075"/>
            <a:ext cx="51368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 Required Jurisdictional approvals required from the Metropolitan and Greek Orthodox Metropolis of Atlanta</a:t>
            </a:r>
          </a:p>
        </p:txBody>
      </p:sp>
      <p:cxnSp>
        <p:nvCxnSpPr>
          <p:cNvPr id="16" name="Straight Arrow Connector 15">
            <a:extLst>
              <a:ext uri="{FF2B5EF4-FFF2-40B4-BE49-F238E27FC236}">
                <a16:creationId xmlns:a16="http://schemas.microsoft.com/office/drawing/2014/main" id="{6E8B3F62-587C-DF34-B890-A7DC30F5842D}"/>
              </a:ext>
            </a:extLst>
          </p:cNvPr>
          <p:cNvCxnSpPr/>
          <p:nvPr/>
        </p:nvCxnSpPr>
        <p:spPr>
          <a:xfrm flipH="1">
            <a:off x="1242391" y="2027587"/>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7CBB1B63-4F65-D400-711F-8A7E218DA08F}"/>
              </a:ext>
            </a:extLst>
          </p:cNvPr>
          <p:cNvCxnSpPr>
            <a:cxnSpLocks/>
          </p:cNvCxnSpPr>
          <p:nvPr/>
        </p:nvCxnSpPr>
        <p:spPr>
          <a:xfrm flipH="1">
            <a:off x="1242391" y="2934803"/>
            <a:ext cx="47437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574A5905-E4ED-98AD-06D2-07B51CD07045}"/>
              </a:ext>
            </a:extLst>
          </p:cNvPr>
          <p:cNvSpPr txBox="1"/>
          <p:nvPr/>
        </p:nvSpPr>
        <p:spPr>
          <a:xfrm>
            <a:off x="2837115" y="1208619"/>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1st Order </a:t>
            </a:r>
          </a:p>
        </p:txBody>
      </p:sp>
      <p:pic>
        <p:nvPicPr>
          <p:cNvPr id="3" name="Picture 2" descr="A diagram of a political system&#10;&#10;Description automatically generated with medium confidence">
            <a:extLst>
              <a:ext uri="{FF2B5EF4-FFF2-40B4-BE49-F238E27FC236}">
                <a16:creationId xmlns:a16="http://schemas.microsoft.com/office/drawing/2014/main" id="{43A03673-04F7-5552-E08D-7159F960AB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827" y="1371606"/>
            <a:ext cx="1311966" cy="5039129"/>
          </a:xfrm>
          <a:prstGeom prst="rect">
            <a:avLst/>
          </a:prstGeom>
        </p:spPr>
      </p:pic>
    </p:spTree>
    <p:extLst>
      <p:ext uri="{BB962C8B-B14F-4D97-AF65-F5344CB8AC3E}">
        <p14:creationId xmlns:p14="http://schemas.microsoft.com/office/powerpoint/2010/main" val="834819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2900" y="8482"/>
            <a:ext cx="2676207"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diagram of a diagram&#10;&#10;Description automatically generated">
            <a:extLst>
              <a:ext uri="{FF2B5EF4-FFF2-40B4-BE49-F238E27FC236}">
                <a16:creationId xmlns:a16="http://schemas.microsoft.com/office/drawing/2014/main" id="{FCA6AAA6-0127-3691-1CDF-ABE5B78AAC07}"/>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75570" y="2501551"/>
            <a:ext cx="2676208" cy="1669172"/>
          </a:xfrm>
          <a:prstGeom prst="rect">
            <a:avLst/>
          </a:prstGeom>
        </p:spPr>
      </p:pic>
      <p:pic>
        <p:nvPicPr>
          <p:cNvPr id="5" name="Content Placeholder 4" descr="A blue text with people in a circle&#10;&#10;Description automatically generated">
            <a:extLst>
              <a:ext uri="{FF2B5EF4-FFF2-40B4-BE49-F238E27FC236}">
                <a16:creationId xmlns:a16="http://schemas.microsoft.com/office/drawing/2014/main" id="{D3F8D977-EDB1-0D8D-C478-9D92D11EA2A6}"/>
              </a:ext>
            </a:extLst>
          </p:cNvPr>
          <p:cNvPicPr>
            <a:picLocks noGrp="1" noChangeAspect="1"/>
          </p:cNvPicPr>
          <p:nvPr>
            <p:ph idx="1"/>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605" y="302956"/>
            <a:ext cx="2815117" cy="1201238"/>
          </a:xfrm>
          <a:prstGeom prst="rect">
            <a:avLst/>
          </a:prstGeom>
        </p:spPr>
      </p:pic>
      <p:sp>
        <p:nvSpPr>
          <p:cNvPr id="15" name="TextBox 14">
            <a:extLst>
              <a:ext uri="{FF2B5EF4-FFF2-40B4-BE49-F238E27FC236}">
                <a16:creationId xmlns:a16="http://schemas.microsoft.com/office/drawing/2014/main" id="{5B69B85B-344E-625B-4E8C-15507F2B1EAE}"/>
              </a:ext>
            </a:extLst>
          </p:cNvPr>
          <p:cNvSpPr txBox="1"/>
          <p:nvPr/>
        </p:nvSpPr>
        <p:spPr>
          <a:xfrm>
            <a:off x="3307480" y="445690"/>
            <a:ext cx="5771362" cy="6411883"/>
          </a:xfrm>
          <a:prstGeom prst="rect">
            <a:avLst/>
          </a:prstGeom>
          <a:noFill/>
        </p:spPr>
        <p:txBody>
          <a:bodyPr wrap="square">
            <a:spAutoFit/>
          </a:bodyPr>
          <a:lstStyle/>
          <a:p>
            <a:pPr marL="457200" marR="0" indent="-457200">
              <a:lnSpc>
                <a:spcPct val="107000"/>
              </a:lnSpc>
              <a:spcBef>
                <a:spcPts val="0"/>
              </a:spcBef>
              <a:spcAft>
                <a:spcPts val="800"/>
              </a:spcAft>
              <a:buFont typeface="+mj-lt"/>
              <a:buAutoNum type="arabicPeriod"/>
            </a:pPr>
            <a:r>
              <a:rPr lang="en-US" sz="2800" b="1" u="none" strike="noStrike" kern="100" dirty="0">
                <a:effectLst/>
                <a:latin typeface="Arial" panose="020B0604020202020204" pitchFamily="34" charset="0"/>
                <a:ea typeface="Calibri" panose="020F0502020204030204" pitchFamily="34" charset="0"/>
                <a:cs typeface="Arial" panose="020B0604020202020204" pitchFamily="34" charset="0"/>
              </a:rPr>
              <a:t>What  did  we  learn  about  	the  move  option?</a:t>
            </a:r>
          </a:p>
          <a:p>
            <a:pPr marL="457200" marR="0" indent="-457200">
              <a:lnSpc>
                <a:spcPct val="107000"/>
              </a:lnSpc>
              <a:spcBef>
                <a:spcPts val="0"/>
              </a:spcBef>
              <a:spcAft>
                <a:spcPts val="800"/>
              </a:spcAft>
              <a:buFont typeface="+mj-lt"/>
              <a:buAutoNum type="arabicPeriod"/>
            </a:pPr>
            <a:endParaRPr lang="en-US" sz="2800" b="1" u="sng" kern="1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800"/>
              </a:spcAft>
              <a:buFont typeface="+mj-lt"/>
              <a:buAutoNum type="arabicPeriod"/>
            </a:pPr>
            <a:r>
              <a:rPr lang="en-US" sz="2800" b="1" u="none" strike="noStrike" kern="100" dirty="0">
                <a:effectLst/>
                <a:latin typeface="Arial" panose="020B0604020202020204" pitchFamily="34" charset="0"/>
                <a:ea typeface="Calibri" panose="020F0502020204030204" pitchFamily="34" charset="0"/>
                <a:cs typeface="Arial" panose="020B0604020202020204" pitchFamily="34" charset="0"/>
              </a:rPr>
              <a:t>Why  is  it  important?</a:t>
            </a:r>
          </a:p>
          <a:p>
            <a:pPr marL="457200" marR="0" indent="-457200">
              <a:lnSpc>
                <a:spcPct val="107000"/>
              </a:lnSpc>
              <a:spcBef>
                <a:spcPts val="0"/>
              </a:spcBef>
              <a:spcAft>
                <a:spcPts val="800"/>
              </a:spcAft>
              <a:buFont typeface="+mj-lt"/>
              <a:buAutoNum type="arabicPeriod"/>
            </a:pPr>
            <a:endParaRPr lang="en-US" sz="2800" b="1" u="sng" kern="1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800"/>
              </a:spcAft>
              <a:buFont typeface="+mj-lt"/>
              <a:buAutoNum type="arabicPeriod"/>
            </a:pPr>
            <a:r>
              <a:rPr lang="en-US" sz="2800" b="1" u="none" strike="noStrike" kern="100" dirty="0">
                <a:effectLst/>
                <a:latin typeface="Arial" panose="020B0604020202020204" pitchFamily="34" charset="0"/>
                <a:ea typeface="Calibri" panose="020F0502020204030204" pitchFamily="34" charset="0"/>
                <a:cs typeface="Arial" panose="020B0604020202020204" pitchFamily="34" charset="0"/>
              </a:rPr>
              <a:t>How  can  we  use  this 	information  in  the  future?</a:t>
            </a:r>
          </a:p>
          <a:p>
            <a:pPr marL="457200" marR="0" indent="-457200">
              <a:lnSpc>
                <a:spcPct val="107000"/>
              </a:lnSpc>
              <a:spcBef>
                <a:spcPts val="0"/>
              </a:spcBef>
              <a:spcAft>
                <a:spcPts val="800"/>
              </a:spcAft>
              <a:buFont typeface="+mj-lt"/>
              <a:buAutoNum type="arabicPeriod"/>
            </a:pPr>
            <a:endParaRPr lang="en-US" sz="2800" b="1" u="sng" kern="1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800"/>
              </a:spcAft>
              <a:buFont typeface="+mj-lt"/>
              <a:buAutoNum type="arabicPeriod"/>
            </a:pPr>
            <a:r>
              <a:rPr lang="en-US" sz="2800" b="1" u="none" strike="noStrike" kern="100" dirty="0">
                <a:effectLst/>
                <a:latin typeface="Arial" panose="020B0604020202020204" pitchFamily="34" charset="0"/>
                <a:ea typeface="Calibri" panose="020F0502020204030204" pitchFamily="34" charset="0"/>
                <a:cs typeface="Arial" panose="020B0604020202020204" pitchFamily="34" charset="0"/>
              </a:rPr>
              <a:t>What  are  some  next  steps?</a:t>
            </a:r>
          </a:p>
          <a:p>
            <a:pPr marL="457200" marR="0" indent="-457200">
              <a:lnSpc>
                <a:spcPct val="107000"/>
              </a:lnSpc>
              <a:spcBef>
                <a:spcPts val="0"/>
              </a:spcBef>
              <a:spcAft>
                <a:spcPts val="800"/>
              </a:spcAft>
              <a:buFont typeface="+mj-lt"/>
              <a:buAutoNum type="arabicPeriod"/>
            </a:pPr>
            <a:endParaRPr lang="en-US" sz="2800" b="1" u="sng" kern="1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800"/>
              </a:spcAft>
              <a:buFont typeface="+mj-lt"/>
              <a:buAutoNum type="arabicPeriod"/>
            </a:pPr>
            <a:r>
              <a:rPr lang="en-US" sz="2800" b="1" u="none" strike="noStrike" kern="100" dirty="0">
                <a:effectLst/>
                <a:latin typeface="Arial" panose="020B0604020202020204" pitchFamily="34" charset="0"/>
                <a:ea typeface="Calibri" panose="020F0502020204030204" pitchFamily="34" charset="0"/>
                <a:cs typeface="Arial" panose="020B0604020202020204" pitchFamily="34" charset="0"/>
              </a:rPr>
              <a:t>What  was  your  biggest 	takeaway?</a:t>
            </a:r>
            <a:endParaRPr lang="en-US" sz="2800" b="1" u="sng"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7FA2D1E-48DC-18AA-896F-A07A35AA37DF}"/>
              </a:ext>
            </a:extLst>
          </p:cNvPr>
          <p:cNvSpPr txBox="1"/>
          <p:nvPr/>
        </p:nvSpPr>
        <p:spPr>
          <a:xfrm>
            <a:off x="144404" y="6257409"/>
            <a:ext cx="2874703" cy="707886"/>
          </a:xfrm>
          <a:prstGeom prst="rect">
            <a:avLst/>
          </a:prstGeom>
          <a:noFill/>
        </p:spPr>
        <p:txBody>
          <a:bodyPr wrap="square">
            <a:spAutoFit/>
          </a:bodyPr>
          <a:lstStyle/>
          <a:p>
            <a:r>
              <a:rPr lang="en-US" sz="1000" dirty="0">
                <a:solidFill>
                  <a:schemeClr val="bg1">
                    <a:lumMod val="65000"/>
                  </a:schemeClr>
                </a:solidFill>
                <a:effectLst/>
                <a:latin typeface="Arial" panose="020B0604020202020204" pitchFamily="34" charset="0"/>
                <a:ea typeface="Times New Roman" panose="02020603050405020304" pitchFamily="18" charset="0"/>
              </a:rPr>
              <a:t>(</a:t>
            </a:r>
            <a:r>
              <a:rPr lang="en-US" sz="1000" i="1" dirty="0">
                <a:solidFill>
                  <a:schemeClr val="bg1">
                    <a:lumMod val="65000"/>
                  </a:schemeClr>
                </a:solidFill>
                <a:effectLst/>
                <a:latin typeface="Arial" panose="020B0604020202020204" pitchFamily="34" charset="0"/>
                <a:ea typeface="Times New Roman" panose="02020603050405020304" pitchFamily="18" charset="0"/>
              </a:rPr>
              <a:t>Sources: </a:t>
            </a:r>
            <a:r>
              <a:rPr lang="en-US" sz="1000" dirty="0">
                <a:solidFill>
                  <a:schemeClr val="bg2">
                    <a:lumMod val="75000"/>
                  </a:schemeClr>
                </a:solidFill>
                <a:effectLst/>
                <a:latin typeface="+mn-lt"/>
                <a:ea typeface="Times New Roman" panose="02020603050405020304" pitchFamily="18" charset="0"/>
              </a:rPr>
              <a:t>Richardson, V. (2020a, 2020b, 2023c). </a:t>
            </a:r>
            <a:r>
              <a:rPr lang="en-US" sz="1000" i="1" dirty="0">
                <a:solidFill>
                  <a:schemeClr val="bg2">
                    <a:lumMod val="75000"/>
                  </a:schemeClr>
                </a:solidFill>
                <a:effectLst/>
                <a:latin typeface="+mn-lt"/>
                <a:ea typeface="Times New Roman" panose="02020603050405020304" pitchFamily="18" charset="0"/>
              </a:rPr>
              <a:t>Strategic Foresight: Parts 1, 2 and 3 introduction to Strategic Foresight.)</a:t>
            </a:r>
            <a:endParaRPr lang="en-US" sz="1000" dirty="0">
              <a:solidFill>
                <a:schemeClr val="bg2">
                  <a:lumMod val="75000"/>
                </a:schemeClr>
              </a:solidFill>
              <a:latin typeface="+mn-lt"/>
            </a:endParaRPr>
          </a:p>
          <a:p>
            <a:endParaRPr lang="en-US" sz="1000" dirty="0">
              <a:solidFill>
                <a:schemeClr val="bg1">
                  <a:lumMod val="65000"/>
                </a:schemeClr>
              </a:solidFill>
            </a:endParaRPr>
          </a:p>
        </p:txBody>
      </p:sp>
      <p:sp>
        <p:nvSpPr>
          <p:cNvPr id="2" name="Rectangle 1">
            <a:extLst>
              <a:ext uri="{FF2B5EF4-FFF2-40B4-BE49-F238E27FC236}">
                <a16:creationId xmlns:a16="http://schemas.microsoft.com/office/drawing/2014/main" id="{99430F05-F0E1-5BC1-F18A-3C805B19E847}"/>
              </a:ext>
            </a:extLst>
          </p:cNvPr>
          <p:cNvSpPr/>
          <p:nvPr/>
        </p:nvSpPr>
        <p:spPr>
          <a:xfrm>
            <a:off x="175570" y="6257409"/>
            <a:ext cx="2676207" cy="592109"/>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8066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6F6CB-9B65-B884-6131-F13B6CB3A49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4EAAA01-5C96-7848-170B-9F8B2EF44B69}"/>
              </a:ext>
            </a:extLst>
          </p:cNvPr>
          <p:cNvSpPr txBox="1"/>
          <p:nvPr/>
        </p:nvSpPr>
        <p:spPr>
          <a:xfrm>
            <a:off x="124621" y="1841242"/>
            <a:ext cx="8894757" cy="5016758"/>
          </a:xfrm>
          <a:prstGeom prst="rect">
            <a:avLst/>
          </a:prstGeom>
          <a:noFill/>
        </p:spPr>
        <p:txBody>
          <a:bodyPr wrap="square" rtlCol="0">
            <a:spAutoFit/>
          </a:bodyPr>
          <a:lstStyle/>
          <a:p>
            <a:pPr marL="398463" indent="-347663">
              <a:buAutoNum type="arabicPeriod"/>
            </a:pPr>
            <a:r>
              <a:rPr lang="en-US" sz="2000" b="1" dirty="0">
                <a:latin typeface="+mn-lt"/>
              </a:rPr>
              <a:t>People are open for discussion of alternatives</a:t>
            </a:r>
          </a:p>
          <a:p>
            <a:pPr marL="398463" indent="-347663">
              <a:buFontTx/>
              <a:buAutoNum type="arabicPeriod"/>
            </a:pPr>
            <a:r>
              <a:rPr lang="en-US" sz="2000" b="1" dirty="0">
                <a:latin typeface="+mn-lt"/>
              </a:rPr>
              <a:t>This process provides a sober assessment process to determine 	how to move forward and resist personality conflicts</a:t>
            </a:r>
          </a:p>
          <a:p>
            <a:pPr marL="398463" indent="-347663">
              <a:buAutoNum type="arabicPeriod"/>
            </a:pPr>
            <a:r>
              <a:rPr lang="en-US" sz="2000" b="1" dirty="0">
                <a:latin typeface="+mn-lt"/>
              </a:rPr>
              <a:t>There is not just one path for the parish to take </a:t>
            </a:r>
          </a:p>
          <a:p>
            <a:pPr marL="398463" indent="-347663">
              <a:buAutoNum type="arabicPeriod"/>
            </a:pPr>
            <a:r>
              <a:rPr lang="en-US" sz="2000" b="1" dirty="0">
                <a:latin typeface="+mn-lt"/>
              </a:rPr>
              <a:t>Other options should be explored and then a decision made</a:t>
            </a:r>
          </a:p>
          <a:p>
            <a:pPr marL="398463" indent="-347663">
              <a:buAutoNum type="arabicPeriod"/>
              <a:tabLst>
                <a:tab pos="682625" algn="l"/>
              </a:tabLst>
            </a:pPr>
            <a:r>
              <a:rPr lang="en-US" sz="2000" b="1" dirty="0">
                <a:latin typeface="+mn-lt"/>
              </a:rPr>
              <a:t>This a good exercise and should be used to periodically review this 	and other key decisions and issues</a:t>
            </a:r>
          </a:p>
          <a:p>
            <a:pPr marL="398463" indent="-347663">
              <a:buAutoNum type="arabicPeriod"/>
              <a:tabLst>
                <a:tab pos="682625" algn="l"/>
              </a:tabLst>
            </a:pPr>
            <a:r>
              <a:rPr lang="en-US" sz="2000" b="1" dirty="0">
                <a:latin typeface="+mn-lt"/>
              </a:rPr>
              <a:t>We need research and true costs before determining best decision</a:t>
            </a:r>
          </a:p>
          <a:p>
            <a:pPr marL="398463" indent="-347663">
              <a:buAutoNum type="arabicPeriod"/>
              <a:tabLst>
                <a:tab pos="682625" algn="l"/>
              </a:tabLst>
            </a:pPr>
            <a:r>
              <a:rPr lang="en-US" sz="2000" b="1" dirty="0">
                <a:latin typeface="+mn-lt"/>
              </a:rPr>
              <a:t>It is critical to define a good future for the parish</a:t>
            </a:r>
          </a:p>
          <a:p>
            <a:pPr marL="398463" indent="-347663">
              <a:buAutoNum type="arabicPeriod"/>
              <a:tabLst>
                <a:tab pos="682625" algn="l"/>
              </a:tabLst>
            </a:pPr>
            <a:r>
              <a:rPr lang="en-US" sz="2000" b="1" dirty="0">
                <a:latin typeface="+mn-lt"/>
              </a:rPr>
              <a:t>This process provides a good roadmap for pitfalls and evaluations</a:t>
            </a:r>
          </a:p>
          <a:p>
            <a:pPr marL="398463" indent="-347663">
              <a:buAutoNum type="arabicPeriod"/>
              <a:tabLst>
                <a:tab pos="682625" algn="l"/>
              </a:tabLst>
            </a:pPr>
            <a:r>
              <a:rPr lang="en-US" sz="2000" b="1" dirty="0">
                <a:latin typeface="+mn-lt"/>
              </a:rPr>
              <a:t>There are many (maybe overwhelming numbers of) options to do 	what we need to be done and some may be better options</a:t>
            </a:r>
          </a:p>
          <a:p>
            <a:pPr marL="398463" indent="-347663">
              <a:buFontTx/>
              <a:buAutoNum type="arabicPeriod"/>
              <a:tabLst>
                <a:tab pos="682625" algn="l"/>
              </a:tabLst>
            </a:pPr>
            <a:r>
              <a:rPr lang="en-US" sz="2000" b="1" dirty="0">
                <a:latin typeface="+mn-lt"/>
              </a:rPr>
              <a:t> Its time to get off the dime and get to a final decision</a:t>
            </a:r>
          </a:p>
          <a:p>
            <a:pPr marL="398463" indent="-347663">
              <a:buAutoNum type="arabicPeriod"/>
              <a:tabLst>
                <a:tab pos="682625" algn="l"/>
              </a:tabLst>
            </a:pPr>
            <a:r>
              <a:rPr lang="en-US" sz="2000" b="1" dirty="0">
                <a:latin typeface="+mn-lt"/>
              </a:rPr>
              <a:t> We all want a better parish future </a:t>
            </a:r>
          </a:p>
          <a:p>
            <a:pPr marL="457200" indent="-457200">
              <a:buAutoNum type="arabicPeriod"/>
              <a:tabLst>
                <a:tab pos="682625" algn="l"/>
              </a:tabLst>
            </a:pPr>
            <a:endParaRPr lang="en-US" sz="2000" dirty="0"/>
          </a:p>
          <a:p>
            <a:pPr marL="457200" indent="-457200">
              <a:buAutoNum type="arabicPeriod"/>
            </a:pPr>
            <a:endParaRPr lang="en-US" sz="2000" dirty="0"/>
          </a:p>
        </p:txBody>
      </p:sp>
      <p:grpSp>
        <p:nvGrpSpPr>
          <p:cNvPr id="18" name="Group 17">
            <a:extLst>
              <a:ext uri="{FF2B5EF4-FFF2-40B4-BE49-F238E27FC236}">
                <a16:creationId xmlns:a16="http://schemas.microsoft.com/office/drawing/2014/main" id="{23278DE7-CA6C-1E54-9711-C8A91828C55C}"/>
              </a:ext>
            </a:extLst>
          </p:cNvPr>
          <p:cNvGrpSpPr/>
          <p:nvPr/>
        </p:nvGrpSpPr>
        <p:grpSpPr>
          <a:xfrm>
            <a:off x="3966694" y="0"/>
            <a:ext cx="4391403" cy="1528444"/>
            <a:chOff x="3898242" y="-7650"/>
            <a:chExt cx="5028520" cy="1326524"/>
          </a:xfrm>
        </p:grpSpPr>
        <p:pic>
          <p:nvPicPr>
            <p:cNvPr id="6" name="Picture 5" descr="A group of people with chalk on them&#10;&#10;Description automatically generated">
              <a:extLst>
                <a:ext uri="{FF2B5EF4-FFF2-40B4-BE49-F238E27FC236}">
                  <a16:creationId xmlns:a16="http://schemas.microsoft.com/office/drawing/2014/main" id="{6EAC3E25-3B3D-C057-B66C-D5F71DF6066C}"/>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3898242" y="5229"/>
              <a:ext cx="2676197" cy="1313645"/>
            </a:xfrm>
            <a:prstGeom prst="rect">
              <a:avLst/>
            </a:prstGeom>
          </p:spPr>
        </p:pic>
        <p:pic>
          <p:nvPicPr>
            <p:cNvPr id="17" name="Picture 16" descr="A group of people with chalk on them&#10;&#10;Description automatically generated">
              <a:extLst>
                <a:ext uri="{FF2B5EF4-FFF2-40B4-BE49-F238E27FC236}">
                  <a16:creationId xmlns:a16="http://schemas.microsoft.com/office/drawing/2014/main" id="{93EC7432-6597-20A1-823A-1DF5C8BC5FCF}"/>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516819" y="-7650"/>
              <a:ext cx="2409943" cy="1313645"/>
            </a:xfrm>
            <a:prstGeom prst="rect">
              <a:avLst/>
            </a:prstGeom>
          </p:spPr>
        </p:pic>
      </p:grpSp>
      <p:pic>
        <p:nvPicPr>
          <p:cNvPr id="19" name="Content Placeholder 4" descr="A blue text with people in a circle&#10;&#10;Description automatically generated">
            <a:extLst>
              <a:ext uri="{FF2B5EF4-FFF2-40B4-BE49-F238E27FC236}">
                <a16:creationId xmlns:a16="http://schemas.microsoft.com/office/drawing/2014/main" id="{54870577-D9F7-F90A-DD35-A3A9EE247447}"/>
              </a:ext>
            </a:extLst>
          </p:cNvPr>
          <p:cNvPicPr>
            <a:picLocks noChangeAspect="1"/>
          </p:cNvPicPr>
          <p:nvPr/>
        </p:nvPicPr>
        <p:blipFill>
          <a:blip r:embed="rId6">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384762" y="0"/>
            <a:ext cx="3581932" cy="1528445"/>
          </a:xfrm>
          <a:prstGeom prst="rect">
            <a:avLst/>
          </a:prstGeom>
        </p:spPr>
      </p:pic>
      <p:sp>
        <p:nvSpPr>
          <p:cNvPr id="2" name="TextBox 1">
            <a:extLst>
              <a:ext uri="{FF2B5EF4-FFF2-40B4-BE49-F238E27FC236}">
                <a16:creationId xmlns:a16="http://schemas.microsoft.com/office/drawing/2014/main" id="{B91B09C8-DA7C-7534-8BA8-9153DF1CD4D6}"/>
              </a:ext>
            </a:extLst>
          </p:cNvPr>
          <p:cNvSpPr txBox="1"/>
          <p:nvPr/>
        </p:nvSpPr>
        <p:spPr>
          <a:xfrm>
            <a:off x="873622" y="6465166"/>
            <a:ext cx="8523264" cy="246221"/>
          </a:xfrm>
          <a:prstGeom prst="rect">
            <a:avLst/>
          </a:prstGeom>
          <a:noFill/>
        </p:spPr>
        <p:txBody>
          <a:bodyPr wrap="square" rtlCol="0">
            <a:spAutoFit/>
          </a:bodyPr>
          <a:lstStyle/>
          <a:p>
            <a:r>
              <a:rPr lang="en-US" sz="1000" dirty="0">
                <a:effectLst/>
                <a:latin typeface="Arial" panose="020B0604020202020204" pitchFamily="34" charset="0"/>
                <a:ea typeface="Times New Roman" panose="02020603050405020304" pitchFamily="18" charset="0"/>
              </a:rPr>
              <a:t>(Source: Sts. RNI Parish Council. (2024). </a:t>
            </a:r>
            <a:r>
              <a:rPr lang="en-US" sz="1000" i="1" dirty="0">
                <a:effectLst/>
                <a:latin typeface="Arial" panose="020B0604020202020204" pitchFamily="34" charset="0"/>
                <a:ea typeface="Times New Roman" panose="02020603050405020304" pitchFamily="18" charset="0"/>
              </a:rPr>
              <a:t>Answers to debriefing questions following future smart strategic foresight workshop.)</a:t>
            </a:r>
            <a:endParaRPr lang="en-US" sz="1000" dirty="0">
              <a:solidFill>
                <a:srgbClr val="FF0000"/>
              </a:solidFill>
              <a:highlight>
                <a:srgbClr val="0000FF"/>
              </a:highlight>
            </a:endParaRPr>
          </a:p>
        </p:txBody>
      </p:sp>
      <p:sp>
        <p:nvSpPr>
          <p:cNvPr id="3" name="Rectangle 2">
            <a:extLst>
              <a:ext uri="{FF2B5EF4-FFF2-40B4-BE49-F238E27FC236}">
                <a16:creationId xmlns:a16="http://schemas.microsoft.com/office/drawing/2014/main" id="{D20264BB-D677-12F0-CCEF-3BFA6CE5F045}"/>
              </a:ext>
            </a:extLst>
          </p:cNvPr>
          <p:cNvSpPr/>
          <p:nvPr/>
        </p:nvSpPr>
        <p:spPr>
          <a:xfrm>
            <a:off x="873622" y="6416296"/>
            <a:ext cx="7338561" cy="343962"/>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9677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360B99-7AE0-48B2-362B-796017B1E98A}"/>
              </a:ext>
            </a:extLst>
          </p:cNvPr>
          <p:cNvSpPr>
            <a:spLocks noGrp="1"/>
          </p:cNvSpPr>
          <p:nvPr>
            <p:ph type="title"/>
          </p:nvPr>
        </p:nvSpPr>
        <p:spPr>
          <a:xfrm>
            <a:off x="95843" y="1150971"/>
            <a:ext cx="4071816" cy="6085007"/>
          </a:xfrm>
        </p:spPr>
        <p:txBody>
          <a:bodyPr vert="horz" lIns="91440" tIns="45720" rIns="91440" bIns="45720" rtlCol="0" anchor="t">
            <a:normAutofit/>
          </a:bodyPr>
          <a:lstStyle/>
          <a:p>
            <a:pPr defTabSz="914400">
              <a:tabLst>
                <a:tab pos="625475" algn="l"/>
              </a:tabLst>
            </a:pPr>
            <a:r>
              <a:rPr lang="en-US" sz="2800" dirty="0"/>
              <a:t>1. After  Action  Report  	follow-	up  from  	today  </a:t>
            </a:r>
            <a:br>
              <a:rPr lang="en-US" sz="2800" dirty="0"/>
            </a:br>
            <a:br>
              <a:rPr lang="en-US" sz="2800" dirty="0"/>
            </a:br>
            <a:r>
              <a:rPr lang="en-US" sz="2800" dirty="0"/>
              <a:t>2. Share  discussions 	with  SP Building 	Implementation 	Team</a:t>
            </a:r>
            <a:br>
              <a:rPr lang="en-US" sz="2800" dirty="0"/>
            </a:br>
            <a:br>
              <a:rPr lang="en-US" sz="2800" dirty="0"/>
            </a:br>
            <a:r>
              <a:rPr lang="en-US" sz="2800" dirty="0"/>
              <a:t>3. Consider  off-sight  	Leadership  	Retreat</a:t>
            </a:r>
          </a:p>
        </p:txBody>
      </p:sp>
      <p:sp>
        <p:nvSpPr>
          <p:cNvPr id="21" name="Freeform: Shape 20">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7815" y="226893"/>
            <a:ext cx="4476494"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baby standing on a wooden floor&#10;&#10;Description automatically generated">
            <a:extLst>
              <a:ext uri="{FF2B5EF4-FFF2-40B4-BE49-F238E27FC236}">
                <a16:creationId xmlns:a16="http://schemas.microsoft.com/office/drawing/2014/main" id="{CC5C0B8A-FBC6-4B4E-4BAE-D38916A447CF}"/>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rot="5400000">
            <a:off x="3796690" y="864595"/>
            <a:ext cx="3290330" cy="2196295"/>
          </a:xfrm>
          <a:prstGeom prst="rect">
            <a:avLst/>
          </a:prstGeom>
        </p:spPr>
      </p:pic>
      <p:pic>
        <p:nvPicPr>
          <p:cNvPr id="7" name="Picture 6" descr="A road with text on it&#10;&#10;Description automatically generated">
            <a:extLst>
              <a:ext uri="{FF2B5EF4-FFF2-40B4-BE49-F238E27FC236}">
                <a16:creationId xmlns:a16="http://schemas.microsoft.com/office/drawing/2014/main" id="{AF217641-076F-88E9-AB2D-F3CD590D72BA}"/>
              </a:ext>
            </a:extLst>
          </p:cNvPr>
          <p:cNvPicPr>
            <a:picLocks noChangeAspect="1"/>
          </p:cNvPicPr>
          <p:nvPr/>
        </p:nvPicPr>
        <p:blipFill>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5909623" y="3810000"/>
            <a:ext cx="2538638" cy="2327380"/>
          </a:xfrm>
          <a:prstGeom prst="rect">
            <a:avLst/>
          </a:prstGeom>
        </p:spPr>
      </p:pic>
      <p:sp>
        <p:nvSpPr>
          <p:cNvPr id="8" name="TextBox 7">
            <a:extLst>
              <a:ext uri="{FF2B5EF4-FFF2-40B4-BE49-F238E27FC236}">
                <a16:creationId xmlns:a16="http://schemas.microsoft.com/office/drawing/2014/main" id="{0EBA3953-B5F2-6DFE-EDD0-FB263D96670D}"/>
              </a:ext>
            </a:extLst>
          </p:cNvPr>
          <p:cNvSpPr txBox="1"/>
          <p:nvPr/>
        </p:nvSpPr>
        <p:spPr>
          <a:xfrm>
            <a:off x="490713" y="207589"/>
            <a:ext cx="3451751" cy="646331"/>
          </a:xfrm>
          <a:prstGeom prst="rect">
            <a:avLst/>
          </a:prstGeom>
          <a:noFill/>
        </p:spPr>
        <p:txBody>
          <a:bodyPr wrap="square" rtlCol="0">
            <a:spAutoFit/>
          </a:bodyPr>
          <a:lstStyle/>
          <a:p>
            <a:r>
              <a:rPr lang="en-US" sz="3600" u="sng" dirty="0">
                <a:solidFill>
                  <a:schemeClr val="bg1"/>
                </a:solidFill>
                <a:latin typeface="+mn-lt"/>
              </a:rPr>
              <a:t>NEXT  STEPS</a:t>
            </a:r>
          </a:p>
        </p:txBody>
      </p:sp>
    </p:spTree>
    <p:extLst>
      <p:ext uri="{BB962C8B-B14F-4D97-AF65-F5344CB8AC3E}">
        <p14:creationId xmlns:p14="http://schemas.microsoft.com/office/powerpoint/2010/main" val="2385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airway leading to a light&#10;&#10;Description automatically generated">
            <a:extLst>
              <a:ext uri="{FF2B5EF4-FFF2-40B4-BE49-F238E27FC236}">
                <a16:creationId xmlns:a16="http://schemas.microsoft.com/office/drawing/2014/main" id="{0DA451BB-4D14-AFAE-AA81-59FAA5C6ABE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b="-1"/>
          <a:stretch/>
        </p:blipFill>
        <p:spPr>
          <a:xfrm>
            <a:off x="20" y="10"/>
            <a:ext cx="9143980" cy="6857990"/>
          </a:xfrm>
          <a:noFill/>
        </p:spPr>
      </p:pic>
      <p:sp>
        <p:nvSpPr>
          <p:cNvPr id="4" name="Title 1">
            <a:extLst>
              <a:ext uri="{FF2B5EF4-FFF2-40B4-BE49-F238E27FC236}">
                <a16:creationId xmlns:a16="http://schemas.microsoft.com/office/drawing/2014/main" id="{99AD8EE9-D4BB-8677-229B-0E48ABCD70E7}"/>
              </a:ext>
            </a:extLst>
          </p:cNvPr>
          <p:cNvSpPr>
            <a:spLocks noGrp="1"/>
          </p:cNvSpPr>
          <p:nvPr>
            <p:ph type="title"/>
          </p:nvPr>
        </p:nvSpPr>
        <p:spPr>
          <a:xfrm>
            <a:off x="390525" y="5056188"/>
            <a:ext cx="8229600" cy="1143000"/>
          </a:xfrm>
        </p:spPr>
        <p:txBody>
          <a:bodyPr/>
          <a:lstStyle/>
          <a:p>
            <a:r>
              <a:rPr lang="en-US" dirty="0">
                <a:solidFill>
                  <a:schemeClr val="bg1"/>
                </a:solidFill>
              </a:rPr>
              <a:t>Today’s Last  Step</a:t>
            </a:r>
          </a:p>
        </p:txBody>
      </p:sp>
    </p:spTree>
    <p:extLst>
      <p:ext uri="{BB962C8B-B14F-4D97-AF65-F5344CB8AC3E}">
        <p14:creationId xmlns:p14="http://schemas.microsoft.com/office/powerpoint/2010/main" val="407765552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616B6FC-98BA-41D4-B1AA-BB53D43ECC2A}"/>
              </a:ext>
            </a:extLst>
          </p:cNvPr>
          <p:cNvSpPr txBox="1">
            <a:spLocks/>
          </p:cNvSpPr>
          <p:nvPr/>
        </p:nvSpPr>
        <p:spPr>
          <a:xfrm>
            <a:off x="670339" y="106968"/>
            <a:ext cx="7560527" cy="1143000"/>
          </a:xfrm>
          <a:prstGeom prst="rect">
            <a:avLst/>
          </a:prstGeom>
        </p:spPr>
        <p:txBody>
          <a:bodyPr/>
          <a:lstStyle>
            <a:lvl1pPr algn="ctr" rtl="0" fontAlgn="base">
              <a:lnSpc>
                <a:spcPct val="70000"/>
              </a:lnSpc>
              <a:spcBef>
                <a:spcPct val="0"/>
              </a:spcBef>
              <a:spcAft>
                <a:spcPct val="0"/>
              </a:spcAft>
              <a:defRPr sz="3600" b="1" u="sng">
                <a:solidFill>
                  <a:srgbClr val="760002"/>
                </a:solidFill>
                <a:effectLst/>
                <a:latin typeface="Georgia" panose="02040502050405020303" pitchFamily="18" charset="0"/>
                <a:ea typeface="+mj-ea"/>
                <a:cs typeface="Arial" panose="020B0604020202020204" pitchFamily="34" charset="0"/>
              </a:defRPr>
            </a:lvl1pPr>
            <a:lvl2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2pPr>
            <a:lvl3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3pPr>
            <a:lvl4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4pPr>
            <a:lvl5pPr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5pPr>
            <a:lvl6pPr marL="4572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6pPr>
            <a:lvl7pPr marL="9144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7pPr>
            <a:lvl8pPr marL="13716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8pPr>
            <a:lvl9pPr marL="1828800" algn="ctr" rtl="0" fontAlgn="base">
              <a:lnSpc>
                <a:spcPct val="70000"/>
              </a:lnSpc>
              <a:spcBef>
                <a:spcPct val="0"/>
              </a:spcBef>
              <a:spcAft>
                <a:spcPct val="0"/>
              </a:spcAft>
              <a:defRPr sz="3600">
                <a:solidFill>
                  <a:srgbClr val="760002"/>
                </a:solidFill>
                <a:effectLst>
                  <a:outerShdw blurRad="38100" dist="38100" dir="2700000" algn="tl">
                    <a:srgbClr val="C0C0C0"/>
                  </a:outerShdw>
                </a:effectLst>
                <a:latin typeface="Times New Roman" pitchFamily="18" charset="0"/>
              </a:defRPr>
            </a:lvl9pPr>
          </a:lstStyle>
          <a:p>
            <a:pPr eaLnBrk="1" hangingPunct="1"/>
            <a:r>
              <a:rPr lang="en-US" b="0" kern="0" dirty="0">
                <a:solidFill>
                  <a:schemeClr val="bg1"/>
                </a:solidFill>
                <a:latin typeface="+mj-lt"/>
              </a:rPr>
              <a:t>Next  Steps  For  Success</a:t>
            </a:r>
          </a:p>
        </p:txBody>
      </p:sp>
      <p:grpSp>
        <p:nvGrpSpPr>
          <p:cNvPr id="2" name="Group 1">
            <a:extLst>
              <a:ext uri="{FF2B5EF4-FFF2-40B4-BE49-F238E27FC236}">
                <a16:creationId xmlns:a16="http://schemas.microsoft.com/office/drawing/2014/main" id="{93F685C0-4D3A-D558-96DE-B50F7E2B024B}"/>
              </a:ext>
            </a:extLst>
          </p:cNvPr>
          <p:cNvGrpSpPr/>
          <p:nvPr/>
        </p:nvGrpSpPr>
        <p:grpSpPr>
          <a:xfrm>
            <a:off x="237986" y="162913"/>
            <a:ext cx="3837057" cy="2620044"/>
            <a:chOff x="305862" y="867196"/>
            <a:chExt cx="4124029" cy="2104663"/>
          </a:xfrm>
        </p:grpSpPr>
        <p:grpSp>
          <p:nvGrpSpPr>
            <p:cNvPr id="4" name="Group 3">
              <a:extLst>
                <a:ext uri="{FF2B5EF4-FFF2-40B4-BE49-F238E27FC236}">
                  <a16:creationId xmlns:a16="http://schemas.microsoft.com/office/drawing/2014/main" id="{ABB432CC-7185-A46C-2BA0-C9CF94939B2F}"/>
                </a:ext>
              </a:extLst>
            </p:cNvPr>
            <p:cNvGrpSpPr/>
            <p:nvPr/>
          </p:nvGrpSpPr>
          <p:grpSpPr>
            <a:xfrm>
              <a:off x="305862" y="867196"/>
              <a:ext cx="4124029" cy="2104663"/>
              <a:chOff x="248219" y="607890"/>
              <a:chExt cx="4213552" cy="2104663"/>
            </a:xfrm>
          </p:grpSpPr>
          <p:grpSp>
            <p:nvGrpSpPr>
              <p:cNvPr id="6" name="Group 5">
                <a:extLst>
                  <a:ext uri="{FF2B5EF4-FFF2-40B4-BE49-F238E27FC236}">
                    <a16:creationId xmlns:a16="http://schemas.microsoft.com/office/drawing/2014/main" id="{65DEFAC2-9CCB-7A29-51B8-1E6C7C485938}"/>
                  </a:ext>
                </a:extLst>
              </p:cNvPr>
              <p:cNvGrpSpPr/>
              <p:nvPr/>
            </p:nvGrpSpPr>
            <p:grpSpPr>
              <a:xfrm>
                <a:off x="248219" y="607890"/>
                <a:ext cx="4105039" cy="2104663"/>
                <a:chOff x="2159907" y="665510"/>
                <a:chExt cx="4049486" cy="1690563"/>
              </a:xfrm>
            </p:grpSpPr>
            <p:grpSp>
              <p:nvGrpSpPr>
                <p:cNvPr id="8" name="Group 7">
                  <a:extLst>
                    <a:ext uri="{FF2B5EF4-FFF2-40B4-BE49-F238E27FC236}">
                      <a16:creationId xmlns:a16="http://schemas.microsoft.com/office/drawing/2014/main" id="{B979A80C-65C7-D826-EC58-AF7F354D2ED1}"/>
                    </a:ext>
                  </a:extLst>
                </p:cNvPr>
                <p:cNvGrpSpPr/>
                <p:nvPr/>
              </p:nvGrpSpPr>
              <p:grpSpPr>
                <a:xfrm>
                  <a:off x="2159907" y="665510"/>
                  <a:ext cx="4049486" cy="1690563"/>
                  <a:chOff x="2440081" y="3628570"/>
                  <a:chExt cx="4049486" cy="1690563"/>
                </a:xfrm>
              </p:grpSpPr>
              <p:pic>
                <p:nvPicPr>
                  <p:cNvPr id="10" name="Picture 9">
                    <a:extLst>
                      <a:ext uri="{FF2B5EF4-FFF2-40B4-BE49-F238E27FC236}">
                        <a16:creationId xmlns:a16="http://schemas.microsoft.com/office/drawing/2014/main" id="{32231237-4EF6-36BB-7FFF-5A0ED2EB92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40081" y="3628570"/>
                    <a:ext cx="4049486" cy="1513219"/>
                  </a:xfrm>
                  <a:prstGeom prst="rect">
                    <a:avLst/>
                  </a:prstGeom>
                </p:spPr>
              </p:pic>
              <p:sp>
                <p:nvSpPr>
                  <p:cNvPr id="11" name="Freeform 12">
                    <a:extLst>
                      <a:ext uri="{FF2B5EF4-FFF2-40B4-BE49-F238E27FC236}">
                        <a16:creationId xmlns:a16="http://schemas.microsoft.com/office/drawing/2014/main" id="{0191BCBA-885F-C8C9-3DD4-AA49502ED764}"/>
                      </a:ext>
                    </a:extLst>
                  </p:cNvPr>
                  <p:cNvSpPr/>
                  <p:nvPr/>
                </p:nvSpPr>
                <p:spPr bwMode="auto">
                  <a:xfrm>
                    <a:off x="4884454" y="4472653"/>
                    <a:ext cx="539589" cy="846480"/>
                  </a:xfrm>
                  <a:custGeom>
                    <a:avLst/>
                    <a:gdLst>
                      <a:gd name="connsiteX0" fmla="*/ 55756 w 289932"/>
                      <a:gd name="connsiteY0" fmla="*/ 713686 h 713686"/>
                      <a:gd name="connsiteX1" fmla="*/ 55756 w 289932"/>
                      <a:gd name="connsiteY1" fmla="*/ 713686 h 713686"/>
                      <a:gd name="connsiteX2" fmla="*/ 22303 w 289932"/>
                      <a:gd name="connsiteY2" fmla="*/ 624476 h 713686"/>
                      <a:gd name="connsiteX3" fmla="*/ 11151 w 289932"/>
                      <a:gd name="connsiteY3" fmla="*/ 535266 h 713686"/>
                      <a:gd name="connsiteX4" fmla="*/ 0 w 289932"/>
                      <a:gd name="connsiteY4" fmla="*/ 468359 h 713686"/>
                      <a:gd name="connsiteX5" fmla="*/ 11151 w 289932"/>
                      <a:gd name="connsiteY5" fmla="*/ 267637 h 713686"/>
                      <a:gd name="connsiteX6" fmla="*/ 33454 w 289932"/>
                      <a:gd name="connsiteY6" fmla="*/ 223032 h 713686"/>
                      <a:gd name="connsiteX7" fmla="*/ 78059 w 289932"/>
                      <a:gd name="connsiteY7" fmla="*/ 156125 h 713686"/>
                      <a:gd name="connsiteX8" fmla="*/ 122664 w 289932"/>
                      <a:gd name="connsiteY8" fmla="*/ 100369 h 713686"/>
                      <a:gd name="connsiteX9" fmla="*/ 133815 w 289932"/>
                      <a:gd name="connsiteY9" fmla="*/ 66915 h 713686"/>
                      <a:gd name="connsiteX10" fmla="*/ 167269 w 289932"/>
                      <a:gd name="connsiteY10" fmla="*/ 44613 h 713686"/>
                      <a:gd name="connsiteX11" fmla="*/ 189571 w 289932"/>
                      <a:gd name="connsiteY11" fmla="*/ 22310 h 713686"/>
                      <a:gd name="connsiteX12" fmla="*/ 223025 w 289932"/>
                      <a:gd name="connsiteY12" fmla="*/ 11159 h 713686"/>
                      <a:gd name="connsiteX13" fmla="*/ 289932 w 289932"/>
                      <a:gd name="connsiteY13" fmla="*/ 8 h 713686"/>
                      <a:gd name="connsiteX14" fmla="*/ 289932 w 289932"/>
                      <a:gd name="connsiteY14" fmla="*/ 22310 h 713686"/>
                      <a:gd name="connsiteX15" fmla="*/ 267630 w 289932"/>
                      <a:gd name="connsiteY15" fmla="*/ 11159 h 713686"/>
                      <a:gd name="connsiteX16" fmla="*/ 267630 w 289932"/>
                      <a:gd name="connsiteY16" fmla="*/ 11159 h 71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9932" h="713686">
                        <a:moveTo>
                          <a:pt x="55756" y="713686"/>
                        </a:moveTo>
                        <a:lnTo>
                          <a:pt x="55756" y="713686"/>
                        </a:lnTo>
                        <a:cubicBezTo>
                          <a:pt x="44605" y="683949"/>
                          <a:pt x="30006" y="655286"/>
                          <a:pt x="22303" y="624476"/>
                        </a:cubicBezTo>
                        <a:cubicBezTo>
                          <a:pt x="15035" y="595403"/>
                          <a:pt x="15389" y="564933"/>
                          <a:pt x="11151" y="535266"/>
                        </a:cubicBezTo>
                        <a:cubicBezTo>
                          <a:pt x="7953" y="512883"/>
                          <a:pt x="3717" y="490661"/>
                          <a:pt x="0" y="468359"/>
                        </a:cubicBezTo>
                        <a:cubicBezTo>
                          <a:pt x="3717" y="401452"/>
                          <a:pt x="2097" y="334033"/>
                          <a:pt x="11151" y="267637"/>
                        </a:cubicBezTo>
                        <a:cubicBezTo>
                          <a:pt x="13397" y="251166"/>
                          <a:pt x="24901" y="237286"/>
                          <a:pt x="33454" y="223032"/>
                        </a:cubicBezTo>
                        <a:cubicBezTo>
                          <a:pt x="47245" y="200048"/>
                          <a:pt x="59106" y="175079"/>
                          <a:pt x="78059" y="156125"/>
                        </a:cubicBezTo>
                        <a:cubicBezTo>
                          <a:pt x="109837" y="124345"/>
                          <a:pt x="94529" y="142570"/>
                          <a:pt x="122664" y="100369"/>
                        </a:cubicBezTo>
                        <a:cubicBezTo>
                          <a:pt x="126381" y="89218"/>
                          <a:pt x="126472" y="76094"/>
                          <a:pt x="133815" y="66915"/>
                        </a:cubicBezTo>
                        <a:cubicBezTo>
                          <a:pt x="142187" y="56450"/>
                          <a:pt x="156804" y="52985"/>
                          <a:pt x="167269" y="44613"/>
                        </a:cubicBezTo>
                        <a:cubicBezTo>
                          <a:pt x="175479" y="38045"/>
                          <a:pt x="180556" y="27719"/>
                          <a:pt x="189571" y="22310"/>
                        </a:cubicBezTo>
                        <a:cubicBezTo>
                          <a:pt x="199650" y="16262"/>
                          <a:pt x="211621" y="14010"/>
                          <a:pt x="223025" y="11159"/>
                        </a:cubicBezTo>
                        <a:cubicBezTo>
                          <a:pt x="270546" y="-721"/>
                          <a:pt x="262157" y="8"/>
                          <a:pt x="289932" y="8"/>
                        </a:cubicBezTo>
                        <a:lnTo>
                          <a:pt x="289932" y="22310"/>
                        </a:lnTo>
                        <a:lnTo>
                          <a:pt x="267630" y="11159"/>
                        </a:lnTo>
                        <a:lnTo>
                          <a:pt x="267630" y="11159"/>
                        </a:lnTo>
                      </a:path>
                    </a:pathLst>
                  </a:custGeom>
                  <a:solidFill>
                    <a:srgbClr val="0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grpSp>
            <p:sp>
              <p:nvSpPr>
                <p:cNvPr id="9" name="Parallelogram 8">
                  <a:extLst>
                    <a:ext uri="{FF2B5EF4-FFF2-40B4-BE49-F238E27FC236}">
                      <a16:creationId xmlns:a16="http://schemas.microsoft.com/office/drawing/2014/main" id="{2E5E5A62-526D-270C-46E4-19CB13CA2BDE}"/>
                    </a:ext>
                  </a:extLst>
                </p:cNvPr>
                <p:cNvSpPr/>
                <p:nvPr/>
              </p:nvSpPr>
              <p:spPr bwMode="auto">
                <a:xfrm rot="19964016">
                  <a:off x="4656725" y="1596533"/>
                  <a:ext cx="561697" cy="359266"/>
                </a:xfrm>
                <a:prstGeom prst="parallelogram">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sp>
            <p:nvSpPr>
              <p:cNvPr id="7" name="Parallelogram 6">
                <a:extLst>
                  <a:ext uri="{FF2B5EF4-FFF2-40B4-BE49-F238E27FC236}">
                    <a16:creationId xmlns:a16="http://schemas.microsoft.com/office/drawing/2014/main" id="{2E22FFE9-04AE-EBBE-A392-9AB4A2F2BD1C}"/>
                  </a:ext>
                </a:extLst>
              </p:cNvPr>
              <p:cNvSpPr/>
              <p:nvPr/>
            </p:nvSpPr>
            <p:spPr bwMode="auto">
              <a:xfrm rot="15511314">
                <a:off x="3882619" y="2051713"/>
                <a:ext cx="711037" cy="447267"/>
              </a:xfrm>
              <a:prstGeom prst="parallelogram">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pic>
          <p:nvPicPr>
            <p:cNvPr id="5" name="Picture 4" descr="A person with a beard&#10;&#10;Description automatically generated">
              <a:extLst>
                <a:ext uri="{FF2B5EF4-FFF2-40B4-BE49-F238E27FC236}">
                  <a16:creationId xmlns:a16="http://schemas.microsoft.com/office/drawing/2014/main" id="{0DC516C3-12AE-4BA4-CCDB-4965652C88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66490" y="1190335"/>
              <a:ext cx="1004083" cy="1066767"/>
            </a:xfrm>
            <a:prstGeom prst="rect">
              <a:avLst/>
            </a:prstGeom>
          </p:spPr>
        </p:pic>
      </p:grpSp>
      <p:pic>
        <p:nvPicPr>
          <p:cNvPr id="3" name="Picture 2">
            <a:extLst>
              <a:ext uri="{FF2B5EF4-FFF2-40B4-BE49-F238E27FC236}">
                <a16:creationId xmlns:a16="http://schemas.microsoft.com/office/drawing/2014/main" id="{E60C0781-47BA-8866-AB10-7599BB56F5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78785" y="0"/>
            <a:ext cx="5065216" cy="6751032"/>
          </a:xfrm>
          <a:prstGeom prst="rect">
            <a:avLst/>
          </a:prstGeom>
        </p:spPr>
      </p:pic>
      <p:sp>
        <p:nvSpPr>
          <p:cNvPr id="13" name="TextBox 12">
            <a:extLst>
              <a:ext uri="{FF2B5EF4-FFF2-40B4-BE49-F238E27FC236}">
                <a16:creationId xmlns:a16="http://schemas.microsoft.com/office/drawing/2014/main" id="{E696666D-DFEA-488E-B9E7-3CCD9AA2D495}"/>
              </a:ext>
            </a:extLst>
          </p:cNvPr>
          <p:cNvSpPr txBox="1"/>
          <p:nvPr/>
        </p:nvSpPr>
        <p:spPr>
          <a:xfrm>
            <a:off x="-237196" y="1517976"/>
            <a:ext cx="2982274" cy="2862322"/>
          </a:xfrm>
          <a:prstGeom prst="rect">
            <a:avLst/>
          </a:prstGeom>
          <a:noFill/>
        </p:spPr>
        <p:txBody>
          <a:bodyPr wrap="square" rtlCol="0">
            <a:spAutoFit/>
          </a:bodyPr>
          <a:lstStyle/>
          <a:p>
            <a:pPr algn="ctr"/>
            <a:r>
              <a:rPr lang="en-US" sz="3600" b="1" dirty="0">
                <a:solidFill>
                  <a:srgbClr val="FF0000"/>
                </a:solidFill>
                <a:latin typeface="+mn-lt"/>
              </a:rPr>
              <a:t>to please complete  the Evaluation Form  now!</a:t>
            </a:r>
          </a:p>
        </p:txBody>
      </p:sp>
      <p:pic>
        <p:nvPicPr>
          <p:cNvPr id="12" name="Picture 11" descr="Hand holding a pen shading number on a sheet">
            <a:extLst>
              <a:ext uri="{FF2B5EF4-FFF2-40B4-BE49-F238E27FC236}">
                <a16:creationId xmlns:a16="http://schemas.microsoft.com/office/drawing/2014/main" id="{5B17EBEE-8A24-8223-CD0D-324BD05E651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9252" y="4380298"/>
            <a:ext cx="2982273" cy="2475653"/>
          </a:xfrm>
          <a:prstGeom prst="rect">
            <a:avLst/>
          </a:prstGeom>
        </p:spPr>
      </p:pic>
    </p:spTree>
    <p:extLst>
      <p:ext uri="{BB962C8B-B14F-4D97-AF65-F5344CB8AC3E}">
        <p14:creationId xmlns:p14="http://schemas.microsoft.com/office/powerpoint/2010/main" val="1147642460"/>
      </p:ext>
    </p:extLst>
  </p:cSld>
  <p:clrMapOvr>
    <a:masterClrMapping/>
  </p:clrMapOvr>
  <mc:AlternateContent xmlns:mc="http://schemas.openxmlformats.org/markup-compatibility/2006" xmlns:p15="http://schemas.microsoft.com/office/powerpoint/2012/main">
    <mc:Choice Requires="p15">
      <p:transition spd="med">
        <p15:prstTrans prst="fractur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7"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descr="A picture containing outdoor, wave&#10;&#10;Description automatically generated">
            <a:extLst>
              <a:ext uri="{FF2B5EF4-FFF2-40B4-BE49-F238E27FC236}">
                <a16:creationId xmlns:a16="http://schemas.microsoft.com/office/drawing/2014/main" id="{8BD84608-0D79-A09B-4EEA-DAE686741008}"/>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889481" y="857257"/>
            <a:ext cx="7252232" cy="6000743"/>
          </a:xfrm>
          <a:prstGeom prst="rect">
            <a:avLst/>
          </a:prstGeom>
        </p:spPr>
      </p:pic>
      <p:sp>
        <p:nvSpPr>
          <p:cNvPr id="31"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5542697"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B43F509-1257-16CC-4781-E1BADE229270}"/>
              </a:ext>
            </a:extLst>
          </p:cNvPr>
          <p:cNvSpPr txBox="1"/>
          <p:nvPr/>
        </p:nvSpPr>
        <p:spPr>
          <a:xfrm>
            <a:off x="251440" y="1215084"/>
            <a:ext cx="2832341" cy="4508223"/>
          </a:xfrm>
          <a:prstGeom prst="rect">
            <a:avLst/>
          </a:prstGeom>
          <a:ln>
            <a:solidFill>
              <a:schemeClr val="tx1"/>
            </a:solidFill>
          </a:ln>
        </p:spPr>
        <p:txBody>
          <a:bodyPr vert="horz" lIns="68580" tIns="34290" rIns="68580" bIns="34290" rtlCol="0">
            <a:normAutofit/>
          </a:bodyPr>
          <a:lstStyle/>
          <a:p>
            <a:pPr marL="0" marR="0" lvl="0" indent="0" algn="ctr" defTabSz="685800" rtl="0" eaLnBrk="1" fontAlgn="auto" latinLnBrk="0" hangingPunct="1">
              <a:lnSpc>
                <a:spcPct val="90000"/>
              </a:lnSpc>
              <a:spcBef>
                <a:spcPts val="0"/>
              </a:spcBef>
              <a:spcAft>
                <a:spcPts val="450"/>
              </a:spcAft>
              <a:buClrTx/>
              <a:buSzTx/>
              <a:buFontTx/>
              <a:buNone/>
              <a:tabLst/>
              <a:defRPr/>
            </a:pPr>
            <a:r>
              <a:rPr kumimoji="0" lang="en-US" sz="2700" b="0" i="0" u="none" strike="noStrike" kern="1200" cap="none" spc="0" normalizeH="0" baseline="0" noProof="0" dirty="0">
                <a:ln>
                  <a:noFill/>
                </a:ln>
                <a:solidFill>
                  <a:srgbClr val="5B9BD5">
                    <a:lumMod val="75000"/>
                  </a:srgbClr>
                </a:solidFill>
                <a:effectLst/>
                <a:uLnTx/>
                <a:uFillTx/>
                <a:latin typeface="Arial Rounded MT Bold" panose="020F0704030504030204" pitchFamily="34" charset="0"/>
                <a:ea typeface="+mn-ea"/>
                <a:cs typeface="+mn-cs"/>
              </a:rPr>
              <a:t>Now,  Lord,  look  on  their  threats,  and  grant  to  Your servants  that  with  all  </a:t>
            </a:r>
            <a:r>
              <a:rPr kumimoji="0" lang="en-US" sz="2700" b="0" i="0" u="sng" strike="noStrike" kern="1200" cap="none" spc="0" normalizeH="0" baseline="0" noProof="0" dirty="0">
                <a:ln>
                  <a:noFill/>
                </a:ln>
                <a:solidFill>
                  <a:srgbClr val="5B9BD5">
                    <a:lumMod val="75000"/>
                  </a:srgbClr>
                </a:solidFill>
                <a:effectLst/>
                <a:uLnTx/>
                <a:uFillTx/>
                <a:latin typeface="Arial Rounded MT Bold" panose="020F0704030504030204" pitchFamily="34" charset="0"/>
                <a:ea typeface="+mn-ea"/>
                <a:cs typeface="+mn-cs"/>
              </a:rPr>
              <a:t>boldness</a:t>
            </a:r>
            <a:r>
              <a:rPr kumimoji="0" lang="en-US" sz="2700" b="0" i="0" u="none" strike="noStrike" kern="1200" cap="none" spc="0" normalizeH="0" baseline="0" noProof="0" dirty="0">
                <a:ln>
                  <a:noFill/>
                </a:ln>
                <a:solidFill>
                  <a:srgbClr val="5B9BD5">
                    <a:lumMod val="75000"/>
                  </a:srgbClr>
                </a:solidFill>
                <a:effectLst/>
                <a:uLnTx/>
                <a:uFillTx/>
                <a:latin typeface="Arial Rounded MT Bold" panose="020F0704030504030204" pitchFamily="34" charset="0"/>
                <a:ea typeface="+mn-ea"/>
                <a:cs typeface="+mn-cs"/>
              </a:rPr>
              <a:t>  they  may  speak Your  word! </a:t>
            </a:r>
          </a:p>
          <a:p>
            <a:pPr marL="0" marR="0" lvl="0" indent="0" algn="ctr" defTabSz="685800" rtl="0" eaLnBrk="1" fontAlgn="auto" latinLnBrk="0" hangingPunct="1">
              <a:lnSpc>
                <a:spcPct val="90000"/>
              </a:lnSpc>
              <a:spcBef>
                <a:spcPts val="0"/>
              </a:spcBef>
              <a:spcAft>
                <a:spcPts val="450"/>
              </a:spcAft>
              <a:buClrTx/>
              <a:buSzTx/>
              <a:buFontTx/>
              <a:buNone/>
              <a:tabLst/>
              <a:defRPr/>
            </a:pPr>
            <a:endParaRPr kumimoji="0" lang="en-US" sz="1500" b="0" i="0" u="none" strike="noStrike" kern="1200" cap="none" spc="0" normalizeH="0" baseline="0" noProof="0" dirty="0">
              <a:ln>
                <a:noFill/>
              </a:ln>
              <a:solidFill>
                <a:srgbClr val="5B9BD5">
                  <a:lumMod val="75000"/>
                </a:srgbClr>
              </a:solidFill>
              <a:effectLst/>
              <a:uLnTx/>
              <a:uFillTx/>
              <a:latin typeface="Arial Rounded MT Bold" panose="020F0704030504030204" pitchFamily="34" charset="0"/>
              <a:ea typeface="+mn-ea"/>
              <a:cs typeface="+mn-cs"/>
            </a:endParaRPr>
          </a:p>
          <a:p>
            <a:pPr marL="0" marR="0" lvl="0" indent="0" algn="ctr" defTabSz="685800" rtl="0" eaLnBrk="1" fontAlgn="auto" latinLnBrk="0" hangingPunct="1">
              <a:lnSpc>
                <a:spcPct val="90000"/>
              </a:lnSpc>
              <a:spcBef>
                <a:spcPts val="0"/>
              </a:spcBef>
              <a:spcAft>
                <a:spcPts val="450"/>
              </a:spcAft>
              <a:buClrTx/>
              <a:buSzTx/>
              <a:buFontTx/>
              <a:buNone/>
              <a:tabLst/>
              <a:defRPr/>
            </a:pPr>
            <a:r>
              <a:rPr kumimoji="0" lang="en-US" sz="1500" b="0" i="0" u="none" strike="noStrike" kern="1200" cap="none" spc="0" normalizeH="0" baseline="0" noProof="0" dirty="0">
                <a:ln>
                  <a:noFill/>
                </a:ln>
                <a:solidFill>
                  <a:srgbClr val="5B9BD5">
                    <a:lumMod val="75000"/>
                  </a:srgbClr>
                </a:solidFill>
                <a:effectLst/>
                <a:uLnTx/>
                <a:uFillTx/>
                <a:latin typeface="Arial Rounded MT Bold" panose="020F0704030504030204" pitchFamily="34" charset="0"/>
                <a:ea typeface="+mn-ea"/>
                <a:cs typeface="+mn-cs"/>
              </a:rPr>
              <a:t>Acts 4:29</a:t>
            </a:r>
          </a:p>
        </p:txBody>
      </p:sp>
      <p:sp>
        <p:nvSpPr>
          <p:cNvPr id="3" name="Rectangle: Rounded Corners 2">
            <a:extLst>
              <a:ext uri="{FF2B5EF4-FFF2-40B4-BE49-F238E27FC236}">
                <a16:creationId xmlns:a16="http://schemas.microsoft.com/office/drawing/2014/main" id="{7D8B2973-3E0C-75EB-1E23-2A94B489661B}"/>
              </a:ext>
            </a:extLst>
          </p:cNvPr>
          <p:cNvSpPr/>
          <p:nvPr/>
        </p:nvSpPr>
        <p:spPr>
          <a:xfrm>
            <a:off x="3014185" y="57000"/>
            <a:ext cx="6060218" cy="69249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804A4D1-3580-36EE-1C9C-66982EB562DB}"/>
              </a:ext>
            </a:extLst>
          </p:cNvPr>
          <p:cNvSpPr/>
          <p:nvPr/>
        </p:nvSpPr>
        <p:spPr>
          <a:xfrm>
            <a:off x="3014185" y="0"/>
            <a:ext cx="6065385" cy="69249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1" i="0" u="sng" strike="noStrike" kern="1200" cap="none" spc="0" normalizeH="0" baseline="0" noProof="0" dirty="0">
                <a:ln w="13462">
                  <a:solidFill>
                    <a:prstClr val="white"/>
                  </a:solidFill>
                  <a:prstDash val="solid"/>
                </a:ln>
                <a:solidFill>
                  <a:prstClr val="black">
                    <a:lumMod val="85000"/>
                    <a:lumOff val="15000"/>
                  </a:prstClr>
                </a:solidFill>
                <a:effectLst>
                  <a:outerShdw blurRad="50800" dist="38100" algn="l" rotWithShape="0">
                    <a:prstClr val="black">
                      <a:alpha val="40000"/>
                    </a:prstClr>
                  </a:outerShdw>
                </a:effectLst>
                <a:uLnTx/>
                <a:uFillTx/>
                <a:latin typeface="Calibri" panose="020F0502020204030204"/>
                <a:ea typeface="+mn-ea"/>
                <a:cs typeface="+mn-cs"/>
              </a:rPr>
              <a:t>Fortune  Favors  The  Bold…</a:t>
            </a:r>
            <a:endParaRPr kumimoji="0" lang="en-US" sz="4050" b="1" i="0" u="none" strike="noStrike" kern="1200" cap="none" spc="0" normalizeH="0" baseline="0" noProof="0" dirty="0">
              <a:ln w="13462">
                <a:solidFill>
                  <a:prstClr val="white"/>
                </a:solidFill>
                <a:prstDash val="solid"/>
              </a:ln>
              <a:solidFill>
                <a:prstClr val="black">
                  <a:lumMod val="85000"/>
                  <a:lumOff val="15000"/>
                </a:prstClr>
              </a:solidFill>
              <a:effectLst>
                <a:outerShdw blurRad="50800" dist="38100" algn="l" rotWithShape="0">
                  <a:prstClr val="black">
                    <a:alpha val="40000"/>
                  </a:prst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99C01FE-AF74-1575-AAF6-47754F47E5A9}"/>
              </a:ext>
            </a:extLst>
          </p:cNvPr>
          <p:cNvSpPr txBox="1"/>
          <p:nvPr/>
        </p:nvSpPr>
        <p:spPr>
          <a:xfrm>
            <a:off x="0" y="6358577"/>
            <a:ext cx="1870445" cy="400110"/>
          </a:xfrm>
          <a:prstGeom prst="rect">
            <a:avLst/>
          </a:prstGeom>
          <a:noFill/>
        </p:spPr>
        <p:txBody>
          <a:bodyPr wrap="square">
            <a:spAutoFit/>
          </a:bodyPr>
          <a:lstStyle/>
          <a:p>
            <a:pPr marL="0" marR="0">
              <a:spcBef>
                <a:spcPts val="0"/>
              </a:spcBef>
              <a:spcAft>
                <a:spcPts val="800"/>
              </a:spcAft>
            </a:pPr>
            <a:r>
              <a:rPr lang="en-US" sz="1000" dirty="0">
                <a:solidFill>
                  <a:schemeClr val="accent1">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1000" i="1" dirty="0">
                <a:solidFill>
                  <a:schemeClr val="accent1">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rPr>
              <a:t>Source: New King James Version</a:t>
            </a:r>
            <a:r>
              <a:rPr lang="en-US" sz="1000" dirty="0">
                <a:solidFill>
                  <a:schemeClr val="accent1">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rPr>
              <a:t>. (1982). Acts 4:29). </a:t>
            </a:r>
          </a:p>
        </p:txBody>
      </p:sp>
      <p:sp>
        <p:nvSpPr>
          <p:cNvPr id="5" name="Rectangle 4">
            <a:extLst>
              <a:ext uri="{FF2B5EF4-FFF2-40B4-BE49-F238E27FC236}">
                <a16:creationId xmlns:a16="http://schemas.microsoft.com/office/drawing/2014/main" id="{29B08E5E-E500-D243-0DD2-11534D0C34C0}"/>
              </a:ext>
            </a:extLst>
          </p:cNvPr>
          <p:cNvSpPr/>
          <p:nvPr/>
        </p:nvSpPr>
        <p:spPr>
          <a:xfrm>
            <a:off x="55659" y="6358576"/>
            <a:ext cx="1717482" cy="420161"/>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3861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FA232E-D553-4214-83B6-B6815BA001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33165"/>
            <a:ext cx="9144000" cy="6724835"/>
          </a:xfrm>
          <a:prstGeom prst="rect">
            <a:avLst/>
          </a:prstGeom>
        </p:spPr>
      </p:pic>
      <p:sp>
        <p:nvSpPr>
          <p:cNvPr id="6" name="Flowchart: Manual Input 5">
            <a:extLst>
              <a:ext uri="{FF2B5EF4-FFF2-40B4-BE49-F238E27FC236}">
                <a16:creationId xmlns:a16="http://schemas.microsoft.com/office/drawing/2014/main" id="{E5BABC77-9845-428E-847E-DC767BDABBE5}"/>
              </a:ext>
            </a:extLst>
          </p:cNvPr>
          <p:cNvSpPr/>
          <p:nvPr/>
        </p:nvSpPr>
        <p:spPr>
          <a:xfrm rot="5400000">
            <a:off x="390425" y="-377492"/>
            <a:ext cx="6845070" cy="762592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8576 h 10000"/>
              <a:gd name="connsiteX3" fmla="*/ 0 w 10000"/>
              <a:gd name="connsiteY3" fmla="*/ 10000 h 10000"/>
              <a:gd name="connsiteX4" fmla="*/ 0 w 10000"/>
              <a:gd name="connsiteY4" fmla="*/ 2000 h 10000"/>
              <a:gd name="connsiteX0" fmla="*/ 0 w 10000"/>
              <a:gd name="connsiteY0" fmla="*/ 2000 h 8587"/>
              <a:gd name="connsiteX1" fmla="*/ 10000 w 10000"/>
              <a:gd name="connsiteY1" fmla="*/ 0 h 8587"/>
              <a:gd name="connsiteX2" fmla="*/ 10000 w 10000"/>
              <a:gd name="connsiteY2" fmla="*/ 8576 h 8587"/>
              <a:gd name="connsiteX3" fmla="*/ 65 w 10000"/>
              <a:gd name="connsiteY3" fmla="*/ 8587 h 8587"/>
              <a:gd name="connsiteX4" fmla="*/ 0 w 10000"/>
              <a:gd name="connsiteY4" fmla="*/ 2000 h 8587"/>
              <a:gd name="connsiteX0" fmla="*/ 0 w 10000"/>
              <a:gd name="connsiteY0" fmla="*/ 2329 h 10000"/>
              <a:gd name="connsiteX1" fmla="*/ 10000 w 10000"/>
              <a:gd name="connsiteY1" fmla="*/ 0 h 10000"/>
              <a:gd name="connsiteX2" fmla="*/ 10000 w 10000"/>
              <a:gd name="connsiteY2" fmla="*/ 9987 h 10000"/>
              <a:gd name="connsiteX3" fmla="*/ 19 w 10000"/>
              <a:gd name="connsiteY3" fmla="*/ 10000 h 10000"/>
              <a:gd name="connsiteX4" fmla="*/ 0 w 10000"/>
              <a:gd name="connsiteY4" fmla="*/ 232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329"/>
                </a:moveTo>
                <a:lnTo>
                  <a:pt x="10000" y="0"/>
                </a:lnTo>
                <a:lnTo>
                  <a:pt x="10000" y="9987"/>
                </a:lnTo>
                <a:lnTo>
                  <a:pt x="19" y="10000"/>
                </a:lnTo>
                <a:cubicBezTo>
                  <a:pt x="-3" y="7443"/>
                  <a:pt x="22" y="4886"/>
                  <a:pt x="0" y="2329"/>
                </a:cubicBezTo>
                <a:close/>
              </a:path>
            </a:pathLst>
          </a:cu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AC7AF6D-18E3-47C7-ABEA-38A6AF071714}"/>
              </a:ext>
            </a:extLst>
          </p:cNvPr>
          <p:cNvSpPr txBox="1"/>
          <p:nvPr/>
        </p:nvSpPr>
        <p:spPr>
          <a:xfrm>
            <a:off x="2249736" y="6296465"/>
            <a:ext cx="1342034" cy="3231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Bill  Marianes</a:t>
            </a:r>
          </a:p>
        </p:txBody>
      </p:sp>
      <p:pic>
        <p:nvPicPr>
          <p:cNvPr id="10" name="Picture 9" descr="Logo, company name&#10;&#10;Description automatically generated">
            <a:extLst>
              <a:ext uri="{FF2B5EF4-FFF2-40B4-BE49-F238E27FC236}">
                <a16:creationId xmlns:a16="http://schemas.microsoft.com/office/drawing/2014/main" id="{7ECADF7B-690C-4807-AC69-AED0AED455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743970"/>
            <a:ext cx="1342034" cy="1101098"/>
          </a:xfrm>
          <a:prstGeom prst="rect">
            <a:avLst/>
          </a:prstGeom>
        </p:spPr>
      </p:pic>
      <p:sp>
        <p:nvSpPr>
          <p:cNvPr id="7" name="Rectangle 6">
            <a:extLst>
              <a:ext uri="{FF2B5EF4-FFF2-40B4-BE49-F238E27FC236}">
                <a16:creationId xmlns:a16="http://schemas.microsoft.com/office/drawing/2014/main" id="{4B4E20EE-B9EB-E71D-E45F-9B0C68C6DC3D}"/>
              </a:ext>
            </a:extLst>
          </p:cNvPr>
          <p:cNvSpPr>
            <a:spLocks noChangeArrowheads="1"/>
          </p:cNvSpPr>
          <p:nvPr/>
        </p:nvSpPr>
        <p:spPr bwMode="auto">
          <a:xfrm>
            <a:off x="119270" y="2248095"/>
            <a:ext cx="609065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Saints  Raphael, Nicholas &amp;  Irene  Parish Council  Strategic  Foresight Leadership  Workshop</a:t>
            </a:r>
            <a:endParaRPr kumimoji="0" lang="en-US" sz="36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br>
              <a:rPr kumimoji="0" lang="en-US" sz="4000" b="1" i="0" u="none" strike="noStrike" kern="1200" cap="none" spc="0" normalizeH="0" baseline="0" noProof="0" dirty="0">
                <a:ln>
                  <a:noFill/>
                </a:ln>
                <a:solidFill>
                  <a:prstClr val="white"/>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b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“Where  there  is  no  vision,  the  people  will  perish”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Proverbs 29:18</a:t>
            </a: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F1F5E963-623B-E768-3399-F924F477276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4523" y="12929"/>
            <a:ext cx="3975100" cy="194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14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2F0219-F302-8D3E-A5C5-93675FCCF4AF}"/>
              </a:ext>
            </a:extLst>
          </p:cNvPr>
          <p:cNvSpPr>
            <a:spLocks noGrp="1"/>
          </p:cNvSpPr>
          <p:nvPr>
            <p:ph type="title"/>
          </p:nvPr>
        </p:nvSpPr>
        <p:spPr>
          <a:xfrm>
            <a:off x="457199" y="-307161"/>
            <a:ext cx="8229600" cy="1143000"/>
          </a:xfrm>
        </p:spPr>
        <p:txBody>
          <a:bodyPr/>
          <a:lstStyle/>
          <a:p>
            <a:r>
              <a:rPr lang="en-US" sz="2400" u="sng" dirty="0">
                <a:latin typeface="Arial" panose="020B0604020202020204" pitchFamily="34" charset="0"/>
                <a:cs typeface="Arial" panose="020B0604020202020204" pitchFamily="34" charset="0"/>
              </a:rPr>
              <a:t>References</a:t>
            </a:r>
          </a:p>
        </p:txBody>
      </p:sp>
      <p:sp>
        <p:nvSpPr>
          <p:cNvPr id="4" name="TextBox 3">
            <a:extLst>
              <a:ext uri="{FF2B5EF4-FFF2-40B4-BE49-F238E27FC236}">
                <a16:creationId xmlns:a16="http://schemas.microsoft.com/office/drawing/2014/main" id="{D6811962-AFC1-E717-E81C-55AE3E680700}"/>
              </a:ext>
            </a:extLst>
          </p:cNvPr>
          <p:cNvSpPr txBox="1"/>
          <p:nvPr/>
        </p:nvSpPr>
        <p:spPr>
          <a:xfrm>
            <a:off x="172319" y="835839"/>
            <a:ext cx="8799361" cy="6022161"/>
          </a:xfrm>
          <a:prstGeom prst="rect">
            <a:avLst/>
          </a:prstGeom>
          <a:noFill/>
        </p:spPr>
        <p:txBody>
          <a:bodyPr wrap="square" rtlCol="0">
            <a:spAutoFit/>
          </a:bodyPr>
          <a:lstStyle/>
          <a:p>
            <a:pPr marL="457200" indent="-457200">
              <a:spcBef>
                <a:spcPts val="0"/>
              </a:spcBef>
              <a:spcAft>
                <a:spcPts val="0"/>
              </a:spcAft>
            </a:pPr>
            <a:r>
              <a:rPr lang="en-US" sz="1200" dirty="0">
                <a:latin typeface="Arial" panose="020B0604020202020204" pitchFamily="34" charset="0"/>
                <a:ea typeface="Times New Roman" panose="02020603050405020304" pitchFamily="18" charset="0"/>
                <a:cs typeface="Arial" panose="020B0604020202020204" pitchFamily="34" charset="0"/>
              </a:rPr>
              <a:t>Aguayo, R. (1991). </a:t>
            </a:r>
            <a:r>
              <a:rPr lang="en-US" sz="1200" i="1" dirty="0">
                <a:latin typeface="Arial" panose="020B0604020202020204" pitchFamily="34" charset="0"/>
                <a:ea typeface="Times New Roman" panose="02020603050405020304" pitchFamily="18" charset="0"/>
                <a:cs typeface="Arial" panose="020B0604020202020204" pitchFamily="34" charset="0"/>
              </a:rPr>
              <a:t>Dr. Deming: The American who taught the Japanese about quality.</a:t>
            </a:r>
            <a:r>
              <a:rPr lang="en-US" sz="1200" dirty="0">
                <a:latin typeface="Arial" panose="020B0604020202020204" pitchFamily="34" charset="0"/>
                <a:ea typeface="Times New Roman" panose="02020603050405020304" pitchFamily="18" charset="0"/>
                <a:cs typeface="Arial" panose="020B0604020202020204" pitchFamily="34" charset="0"/>
              </a:rPr>
              <a:t> Simon &amp; Schuster.</a:t>
            </a:r>
          </a:p>
          <a:p>
            <a:pPr marL="457200" marR="0" indent="-457200">
              <a:spcBef>
                <a:spcPts val="0"/>
              </a:spcBef>
              <a:spcAft>
                <a:spcPts val="0"/>
              </a:spcAft>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Aguilar, F.J. (1967). </a:t>
            </a:r>
            <a:r>
              <a:rPr lang="en-US" sz="1200" i="1" dirty="0">
                <a:effectLst/>
                <a:latin typeface="Arial" panose="020B0604020202020204" pitchFamily="34" charset="0"/>
                <a:ea typeface="Times New Roman" panose="02020603050405020304" pitchFamily="18" charset="0"/>
                <a:cs typeface="Arial" panose="020B0604020202020204" pitchFamily="34" charset="0"/>
              </a:rPr>
              <a:t>Scanning the business environment. </a:t>
            </a:r>
            <a:r>
              <a:rPr lang="en-US" sz="1200" dirty="0">
                <a:effectLst/>
                <a:latin typeface="Arial" panose="020B0604020202020204" pitchFamily="34" charset="0"/>
                <a:ea typeface="Times New Roman" panose="02020603050405020304" pitchFamily="18" charset="0"/>
                <a:cs typeface="Arial" panose="020B0604020202020204" pitchFamily="34" charset="0"/>
              </a:rPr>
              <a:t>Macmillan.</a:t>
            </a:r>
          </a:p>
          <a:p>
            <a:pPr marL="457200" marR="0" indent="-457200">
              <a:spcBef>
                <a:spcPts val="0"/>
              </a:spcBef>
              <a:spcAft>
                <a:spcPts val="0"/>
              </a:spcAft>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Apple. (2024). </a:t>
            </a:r>
            <a:r>
              <a:rPr lang="en-US" sz="1200" i="1" dirty="0">
                <a:effectLst/>
                <a:latin typeface="Arial" panose="020B0604020202020204" pitchFamily="34" charset="0"/>
                <a:ea typeface="Times New Roman" panose="02020603050405020304" pitchFamily="18" charset="0"/>
                <a:cs typeface="Arial" panose="020B0604020202020204" pitchFamily="34" charset="0"/>
              </a:rPr>
              <a:t>A guided tour of Apple Vision Pro. </a:t>
            </a:r>
            <a:r>
              <a:rPr lang="en-US" sz="1200" dirty="0">
                <a:effectLst/>
                <a:latin typeface="Arial" panose="020B0604020202020204" pitchFamily="34" charset="0"/>
                <a:ea typeface="Times New Roman" panose="02020603050405020304" pitchFamily="18" charset="0"/>
                <a:cs typeface="Arial" panose="020B0604020202020204" pitchFamily="34" charset="0"/>
              </a:rPr>
              <a:t>Apple. [Video]. YouTube. https://www.youtube.com/watch?v=Vb0dG-2huJE</a:t>
            </a:r>
          </a:p>
          <a:p>
            <a:pPr marL="457200" marR="0" indent="-457200">
              <a:spcBef>
                <a:spcPts val="0"/>
              </a:spcBef>
              <a:spcAft>
                <a:spcPts val="0"/>
              </a:spcAft>
            </a:pPr>
            <a:r>
              <a:rPr lang="en-US" sz="1200" dirty="0">
                <a:effectLst/>
                <a:highlight>
                  <a:srgbClr val="00FFFF"/>
                </a:highligh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Benavides-Rincón, G., &amp; Díaz-Domínguez, A. (2022). Assessing futures literacy as an academic competence for the deployment of foresight competencies. </a:t>
            </a:r>
            <a:r>
              <a:rPr lang="en-US" sz="1200" i="1" dirty="0">
                <a:effectLst/>
                <a:latin typeface="Arial" panose="020B0604020202020204" pitchFamily="34" charset="0"/>
                <a:ea typeface="Times New Roman" panose="02020603050405020304" pitchFamily="18" charset="0"/>
                <a:cs typeface="Arial" panose="020B0604020202020204" pitchFamily="34" charset="0"/>
              </a:rPr>
              <a:t>The Journal of Policy, Planning and Futures Studies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i="1" dirty="0">
                <a:effectLst/>
                <a:latin typeface="Arial" panose="020B0604020202020204" pitchFamily="34" charset="0"/>
                <a:ea typeface="Times New Roman" panose="02020603050405020304" pitchFamily="18" charset="0"/>
                <a:cs typeface="Arial" panose="020B0604020202020204" pitchFamily="34" charset="0"/>
              </a:rPr>
              <a:t>135.</a:t>
            </a:r>
            <a:r>
              <a:rPr lang="en-US" sz="1200" dirty="0">
                <a:effectLst/>
                <a:latin typeface="Arial" panose="020B0604020202020204" pitchFamily="34" charset="0"/>
                <a:ea typeface="Times New Roman" panose="02020603050405020304" pitchFamily="18" charset="0"/>
                <a:cs typeface="Arial" panose="020B0604020202020204" pitchFamily="34" charset="0"/>
              </a:rPr>
              <a:t> 102872-. https://doi.org/10.1016/j.futures.2021.102872</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Big Bang Partnership. (2023, November 2). </a:t>
            </a:r>
            <a:r>
              <a:rPr lang="en-US" sz="1200" i="1" dirty="0">
                <a:effectLst/>
                <a:latin typeface="Arial" panose="020B0604020202020204" pitchFamily="34" charset="0"/>
                <a:ea typeface="Times New Roman" panose="02020603050405020304" pitchFamily="18" charset="0"/>
                <a:cs typeface="Arial" panose="020B0604020202020204" pitchFamily="34" charset="0"/>
              </a:rPr>
              <a:t>Horizon scanning &amp; foresight toolkit for innovators.</a:t>
            </a:r>
            <a:r>
              <a:rPr lang="en-US" sz="1200" dirty="0">
                <a:effectLst/>
                <a:latin typeface="Arial" panose="020B0604020202020204" pitchFamily="34" charset="0"/>
                <a:ea typeface="Times New Roman" panose="02020603050405020304" pitchFamily="18" charset="0"/>
                <a:cs typeface="Arial" panose="020B0604020202020204" pitchFamily="34" charset="0"/>
              </a:rPr>
              <a:t> [Video]. YouTube. https://www.google. com/search?q=futures+wheel&amp;client=firefox-b-1-d&amp;sca_esv= 597665655&amp;tbm=vid&amp;ei =UoSgZcrJJY7b5NoP _I6_0As&amp;start =10&amp;sa=N&amp;ved= 2ahUKEwjKutbYyNaDAxWOLVk FHXzHD7oQ 8tMDegQIBBAE&amp;biw=1728&amp;bih=788&amp;dpr=1.11 #fpstate=ive&amp;vld=cid:7eb0c832,vid:31iwzGVy10s,st:0</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Canton, J. (2015). </a:t>
            </a:r>
            <a:r>
              <a:rPr lang="en-US" sz="1200" i="1" dirty="0">
                <a:effectLst/>
                <a:latin typeface="Arial" panose="020B0604020202020204" pitchFamily="34" charset="0"/>
                <a:ea typeface="Times New Roman" panose="02020603050405020304" pitchFamily="18" charset="0"/>
                <a:cs typeface="Arial" panose="020B0604020202020204" pitchFamily="34" charset="0"/>
              </a:rPr>
              <a:t>Future smart: Managing the game-changing trends that will transform your world.</a:t>
            </a:r>
            <a:r>
              <a:rPr lang="en-US" sz="1200" dirty="0">
                <a:effectLst/>
                <a:latin typeface="Arial" panose="020B0604020202020204" pitchFamily="34" charset="0"/>
                <a:ea typeface="Times New Roman" panose="02020603050405020304" pitchFamily="18" charset="0"/>
                <a:cs typeface="Arial" panose="020B0604020202020204" pitchFamily="34" charset="0"/>
              </a:rPr>
              <a:t> Da Capo Press.</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Cheah, S. L.-Y. (2020). </a:t>
            </a:r>
            <a:r>
              <a:rPr lang="en-US" sz="1200" i="1" dirty="0">
                <a:effectLst/>
                <a:latin typeface="Arial" panose="020B0604020202020204" pitchFamily="34" charset="0"/>
                <a:ea typeface="Times New Roman" panose="02020603050405020304" pitchFamily="18" charset="0"/>
                <a:cs typeface="Arial" panose="020B0604020202020204" pitchFamily="34" charset="0"/>
              </a:rPr>
              <a:t>Strategic foresight: Accelerating technological change.</a:t>
            </a:r>
            <a:r>
              <a:rPr lang="en-US" sz="1200" dirty="0">
                <a:effectLst/>
                <a:latin typeface="Arial" panose="020B0604020202020204" pitchFamily="34" charset="0"/>
                <a:ea typeface="Times New Roman" panose="02020603050405020304" pitchFamily="18" charset="0"/>
                <a:cs typeface="Arial" panose="020B0604020202020204" pitchFamily="34" charset="0"/>
              </a:rPr>
              <a:t> (S. Lai-Yin, Y. Cheah, Eds.). De Gruyter. https://doi.org/10.1515/9783110672916</a:t>
            </a:r>
          </a:p>
          <a:p>
            <a:pPr marL="457200" indent="-457200">
              <a:spcBef>
                <a:spcPts val="0"/>
              </a:spcBef>
              <a:spcAft>
                <a:spcPts val="800"/>
              </a:spcAft>
            </a:pPr>
            <a:r>
              <a:rPr lang="en-US" sz="1200" dirty="0">
                <a:latin typeface="Arial" panose="020B0604020202020204" pitchFamily="34" charset="0"/>
                <a:ea typeface="Times New Roman" panose="02020603050405020304" pitchFamily="18" charset="0"/>
                <a:cs typeface="Arial" panose="020B0604020202020204" pitchFamily="34" charset="0"/>
              </a:rPr>
              <a:t>Christensen, C. (2014). </a:t>
            </a:r>
            <a:r>
              <a:rPr lang="en-US" sz="1200" i="1" dirty="0">
                <a:latin typeface="Arial" panose="020B0604020202020204" pitchFamily="34" charset="0"/>
                <a:ea typeface="Times New Roman" panose="02020603050405020304" pitchFamily="18" charset="0"/>
                <a:cs typeface="Arial" panose="020B0604020202020204" pitchFamily="34" charset="0"/>
              </a:rPr>
              <a:t>The importance of religion. </a:t>
            </a:r>
            <a:r>
              <a:rPr lang="en-US" sz="1200" dirty="0">
                <a:latin typeface="Arial" panose="020B0604020202020204" pitchFamily="34" charset="0"/>
                <a:ea typeface="Times New Roman" panose="02020603050405020304" pitchFamily="18" charset="0"/>
                <a:cs typeface="Arial" panose="020B0604020202020204" pitchFamily="34" charset="0"/>
              </a:rPr>
              <a:t>[Video]. YouTube. https://www.youtube.com/watch?v=YjntXYDPw44</a:t>
            </a:r>
          </a:p>
          <a:p>
            <a:pPr marR="0" lvl="0" algn="l" defTabSz="914400" rtl="0" eaLnBrk="0" fontAlgn="base" latinLnBrk="0" hangingPunct="0">
              <a:lnSpc>
                <a:spcPct val="100000"/>
              </a:lnSpc>
              <a:spcBef>
                <a:spcPts val="0"/>
              </a:spcBef>
              <a:spcAft>
                <a:spcPts val="800"/>
              </a:spcAft>
              <a:buClrTx/>
              <a:buSzTx/>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Christensen, C. (2016a). </a:t>
            </a:r>
            <a:r>
              <a:rPr lang="en-US" sz="1200" i="1" dirty="0">
                <a:effectLst/>
                <a:latin typeface="Arial" panose="020B0604020202020204" pitchFamily="34" charset="0"/>
                <a:ea typeface="Times New Roman" panose="02020603050405020304" pitchFamily="18" charset="0"/>
                <a:cs typeface="Arial" panose="020B0604020202020204" pitchFamily="34" charset="0"/>
              </a:rPr>
              <a:t>Competing against luck. </a:t>
            </a:r>
            <a:r>
              <a:rPr lang="en-US" sz="1200" dirty="0">
                <a:effectLst/>
                <a:latin typeface="Arial" panose="020B0604020202020204" pitchFamily="34" charset="0"/>
                <a:ea typeface="Times New Roman" panose="02020603050405020304" pitchFamily="18" charset="0"/>
                <a:cs typeface="Arial" panose="020B0604020202020204" pitchFamily="34" charset="0"/>
              </a:rPr>
              <a:t>Harper Business.</a:t>
            </a:r>
          </a:p>
          <a:p>
            <a:pPr marR="0" lvl="0" algn="l" defTabSz="914400" rtl="0" eaLnBrk="0" fontAlgn="base" latinLnBrk="0" hangingPunct="0">
              <a:lnSpc>
                <a:spcPct val="100000"/>
              </a:lnSpc>
              <a:spcBef>
                <a:spcPts val="0"/>
              </a:spcBef>
              <a:spcAft>
                <a:spcPts val="800"/>
              </a:spcAft>
              <a:buClrTx/>
              <a:buSzTx/>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Christensen, C. (2016b). </a:t>
            </a:r>
            <a:r>
              <a:rPr lang="en-US" sz="1200" i="1" dirty="0">
                <a:effectLst/>
                <a:latin typeface="Arial" panose="020B0604020202020204" pitchFamily="34" charset="0"/>
                <a:ea typeface="Times New Roman" panose="02020603050405020304" pitchFamily="18" charset="0"/>
                <a:cs typeface="Arial" panose="020B0604020202020204" pitchFamily="34" charset="0"/>
              </a:rPr>
              <a:t>The innovator’s dilemma. </a:t>
            </a:r>
            <a:r>
              <a:rPr lang="en-US" sz="1200" dirty="0">
                <a:effectLst/>
                <a:latin typeface="Arial" panose="020B0604020202020204" pitchFamily="34" charset="0"/>
                <a:ea typeface="Times New Roman" panose="02020603050405020304" pitchFamily="18" charset="0"/>
                <a:cs typeface="Arial" panose="020B0604020202020204" pitchFamily="34" charset="0"/>
              </a:rPr>
              <a:t>Harvard Business Review Press.</a:t>
            </a:r>
            <a:endParaRPr lang="en-US" sz="1200" dirty="0">
              <a:effectLst/>
              <a:highlight>
                <a:srgbClr val="00FFFF"/>
              </a:highlight>
              <a:latin typeface="Times New Roman" panose="02020603050405020304" pitchFamily="18" charset="0"/>
              <a:ea typeface="Times New Roman" panose="02020603050405020304" pitchFamily="18" charset="0"/>
            </a:endParaRP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Cuhls, K. E. (2020). Horizon scanning in foresight – Why horizon scanning is only a part of the game. </a:t>
            </a:r>
            <a:r>
              <a:rPr lang="en-US" sz="1200" i="1" dirty="0">
                <a:effectLst/>
                <a:latin typeface="Arial" panose="020B0604020202020204" pitchFamily="34" charset="0"/>
                <a:ea typeface="Times New Roman" panose="02020603050405020304" pitchFamily="18" charset="0"/>
                <a:cs typeface="Arial" panose="020B0604020202020204" pitchFamily="34" charset="0"/>
              </a:rPr>
              <a:t>Futures &amp; Foresight Science</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i="1" dirty="0">
                <a:effectLst/>
                <a:latin typeface="Arial" panose="020B0604020202020204" pitchFamily="34" charset="0"/>
                <a:ea typeface="Times New Roman" panose="02020603050405020304" pitchFamily="18" charset="0"/>
                <a:cs typeface="Arial" panose="020B0604020202020204" pitchFamily="34" charset="0"/>
              </a:rPr>
              <a:t>2</a:t>
            </a:r>
            <a:r>
              <a:rPr lang="en-US" sz="1200" dirty="0">
                <a:effectLst/>
                <a:latin typeface="Arial" panose="020B0604020202020204" pitchFamily="34" charset="0"/>
                <a:ea typeface="Times New Roman" panose="02020603050405020304" pitchFamily="18" charset="0"/>
                <a:cs typeface="Arial" panose="020B0604020202020204" pitchFamily="34" charset="0"/>
              </a:rPr>
              <a:t>(1). https://doi.org/10.1002/ffo2.23</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Deming, W. E. (2000). </a:t>
            </a:r>
            <a:r>
              <a:rPr lang="en-US" sz="1200" i="1" dirty="0">
                <a:effectLst/>
                <a:latin typeface="Arial" panose="020B0604020202020204" pitchFamily="34" charset="0"/>
                <a:ea typeface="Times New Roman" panose="02020603050405020304" pitchFamily="18" charset="0"/>
                <a:cs typeface="Arial" panose="020B0604020202020204" pitchFamily="34" charset="0"/>
              </a:rPr>
              <a:t>Out of the crisis. </a:t>
            </a:r>
            <a:r>
              <a:rPr lang="en-US" sz="1200" dirty="0">
                <a:effectLst/>
                <a:latin typeface="Arial" panose="020B0604020202020204" pitchFamily="34" charset="0"/>
                <a:ea typeface="Times New Roman" panose="02020603050405020304" pitchFamily="18" charset="0"/>
                <a:cs typeface="Arial" panose="020B0604020202020204" pitchFamily="34" charset="0"/>
              </a:rPr>
              <a:t>The MIT Press.</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Drucker, P. (2004). </a:t>
            </a:r>
            <a:r>
              <a:rPr lang="en-US" sz="1200" i="1" dirty="0">
                <a:effectLst/>
                <a:latin typeface="Arial" panose="020B0604020202020204" pitchFamily="34" charset="0"/>
                <a:ea typeface="Times New Roman" panose="02020603050405020304" pitchFamily="18" charset="0"/>
                <a:cs typeface="Arial" panose="020B0604020202020204" pitchFamily="34" charset="0"/>
              </a:rPr>
              <a:t>The daily Drucker: 366 days of insight and motivation for getting the right things done.</a:t>
            </a:r>
            <a:r>
              <a:rPr lang="en-US" sz="1200" dirty="0">
                <a:effectLst/>
                <a:latin typeface="Arial" panose="020B0604020202020204" pitchFamily="34" charset="0"/>
                <a:ea typeface="Times New Roman" panose="02020603050405020304" pitchFamily="18" charset="0"/>
                <a:cs typeface="Arial" panose="020B0604020202020204" pitchFamily="34" charset="0"/>
              </a:rPr>
              <a:t> Harper Business.</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Freeman, K.S. (2022, October 25). </a:t>
            </a:r>
            <a:r>
              <a:rPr lang="en-US" sz="1200" i="1" dirty="0">
                <a:effectLst/>
                <a:latin typeface="Arial" panose="020B0604020202020204" pitchFamily="34" charset="0"/>
                <a:ea typeface="Times New Roman" panose="02020603050405020304" pitchFamily="18" charset="0"/>
                <a:cs typeface="Arial" panose="020B0604020202020204" pitchFamily="34" charset="0"/>
              </a:rPr>
              <a:t>101 things your iPhone has replaced. </a:t>
            </a:r>
            <a:r>
              <a:rPr lang="en-US" sz="1200" dirty="0">
                <a:effectLst/>
                <a:latin typeface="Arial" panose="020B0604020202020204" pitchFamily="34" charset="0"/>
                <a:ea typeface="Times New Roman" panose="02020603050405020304" pitchFamily="18" charset="0"/>
                <a:cs typeface="Arial" panose="020B0604020202020204" pitchFamily="34" charset="0"/>
              </a:rPr>
              <a:t>iMore. https://www.imore.com/iphone/things-iphone-replaced</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772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C8294-EA63-B1CE-DA0D-271F7F6793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D4B7E7-0A3E-7B19-56E0-EC20AEBA624F}"/>
              </a:ext>
            </a:extLst>
          </p:cNvPr>
          <p:cNvSpPr>
            <a:spLocks noGrp="1"/>
          </p:cNvSpPr>
          <p:nvPr>
            <p:ph type="title"/>
          </p:nvPr>
        </p:nvSpPr>
        <p:spPr>
          <a:xfrm>
            <a:off x="457199" y="-314972"/>
            <a:ext cx="8229600" cy="1143000"/>
          </a:xfrm>
        </p:spPr>
        <p:txBody>
          <a:bodyPr/>
          <a:lstStyle/>
          <a:p>
            <a:r>
              <a:rPr lang="en-US" sz="2400" u="sng" dirty="0">
                <a:latin typeface="Arial" panose="020B0604020202020204" pitchFamily="34" charset="0"/>
                <a:cs typeface="Arial" panose="020B0604020202020204" pitchFamily="34" charset="0"/>
              </a:rPr>
              <a:t>References</a:t>
            </a:r>
          </a:p>
        </p:txBody>
      </p:sp>
      <p:sp>
        <p:nvSpPr>
          <p:cNvPr id="4" name="TextBox 3">
            <a:extLst>
              <a:ext uri="{FF2B5EF4-FFF2-40B4-BE49-F238E27FC236}">
                <a16:creationId xmlns:a16="http://schemas.microsoft.com/office/drawing/2014/main" id="{F93B4477-4AFA-1AED-C112-F4BED0C80159}"/>
              </a:ext>
            </a:extLst>
          </p:cNvPr>
          <p:cNvSpPr txBox="1"/>
          <p:nvPr/>
        </p:nvSpPr>
        <p:spPr>
          <a:xfrm>
            <a:off x="95414" y="608953"/>
            <a:ext cx="8953169" cy="6217087"/>
          </a:xfrm>
          <a:prstGeom prst="rect">
            <a:avLst/>
          </a:prstGeom>
          <a:noFill/>
        </p:spPr>
        <p:txBody>
          <a:bodyPr wrap="square" rtlCol="0">
            <a:spAutoFit/>
          </a:bodyPr>
          <a:lstStyle/>
          <a:p>
            <a:pPr marL="45720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Glasbergen, R. (2005). </a:t>
            </a:r>
            <a:r>
              <a:rPr lang="en-US" sz="1200" i="1" dirty="0">
                <a:effectLst/>
                <a:latin typeface="Arial" panose="020B0604020202020204" pitchFamily="34" charset="0"/>
                <a:ea typeface="Times New Roman" panose="02020603050405020304" pitchFamily="18" charset="0"/>
                <a:cs typeface="Arial" panose="020B0604020202020204" pitchFamily="34" charset="0"/>
              </a:rPr>
              <a:t>Education cartoons.</a:t>
            </a:r>
            <a:r>
              <a:rPr lang="en-US" sz="1200" dirty="0">
                <a:effectLst/>
                <a:latin typeface="Arial" panose="020B0604020202020204" pitchFamily="34" charset="0"/>
                <a:ea typeface="Times New Roman" panose="02020603050405020304" pitchFamily="18" charset="0"/>
                <a:cs typeface="Arial" panose="020B0604020202020204" pitchFamily="34" charset="0"/>
              </a:rPr>
              <a:t> [Cartoon]. https://www.glasbergen.com/</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Glenn, J. C. (2009). The futures wheel. </a:t>
            </a:r>
            <a:r>
              <a:rPr lang="en-US" sz="1200" i="1" dirty="0">
                <a:effectLst/>
                <a:latin typeface="Arial" panose="020B0604020202020204" pitchFamily="34" charset="0"/>
                <a:ea typeface="Times New Roman" panose="02020603050405020304" pitchFamily="18" charset="0"/>
                <a:cs typeface="Arial" panose="020B0604020202020204" pitchFamily="34" charset="0"/>
              </a:rPr>
              <a:t>Futures research methodology—version</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i="1" dirty="0">
                <a:effectLst/>
                <a:latin typeface="Arial" panose="020B0604020202020204" pitchFamily="34" charset="0"/>
                <a:ea typeface="Times New Roman" panose="02020603050405020304" pitchFamily="18" charset="0"/>
                <a:cs typeface="Arial" panose="020B0604020202020204" pitchFamily="34" charset="0"/>
              </a:rPr>
              <a:t>3</a:t>
            </a:r>
            <a:r>
              <a:rPr lang="en-US" sz="1200" dirty="0">
                <a:effectLst/>
                <a:latin typeface="Arial" panose="020B0604020202020204" pitchFamily="34" charset="0"/>
                <a:ea typeface="Times New Roman" panose="02020603050405020304" pitchFamily="18" charset="0"/>
                <a:cs typeface="Arial" panose="020B0604020202020204" pitchFamily="34" charset="0"/>
              </a:rPr>
              <a:t>, 19.</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Glenn, J. C., &amp; Gordon, T. J. (Eds.). (2009). </a:t>
            </a:r>
            <a:r>
              <a:rPr lang="en-US" sz="1200" i="1" dirty="0">
                <a:effectLst/>
                <a:latin typeface="Arial" panose="020B0604020202020204" pitchFamily="34" charset="0"/>
                <a:ea typeface="Times New Roman" panose="02020603050405020304" pitchFamily="18" charset="0"/>
                <a:cs typeface="Arial" panose="020B0604020202020204" pitchFamily="34" charset="0"/>
              </a:rPr>
              <a:t>Futures research methodology-version 3-0</a:t>
            </a:r>
            <a:r>
              <a:rPr lang="en-US" sz="1200" dirty="0">
                <a:effectLst/>
                <a:latin typeface="Arial" panose="020B0604020202020204" pitchFamily="34" charset="0"/>
                <a:ea typeface="Times New Roman" panose="02020603050405020304" pitchFamily="18" charset="0"/>
                <a:cs typeface="Arial" panose="020B0604020202020204" pitchFamily="34" charset="0"/>
              </a:rPr>
              <a:t>. Editorial desconocida.</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Hines, A. (2006). Strategic foresight: The state of the art. In </a:t>
            </a:r>
            <a:r>
              <a:rPr lang="en-US" sz="1200" i="1" dirty="0">
                <a:effectLst/>
                <a:latin typeface="Arial" panose="020B0604020202020204" pitchFamily="34" charset="0"/>
                <a:ea typeface="Times New Roman" panose="02020603050405020304" pitchFamily="18" charset="0"/>
                <a:cs typeface="Arial" panose="020B0604020202020204" pitchFamily="34" charset="0"/>
              </a:rPr>
              <a:t>The</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i="1" dirty="0">
                <a:effectLst/>
                <a:latin typeface="Arial" panose="020B0604020202020204" pitchFamily="34" charset="0"/>
                <a:ea typeface="Times New Roman" panose="02020603050405020304" pitchFamily="18" charset="0"/>
                <a:cs typeface="Arial" panose="020B0604020202020204" pitchFamily="34" charset="0"/>
              </a:rPr>
              <a:t>Futurist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i="1" dirty="0">
                <a:effectLst/>
                <a:latin typeface="Arial" panose="020B0604020202020204" pitchFamily="34" charset="0"/>
                <a:ea typeface="Times New Roman" panose="02020603050405020304" pitchFamily="18" charset="0"/>
                <a:cs typeface="Arial" panose="020B0604020202020204" pitchFamily="34" charset="0"/>
              </a:rPr>
              <a:t>40</a:t>
            </a:r>
            <a:r>
              <a:rPr lang="en-US" sz="1200" dirty="0">
                <a:effectLst/>
                <a:latin typeface="Arial" panose="020B0604020202020204" pitchFamily="34" charset="0"/>
                <a:ea typeface="Times New Roman" panose="02020603050405020304" pitchFamily="18" charset="0"/>
                <a:cs typeface="Arial" panose="020B0604020202020204" pitchFamily="34" charset="0"/>
              </a:rPr>
              <a:t>(5), 18-24. </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rPr>
              <a:t>IDEO. (2020). </a:t>
            </a:r>
            <a:r>
              <a:rPr lang="en-US" sz="1200" i="1" dirty="0">
                <a:effectLst/>
                <a:latin typeface="Arial" panose="020B0604020202020204" pitchFamily="34" charset="0"/>
                <a:ea typeface="Times New Roman" panose="02020603050405020304" pitchFamily="18" charset="0"/>
              </a:rPr>
              <a:t>7 simple rules of brainstorming</a:t>
            </a:r>
            <a:r>
              <a:rPr lang="en-US" sz="1200" dirty="0">
                <a:effectLst/>
                <a:latin typeface="Arial" panose="020B0604020202020204" pitchFamily="34" charset="0"/>
                <a:ea typeface="Times New Roman" panose="02020603050405020304" pitchFamily="18" charset="0"/>
              </a:rPr>
              <a:t>. [Infographic]. IDEO U. https://www.ideou .com/blogs/inspiration/7-simple-rules-of-brainstorming </a:t>
            </a:r>
            <a:endParaRPr lang="en-US" sz="1200" dirty="0">
              <a:effectLst/>
              <a:latin typeface="Times New Roman" panose="02020603050405020304" pitchFamily="18" charset="0"/>
              <a:ea typeface="Times New Roman" panose="02020603050405020304" pitchFamily="18" charset="0"/>
            </a:endParaRPr>
          </a:p>
          <a:p>
            <a:pPr marL="457200" indent="-457200">
              <a:spcBef>
                <a:spcPts val="0"/>
              </a:spcBef>
              <a:spcAft>
                <a:spcPts val="800"/>
              </a:spcAft>
            </a:pPr>
            <a:r>
              <a:rPr lang="en-US" sz="1200" dirty="0">
                <a:latin typeface="Arial" panose="020B0604020202020204" pitchFamily="34" charset="0"/>
                <a:ea typeface="Times New Roman" panose="02020603050405020304" pitchFamily="18" charset="0"/>
                <a:cs typeface="Arial" panose="020B0604020202020204" pitchFamily="34" charset="0"/>
              </a:rPr>
              <a:t>Kouzes, J. &amp; Posner, B. (2017). </a:t>
            </a:r>
            <a:r>
              <a:rPr lang="en-US" sz="1200" i="1" dirty="0">
                <a:latin typeface="Arial" panose="020B0604020202020204" pitchFamily="34" charset="0"/>
                <a:ea typeface="Times New Roman" panose="02020603050405020304" pitchFamily="18" charset="0"/>
                <a:cs typeface="Arial" panose="020B0604020202020204" pitchFamily="34" charset="0"/>
              </a:rPr>
              <a:t>The leadership challenge: How to make extraordinary things happen in organizations. </a:t>
            </a:r>
            <a:r>
              <a:rPr lang="en-US" sz="1200" dirty="0">
                <a:latin typeface="Arial" panose="020B0604020202020204" pitchFamily="34" charset="0"/>
                <a:ea typeface="Times New Roman" panose="02020603050405020304" pitchFamily="18" charset="0"/>
                <a:cs typeface="Arial" panose="020B0604020202020204" pitchFamily="34" charset="0"/>
              </a:rPr>
              <a:t>(6th ed.). </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John Wiley &amp; Sons, Inc.</a:t>
            </a: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457200" indent="-457200">
              <a:spcBef>
                <a:spcPts val="0"/>
              </a:spcBef>
              <a:spcAft>
                <a:spcPts val="800"/>
              </a:spcAft>
            </a:pPr>
            <a:r>
              <a:rPr lang="en-US" sz="1200" dirty="0">
                <a:latin typeface="Arial" panose="020B0604020202020204" pitchFamily="34" charset="0"/>
                <a:ea typeface="Times New Roman" panose="02020603050405020304" pitchFamily="18" charset="0"/>
                <a:cs typeface="Arial" panose="020B0604020202020204" pitchFamily="34" charset="0"/>
              </a:rPr>
              <a:t>McKinley, J. (2021, August 3). 13 predictions about the future that were dead wrong. </a:t>
            </a:r>
            <a:r>
              <a:rPr lang="en-US" sz="1200" i="1" dirty="0">
                <a:latin typeface="Arial" panose="020B0604020202020204" pitchFamily="34" charset="0"/>
                <a:ea typeface="Times New Roman" panose="02020603050405020304" pitchFamily="18" charset="0"/>
                <a:cs typeface="Arial" panose="020B0604020202020204" pitchFamily="34" charset="0"/>
              </a:rPr>
              <a:t>The Healthy.</a:t>
            </a:r>
            <a:r>
              <a:rPr lang="en-US" sz="1800"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Retrieved February 5, 2024, from </a:t>
            </a:r>
            <a:r>
              <a:rPr lang="en-US" sz="1200" dirty="0">
                <a:latin typeface="Arial" panose="020B0604020202020204" pitchFamily="34" charset="0"/>
                <a:ea typeface="Times New Roman" panose="02020603050405020304" pitchFamily="18" charset="0"/>
                <a:cs typeface="Arial" panose="020B0604020202020204" pitchFamily="34" charset="0"/>
              </a:rPr>
              <a:t>https://www.rd.com/list/predictions-that-were-wrong/</a:t>
            </a:r>
          </a:p>
          <a:p>
            <a:pPr marL="457200" indent="-457200">
              <a:spcBef>
                <a:spcPts val="0"/>
              </a:spcBef>
              <a:spcAft>
                <a:spcPts val="800"/>
              </a:spcAft>
            </a:pPr>
            <a:r>
              <a:rPr lang="en-US" sz="1200" dirty="0">
                <a:latin typeface="Arial" panose="020B0604020202020204" pitchFamily="34" charset="0"/>
                <a:ea typeface="Times New Roman" panose="02020603050405020304" pitchFamily="18" charset="0"/>
                <a:cs typeface="Arial" panose="020B0604020202020204" pitchFamily="34" charset="0"/>
              </a:rPr>
              <a:t>Miller, R. (2007). Futures literacy: A hybrid strategic scenario method. </a:t>
            </a:r>
            <a:r>
              <a:rPr lang="en-US" sz="1200" i="1" dirty="0">
                <a:latin typeface="Arial" panose="020B0604020202020204" pitchFamily="34" charset="0"/>
                <a:ea typeface="Times New Roman" panose="02020603050405020304" pitchFamily="18" charset="0"/>
                <a:cs typeface="Arial" panose="020B0604020202020204" pitchFamily="34" charset="0"/>
              </a:rPr>
              <a:t>Futures, 39</a:t>
            </a:r>
            <a:r>
              <a:rPr lang="en-US" sz="1200" dirty="0">
                <a:latin typeface="Arial" panose="020B0604020202020204" pitchFamily="34" charset="0"/>
                <a:ea typeface="Times New Roman" panose="02020603050405020304" pitchFamily="18" charset="0"/>
                <a:cs typeface="Arial" panose="020B0604020202020204" pitchFamily="34" charset="0"/>
              </a:rPr>
              <a:t> (4), 341-362. 10.1016/j.futures.2006.12.001</a:t>
            </a: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Mind Tools. (2024, January 31). </a:t>
            </a:r>
            <a:r>
              <a:rPr lang="en-US" sz="1200" i="1" dirty="0">
                <a:effectLst/>
                <a:latin typeface="Arial" panose="020B0604020202020204" pitchFamily="34" charset="0"/>
                <a:ea typeface="Times New Roman" panose="02020603050405020304" pitchFamily="18" charset="0"/>
                <a:cs typeface="Arial" panose="020B0604020202020204" pitchFamily="34" charset="0"/>
              </a:rPr>
              <a:t>The futures wheel: Identifying consequences of a change</a:t>
            </a:r>
            <a:r>
              <a:rPr lang="en-US" sz="1200" dirty="0">
                <a:effectLst/>
                <a:latin typeface="Arial" panose="020B0604020202020204" pitchFamily="34" charset="0"/>
                <a:ea typeface="Times New Roman" panose="02020603050405020304" pitchFamily="18" charset="0"/>
                <a:cs typeface="Arial" panose="020B0604020202020204" pitchFamily="34" charset="0"/>
              </a:rPr>
              <a:t>.</a:t>
            </a:r>
            <a:r>
              <a:rPr lang="en-US" sz="1200" dirty="0">
                <a:effectLst/>
                <a:latin typeface="Arial" panose="020B0604020202020204" pitchFamily="34" charset="0"/>
                <a:ea typeface="Times New Roman" panose="02020603050405020304" pitchFamily="18" charset="0"/>
              </a:rPr>
              <a:t> Retrieved February 5, 2024, from</a:t>
            </a:r>
            <a:r>
              <a:rPr lang="en-US" sz="1200" dirty="0">
                <a:effectLst/>
                <a:latin typeface="Arial" panose="020B0604020202020204" pitchFamily="34" charset="0"/>
                <a:ea typeface="Times New Roman" panose="02020603050405020304" pitchFamily="18" charset="0"/>
                <a:cs typeface="Arial" panose="020B0604020202020204" pitchFamily="34" charset="0"/>
              </a:rPr>
              <a:t> https://www.mindtools.com /a3w9aym /the-futures-wheel</a:t>
            </a:r>
          </a:p>
          <a:p>
            <a:pPr marL="457200" marR="0" indent="-457200">
              <a:spcBef>
                <a:spcPts val="0"/>
              </a:spcBef>
              <a:spcAft>
                <a:spcPts val="0"/>
              </a:spcAft>
            </a:pPr>
            <a:r>
              <a:rPr lang="en-US"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New King James Version</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(1982). Thomas Nelson.</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457200" indent="-457200">
              <a:spcBef>
                <a:spcPts val="0"/>
              </a:spcBef>
              <a:spcAft>
                <a:spcPts val="0"/>
              </a:spcAft>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457200" indent="-457200">
              <a:spcBef>
                <a:spcPts val="0"/>
              </a:spcBef>
              <a:spcAft>
                <a:spcPts val="0"/>
              </a:spcAft>
            </a:pPr>
            <a:r>
              <a:rPr lang="en-US" sz="1200" dirty="0">
                <a:latin typeface="Arial" panose="020B0604020202020204" pitchFamily="34" charset="0"/>
                <a:ea typeface="Times New Roman" panose="02020603050405020304" pitchFamily="18" charset="0"/>
                <a:cs typeface="Arial" panose="020B0604020202020204" pitchFamily="34" charset="0"/>
              </a:rPr>
              <a:t>Pew Research Center. (2015, May 12). America’s changing religious landscape. </a:t>
            </a:r>
            <a:r>
              <a:rPr lang="en-US" sz="1200" dirty="0">
                <a:effectLst/>
                <a:latin typeface="Arial" panose="020B0604020202020204" pitchFamily="34" charset="0"/>
                <a:ea typeface="Times New Roman" panose="02020603050405020304" pitchFamily="18" charset="0"/>
              </a:rPr>
              <a:t>Retrieved February 5, 2024, from </a:t>
            </a:r>
            <a:r>
              <a:rPr lang="en-US" sz="1200" dirty="0">
                <a:latin typeface="Arial" panose="020B0604020202020204" pitchFamily="34" charset="0"/>
                <a:ea typeface="Times New Roman" panose="02020603050405020304" pitchFamily="18" charset="0"/>
                <a:cs typeface="Arial" panose="020B0604020202020204" pitchFamily="34" charset="0"/>
              </a:rPr>
              <a:t> https://www.pewresearch.org/religion/ 2015/05/12/americas-changing-religious-landscape/</a:t>
            </a:r>
          </a:p>
          <a:p>
            <a:pPr marL="457200" indent="-457200">
              <a:spcBef>
                <a:spcPts val="0"/>
              </a:spcBef>
              <a:spcAft>
                <a:spcPts val="0"/>
              </a:spcAft>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457200" indent="-457200">
              <a:spcBef>
                <a:spcPts val="0"/>
              </a:spcBef>
              <a:spcAft>
                <a:spcPts val="600"/>
              </a:spcAft>
            </a:pPr>
            <a:r>
              <a:rPr lang="en-US" sz="1200" dirty="0">
                <a:latin typeface="Arial" panose="020B0604020202020204" pitchFamily="34" charset="0"/>
                <a:ea typeface="Times New Roman" panose="02020603050405020304" pitchFamily="18" charset="0"/>
                <a:cs typeface="Arial" panose="020B0604020202020204" pitchFamily="34" charset="0"/>
              </a:rPr>
              <a:t>Pew Research Center. (2022, September 13). Modeling the future of religion in America: If recent trends in religious switching continue, Christians could make up less than half of the U.S. population within a few decades.</a:t>
            </a:r>
            <a:r>
              <a:rPr lang="en-US" sz="1200" dirty="0">
                <a:effectLst/>
                <a:latin typeface="Arial" panose="020B0604020202020204" pitchFamily="34" charset="0"/>
                <a:ea typeface="Times New Roman" panose="02020603050405020304" pitchFamily="18" charset="0"/>
              </a:rPr>
              <a:t> Retrieved February 5, 2024, from </a:t>
            </a:r>
            <a:r>
              <a:rPr lang="en-US" sz="1200" dirty="0">
                <a:latin typeface="Arial" panose="020B0604020202020204" pitchFamily="34" charset="0"/>
                <a:ea typeface="Times New Roman" panose="02020603050405020304" pitchFamily="18" charset="0"/>
                <a:cs typeface="Arial" panose="020B0604020202020204" pitchFamily="34" charset="0"/>
              </a:rPr>
              <a:t> https://www.pewresearch.org/ religion/2022/09/13/modeling-the-future-of-religion-in-america/</a:t>
            </a:r>
            <a:endParaRPr lang="en-US" sz="1200" dirty="0">
              <a:latin typeface="Arial" panose="020B0604020202020204" pitchFamily="34" charset="0"/>
              <a:cs typeface="Arial" panose="020B0604020202020204" pitchFamily="34" charset="0"/>
            </a:endParaRPr>
          </a:p>
          <a:p>
            <a:pPr marL="457200" marR="0" indent="-457200">
              <a:spcBef>
                <a:spcPts val="0"/>
              </a:spcBef>
              <a:spcAft>
                <a:spcPts val="60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Plato. (2007). </a:t>
            </a:r>
            <a:r>
              <a:rPr lang="en-US"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republic.</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 Lee, Trans.). (2</a:t>
            </a:r>
            <a:r>
              <a:rPr lang="en-US" sz="1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nd</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ed.).</a:t>
            </a:r>
          </a:p>
          <a:p>
            <a:pPr marL="457200" indent="-457200">
              <a:spcBef>
                <a:spcPts val="0"/>
              </a:spcBef>
              <a:spcAft>
                <a:spcPts val="6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Quote Investigator. (2016, April). If you always do what you’ve always done, you always get what you’ve always gotten. </a:t>
            </a:r>
            <a:r>
              <a:rPr lang="en-US" sz="1200" dirty="0">
                <a:effectLst/>
                <a:latin typeface="Arial" panose="020B0604020202020204" pitchFamily="34" charset="0"/>
                <a:ea typeface="Times New Roman" panose="02020603050405020304" pitchFamily="18" charset="0"/>
              </a:rPr>
              <a:t>Retrieved February 5, 2024, from </a:t>
            </a:r>
            <a:r>
              <a:rPr lang="en-US" sz="1200" dirty="0">
                <a:effectLst/>
                <a:latin typeface="Arial" panose="020B0604020202020204" pitchFamily="34" charset="0"/>
                <a:ea typeface="Times New Roman" panose="02020603050405020304" pitchFamily="18" charset="0"/>
                <a:cs typeface="Arial" panose="020B0604020202020204" pitchFamily="34" charset="0"/>
              </a:rPr>
              <a:t>https://quoteinvestigator.com/2016/04/25/get/</a:t>
            </a:r>
          </a:p>
          <a:p>
            <a:pPr marL="457200" marR="0" indent="-457200">
              <a:spcBef>
                <a:spcPts val="0"/>
              </a:spcBef>
              <a:spcAft>
                <a:spcPts val="600"/>
              </a:spcAft>
            </a:pP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800"/>
              </a:spcAft>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4666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04FBA5-3ACE-5736-CF95-30A71869AADD}"/>
              </a:ext>
            </a:extLst>
          </p:cNvPr>
          <p:cNvSpPr>
            <a:spLocks noGrp="1"/>
          </p:cNvSpPr>
          <p:nvPr>
            <p:ph type="title"/>
          </p:nvPr>
        </p:nvSpPr>
        <p:spPr>
          <a:xfrm>
            <a:off x="751263" y="-475632"/>
            <a:ext cx="7634200" cy="1328730"/>
          </a:xfrm>
        </p:spPr>
        <p:txBody>
          <a:bodyPr vert="horz" lIns="91440" tIns="45720" rIns="91440" bIns="45720" rtlCol="0" anchor="b">
            <a:normAutofit/>
          </a:bodyPr>
          <a:lstStyle/>
          <a:p>
            <a:pPr algn="ctr" defTabSz="914400"/>
            <a:r>
              <a:rPr lang="en-US" sz="4500" u="sng" kern="1200" dirty="0">
                <a:solidFill>
                  <a:schemeClr val="tx1"/>
                </a:solidFill>
                <a:latin typeface="+mj-lt"/>
                <a:ea typeface="+mj-ea"/>
                <a:cs typeface="+mj-cs"/>
              </a:rPr>
              <a:t>The Thatcher Effect</a:t>
            </a:r>
          </a:p>
        </p:txBody>
      </p:sp>
      <p:pic>
        <p:nvPicPr>
          <p:cNvPr id="6" name="Picture 5" descr="A person with big eyes and mouth&#10;&#10;Description automatically generated">
            <a:extLst>
              <a:ext uri="{FF2B5EF4-FFF2-40B4-BE49-F238E27FC236}">
                <a16:creationId xmlns:a16="http://schemas.microsoft.com/office/drawing/2014/main" id="{7479D348-3191-FD97-6C07-F035968564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 b="-5"/>
          <a:stretch/>
        </p:blipFill>
        <p:spPr>
          <a:xfrm>
            <a:off x="4568363" y="2370691"/>
            <a:ext cx="4352493" cy="3890357"/>
          </a:xfrm>
          <a:prstGeom prst="rect">
            <a:avLst/>
          </a:prstGeom>
        </p:spPr>
      </p:pic>
      <p:pic>
        <p:nvPicPr>
          <p:cNvPr id="4" name="Picture 3" descr="A person with a face and nose&#10;&#10;Description automatically generated with medium confidence">
            <a:extLst>
              <a:ext uri="{FF2B5EF4-FFF2-40B4-BE49-F238E27FC236}">
                <a16:creationId xmlns:a16="http://schemas.microsoft.com/office/drawing/2014/main" id="{024B1F8C-C040-5E0A-24F0-DE2048B410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b="-2"/>
          <a:stretch/>
        </p:blipFill>
        <p:spPr>
          <a:xfrm>
            <a:off x="107936" y="2370690"/>
            <a:ext cx="4352492" cy="3890357"/>
          </a:xfrm>
          <a:prstGeom prst="rect">
            <a:avLst/>
          </a:prstGeom>
        </p:spPr>
      </p:pic>
      <p:sp>
        <p:nvSpPr>
          <p:cNvPr id="7" name="TextBox 6">
            <a:extLst>
              <a:ext uri="{FF2B5EF4-FFF2-40B4-BE49-F238E27FC236}">
                <a16:creationId xmlns:a16="http://schemas.microsoft.com/office/drawing/2014/main" id="{DBEB7147-E645-10BA-36C8-743858E934FA}"/>
              </a:ext>
            </a:extLst>
          </p:cNvPr>
          <p:cNvSpPr txBox="1"/>
          <p:nvPr/>
        </p:nvSpPr>
        <p:spPr>
          <a:xfrm>
            <a:off x="2550296" y="6488670"/>
            <a:ext cx="8388626" cy="246221"/>
          </a:xfrm>
          <a:prstGeom prst="rect">
            <a:avLst/>
          </a:prstGeom>
          <a:noFill/>
        </p:spPr>
        <p:txBody>
          <a:bodyPr wrap="square" rtlCol="0">
            <a:spAutoFit/>
          </a:bodyPr>
          <a:lstStyle/>
          <a:p>
            <a:r>
              <a:rPr lang="en-US" sz="1000" dirty="0">
                <a:latin typeface="+mj-lt"/>
              </a:rPr>
              <a:t>(</a:t>
            </a:r>
            <a:r>
              <a:rPr lang="en-US" sz="1000" i="1" dirty="0">
                <a:latin typeface="+mj-lt"/>
              </a:rPr>
              <a:t>Source: </a:t>
            </a:r>
            <a:r>
              <a:rPr lang="en-US" sz="1000" dirty="0">
                <a:latin typeface="+mj-lt"/>
              </a:rPr>
              <a:t>Thompson, P. (1980). </a:t>
            </a:r>
            <a:r>
              <a:rPr lang="en-US" sz="1000" i="1" dirty="0">
                <a:latin typeface="+mj-lt"/>
              </a:rPr>
              <a:t>"Margaret Thatcher: a new illusion.)</a:t>
            </a:r>
            <a:endParaRPr lang="en-US" sz="1000" dirty="0">
              <a:latin typeface="+mj-lt"/>
            </a:endParaRPr>
          </a:p>
        </p:txBody>
      </p:sp>
      <p:sp>
        <p:nvSpPr>
          <p:cNvPr id="8" name="TextBox 7">
            <a:extLst>
              <a:ext uri="{FF2B5EF4-FFF2-40B4-BE49-F238E27FC236}">
                <a16:creationId xmlns:a16="http://schemas.microsoft.com/office/drawing/2014/main" id="{41D7D96F-C27D-9A41-715D-9848B9AC4D01}"/>
              </a:ext>
            </a:extLst>
          </p:cNvPr>
          <p:cNvSpPr txBox="1"/>
          <p:nvPr/>
        </p:nvSpPr>
        <p:spPr>
          <a:xfrm>
            <a:off x="751263" y="961555"/>
            <a:ext cx="8237252" cy="830997"/>
          </a:xfrm>
          <a:prstGeom prst="rect">
            <a:avLst/>
          </a:prstGeom>
          <a:noFill/>
        </p:spPr>
        <p:txBody>
          <a:bodyPr wrap="square" rtlCol="0">
            <a:spAutoFit/>
          </a:bodyPr>
          <a:lstStyle/>
          <a:p>
            <a:r>
              <a:rPr lang="en-US" b="1" dirty="0">
                <a:latin typeface="+mn-lt"/>
              </a:rPr>
              <a:t>Perspective matters. Things often look differently when examined carefully from different perspectives. </a:t>
            </a:r>
          </a:p>
        </p:txBody>
      </p:sp>
      <p:sp>
        <p:nvSpPr>
          <p:cNvPr id="9" name="Rectangle 8">
            <a:extLst>
              <a:ext uri="{FF2B5EF4-FFF2-40B4-BE49-F238E27FC236}">
                <a16:creationId xmlns:a16="http://schemas.microsoft.com/office/drawing/2014/main" id="{DBEBDEB2-40CE-F993-DDB3-E73B4337F18A}"/>
              </a:ext>
            </a:extLst>
          </p:cNvPr>
          <p:cNvSpPr/>
          <p:nvPr/>
        </p:nvSpPr>
        <p:spPr>
          <a:xfrm>
            <a:off x="107936" y="2370690"/>
            <a:ext cx="4352492" cy="38903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9A3777-7372-F971-D740-BDB26CA55F61}"/>
              </a:ext>
            </a:extLst>
          </p:cNvPr>
          <p:cNvSpPr/>
          <p:nvPr/>
        </p:nvSpPr>
        <p:spPr>
          <a:xfrm>
            <a:off x="4568363" y="2370689"/>
            <a:ext cx="4352492" cy="389035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AB98BB7-4FA9-117B-D896-FA983B355BC6}"/>
              </a:ext>
            </a:extLst>
          </p:cNvPr>
          <p:cNvSpPr/>
          <p:nvPr/>
        </p:nvSpPr>
        <p:spPr>
          <a:xfrm>
            <a:off x="2550296" y="6410132"/>
            <a:ext cx="4214398" cy="362084"/>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318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F6738-4FF4-148A-663B-8FDF033FBE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B13CA4-DC28-E5E2-CF0D-4D262311F65A}"/>
              </a:ext>
            </a:extLst>
          </p:cNvPr>
          <p:cNvSpPr>
            <a:spLocks noGrp="1"/>
          </p:cNvSpPr>
          <p:nvPr>
            <p:ph type="title"/>
          </p:nvPr>
        </p:nvSpPr>
        <p:spPr>
          <a:xfrm>
            <a:off x="457200" y="-375943"/>
            <a:ext cx="8229600" cy="1143000"/>
          </a:xfrm>
        </p:spPr>
        <p:txBody>
          <a:bodyPr/>
          <a:lstStyle/>
          <a:p>
            <a:r>
              <a:rPr lang="en-US" sz="2400" u="sng" dirty="0">
                <a:latin typeface="Arial" panose="020B0604020202020204" pitchFamily="34" charset="0"/>
                <a:cs typeface="Arial" panose="020B0604020202020204" pitchFamily="34" charset="0"/>
              </a:rPr>
              <a:t>References</a:t>
            </a:r>
          </a:p>
        </p:txBody>
      </p:sp>
      <p:sp>
        <p:nvSpPr>
          <p:cNvPr id="4" name="TextBox 3">
            <a:extLst>
              <a:ext uri="{FF2B5EF4-FFF2-40B4-BE49-F238E27FC236}">
                <a16:creationId xmlns:a16="http://schemas.microsoft.com/office/drawing/2014/main" id="{6CEFB069-1041-08F7-ACCB-D66F1D642C5A}"/>
              </a:ext>
            </a:extLst>
          </p:cNvPr>
          <p:cNvSpPr txBox="1"/>
          <p:nvPr/>
        </p:nvSpPr>
        <p:spPr>
          <a:xfrm>
            <a:off x="161109" y="352244"/>
            <a:ext cx="8821782" cy="6699270"/>
          </a:xfrm>
          <a:prstGeom prst="rect">
            <a:avLst/>
          </a:prstGeom>
          <a:noFill/>
        </p:spPr>
        <p:txBody>
          <a:bodyPr wrap="square" rtlCol="0">
            <a:spAutoFit/>
          </a:bodyPr>
          <a:lstStyle/>
          <a:p>
            <a:pPr marL="457200" marR="0" indent="-457200">
              <a:spcBef>
                <a:spcPts val="0"/>
              </a:spcBef>
              <a:spcAft>
                <a:spcPts val="80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Richardson, V. (2020a). </a:t>
            </a:r>
            <a:r>
              <a:rPr lang="en-US"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Strategic Foresight: Part 1, introduction to Strategic Foresight </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Video]. Regent University, School of Business and Leadership.</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80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Richardson, V. (2020b). </a:t>
            </a:r>
            <a:r>
              <a:rPr lang="en-US"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Strategic Foresight: Part 2, introduction to STEEPLE Analysis </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Video]. Regent University, School of Business and Leadership.</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80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Richardson, V. (2023c). </a:t>
            </a:r>
            <a:r>
              <a:rPr lang="en-US"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Strategic Foresight: Part 3, Strategic Foresight Workshop</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[Video]. Regent University, School of Business and Leadership.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8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Slaughter, R. A. (1993). Futures concepts.</a:t>
            </a:r>
            <a:r>
              <a:rPr lang="en-US" sz="1200" i="1" dirty="0">
                <a:effectLst/>
                <a:latin typeface="Arial" panose="020B0604020202020204" pitchFamily="34" charset="0"/>
                <a:ea typeface="Times New Roman" panose="02020603050405020304" pitchFamily="18" charset="0"/>
                <a:cs typeface="Arial" panose="020B0604020202020204" pitchFamily="34" charset="0"/>
              </a:rPr>
              <a:t> The Journal of Policy, Planning and Futures Studies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i="1" dirty="0">
                <a:effectLst/>
                <a:latin typeface="Arial" panose="020B0604020202020204" pitchFamily="34" charset="0"/>
                <a:ea typeface="Times New Roman" panose="02020603050405020304" pitchFamily="18" charset="0"/>
                <a:cs typeface="Arial" panose="020B0604020202020204" pitchFamily="34" charset="0"/>
              </a:rPr>
              <a:t>25</a:t>
            </a:r>
            <a:r>
              <a:rPr lang="en-US" sz="1200" dirty="0">
                <a:effectLst/>
                <a:latin typeface="Arial" panose="020B0604020202020204" pitchFamily="34" charset="0"/>
                <a:ea typeface="Times New Roman" panose="02020603050405020304" pitchFamily="18" charset="0"/>
                <a:cs typeface="Arial" panose="020B0604020202020204" pitchFamily="34" charset="0"/>
              </a:rPr>
              <a:t>(3), 289–314. https://doi.org /10.1016/0016-3287(93)90138-J</a:t>
            </a: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Stanley, A. [@AndyStanley]. (2021, August 19). </a:t>
            </a:r>
            <a:r>
              <a:rPr lang="en-US" sz="1200" i="1" dirty="0">
                <a:effectLst/>
                <a:latin typeface="Arial" panose="020B0604020202020204" pitchFamily="34" charset="0"/>
                <a:ea typeface="Times New Roman" panose="02020603050405020304" pitchFamily="18" charset="0"/>
                <a:cs typeface="Arial" panose="020B0604020202020204" pitchFamily="34" charset="0"/>
              </a:rPr>
              <a:t>Leaders who don't listen will eventually be surrounded by people who have nothing to say</a:t>
            </a:r>
            <a:r>
              <a:rPr lang="en-US" sz="1200" dirty="0">
                <a:effectLst/>
                <a:latin typeface="Arial" panose="020B0604020202020204" pitchFamily="34" charset="0"/>
                <a:ea typeface="Times New Roman" panose="02020603050405020304" pitchFamily="18" charset="0"/>
                <a:cs typeface="Arial" panose="020B0604020202020204" pitchFamily="34" charset="0"/>
              </a:rPr>
              <a:t>. [Tweet]. Twitter. https://twitter.com /AndyStanley/status/1428471840603885577?lang=en</a:t>
            </a:r>
          </a:p>
          <a:p>
            <a:pPr marL="457200" indent="-457200">
              <a:spcBef>
                <a:spcPts val="0"/>
              </a:spcBef>
              <a:spcAft>
                <a:spcPts val="0"/>
              </a:spcAft>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6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Stephens, L. (2021, October 25). </a:t>
            </a:r>
            <a:r>
              <a:rPr lang="en-US" sz="1200" i="1" dirty="0">
                <a:effectLst/>
                <a:latin typeface="Arial" panose="020B0604020202020204" pitchFamily="34" charset="0"/>
                <a:ea typeface="Times New Roman" panose="02020603050405020304" pitchFamily="18" charset="0"/>
                <a:cs typeface="Arial" panose="020B0604020202020204" pitchFamily="34" charset="0"/>
              </a:rPr>
              <a:t>STEEPLE analysis outline for an organization</a:t>
            </a:r>
            <a:r>
              <a:rPr lang="en-US" sz="1200" dirty="0">
                <a:effectLst/>
                <a:latin typeface="Arial" panose="020B0604020202020204" pitchFamily="34" charset="0"/>
                <a:ea typeface="Times New Roman" panose="02020603050405020304" pitchFamily="18" charset="0"/>
                <a:cs typeface="Arial" panose="020B0604020202020204" pitchFamily="34" charset="0"/>
              </a:rPr>
              <a:t>. Retrieved February 5, 2024, from https://community.budleaders.org/activity /steeple-analysis-outline-for-an-organisation</a:t>
            </a:r>
          </a:p>
          <a:p>
            <a:pPr marL="457200" marR="0" indent="-457200">
              <a:spcBef>
                <a:spcPts val="0"/>
              </a:spcBef>
              <a:spcAft>
                <a:spcPts val="6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Sts. RNI (n.d.) </a:t>
            </a:r>
            <a:r>
              <a:rPr lang="en-US" sz="1200" i="1" dirty="0">
                <a:effectLst/>
                <a:latin typeface="Arial" panose="020B0604020202020204" pitchFamily="34" charset="0"/>
                <a:ea typeface="Times New Roman" panose="02020603050405020304" pitchFamily="18" charset="0"/>
                <a:cs typeface="Arial" panose="020B0604020202020204" pitchFamily="34" charset="0"/>
              </a:rPr>
              <a:t>Sts. RNI S.W.O.T. Analysis</a:t>
            </a:r>
            <a:r>
              <a:rPr lang="en-US" sz="1200" dirty="0">
                <a:effectLst/>
                <a:latin typeface="Arial" panose="020B0604020202020204" pitchFamily="34" charset="0"/>
                <a:ea typeface="Times New Roman" panose="02020603050405020304" pitchFamily="18" charset="0"/>
                <a:cs typeface="Arial" panose="020B0604020202020204" pitchFamily="34" charset="0"/>
              </a:rPr>
              <a:t>. Retrieved February 5, 2024, from https://stewardshipcalling.com/saints-raphael-nicholas-irene-cumming-ga/</a:t>
            </a: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Sts. RNI Strategic Plan. (n.d.). </a:t>
            </a:r>
            <a:r>
              <a:rPr lang="en-US" sz="1200" i="1" dirty="0">
                <a:effectLst/>
                <a:latin typeface="Arial" panose="020B0604020202020204" pitchFamily="34" charset="0"/>
                <a:ea typeface="Times New Roman" panose="02020603050405020304" pitchFamily="18" charset="0"/>
                <a:cs typeface="Arial" panose="020B0604020202020204" pitchFamily="34" charset="0"/>
              </a:rPr>
              <a:t>Strategic plan of Saints Raphael, Nicholas &amp; Irene Greek Orthodox Church. </a:t>
            </a:r>
            <a:r>
              <a:rPr lang="en-US" sz="1200" dirty="0">
                <a:effectLst/>
                <a:latin typeface="Arial" panose="020B0604020202020204" pitchFamily="34" charset="0"/>
                <a:ea typeface="Times New Roman" panose="02020603050405020304" pitchFamily="18" charset="0"/>
                <a:cs typeface="Arial" panose="020B0604020202020204" pitchFamily="34" charset="0"/>
              </a:rPr>
              <a:t>Retrieved February 5, 2024, from https://stewardship calling.com/saints-raphael-nicholas-irene-cumming-ga/ </a:t>
            </a: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pPr marL="457200" indent="-457200">
              <a:spcBef>
                <a:spcPts val="0"/>
              </a:spcBef>
              <a:spcAft>
                <a:spcPts val="0"/>
              </a:spcAft>
            </a:pPr>
            <a:r>
              <a:rPr lang="en-US" sz="1200" dirty="0">
                <a:effectLst/>
                <a:latin typeface="Arial" panose="020B0604020202020204" pitchFamily="34" charset="0"/>
                <a:ea typeface="Times New Roman" panose="02020603050405020304" pitchFamily="18" charset="0"/>
              </a:rPr>
              <a:t>Sts. RNI Parish Council. (2024). </a:t>
            </a:r>
            <a:r>
              <a:rPr lang="en-US" sz="1200" i="1" dirty="0">
                <a:effectLst/>
                <a:latin typeface="Arial" panose="020B0604020202020204" pitchFamily="34" charset="0"/>
                <a:ea typeface="Times New Roman" panose="02020603050405020304" pitchFamily="18" charset="0"/>
              </a:rPr>
              <a:t>Answers to debriefing questions following future smart strategic foresight workshop. </a:t>
            </a:r>
            <a:r>
              <a:rPr lang="en-US" sz="1200" dirty="0">
                <a:effectLst/>
                <a:latin typeface="Arial" panose="020B0604020202020204" pitchFamily="34" charset="0"/>
                <a:ea typeface="Times New Roman" panose="02020603050405020304" pitchFamily="18" charset="0"/>
              </a:rPr>
              <a:t>Retrieved February 11, 2024, from https://stewardshipcalling.com/strategic-planning/</a:t>
            </a:r>
          </a:p>
          <a:p>
            <a:pPr marL="457200" indent="-4572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Stewardship Calling. (n.d.). </a:t>
            </a:r>
            <a:r>
              <a:rPr lang="en-US" sz="1200" i="1" dirty="0">
                <a:effectLst/>
                <a:latin typeface="Arial" panose="020B0604020202020204" pitchFamily="34" charset="0"/>
                <a:ea typeface="Times New Roman" panose="02020603050405020304" pitchFamily="18" charset="0"/>
                <a:cs typeface="Arial" panose="020B0604020202020204" pitchFamily="34" charset="0"/>
              </a:rPr>
              <a:t>Church Strategic Planning</a:t>
            </a:r>
            <a:r>
              <a:rPr lang="en-US" sz="1200" dirty="0">
                <a:effectLst/>
                <a:latin typeface="Arial" panose="020B0604020202020204" pitchFamily="34" charset="0"/>
                <a:ea typeface="Times New Roman" panose="02020603050405020304" pitchFamily="18" charset="0"/>
                <a:cs typeface="Arial" panose="020B0604020202020204" pitchFamily="34" charset="0"/>
              </a:rPr>
              <a:t>. Retrieved February 5, 2024, from https://stewardshipcalling.com/ strategic-planning/</a:t>
            </a: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Thompson, P. (1980). “Margaret Thatcher: a new illusion.” [pdf]. </a:t>
            </a:r>
            <a:r>
              <a:rPr lang="en-US" sz="1200" i="1" dirty="0">
                <a:effectLst/>
                <a:latin typeface="Arial" panose="020B0604020202020204" pitchFamily="34" charset="0"/>
                <a:ea typeface="Times New Roman" panose="02020603050405020304" pitchFamily="18" charset="0"/>
                <a:cs typeface="Arial" panose="020B0604020202020204" pitchFamily="34" charset="0"/>
              </a:rPr>
              <a:t>Perception, 9</a:t>
            </a:r>
            <a:r>
              <a:rPr lang="en-US" sz="1200" dirty="0">
                <a:effectLst/>
                <a:latin typeface="Arial" panose="020B0604020202020204" pitchFamily="34" charset="0"/>
                <a:ea typeface="Times New Roman" panose="02020603050405020304" pitchFamily="18" charset="0"/>
                <a:cs typeface="Arial" panose="020B0604020202020204" pitchFamily="34" charset="0"/>
              </a:rPr>
              <a:t>(4), 483–484. doi:10.1068/p090483.)</a:t>
            </a:r>
          </a:p>
          <a:p>
            <a:endParaRPr lang="en-US" sz="1200" dirty="0">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457200">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Wachowski, L. &amp; Wachowski, L. (Directors). (1999). </a:t>
            </a:r>
            <a:r>
              <a:rPr lang="en-US" sz="1200" i="1" dirty="0">
                <a:effectLst/>
                <a:latin typeface="Arial" panose="020B0604020202020204" pitchFamily="34" charset="0"/>
                <a:ea typeface="Times New Roman" panose="02020603050405020304" pitchFamily="18" charset="0"/>
                <a:cs typeface="Arial" panose="020B0604020202020204" pitchFamily="34" charset="0"/>
              </a:rPr>
              <a:t>The matrix. </a:t>
            </a:r>
            <a:r>
              <a:rPr lang="en-US" sz="1200" dirty="0">
                <a:effectLst/>
                <a:latin typeface="Arial" panose="020B0604020202020204" pitchFamily="34" charset="0"/>
                <a:ea typeface="Times New Roman" panose="02020603050405020304" pitchFamily="18" charset="0"/>
                <a:cs typeface="Arial" panose="020B0604020202020204" pitchFamily="34" charset="0"/>
              </a:rPr>
              <a:t>[Film]. Warner Bros.</a:t>
            </a:r>
          </a:p>
          <a:p>
            <a:pPr indent="-457200">
              <a:tabLst>
                <a:tab pos="457200" algn="l"/>
              </a:tabLst>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indent="-457200">
              <a:tabLst>
                <a:tab pos="457200" algn="l"/>
              </a:tabLst>
            </a:pPr>
            <a:r>
              <a:rPr lang="en-US" sz="1200" dirty="0">
                <a:latin typeface="Arial" panose="020B0604020202020204" pitchFamily="34" charset="0"/>
                <a:ea typeface="Times New Roman" panose="02020603050405020304" pitchFamily="18" charset="0"/>
                <a:cs typeface="Arial" panose="020B0604020202020204" pitchFamily="34" charset="0"/>
              </a:rPr>
              <a:t>Warren, R. [@RickWarren]. (2013, November 11).</a:t>
            </a:r>
            <a:r>
              <a:rPr lang="en-US" sz="1200" i="1" dirty="0">
                <a:latin typeface="Arial" panose="020B0604020202020204" pitchFamily="34" charset="0"/>
                <a:ea typeface="Times New Roman" panose="02020603050405020304" pitchFamily="18" charset="0"/>
                <a:cs typeface="Arial" panose="020B0604020202020204" pitchFamily="34" charset="0"/>
              </a:rPr>
              <a:t> Every pastor chooses how he will lead a flock: As a risk taker, as a 	caretaker, or as an undertaker while it slowly dies.</a:t>
            </a:r>
            <a:r>
              <a:rPr lang="en-US" sz="1200" dirty="0">
                <a:latin typeface="Arial" panose="020B0604020202020204" pitchFamily="34" charset="0"/>
                <a:ea typeface="Times New Roman" panose="02020603050405020304" pitchFamily="18" charset="0"/>
                <a:cs typeface="Arial" panose="020B0604020202020204" pitchFamily="34" charset="0"/>
              </a:rPr>
              <a:t> [Tweet]. Twitter. https://twitter.com/rickwarren/status/ 	400014337093685250</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191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olitical system&#10;&#10;Description automatically generated with medium confidence">
            <a:extLst>
              <a:ext uri="{FF2B5EF4-FFF2-40B4-BE49-F238E27FC236}">
                <a16:creationId xmlns:a16="http://schemas.microsoft.com/office/drawing/2014/main" id="{ECABBF54-9621-781B-8612-5FBDB2350C7F}"/>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a:off x="32197" y="-711470"/>
            <a:ext cx="9500137" cy="7569470"/>
          </a:xfrm>
          <a:prstGeom prst="rect">
            <a:avLst/>
          </a:prstGeom>
        </p:spPr>
      </p:pic>
      <p:sp>
        <p:nvSpPr>
          <p:cNvPr id="4" name="Title 3">
            <a:extLst>
              <a:ext uri="{FF2B5EF4-FFF2-40B4-BE49-F238E27FC236}">
                <a16:creationId xmlns:a16="http://schemas.microsoft.com/office/drawing/2014/main" id="{B6A3F136-8677-CF69-A765-78D571D2C076}"/>
              </a:ext>
            </a:extLst>
          </p:cNvPr>
          <p:cNvSpPr>
            <a:spLocks noGrp="1"/>
          </p:cNvSpPr>
          <p:nvPr>
            <p:ph type="title"/>
          </p:nvPr>
        </p:nvSpPr>
        <p:spPr>
          <a:xfrm>
            <a:off x="457200" y="1948891"/>
            <a:ext cx="8229600" cy="1143000"/>
          </a:xfrm>
        </p:spPr>
        <p:txBody>
          <a:bodyPr/>
          <a:lstStyle/>
          <a:p>
            <a:r>
              <a:rPr lang="en-US" b="1" u="sng" dirty="0"/>
              <a:t>Appendix</a:t>
            </a:r>
            <a:br>
              <a:rPr lang="en-US" dirty="0"/>
            </a:br>
            <a:br>
              <a:rPr lang="en-US" dirty="0"/>
            </a:br>
            <a:r>
              <a:rPr lang="en-US" b="1" dirty="0"/>
              <a:t>Unused  S.T.E.E.P.L.E.  Slides</a:t>
            </a:r>
            <a:br>
              <a:rPr lang="en-US" dirty="0"/>
            </a:br>
            <a:endParaRPr lang="en-US" dirty="0"/>
          </a:p>
        </p:txBody>
      </p:sp>
    </p:spTree>
    <p:extLst>
      <p:ext uri="{BB962C8B-B14F-4D97-AF65-F5344CB8AC3E}">
        <p14:creationId xmlns:p14="http://schemas.microsoft.com/office/powerpoint/2010/main" val="12593008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6F0-EB83-B865-71DD-60A4E3801327}"/>
              </a:ext>
            </a:extLst>
          </p:cNvPr>
          <p:cNvSpPr>
            <a:spLocks noGrp="1"/>
          </p:cNvSpPr>
          <p:nvPr>
            <p:ph type="title"/>
          </p:nvPr>
        </p:nvSpPr>
        <p:spPr>
          <a:xfrm>
            <a:off x="3427345" y="-271836"/>
            <a:ext cx="3612873" cy="1143000"/>
          </a:xfrm>
        </p:spPr>
        <p:txBody>
          <a:bodyPr/>
          <a:lstStyle/>
          <a:p>
            <a:r>
              <a:rPr lang="en-US" sz="2800" b="1" u="sng" dirty="0"/>
              <a:t>Technological Analysis</a:t>
            </a:r>
          </a:p>
        </p:txBody>
      </p:sp>
      <p:sp>
        <p:nvSpPr>
          <p:cNvPr id="7" name="Rectangle 6">
            <a:extLst>
              <a:ext uri="{FF2B5EF4-FFF2-40B4-BE49-F238E27FC236}">
                <a16:creationId xmlns:a16="http://schemas.microsoft.com/office/drawing/2014/main" id="{4304967B-266C-CAB2-2719-BAB3E51D158E}"/>
              </a:ext>
            </a:extLst>
          </p:cNvPr>
          <p:cNvSpPr/>
          <p:nvPr/>
        </p:nvSpPr>
        <p:spPr>
          <a:xfrm>
            <a:off x="1560442" y="920681"/>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058FF54-4E84-282F-45C2-194E854DDE91}"/>
              </a:ext>
            </a:extLst>
          </p:cNvPr>
          <p:cNvSpPr txBox="1"/>
          <p:nvPr/>
        </p:nvSpPr>
        <p:spPr>
          <a:xfrm>
            <a:off x="1656526" y="1038740"/>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 name="Rectangle 8">
            <a:extLst>
              <a:ext uri="{FF2B5EF4-FFF2-40B4-BE49-F238E27FC236}">
                <a16:creationId xmlns:a16="http://schemas.microsoft.com/office/drawing/2014/main" id="{53DD3AE4-D042-2560-5914-8FD1919500D3}"/>
              </a:ext>
            </a:extLst>
          </p:cNvPr>
          <p:cNvSpPr/>
          <p:nvPr/>
        </p:nvSpPr>
        <p:spPr>
          <a:xfrm>
            <a:off x="1543879" y="2901876"/>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0B5F1C0-A494-7ECA-2B5D-81FCB93AA4A3}"/>
              </a:ext>
            </a:extLst>
          </p:cNvPr>
          <p:cNvSpPr txBox="1"/>
          <p:nvPr/>
        </p:nvSpPr>
        <p:spPr>
          <a:xfrm>
            <a:off x="1663150" y="3014865"/>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 name="Rectangle 10">
            <a:extLst>
              <a:ext uri="{FF2B5EF4-FFF2-40B4-BE49-F238E27FC236}">
                <a16:creationId xmlns:a16="http://schemas.microsoft.com/office/drawing/2014/main" id="{BEFDFB42-A012-B607-EFBA-7EADD7C941E4}"/>
              </a:ext>
            </a:extLst>
          </p:cNvPr>
          <p:cNvSpPr/>
          <p:nvPr/>
        </p:nvSpPr>
        <p:spPr>
          <a:xfrm>
            <a:off x="1537255" y="4893014"/>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4B25816-8721-DBB0-19BF-1D11874B91E1}"/>
              </a:ext>
            </a:extLst>
          </p:cNvPr>
          <p:cNvSpPr txBox="1"/>
          <p:nvPr/>
        </p:nvSpPr>
        <p:spPr>
          <a:xfrm>
            <a:off x="1656526" y="5006003"/>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6" name="Straight Arrow Connector 15">
            <a:extLst>
              <a:ext uri="{FF2B5EF4-FFF2-40B4-BE49-F238E27FC236}">
                <a16:creationId xmlns:a16="http://schemas.microsoft.com/office/drawing/2014/main" id="{6E8B3F62-587C-DF34-B890-A7DC30F5842D}"/>
              </a:ext>
            </a:extLst>
          </p:cNvPr>
          <p:cNvCxnSpPr/>
          <p:nvPr/>
        </p:nvCxnSpPr>
        <p:spPr>
          <a:xfrm flipH="1">
            <a:off x="1242391" y="2027587"/>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7CBB1B63-4F65-D400-711F-8A7E218DA08F}"/>
              </a:ext>
            </a:extLst>
          </p:cNvPr>
          <p:cNvCxnSpPr/>
          <p:nvPr/>
        </p:nvCxnSpPr>
        <p:spPr>
          <a:xfrm flipH="1">
            <a:off x="1215887" y="3631092"/>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3A4F2ED-B543-264A-D501-68F8C60EB03B}"/>
              </a:ext>
            </a:extLst>
          </p:cNvPr>
          <p:cNvCxnSpPr/>
          <p:nvPr/>
        </p:nvCxnSpPr>
        <p:spPr>
          <a:xfrm flipH="1">
            <a:off x="1215887" y="5403569"/>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E39834A8-661F-C6F0-4DBA-81D130D049E7}"/>
              </a:ext>
            </a:extLst>
          </p:cNvPr>
          <p:cNvSpPr/>
          <p:nvPr/>
        </p:nvSpPr>
        <p:spPr>
          <a:xfrm>
            <a:off x="5655363" y="943874"/>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01B66A9-5092-3049-4357-D3B926F1BD27}"/>
              </a:ext>
            </a:extLst>
          </p:cNvPr>
          <p:cNvSpPr txBox="1"/>
          <p:nvPr/>
        </p:nvSpPr>
        <p:spPr>
          <a:xfrm>
            <a:off x="5720451" y="1061933"/>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1" name="TextBox 20">
            <a:extLst>
              <a:ext uri="{FF2B5EF4-FFF2-40B4-BE49-F238E27FC236}">
                <a16:creationId xmlns:a16="http://schemas.microsoft.com/office/drawing/2014/main" id="{574A5905-E4ED-98AD-06D2-07B51CD07045}"/>
              </a:ext>
            </a:extLst>
          </p:cNvPr>
          <p:cNvSpPr txBox="1"/>
          <p:nvPr/>
        </p:nvSpPr>
        <p:spPr>
          <a:xfrm>
            <a:off x="2753139" y="506896"/>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1st Order </a:t>
            </a:r>
          </a:p>
        </p:txBody>
      </p:sp>
      <p:sp>
        <p:nvSpPr>
          <p:cNvPr id="22" name="TextBox 21">
            <a:extLst>
              <a:ext uri="{FF2B5EF4-FFF2-40B4-BE49-F238E27FC236}">
                <a16:creationId xmlns:a16="http://schemas.microsoft.com/office/drawing/2014/main" id="{E94ACDD6-F5CE-9166-F649-6CD99BBEA75A}"/>
              </a:ext>
            </a:extLst>
          </p:cNvPr>
          <p:cNvSpPr txBox="1"/>
          <p:nvPr/>
        </p:nvSpPr>
        <p:spPr>
          <a:xfrm>
            <a:off x="6642646" y="500272"/>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2nd Order </a:t>
            </a:r>
          </a:p>
        </p:txBody>
      </p:sp>
      <p:sp>
        <p:nvSpPr>
          <p:cNvPr id="23" name="Rectangle 22">
            <a:extLst>
              <a:ext uri="{FF2B5EF4-FFF2-40B4-BE49-F238E27FC236}">
                <a16:creationId xmlns:a16="http://schemas.microsoft.com/office/drawing/2014/main" id="{105BC484-1F7F-B7B2-6EA6-583B5E2D7E14}"/>
              </a:ext>
            </a:extLst>
          </p:cNvPr>
          <p:cNvSpPr/>
          <p:nvPr/>
        </p:nvSpPr>
        <p:spPr>
          <a:xfrm>
            <a:off x="5648739" y="2915135"/>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866DE2F4-6D8B-ED9D-FDBA-0E41A44611B4}"/>
              </a:ext>
            </a:extLst>
          </p:cNvPr>
          <p:cNvSpPr txBox="1"/>
          <p:nvPr/>
        </p:nvSpPr>
        <p:spPr>
          <a:xfrm>
            <a:off x="5713827" y="3033194"/>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5" name="Rectangle 24">
            <a:extLst>
              <a:ext uri="{FF2B5EF4-FFF2-40B4-BE49-F238E27FC236}">
                <a16:creationId xmlns:a16="http://schemas.microsoft.com/office/drawing/2014/main" id="{4C9CAEE8-6B42-4D65-18A5-8D01A4F5A673}"/>
              </a:ext>
            </a:extLst>
          </p:cNvPr>
          <p:cNvSpPr/>
          <p:nvPr/>
        </p:nvSpPr>
        <p:spPr>
          <a:xfrm>
            <a:off x="5632176" y="4896333"/>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81C45F1F-6045-D0D0-4905-F72F1222582C}"/>
              </a:ext>
            </a:extLst>
          </p:cNvPr>
          <p:cNvSpPr txBox="1"/>
          <p:nvPr/>
        </p:nvSpPr>
        <p:spPr>
          <a:xfrm>
            <a:off x="5697264" y="5014392"/>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27" name="Straight Arrow Connector 26">
            <a:extLst>
              <a:ext uri="{FF2B5EF4-FFF2-40B4-BE49-F238E27FC236}">
                <a16:creationId xmlns:a16="http://schemas.microsoft.com/office/drawing/2014/main" id="{557DFC5D-EFFC-56A8-4A57-B4BED1FDDCE4}"/>
              </a:ext>
            </a:extLst>
          </p:cNvPr>
          <p:cNvCxnSpPr>
            <a:cxnSpLocks/>
          </p:cNvCxnSpPr>
          <p:nvPr/>
        </p:nvCxnSpPr>
        <p:spPr>
          <a:xfrm flipH="1">
            <a:off x="5418963" y="2027587"/>
            <a:ext cx="236400" cy="33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4182478F-390B-2CE2-3F65-90436F81A9C8}"/>
              </a:ext>
            </a:extLst>
          </p:cNvPr>
          <p:cNvCxnSpPr>
            <a:cxnSpLocks/>
          </p:cNvCxnSpPr>
          <p:nvPr/>
        </p:nvCxnSpPr>
        <p:spPr>
          <a:xfrm flipH="1">
            <a:off x="5402400" y="3644356"/>
            <a:ext cx="25296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BDF265A-0CCD-A05C-F95D-BE85E99FC729}"/>
              </a:ext>
            </a:extLst>
          </p:cNvPr>
          <p:cNvCxnSpPr>
            <a:cxnSpLocks/>
          </p:cNvCxnSpPr>
          <p:nvPr/>
        </p:nvCxnSpPr>
        <p:spPr>
          <a:xfrm flipH="1">
            <a:off x="5395776" y="5367138"/>
            <a:ext cx="25958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 name="Picture 2" descr="A diagram of a political system&#10;&#10;Description automatically generated with medium confidence">
            <a:extLst>
              <a:ext uri="{FF2B5EF4-FFF2-40B4-BE49-F238E27FC236}">
                <a16:creationId xmlns:a16="http://schemas.microsoft.com/office/drawing/2014/main" id="{F00C6416-C7DC-60EB-B9DD-54C976C997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579"/>
          <a:stretch/>
        </p:blipFill>
        <p:spPr>
          <a:xfrm>
            <a:off x="0" y="1061933"/>
            <a:ext cx="1292088" cy="5070510"/>
          </a:xfrm>
          <a:prstGeom prst="rect">
            <a:avLst/>
          </a:prstGeom>
        </p:spPr>
      </p:pic>
    </p:spTree>
    <p:extLst>
      <p:ext uri="{BB962C8B-B14F-4D97-AF65-F5344CB8AC3E}">
        <p14:creationId xmlns:p14="http://schemas.microsoft.com/office/powerpoint/2010/main" val="3611129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6F0-EB83-B865-71DD-60A4E3801327}"/>
              </a:ext>
            </a:extLst>
          </p:cNvPr>
          <p:cNvSpPr>
            <a:spLocks noGrp="1"/>
          </p:cNvSpPr>
          <p:nvPr>
            <p:ph type="title"/>
          </p:nvPr>
        </p:nvSpPr>
        <p:spPr>
          <a:xfrm>
            <a:off x="3115917" y="-352839"/>
            <a:ext cx="3856383" cy="1143000"/>
          </a:xfrm>
        </p:spPr>
        <p:txBody>
          <a:bodyPr/>
          <a:lstStyle/>
          <a:p>
            <a:r>
              <a:rPr lang="en-US" sz="2800" b="1" u="sng" dirty="0"/>
              <a:t>Environmental  Analysis</a:t>
            </a:r>
          </a:p>
        </p:txBody>
      </p:sp>
      <p:sp>
        <p:nvSpPr>
          <p:cNvPr id="7" name="Rectangle 6">
            <a:extLst>
              <a:ext uri="{FF2B5EF4-FFF2-40B4-BE49-F238E27FC236}">
                <a16:creationId xmlns:a16="http://schemas.microsoft.com/office/drawing/2014/main" id="{4304967B-266C-CAB2-2719-BAB3E51D158E}"/>
              </a:ext>
            </a:extLst>
          </p:cNvPr>
          <p:cNvSpPr/>
          <p:nvPr/>
        </p:nvSpPr>
        <p:spPr>
          <a:xfrm>
            <a:off x="1560442" y="920681"/>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058FF54-4E84-282F-45C2-194E854DDE91}"/>
              </a:ext>
            </a:extLst>
          </p:cNvPr>
          <p:cNvSpPr txBox="1"/>
          <p:nvPr/>
        </p:nvSpPr>
        <p:spPr>
          <a:xfrm>
            <a:off x="1656526" y="1038740"/>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 name="Rectangle 8">
            <a:extLst>
              <a:ext uri="{FF2B5EF4-FFF2-40B4-BE49-F238E27FC236}">
                <a16:creationId xmlns:a16="http://schemas.microsoft.com/office/drawing/2014/main" id="{53DD3AE4-D042-2560-5914-8FD1919500D3}"/>
              </a:ext>
            </a:extLst>
          </p:cNvPr>
          <p:cNvSpPr/>
          <p:nvPr/>
        </p:nvSpPr>
        <p:spPr>
          <a:xfrm>
            <a:off x="1543879" y="2901876"/>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0B5F1C0-A494-7ECA-2B5D-81FCB93AA4A3}"/>
              </a:ext>
            </a:extLst>
          </p:cNvPr>
          <p:cNvSpPr txBox="1"/>
          <p:nvPr/>
        </p:nvSpPr>
        <p:spPr>
          <a:xfrm>
            <a:off x="1663150" y="3014865"/>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 name="Rectangle 10">
            <a:extLst>
              <a:ext uri="{FF2B5EF4-FFF2-40B4-BE49-F238E27FC236}">
                <a16:creationId xmlns:a16="http://schemas.microsoft.com/office/drawing/2014/main" id="{BEFDFB42-A012-B607-EFBA-7EADD7C941E4}"/>
              </a:ext>
            </a:extLst>
          </p:cNvPr>
          <p:cNvSpPr/>
          <p:nvPr/>
        </p:nvSpPr>
        <p:spPr>
          <a:xfrm>
            <a:off x="1537255" y="4893014"/>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4B25816-8721-DBB0-19BF-1D11874B91E1}"/>
              </a:ext>
            </a:extLst>
          </p:cNvPr>
          <p:cNvSpPr txBox="1"/>
          <p:nvPr/>
        </p:nvSpPr>
        <p:spPr>
          <a:xfrm>
            <a:off x="1656526" y="5006003"/>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6" name="Straight Arrow Connector 15">
            <a:extLst>
              <a:ext uri="{FF2B5EF4-FFF2-40B4-BE49-F238E27FC236}">
                <a16:creationId xmlns:a16="http://schemas.microsoft.com/office/drawing/2014/main" id="{6E8B3F62-587C-DF34-B890-A7DC30F5842D}"/>
              </a:ext>
            </a:extLst>
          </p:cNvPr>
          <p:cNvCxnSpPr/>
          <p:nvPr/>
        </p:nvCxnSpPr>
        <p:spPr>
          <a:xfrm flipH="1">
            <a:off x="1242391" y="2027587"/>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7CBB1B63-4F65-D400-711F-8A7E218DA08F}"/>
              </a:ext>
            </a:extLst>
          </p:cNvPr>
          <p:cNvCxnSpPr/>
          <p:nvPr/>
        </p:nvCxnSpPr>
        <p:spPr>
          <a:xfrm flipH="1">
            <a:off x="1215887" y="3631092"/>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3A4F2ED-B543-264A-D501-68F8C60EB03B}"/>
              </a:ext>
            </a:extLst>
          </p:cNvPr>
          <p:cNvCxnSpPr/>
          <p:nvPr/>
        </p:nvCxnSpPr>
        <p:spPr>
          <a:xfrm flipH="1">
            <a:off x="1215887" y="5403569"/>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E39834A8-661F-C6F0-4DBA-81D130D049E7}"/>
              </a:ext>
            </a:extLst>
          </p:cNvPr>
          <p:cNvSpPr/>
          <p:nvPr/>
        </p:nvSpPr>
        <p:spPr>
          <a:xfrm>
            <a:off x="5655363" y="943874"/>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01B66A9-5092-3049-4357-D3B926F1BD27}"/>
              </a:ext>
            </a:extLst>
          </p:cNvPr>
          <p:cNvSpPr txBox="1"/>
          <p:nvPr/>
        </p:nvSpPr>
        <p:spPr>
          <a:xfrm>
            <a:off x="5720451" y="1061933"/>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1" name="TextBox 20">
            <a:extLst>
              <a:ext uri="{FF2B5EF4-FFF2-40B4-BE49-F238E27FC236}">
                <a16:creationId xmlns:a16="http://schemas.microsoft.com/office/drawing/2014/main" id="{574A5905-E4ED-98AD-06D2-07B51CD07045}"/>
              </a:ext>
            </a:extLst>
          </p:cNvPr>
          <p:cNvSpPr txBox="1"/>
          <p:nvPr/>
        </p:nvSpPr>
        <p:spPr>
          <a:xfrm>
            <a:off x="2753139" y="506896"/>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1st Order </a:t>
            </a:r>
          </a:p>
        </p:txBody>
      </p:sp>
      <p:sp>
        <p:nvSpPr>
          <p:cNvPr id="22" name="TextBox 21">
            <a:extLst>
              <a:ext uri="{FF2B5EF4-FFF2-40B4-BE49-F238E27FC236}">
                <a16:creationId xmlns:a16="http://schemas.microsoft.com/office/drawing/2014/main" id="{E94ACDD6-F5CE-9166-F649-6CD99BBEA75A}"/>
              </a:ext>
            </a:extLst>
          </p:cNvPr>
          <p:cNvSpPr txBox="1"/>
          <p:nvPr/>
        </p:nvSpPr>
        <p:spPr>
          <a:xfrm>
            <a:off x="6642646" y="500272"/>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2nd Order </a:t>
            </a:r>
          </a:p>
        </p:txBody>
      </p:sp>
      <p:sp>
        <p:nvSpPr>
          <p:cNvPr id="23" name="Rectangle 22">
            <a:extLst>
              <a:ext uri="{FF2B5EF4-FFF2-40B4-BE49-F238E27FC236}">
                <a16:creationId xmlns:a16="http://schemas.microsoft.com/office/drawing/2014/main" id="{105BC484-1F7F-B7B2-6EA6-583B5E2D7E14}"/>
              </a:ext>
            </a:extLst>
          </p:cNvPr>
          <p:cNvSpPr/>
          <p:nvPr/>
        </p:nvSpPr>
        <p:spPr>
          <a:xfrm>
            <a:off x="5648739" y="2915135"/>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866DE2F4-6D8B-ED9D-FDBA-0E41A44611B4}"/>
              </a:ext>
            </a:extLst>
          </p:cNvPr>
          <p:cNvSpPr txBox="1"/>
          <p:nvPr/>
        </p:nvSpPr>
        <p:spPr>
          <a:xfrm>
            <a:off x="5713827" y="3033194"/>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5" name="Rectangle 24">
            <a:extLst>
              <a:ext uri="{FF2B5EF4-FFF2-40B4-BE49-F238E27FC236}">
                <a16:creationId xmlns:a16="http://schemas.microsoft.com/office/drawing/2014/main" id="{4C9CAEE8-6B42-4D65-18A5-8D01A4F5A673}"/>
              </a:ext>
            </a:extLst>
          </p:cNvPr>
          <p:cNvSpPr/>
          <p:nvPr/>
        </p:nvSpPr>
        <p:spPr>
          <a:xfrm>
            <a:off x="5632176" y="4896333"/>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81C45F1F-6045-D0D0-4905-F72F1222582C}"/>
              </a:ext>
            </a:extLst>
          </p:cNvPr>
          <p:cNvSpPr txBox="1"/>
          <p:nvPr/>
        </p:nvSpPr>
        <p:spPr>
          <a:xfrm>
            <a:off x="5697264" y="5014392"/>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27" name="Straight Arrow Connector 26">
            <a:extLst>
              <a:ext uri="{FF2B5EF4-FFF2-40B4-BE49-F238E27FC236}">
                <a16:creationId xmlns:a16="http://schemas.microsoft.com/office/drawing/2014/main" id="{557DFC5D-EFFC-56A8-4A57-B4BED1FDDCE4}"/>
              </a:ext>
            </a:extLst>
          </p:cNvPr>
          <p:cNvCxnSpPr>
            <a:cxnSpLocks/>
          </p:cNvCxnSpPr>
          <p:nvPr/>
        </p:nvCxnSpPr>
        <p:spPr>
          <a:xfrm flipH="1">
            <a:off x="5418963" y="2027587"/>
            <a:ext cx="236400" cy="33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4182478F-390B-2CE2-3F65-90436F81A9C8}"/>
              </a:ext>
            </a:extLst>
          </p:cNvPr>
          <p:cNvCxnSpPr>
            <a:cxnSpLocks/>
          </p:cNvCxnSpPr>
          <p:nvPr/>
        </p:nvCxnSpPr>
        <p:spPr>
          <a:xfrm flipH="1">
            <a:off x="5402400" y="3644356"/>
            <a:ext cx="25296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BDF265A-0CCD-A05C-F95D-BE85E99FC729}"/>
              </a:ext>
            </a:extLst>
          </p:cNvPr>
          <p:cNvCxnSpPr>
            <a:cxnSpLocks/>
          </p:cNvCxnSpPr>
          <p:nvPr/>
        </p:nvCxnSpPr>
        <p:spPr>
          <a:xfrm flipH="1">
            <a:off x="5395776" y="5367138"/>
            <a:ext cx="25958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 name="Picture 2" descr="A diagram of a political system&#10;&#10;Description automatically generated with medium confidence">
            <a:extLst>
              <a:ext uri="{FF2B5EF4-FFF2-40B4-BE49-F238E27FC236}">
                <a16:creationId xmlns:a16="http://schemas.microsoft.com/office/drawing/2014/main" id="{E1F92A9C-7BD0-48AD-ABDD-6AE42D9A9E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442" y="1381540"/>
            <a:ext cx="1292087" cy="5039137"/>
          </a:xfrm>
          <a:prstGeom prst="rect">
            <a:avLst/>
          </a:prstGeom>
        </p:spPr>
      </p:pic>
    </p:spTree>
    <p:extLst>
      <p:ext uri="{BB962C8B-B14F-4D97-AF65-F5344CB8AC3E}">
        <p14:creationId xmlns:p14="http://schemas.microsoft.com/office/powerpoint/2010/main" val="39050846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6F0-EB83-B865-71DD-60A4E3801327}"/>
              </a:ext>
            </a:extLst>
          </p:cNvPr>
          <p:cNvSpPr>
            <a:spLocks noGrp="1"/>
          </p:cNvSpPr>
          <p:nvPr>
            <p:ph type="title"/>
          </p:nvPr>
        </p:nvSpPr>
        <p:spPr>
          <a:xfrm>
            <a:off x="3662569" y="-352839"/>
            <a:ext cx="2912165" cy="1143000"/>
          </a:xfrm>
        </p:spPr>
        <p:txBody>
          <a:bodyPr/>
          <a:lstStyle/>
          <a:p>
            <a:r>
              <a:rPr lang="en-US" sz="2800" b="1" u="sng" dirty="0"/>
              <a:t>Political  Analysis</a:t>
            </a:r>
          </a:p>
        </p:txBody>
      </p:sp>
      <p:sp>
        <p:nvSpPr>
          <p:cNvPr id="7" name="Rectangle 6">
            <a:extLst>
              <a:ext uri="{FF2B5EF4-FFF2-40B4-BE49-F238E27FC236}">
                <a16:creationId xmlns:a16="http://schemas.microsoft.com/office/drawing/2014/main" id="{4304967B-266C-CAB2-2719-BAB3E51D158E}"/>
              </a:ext>
            </a:extLst>
          </p:cNvPr>
          <p:cNvSpPr/>
          <p:nvPr/>
        </p:nvSpPr>
        <p:spPr>
          <a:xfrm>
            <a:off x="1560442" y="920681"/>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058FF54-4E84-282F-45C2-194E854DDE91}"/>
              </a:ext>
            </a:extLst>
          </p:cNvPr>
          <p:cNvSpPr txBox="1"/>
          <p:nvPr/>
        </p:nvSpPr>
        <p:spPr>
          <a:xfrm>
            <a:off x="1656526" y="1038740"/>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 name="Rectangle 8">
            <a:extLst>
              <a:ext uri="{FF2B5EF4-FFF2-40B4-BE49-F238E27FC236}">
                <a16:creationId xmlns:a16="http://schemas.microsoft.com/office/drawing/2014/main" id="{53DD3AE4-D042-2560-5914-8FD1919500D3}"/>
              </a:ext>
            </a:extLst>
          </p:cNvPr>
          <p:cNvSpPr/>
          <p:nvPr/>
        </p:nvSpPr>
        <p:spPr>
          <a:xfrm>
            <a:off x="1543879" y="2901876"/>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0B5F1C0-A494-7ECA-2B5D-81FCB93AA4A3}"/>
              </a:ext>
            </a:extLst>
          </p:cNvPr>
          <p:cNvSpPr txBox="1"/>
          <p:nvPr/>
        </p:nvSpPr>
        <p:spPr>
          <a:xfrm>
            <a:off x="1663150" y="3014865"/>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 name="Rectangle 10">
            <a:extLst>
              <a:ext uri="{FF2B5EF4-FFF2-40B4-BE49-F238E27FC236}">
                <a16:creationId xmlns:a16="http://schemas.microsoft.com/office/drawing/2014/main" id="{BEFDFB42-A012-B607-EFBA-7EADD7C941E4}"/>
              </a:ext>
            </a:extLst>
          </p:cNvPr>
          <p:cNvSpPr/>
          <p:nvPr/>
        </p:nvSpPr>
        <p:spPr>
          <a:xfrm>
            <a:off x="1537255" y="4893014"/>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4B25816-8721-DBB0-19BF-1D11874B91E1}"/>
              </a:ext>
            </a:extLst>
          </p:cNvPr>
          <p:cNvSpPr txBox="1"/>
          <p:nvPr/>
        </p:nvSpPr>
        <p:spPr>
          <a:xfrm>
            <a:off x="1656526" y="5006003"/>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6" name="Straight Arrow Connector 15">
            <a:extLst>
              <a:ext uri="{FF2B5EF4-FFF2-40B4-BE49-F238E27FC236}">
                <a16:creationId xmlns:a16="http://schemas.microsoft.com/office/drawing/2014/main" id="{6E8B3F62-587C-DF34-B890-A7DC30F5842D}"/>
              </a:ext>
            </a:extLst>
          </p:cNvPr>
          <p:cNvCxnSpPr/>
          <p:nvPr/>
        </p:nvCxnSpPr>
        <p:spPr>
          <a:xfrm flipH="1">
            <a:off x="1242391" y="2027587"/>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7CBB1B63-4F65-D400-711F-8A7E218DA08F}"/>
              </a:ext>
            </a:extLst>
          </p:cNvPr>
          <p:cNvCxnSpPr/>
          <p:nvPr/>
        </p:nvCxnSpPr>
        <p:spPr>
          <a:xfrm flipH="1">
            <a:off x="1215887" y="3631092"/>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3A4F2ED-B543-264A-D501-68F8C60EB03B}"/>
              </a:ext>
            </a:extLst>
          </p:cNvPr>
          <p:cNvCxnSpPr/>
          <p:nvPr/>
        </p:nvCxnSpPr>
        <p:spPr>
          <a:xfrm flipH="1">
            <a:off x="1215887" y="5403569"/>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E39834A8-661F-C6F0-4DBA-81D130D049E7}"/>
              </a:ext>
            </a:extLst>
          </p:cNvPr>
          <p:cNvSpPr/>
          <p:nvPr/>
        </p:nvSpPr>
        <p:spPr>
          <a:xfrm>
            <a:off x="5655363" y="943874"/>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01B66A9-5092-3049-4357-D3B926F1BD27}"/>
              </a:ext>
            </a:extLst>
          </p:cNvPr>
          <p:cNvSpPr txBox="1"/>
          <p:nvPr/>
        </p:nvSpPr>
        <p:spPr>
          <a:xfrm>
            <a:off x="5720451" y="1061933"/>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1" name="TextBox 20">
            <a:extLst>
              <a:ext uri="{FF2B5EF4-FFF2-40B4-BE49-F238E27FC236}">
                <a16:creationId xmlns:a16="http://schemas.microsoft.com/office/drawing/2014/main" id="{574A5905-E4ED-98AD-06D2-07B51CD07045}"/>
              </a:ext>
            </a:extLst>
          </p:cNvPr>
          <p:cNvSpPr txBox="1"/>
          <p:nvPr/>
        </p:nvSpPr>
        <p:spPr>
          <a:xfrm>
            <a:off x="2753139" y="506896"/>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1st Order </a:t>
            </a:r>
          </a:p>
        </p:txBody>
      </p:sp>
      <p:sp>
        <p:nvSpPr>
          <p:cNvPr id="22" name="TextBox 21">
            <a:extLst>
              <a:ext uri="{FF2B5EF4-FFF2-40B4-BE49-F238E27FC236}">
                <a16:creationId xmlns:a16="http://schemas.microsoft.com/office/drawing/2014/main" id="{E94ACDD6-F5CE-9166-F649-6CD99BBEA75A}"/>
              </a:ext>
            </a:extLst>
          </p:cNvPr>
          <p:cNvSpPr txBox="1"/>
          <p:nvPr/>
        </p:nvSpPr>
        <p:spPr>
          <a:xfrm>
            <a:off x="6642646" y="500272"/>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2nd Order </a:t>
            </a:r>
          </a:p>
        </p:txBody>
      </p:sp>
      <p:sp>
        <p:nvSpPr>
          <p:cNvPr id="23" name="Rectangle 22">
            <a:extLst>
              <a:ext uri="{FF2B5EF4-FFF2-40B4-BE49-F238E27FC236}">
                <a16:creationId xmlns:a16="http://schemas.microsoft.com/office/drawing/2014/main" id="{105BC484-1F7F-B7B2-6EA6-583B5E2D7E14}"/>
              </a:ext>
            </a:extLst>
          </p:cNvPr>
          <p:cNvSpPr/>
          <p:nvPr/>
        </p:nvSpPr>
        <p:spPr>
          <a:xfrm>
            <a:off x="5648739" y="2915135"/>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866DE2F4-6D8B-ED9D-FDBA-0E41A44611B4}"/>
              </a:ext>
            </a:extLst>
          </p:cNvPr>
          <p:cNvSpPr txBox="1"/>
          <p:nvPr/>
        </p:nvSpPr>
        <p:spPr>
          <a:xfrm>
            <a:off x="5713827" y="3033194"/>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5" name="Rectangle 24">
            <a:extLst>
              <a:ext uri="{FF2B5EF4-FFF2-40B4-BE49-F238E27FC236}">
                <a16:creationId xmlns:a16="http://schemas.microsoft.com/office/drawing/2014/main" id="{4C9CAEE8-6B42-4D65-18A5-8D01A4F5A673}"/>
              </a:ext>
            </a:extLst>
          </p:cNvPr>
          <p:cNvSpPr/>
          <p:nvPr/>
        </p:nvSpPr>
        <p:spPr>
          <a:xfrm>
            <a:off x="5632176" y="4896333"/>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81C45F1F-6045-D0D0-4905-F72F1222582C}"/>
              </a:ext>
            </a:extLst>
          </p:cNvPr>
          <p:cNvSpPr txBox="1"/>
          <p:nvPr/>
        </p:nvSpPr>
        <p:spPr>
          <a:xfrm>
            <a:off x="5697264" y="5014392"/>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27" name="Straight Arrow Connector 26">
            <a:extLst>
              <a:ext uri="{FF2B5EF4-FFF2-40B4-BE49-F238E27FC236}">
                <a16:creationId xmlns:a16="http://schemas.microsoft.com/office/drawing/2014/main" id="{557DFC5D-EFFC-56A8-4A57-B4BED1FDDCE4}"/>
              </a:ext>
            </a:extLst>
          </p:cNvPr>
          <p:cNvCxnSpPr>
            <a:cxnSpLocks/>
          </p:cNvCxnSpPr>
          <p:nvPr/>
        </p:nvCxnSpPr>
        <p:spPr>
          <a:xfrm flipH="1">
            <a:off x="5418963" y="2027587"/>
            <a:ext cx="236400" cy="33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4182478F-390B-2CE2-3F65-90436F81A9C8}"/>
              </a:ext>
            </a:extLst>
          </p:cNvPr>
          <p:cNvCxnSpPr>
            <a:cxnSpLocks/>
          </p:cNvCxnSpPr>
          <p:nvPr/>
        </p:nvCxnSpPr>
        <p:spPr>
          <a:xfrm flipH="1">
            <a:off x="5402400" y="3644356"/>
            <a:ext cx="25296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BDF265A-0CCD-A05C-F95D-BE85E99FC729}"/>
              </a:ext>
            </a:extLst>
          </p:cNvPr>
          <p:cNvCxnSpPr>
            <a:cxnSpLocks/>
          </p:cNvCxnSpPr>
          <p:nvPr/>
        </p:nvCxnSpPr>
        <p:spPr>
          <a:xfrm flipH="1">
            <a:off x="5395776" y="5367138"/>
            <a:ext cx="25958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6" name="Picture 5" descr="A diagram of a political system&#10;&#10;Description automatically generated with medium confidence">
            <a:extLst>
              <a:ext uri="{FF2B5EF4-FFF2-40B4-BE49-F238E27FC236}">
                <a16:creationId xmlns:a16="http://schemas.microsoft.com/office/drawing/2014/main" id="{CD989AC8-B580-E02A-012E-358DF4897F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564" y="1371603"/>
            <a:ext cx="1311966" cy="4899988"/>
          </a:xfrm>
          <a:prstGeom prst="rect">
            <a:avLst/>
          </a:prstGeom>
        </p:spPr>
      </p:pic>
    </p:spTree>
    <p:extLst>
      <p:ext uri="{BB962C8B-B14F-4D97-AF65-F5344CB8AC3E}">
        <p14:creationId xmlns:p14="http://schemas.microsoft.com/office/powerpoint/2010/main" val="1928760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6F0-EB83-B865-71DD-60A4E3801327}"/>
              </a:ext>
            </a:extLst>
          </p:cNvPr>
          <p:cNvSpPr>
            <a:spLocks noGrp="1"/>
          </p:cNvSpPr>
          <p:nvPr>
            <p:ph type="title"/>
          </p:nvPr>
        </p:nvSpPr>
        <p:spPr>
          <a:xfrm>
            <a:off x="3662569" y="-352839"/>
            <a:ext cx="2912165" cy="1143000"/>
          </a:xfrm>
        </p:spPr>
        <p:txBody>
          <a:bodyPr/>
          <a:lstStyle/>
          <a:p>
            <a:r>
              <a:rPr lang="en-US" sz="2800" b="1" u="sng" dirty="0"/>
              <a:t>Ethical  Analysis</a:t>
            </a:r>
          </a:p>
        </p:txBody>
      </p:sp>
      <p:sp>
        <p:nvSpPr>
          <p:cNvPr id="7" name="Rectangle 6">
            <a:extLst>
              <a:ext uri="{FF2B5EF4-FFF2-40B4-BE49-F238E27FC236}">
                <a16:creationId xmlns:a16="http://schemas.microsoft.com/office/drawing/2014/main" id="{4304967B-266C-CAB2-2719-BAB3E51D158E}"/>
              </a:ext>
            </a:extLst>
          </p:cNvPr>
          <p:cNvSpPr/>
          <p:nvPr/>
        </p:nvSpPr>
        <p:spPr>
          <a:xfrm>
            <a:off x="1560442" y="920681"/>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058FF54-4E84-282F-45C2-194E854DDE91}"/>
              </a:ext>
            </a:extLst>
          </p:cNvPr>
          <p:cNvSpPr txBox="1"/>
          <p:nvPr/>
        </p:nvSpPr>
        <p:spPr>
          <a:xfrm>
            <a:off x="1656526" y="1038740"/>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 name="Rectangle 8">
            <a:extLst>
              <a:ext uri="{FF2B5EF4-FFF2-40B4-BE49-F238E27FC236}">
                <a16:creationId xmlns:a16="http://schemas.microsoft.com/office/drawing/2014/main" id="{53DD3AE4-D042-2560-5914-8FD1919500D3}"/>
              </a:ext>
            </a:extLst>
          </p:cNvPr>
          <p:cNvSpPr/>
          <p:nvPr/>
        </p:nvSpPr>
        <p:spPr>
          <a:xfrm>
            <a:off x="1543879" y="2901876"/>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0B5F1C0-A494-7ECA-2B5D-81FCB93AA4A3}"/>
              </a:ext>
            </a:extLst>
          </p:cNvPr>
          <p:cNvSpPr txBox="1"/>
          <p:nvPr/>
        </p:nvSpPr>
        <p:spPr>
          <a:xfrm>
            <a:off x="1663150" y="3014865"/>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 name="Rectangle 10">
            <a:extLst>
              <a:ext uri="{FF2B5EF4-FFF2-40B4-BE49-F238E27FC236}">
                <a16:creationId xmlns:a16="http://schemas.microsoft.com/office/drawing/2014/main" id="{BEFDFB42-A012-B607-EFBA-7EADD7C941E4}"/>
              </a:ext>
            </a:extLst>
          </p:cNvPr>
          <p:cNvSpPr/>
          <p:nvPr/>
        </p:nvSpPr>
        <p:spPr>
          <a:xfrm>
            <a:off x="1537255" y="4893014"/>
            <a:ext cx="3856383"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4B25816-8721-DBB0-19BF-1D11874B91E1}"/>
              </a:ext>
            </a:extLst>
          </p:cNvPr>
          <p:cNvSpPr txBox="1"/>
          <p:nvPr/>
        </p:nvSpPr>
        <p:spPr>
          <a:xfrm>
            <a:off x="1656526" y="5006003"/>
            <a:ext cx="352839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6" name="Straight Arrow Connector 15">
            <a:extLst>
              <a:ext uri="{FF2B5EF4-FFF2-40B4-BE49-F238E27FC236}">
                <a16:creationId xmlns:a16="http://schemas.microsoft.com/office/drawing/2014/main" id="{6E8B3F62-587C-DF34-B890-A7DC30F5842D}"/>
              </a:ext>
            </a:extLst>
          </p:cNvPr>
          <p:cNvCxnSpPr/>
          <p:nvPr/>
        </p:nvCxnSpPr>
        <p:spPr>
          <a:xfrm flipH="1">
            <a:off x="1242391" y="2027587"/>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7CBB1B63-4F65-D400-711F-8A7E218DA08F}"/>
              </a:ext>
            </a:extLst>
          </p:cNvPr>
          <p:cNvCxnSpPr/>
          <p:nvPr/>
        </p:nvCxnSpPr>
        <p:spPr>
          <a:xfrm flipH="1">
            <a:off x="1215887" y="3631092"/>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3A4F2ED-B543-264A-D501-68F8C60EB03B}"/>
              </a:ext>
            </a:extLst>
          </p:cNvPr>
          <p:cNvCxnSpPr/>
          <p:nvPr/>
        </p:nvCxnSpPr>
        <p:spPr>
          <a:xfrm flipH="1">
            <a:off x="1215887" y="5403569"/>
            <a:ext cx="30148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E39834A8-661F-C6F0-4DBA-81D130D049E7}"/>
              </a:ext>
            </a:extLst>
          </p:cNvPr>
          <p:cNvSpPr/>
          <p:nvPr/>
        </p:nvSpPr>
        <p:spPr>
          <a:xfrm>
            <a:off x="5655363" y="943874"/>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01B66A9-5092-3049-4357-D3B926F1BD27}"/>
              </a:ext>
            </a:extLst>
          </p:cNvPr>
          <p:cNvSpPr txBox="1"/>
          <p:nvPr/>
        </p:nvSpPr>
        <p:spPr>
          <a:xfrm>
            <a:off x="5720451" y="1061933"/>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1" name="TextBox 20">
            <a:extLst>
              <a:ext uri="{FF2B5EF4-FFF2-40B4-BE49-F238E27FC236}">
                <a16:creationId xmlns:a16="http://schemas.microsoft.com/office/drawing/2014/main" id="{574A5905-E4ED-98AD-06D2-07B51CD07045}"/>
              </a:ext>
            </a:extLst>
          </p:cNvPr>
          <p:cNvSpPr txBox="1"/>
          <p:nvPr/>
        </p:nvSpPr>
        <p:spPr>
          <a:xfrm>
            <a:off x="2753139" y="506896"/>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1st Order </a:t>
            </a:r>
          </a:p>
        </p:txBody>
      </p:sp>
      <p:sp>
        <p:nvSpPr>
          <p:cNvPr id="22" name="TextBox 21">
            <a:extLst>
              <a:ext uri="{FF2B5EF4-FFF2-40B4-BE49-F238E27FC236}">
                <a16:creationId xmlns:a16="http://schemas.microsoft.com/office/drawing/2014/main" id="{E94ACDD6-F5CE-9166-F649-6CD99BBEA75A}"/>
              </a:ext>
            </a:extLst>
          </p:cNvPr>
          <p:cNvSpPr txBox="1"/>
          <p:nvPr/>
        </p:nvSpPr>
        <p:spPr>
          <a:xfrm>
            <a:off x="6642646" y="500272"/>
            <a:ext cx="181886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2nd Order </a:t>
            </a:r>
          </a:p>
        </p:txBody>
      </p:sp>
      <p:sp>
        <p:nvSpPr>
          <p:cNvPr id="23" name="Rectangle 22">
            <a:extLst>
              <a:ext uri="{FF2B5EF4-FFF2-40B4-BE49-F238E27FC236}">
                <a16:creationId xmlns:a16="http://schemas.microsoft.com/office/drawing/2014/main" id="{105BC484-1F7F-B7B2-6EA6-583B5E2D7E14}"/>
              </a:ext>
            </a:extLst>
          </p:cNvPr>
          <p:cNvSpPr/>
          <p:nvPr/>
        </p:nvSpPr>
        <p:spPr>
          <a:xfrm>
            <a:off x="5648739" y="2915135"/>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866DE2F4-6D8B-ED9D-FDBA-0E41A44611B4}"/>
              </a:ext>
            </a:extLst>
          </p:cNvPr>
          <p:cNvSpPr txBox="1"/>
          <p:nvPr/>
        </p:nvSpPr>
        <p:spPr>
          <a:xfrm>
            <a:off x="5713827" y="3033194"/>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5" name="Rectangle 24">
            <a:extLst>
              <a:ext uri="{FF2B5EF4-FFF2-40B4-BE49-F238E27FC236}">
                <a16:creationId xmlns:a16="http://schemas.microsoft.com/office/drawing/2014/main" id="{4C9CAEE8-6B42-4D65-18A5-8D01A4F5A673}"/>
              </a:ext>
            </a:extLst>
          </p:cNvPr>
          <p:cNvSpPr/>
          <p:nvPr/>
        </p:nvSpPr>
        <p:spPr>
          <a:xfrm>
            <a:off x="5632176" y="4896333"/>
            <a:ext cx="3491944" cy="1743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81C45F1F-6045-D0D0-4905-F72F1222582C}"/>
              </a:ext>
            </a:extLst>
          </p:cNvPr>
          <p:cNvSpPr txBox="1"/>
          <p:nvPr/>
        </p:nvSpPr>
        <p:spPr>
          <a:xfrm>
            <a:off x="5697264" y="5014392"/>
            <a:ext cx="31949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27" name="Straight Arrow Connector 26">
            <a:extLst>
              <a:ext uri="{FF2B5EF4-FFF2-40B4-BE49-F238E27FC236}">
                <a16:creationId xmlns:a16="http://schemas.microsoft.com/office/drawing/2014/main" id="{557DFC5D-EFFC-56A8-4A57-B4BED1FDDCE4}"/>
              </a:ext>
            </a:extLst>
          </p:cNvPr>
          <p:cNvCxnSpPr>
            <a:cxnSpLocks/>
          </p:cNvCxnSpPr>
          <p:nvPr/>
        </p:nvCxnSpPr>
        <p:spPr>
          <a:xfrm flipH="1">
            <a:off x="5418963" y="2027587"/>
            <a:ext cx="236400" cy="33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4182478F-390B-2CE2-3F65-90436F81A9C8}"/>
              </a:ext>
            </a:extLst>
          </p:cNvPr>
          <p:cNvCxnSpPr>
            <a:cxnSpLocks/>
          </p:cNvCxnSpPr>
          <p:nvPr/>
        </p:nvCxnSpPr>
        <p:spPr>
          <a:xfrm flipH="1">
            <a:off x="5402400" y="3644356"/>
            <a:ext cx="25296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BDF265A-0CCD-A05C-F95D-BE85E99FC729}"/>
              </a:ext>
            </a:extLst>
          </p:cNvPr>
          <p:cNvCxnSpPr>
            <a:cxnSpLocks/>
          </p:cNvCxnSpPr>
          <p:nvPr/>
        </p:nvCxnSpPr>
        <p:spPr>
          <a:xfrm flipH="1">
            <a:off x="5395776" y="5367138"/>
            <a:ext cx="25958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 name="Picture 2" descr="A diagram of a political system&#10;&#10;Description automatically generated with medium confidence">
            <a:extLst>
              <a:ext uri="{FF2B5EF4-FFF2-40B4-BE49-F238E27FC236}">
                <a16:creationId xmlns:a16="http://schemas.microsoft.com/office/drawing/2014/main" id="{F7440BBB-EFEF-A45D-0EA6-B7451F1C61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914" y="1614848"/>
            <a:ext cx="1210914" cy="4020635"/>
          </a:xfrm>
          <a:prstGeom prst="rect">
            <a:avLst/>
          </a:prstGeom>
        </p:spPr>
      </p:pic>
    </p:spTree>
    <p:extLst>
      <p:ext uri="{BB962C8B-B14F-4D97-AF65-F5344CB8AC3E}">
        <p14:creationId xmlns:p14="http://schemas.microsoft.com/office/powerpoint/2010/main" val="2310403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hain&#10;&#10;Description automatically generated">
            <a:extLst>
              <a:ext uri="{FF2B5EF4-FFF2-40B4-BE49-F238E27FC236}">
                <a16:creationId xmlns:a16="http://schemas.microsoft.com/office/drawing/2014/main" id="{8722FBA8-F7A9-BB69-76D0-271364CF260A}"/>
              </a:ext>
            </a:extLst>
          </p:cNvPr>
          <p:cNvPicPr>
            <a:picLocks noChangeAspect="1"/>
          </p:cNvPicPr>
          <p:nvPr/>
        </p:nvPicPr>
        <p:blipFill>
          <a:blip r:embed="rId3">
            <a:alphaModFix amt="20000"/>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0"/>
            <a:ext cx="9120662" cy="6858000"/>
          </a:xfrm>
          <a:prstGeom prst="rect">
            <a:avLst/>
          </a:prstGeom>
        </p:spPr>
      </p:pic>
      <p:sp>
        <p:nvSpPr>
          <p:cNvPr id="2" name="Title 1">
            <a:extLst>
              <a:ext uri="{FF2B5EF4-FFF2-40B4-BE49-F238E27FC236}">
                <a16:creationId xmlns:a16="http://schemas.microsoft.com/office/drawing/2014/main" id="{1FF5F6DE-7B3E-F32A-2CC5-1BC3541882D0}"/>
              </a:ext>
            </a:extLst>
          </p:cNvPr>
          <p:cNvSpPr>
            <a:spLocks noGrp="1"/>
          </p:cNvSpPr>
          <p:nvPr>
            <p:ph type="title"/>
          </p:nvPr>
        </p:nvSpPr>
        <p:spPr>
          <a:xfrm>
            <a:off x="1297055" y="-345314"/>
            <a:ext cx="6549887" cy="1143000"/>
          </a:xfrm>
        </p:spPr>
        <p:txBody>
          <a:bodyPr anchor="ctr">
            <a:normAutofit/>
          </a:bodyPr>
          <a:lstStyle/>
          <a:p>
            <a:r>
              <a:rPr lang="en-US" sz="3100" b="1" dirty="0">
                <a:latin typeface="Arial" panose="020B0604020202020204" pitchFamily="34" charset="0"/>
                <a:cs typeface="Arial" panose="020B0604020202020204" pitchFamily="34" charset="0"/>
              </a:rPr>
              <a:t>Why We’re Here Today?</a:t>
            </a:r>
          </a:p>
        </p:txBody>
      </p:sp>
      <p:pic>
        <p:nvPicPr>
          <p:cNvPr id="10" name="Picture 9" descr="A picture containing diagram&#10;&#10;Description automatically generated">
            <a:extLst>
              <a:ext uri="{FF2B5EF4-FFF2-40B4-BE49-F238E27FC236}">
                <a16:creationId xmlns:a16="http://schemas.microsoft.com/office/drawing/2014/main" id="{2BB5B26E-0745-5459-E931-0378F3BA94FA}"/>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l="55461" t="11304" r="20156" b="43771"/>
          <a:stretch/>
        </p:blipFill>
        <p:spPr>
          <a:xfrm>
            <a:off x="0" y="-14649"/>
            <a:ext cx="940084" cy="971613"/>
          </a:xfrm>
          <a:prstGeom prst="rect">
            <a:avLst/>
          </a:prstGeom>
        </p:spPr>
      </p:pic>
      <p:sp>
        <p:nvSpPr>
          <p:cNvPr id="14" name="TextBox 13">
            <a:extLst>
              <a:ext uri="{FF2B5EF4-FFF2-40B4-BE49-F238E27FC236}">
                <a16:creationId xmlns:a16="http://schemas.microsoft.com/office/drawing/2014/main" id="{DE0D093A-1538-326A-535D-D5CFF3945463}"/>
              </a:ext>
            </a:extLst>
          </p:cNvPr>
          <p:cNvSpPr txBox="1"/>
          <p:nvPr/>
        </p:nvSpPr>
        <p:spPr>
          <a:xfrm>
            <a:off x="159025" y="835816"/>
            <a:ext cx="8961637" cy="5509200"/>
          </a:xfrm>
          <a:prstGeom prst="rect">
            <a:avLst/>
          </a:prstGeom>
          <a:noFill/>
        </p:spPr>
        <p:txBody>
          <a:bodyPr wrap="square">
            <a:spAutoFit/>
          </a:bodyPr>
          <a:lstStyle/>
          <a:p>
            <a:pPr marL="338455" marR="0" lvl="0" indent="-173990" algn="l" defTabSz="914400" rtl="0" eaLnBrk="0" fontAlgn="base" latinLnBrk="0" hangingPunct="0">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#1  (62) - Facilities/Building Campaign</a:t>
            </a:r>
          </a:p>
          <a:p>
            <a:pPr marL="515938" marR="0" lvl="0" indent="-182563"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2000" b="1" kern="0"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There is not enough room for our members, much less any visitors; </a:t>
            </a:r>
          </a:p>
          <a:p>
            <a:pPr marL="515938" marR="0" lvl="0" indent="-182563" algn="l" defTabSz="914400" rtl="0" eaLnBrk="0" fontAlgn="base" latinLnBrk="0" hangingPunct="0">
              <a:lnSpc>
                <a:spcPct val="100000"/>
              </a:lnSpc>
              <a:spcBef>
                <a:spcPts val="0"/>
              </a:spcBef>
              <a:spcAft>
                <a:spcPts val="0"/>
              </a:spcAft>
              <a:buClrTx/>
              <a:buSzTx/>
              <a:buFontTx/>
              <a:buNone/>
              <a:tabLst/>
              <a:defRPr/>
            </a:pPr>
            <a:r>
              <a:rPr lang="en-US" sz="2000" b="1" kern="0"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000" b="1" kern="0"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Limited action on building a church;</a:t>
            </a:r>
          </a:p>
          <a:p>
            <a:pPr marL="515938" marR="0" lvl="0" indent="-182563" algn="l" defTabSz="914400" rtl="0" eaLnBrk="0" fontAlgn="base" latinLnBrk="0" hangingPunct="0">
              <a:lnSpc>
                <a:spcPct val="100000"/>
              </a:lnSpc>
              <a:spcBef>
                <a:spcPts val="0"/>
              </a:spcBef>
              <a:spcAft>
                <a:spcPts val="0"/>
              </a:spcAft>
              <a:buClrTx/>
              <a:buSzTx/>
              <a:buFontTx/>
              <a:buNone/>
              <a:tabLst/>
              <a:defRPr/>
            </a:pPr>
            <a:r>
              <a:rPr lang="en-US" sz="2000" b="1" kern="0"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T</a:t>
            </a:r>
            <a:r>
              <a:rPr lang="en-US" sz="2000" b="1" kern="0"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ired of planning and not doing;</a:t>
            </a:r>
          </a:p>
          <a:p>
            <a:pPr marL="515938" marR="0" lvl="0" indent="-182563"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4">
                    <a:lumMod val="75000"/>
                  </a:schemeClr>
                </a:solidFill>
                <a:uLnTx/>
                <a:uFillTx/>
                <a:latin typeface="Arial" panose="020B0604020202020204" pitchFamily="34" charset="0"/>
                <a:ea typeface="Times New Roman" panose="02020603050405020304" pitchFamily="18" charset="0"/>
                <a:cs typeface="Arial" panose="020B0604020202020204" pitchFamily="34" charset="0"/>
              </a:rPr>
              <a:t>~ </a:t>
            </a:r>
            <a:r>
              <a:rPr lang="en-US" sz="2000" b="1" kern="0"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Are we willing to take the financial risks to grow; </a:t>
            </a:r>
            <a:endParaRPr lang="en-US" sz="2000" b="1" kern="0"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marL="515938" marR="0" lvl="0" indent="-182563"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4">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2000" b="1" kern="0"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Land use plan has changed with no follow up; </a:t>
            </a:r>
          </a:p>
          <a:p>
            <a:pPr marL="515938" marR="0" lvl="0" indent="-182563" algn="l" defTabSz="914400" rtl="0" eaLnBrk="0" fontAlgn="base" latinLnBrk="0" hangingPunct="0">
              <a:lnSpc>
                <a:spcPct val="100000"/>
              </a:lnSpc>
              <a:spcBef>
                <a:spcPts val="0"/>
              </a:spcBef>
              <a:spcAft>
                <a:spcPts val="0"/>
              </a:spcAft>
              <a:buClrTx/>
              <a:buSzTx/>
              <a:buFontTx/>
              <a:buNone/>
              <a:tabLst/>
              <a:defRPr/>
            </a:pPr>
            <a:r>
              <a:rPr lang="en-US" sz="2000" b="1" kern="0"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G</a:t>
            </a:r>
            <a:r>
              <a:rPr lang="en-US" sz="2000" b="1" kern="0"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roundbreaking 2 years ago and still nothing</a:t>
            </a:r>
          </a:p>
          <a:p>
            <a:pPr marL="515938" marR="0" lvl="0" indent="-182563"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4">
                    <a:lumMod val="75000"/>
                  </a:schemeClr>
                </a:solidFill>
                <a:uLnTx/>
                <a:uFillTx/>
                <a:latin typeface="Arial" panose="020B0604020202020204" pitchFamily="34" charset="0"/>
                <a:ea typeface="Times New Roman" panose="02020603050405020304" pitchFamily="18" charset="0"/>
                <a:cs typeface="Arial" panose="020B0604020202020204" pitchFamily="34" charset="0"/>
              </a:rPr>
              <a:t>~ </a:t>
            </a:r>
            <a:r>
              <a:rPr lang="en-US" sz="2000" b="1" kern="0"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Galas are nice but no personal follow up on ask; </a:t>
            </a:r>
            <a:endParaRPr kumimoji="0" lang="en-US" sz="20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38455" marR="0" lvl="0" indent="-173990" algn="l" defTabSz="914400" rtl="0" eaLnBrk="0" fontAlgn="base" latinLnBrk="0" hangingPunct="0">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#3  (44) - Parish Council Leadership</a:t>
            </a:r>
          </a:p>
          <a:p>
            <a:pPr marL="515938" marR="0" lvl="0" indent="-173038" algn="l" defTabSz="914400" rtl="0" eaLnBrk="0" fontAlgn="base" latinLnBrk="0" hangingPunct="0">
              <a:lnSpc>
                <a:spcPct val="100000"/>
              </a:lnSpc>
              <a:spcBef>
                <a:spcPts val="0"/>
              </a:spcBef>
              <a:spcAft>
                <a:spcPts val="0"/>
              </a:spcAft>
              <a:buClrTx/>
              <a:buSzTx/>
              <a:buFontTx/>
              <a:buNone/>
              <a:tabLst/>
              <a:defRPr/>
            </a:pPr>
            <a:r>
              <a:rPr lang="en-US" sz="20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People with big egos that create conflict; </a:t>
            </a:r>
          </a:p>
          <a:p>
            <a:pPr marL="515938" marR="0" lvl="0" indent="-173038" algn="l" defTabSz="914400" rtl="0" eaLnBrk="0" fontAlgn="base" latinLnBrk="0" hangingPunct="0">
              <a:lnSpc>
                <a:spcPct val="100000"/>
              </a:lnSpc>
              <a:spcBef>
                <a:spcPts val="0"/>
              </a:spcBef>
              <a:spcAft>
                <a:spcPts val="0"/>
              </a:spcAft>
              <a:buClrTx/>
              <a:buSzTx/>
              <a:buFontTx/>
              <a:buNone/>
              <a:tabLst/>
              <a:defRPr/>
            </a:pPr>
            <a:r>
              <a:rPr lang="en-US" sz="2000" b="1" kern="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0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We don’t have a unified clear vision for where we are going;</a:t>
            </a:r>
          </a:p>
          <a:p>
            <a:pPr marL="515938" marR="0" lvl="0" indent="-173038" algn="l" defTabSz="914400" rtl="0" eaLnBrk="0" fontAlgn="base" latinLnBrk="0" hangingPunct="0">
              <a:lnSpc>
                <a:spcPct val="100000"/>
              </a:lnSpc>
              <a:spcBef>
                <a:spcPts val="0"/>
              </a:spcBef>
              <a:spcAft>
                <a:spcPts val="0"/>
              </a:spcAft>
              <a:buClrTx/>
              <a:buSzTx/>
              <a:buFontTx/>
              <a:buNone/>
              <a:tabLst/>
              <a:defRPr/>
            </a:pPr>
            <a:r>
              <a:rPr lang="en-US" sz="2000" b="1" kern="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0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The same handful of “pushy/controlling personalities” </a:t>
            </a:r>
          </a:p>
          <a:p>
            <a:pPr marL="515938" marR="0" lvl="0" indent="-173038" algn="l" defTabSz="914400" rtl="0" eaLnBrk="0" fontAlgn="base" latinLnBrk="0" hangingPunct="0">
              <a:lnSpc>
                <a:spcPct val="100000"/>
              </a:lnSpc>
              <a:spcBef>
                <a:spcPts val="0"/>
              </a:spcBef>
              <a:spcAft>
                <a:spcPts val="0"/>
              </a:spcAft>
              <a:buClrTx/>
              <a:buSzTx/>
              <a:buFontTx/>
              <a:buNone/>
              <a:tabLst/>
              <a:defRPr/>
            </a:pPr>
            <a:r>
              <a:rPr lang="en-US" sz="2000" b="1" kern="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0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Conflict resolution; </a:t>
            </a:r>
          </a:p>
          <a:p>
            <a:pPr marL="515938" marR="0" lvl="0" indent="-173038" algn="l" defTabSz="914400" rtl="0" eaLnBrk="0" fontAlgn="base" latinLnBrk="0" hangingPunct="0">
              <a:lnSpc>
                <a:spcPct val="100000"/>
              </a:lnSpc>
              <a:spcBef>
                <a:spcPts val="0"/>
              </a:spcBef>
              <a:spcAft>
                <a:spcPts val="0"/>
              </a:spcAft>
              <a:buClrTx/>
              <a:buSzTx/>
              <a:buFontTx/>
              <a:buNone/>
              <a:tabLst/>
              <a:defRPr/>
            </a:pPr>
            <a:r>
              <a:rPr lang="en-US" sz="2000" b="1" kern="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0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Leadership needs to speak with each other to address issues;</a:t>
            </a:r>
            <a:endParaRPr lang="en-US" sz="20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15938" marR="0" lvl="0" indent="-173038" algn="l" defTabSz="914400" rtl="0" eaLnBrk="0" fontAlgn="base" latinLnBrk="0" hangingPunct="0">
              <a:lnSpc>
                <a:spcPct val="100000"/>
              </a:lnSpc>
              <a:spcBef>
                <a:spcPts val="0"/>
              </a:spcBef>
              <a:spcAft>
                <a:spcPts val="0"/>
              </a:spcAft>
              <a:buClrTx/>
              <a:buSzTx/>
              <a:buFontTx/>
              <a:buNone/>
              <a:tabLst/>
              <a:defRPr/>
            </a:pPr>
            <a:r>
              <a:rPr lang="en-US" sz="20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There is a sense of a lack of trust or confidence in the leadership;</a:t>
            </a:r>
          </a:p>
          <a:p>
            <a:pPr marL="515938" marR="0" lvl="0" indent="-173038"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uLnTx/>
                <a:uFillTx/>
                <a:latin typeface="Arial" panose="020B0604020202020204" pitchFamily="34" charset="0"/>
                <a:ea typeface="Times New Roman" panose="02020603050405020304" pitchFamily="18" charset="0"/>
                <a:cs typeface="Arial" panose="020B0604020202020204" pitchFamily="34" charset="0"/>
              </a:rPr>
              <a:t>~ </a:t>
            </a:r>
            <a:r>
              <a:rPr lang="en-US" sz="20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Lack of communications for process for decisions from board;</a:t>
            </a:r>
            <a:endPar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CD55D8BA-D4D1-D8FE-F3AE-BBAA2AE22FC6}"/>
              </a:ext>
            </a:extLst>
          </p:cNvPr>
          <p:cNvSpPr txBox="1"/>
          <p:nvPr/>
        </p:nvSpPr>
        <p:spPr>
          <a:xfrm>
            <a:off x="518008" y="410765"/>
            <a:ext cx="8084646" cy="523220"/>
          </a:xfrm>
          <a:prstGeom prst="rect">
            <a:avLst/>
          </a:prstGeom>
          <a:noFill/>
        </p:spPr>
        <p:txBody>
          <a:bodyPr wrap="square">
            <a:spAutoFit/>
          </a:bodyPr>
          <a:lstStyle/>
          <a:p>
            <a:pPr marL="338455" marR="0" lvl="0" indent="-173990" algn="ctr" defTabSz="914400" rtl="0" eaLnBrk="0" fontAlgn="base" latinLnBrk="0" hangingPunct="0">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Top  Weaknesses Parishioners Identified</a:t>
            </a:r>
            <a:endParaRPr kumimoji="0" lang="en-US" sz="28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endParaRPr>
          </a:p>
        </p:txBody>
      </p:sp>
      <p:pic>
        <p:nvPicPr>
          <p:cNvPr id="17" name="Picture 16" descr="A picture containing diagram&#10;&#10;Description automatically generated">
            <a:extLst>
              <a:ext uri="{FF2B5EF4-FFF2-40B4-BE49-F238E27FC236}">
                <a16:creationId xmlns:a16="http://schemas.microsoft.com/office/drawing/2014/main" id="{3FE1E3D7-51CB-603E-4779-A0B4E40AE4D0}"/>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l="55461" t="11304" r="20156" b="43771"/>
          <a:stretch/>
        </p:blipFill>
        <p:spPr>
          <a:xfrm>
            <a:off x="8203913" y="20388"/>
            <a:ext cx="940084" cy="971613"/>
          </a:xfrm>
          <a:prstGeom prst="rect">
            <a:avLst/>
          </a:prstGeom>
        </p:spPr>
      </p:pic>
      <p:sp>
        <p:nvSpPr>
          <p:cNvPr id="3" name="TextBox 2">
            <a:extLst>
              <a:ext uri="{FF2B5EF4-FFF2-40B4-BE49-F238E27FC236}">
                <a16:creationId xmlns:a16="http://schemas.microsoft.com/office/drawing/2014/main" id="{B12FC4E8-9F95-82CB-7824-36F532D31A3C}"/>
              </a:ext>
            </a:extLst>
          </p:cNvPr>
          <p:cNvSpPr txBox="1"/>
          <p:nvPr/>
        </p:nvSpPr>
        <p:spPr>
          <a:xfrm>
            <a:off x="1297055" y="6517677"/>
            <a:ext cx="8825950" cy="246221"/>
          </a:xfrm>
          <a:prstGeom prst="rect">
            <a:avLst/>
          </a:prstGeom>
          <a:noFill/>
        </p:spPr>
        <p:txBody>
          <a:bodyPr wrap="square" rtlCol="0">
            <a:spAutoFit/>
          </a:bodyPr>
          <a:lstStyle/>
          <a:p>
            <a:r>
              <a:rPr lang="en-US" sz="1000" i="1" dirty="0">
                <a:effectLst/>
                <a:latin typeface="Arial" panose="020B0604020202020204" pitchFamily="34" charset="0"/>
                <a:ea typeface="MS Mincho" panose="02020609040205080304" pitchFamily="49" charset="-128"/>
                <a:cs typeface="Arial" panose="020B0604020202020204" pitchFamily="34" charset="0"/>
              </a:rPr>
              <a:t>(Source: </a:t>
            </a:r>
            <a:r>
              <a:rPr lang="en-US" sz="1000" dirty="0">
                <a:effectLst/>
                <a:latin typeface="Arial" panose="020B0604020202020204" pitchFamily="34" charset="0"/>
                <a:ea typeface="MS Mincho" panose="02020609040205080304" pitchFamily="49" charset="-128"/>
                <a:cs typeface="Arial" panose="020B0604020202020204" pitchFamily="34" charset="0"/>
              </a:rPr>
              <a:t>Sts. RNI Strategic Plan. (n.d.). </a:t>
            </a:r>
            <a:r>
              <a:rPr lang="en-US" sz="1000" i="1" dirty="0">
                <a:effectLst/>
                <a:latin typeface="Arial" panose="020B0604020202020204" pitchFamily="34" charset="0"/>
                <a:ea typeface="MS Mincho" panose="02020609040205080304" pitchFamily="49" charset="-128"/>
                <a:cs typeface="Arial" panose="020B0604020202020204" pitchFamily="34" charset="0"/>
              </a:rPr>
              <a:t>Strategic plan of Saints Raphael, Nicholas &amp; Irene Greek Orthodox Church.) </a:t>
            </a:r>
            <a:endParaRPr lang="en-US" sz="1000" dirty="0"/>
          </a:p>
        </p:txBody>
      </p:sp>
      <p:sp>
        <p:nvSpPr>
          <p:cNvPr id="4" name="Rectangle 3">
            <a:extLst>
              <a:ext uri="{FF2B5EF4-FFF2-40B4-BE49-F238E27FC236}">
                <a16:creationId xmlns:a16="http://schemas.microsoft.com/office/drawing/2014/main" id="{F5922519-AB7E-49A9-0CBC-C1004F2363C2}"/>
              </a:ext>
            </a:extLst>
          </p:cNvPr>
          <p:cNvSpPr/>
          <p:nvPr/>
        </p:nvSpPr>
        <p:spPr>
          <a:xfrm>
            <a:off x="1297055" y="6447234"/>
            <a:ext cx="6707462" cy="324981"/>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6742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8" end="8"/>
                                            </p:txEl>
                                          </p:spTgt>
                                        </p:tgtEl>
                                        <p:attrNameLst>
                                          <p:attrName>style.visibility</p:attrName>
                                        </p:attrNameLst>
                                      </p:cBhvr>
                                      <p:to>
                                        <p:strVal val="visible"/>
                                      </p:to>
                                    </p:set>
                                    <p:animEffect transition="in" filter="fade">
                                      <p:cBhvr>
                                        <p:cTn id="12" dur="500"/>
                                        <p:tgtEl>
                                          <p:spTgt spid="14">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fade">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fade">
                                      <p:cBhvr>
                                        <p:cTn id="32" dur="500"/>
                                        <p:tgtEl>
                                          <p:spTgt spid="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Effect transition="in" filter="fade">
                                      <p:cBhvr>
                                        <p:cTn id="37" dur="500"/>
                                        <p:tgtEl>
                                          <p:spTgt spid="1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xEl>
                                              <p:pRg st="6" end="6"/>
                                            </p:txEl>
                                          </p:spTgt>
                                        </p:tgtEl>
                                        <p:attrNameLst>
                                          <p:attrName>style.visibility</p:attrName>
                                        </p:attrNameLst>
                                      </p:cBhvr>
                                      <p:to>
                                        <p:strVal val="visible"/>
                                      </p:to>
                                    </p:set>
                                    <p:animEffect transition="in" filter="fade">
                                      <p:cBhvr>
                                        <p:cTn id="42" dur="500"/>
                                        <p:tgtEl>
                                          <p:spTgt spid="1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pRg st="7" end="7"/>
                                            </p:txEl>
                                          </p:spTgt>
                                        </p:tgtEl>
                                        <p:attrNameLst>
                                          <p:attrName>style.visibility</p:attrName>
                                        </p:attrNameLst>
                                      </p:cBhvr>
                                      <p:to>
                                        <p:strVal val="visible"/>
                                      </p:to>
                                    </p:set>
                                    <p:animEffect transition="in" filter="fade">
                                      <p:cBhvr>
                                        <p:cTn id="47" dur="500"/>
                                        <p:tgtEl>
                                          <p:spTgt spid="1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xEl>
                                              <p:pRg st="9" end="9"/>
                                            </p:txEl>
                                          </p:spTgt>
                                        </p:tgtEl>
                                        <p:attrNameLst>
                                          <p:attrName>style.visibility</p:attrName>
                                        </p:attrNameLst>
                                      </p:cBhvr>
                                      <p:to>
                                        <p:strVal val="visible"/>
                                      </p:to>
                                    </p:set>
                                    <p:animEffect transition="in" filter="fade">
                                      <p:cBhvr>
                                        <p:cTn id="52" dur="500"/>
                                        <p:tgtEl>
                                          <p:spTgt spid="1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xEl>
                                              <p:pRg st="10" end="10"/>
                                            </p:txEl>
                                          </p:spTgt>
                                        </p:tgtEl>
                                        <p:attrNameLst>
                                          <p:attrName>style.visibility</p:attrName>
                                        </p:attrNameLst>
                                      </p:cBhvr>
                                      <p:to>
                                        <p:strVal val="visible"/>
                                      </p:to>
                                    </p:set>
                                    <p:animEffect transition="in" filter="fade">
                                      <p:cBhvr>
                                        <p:cTn id="57" dur="500"/>
                                        <p:tgtEl>
                                          <p:spTgt spid="1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xEl>
                                              <p:pRg st="11" end="11"/>
                                            </p:txEl>
                                          </p:spTgt>
                                        </p:tgtEl>
                                        <p:attrNameLst>
                                          <p:attrName>style.visibility</p:attrName>
                                        </p:attrNameLst>
                                      </p:cBhvr>
                                      <p:to>
                                        <p:strVal val="visible"/>
                                      </p:to>
                                    </p:set>
                                    <p:animEffect transition="in" filter="fade">
                                      <p:cBhvr>
                                        <p:cTn id="62" dur="500"/>
                                        <p:tgtEl>
                                          <p:spTgt spid="1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
                                            <p:txEl>
                                              <p:pRg st="12" end="12"/>
                                            </p:txEl>
                                          </p:spTgt>
                                        </p:tgtEl>
                                        <p:attrNameLst>
                                          <p:attrName>style.visibility</p:attrName>
                                        </p:attrNameLst>
                                      </p:cBhvr>
                                      <p:to>
                                        <p:strVal val="visible"/>
                                      </p:to>
                                    </p:set>
                                    <p:animEffect transition="in" filter="fade">
                                      <p:cBhvr>
                                        <p:cTn id="67" dur="500"/>
                                        <p:tgtEl>
                                          <p:spTgt spid="14">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xEl>
                                              <p:pRg st="13" end="13"/>
                                            </p:txEl>
                                          </p:spTgt>
                                        </p:tgtEl>
                                        <p:attrNameLst>
                                          <p:attrName>style.visibility</p:attrName>
                                        </p:attrNameLst>
                                      </p:cBhvr>
                                      <p:to>
                                        <p:strVal val="visible"/>
                                      </p:to>
                                    </p:set>
                                    <p:animEffect transition="in" filter="fade">
                                      <p:cBhvr>
                                        <p:cTn id="72" dur="500"/>
                                        <p:tgtEl>
                                          <p:spTgt spid="14">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4">
                                            <p:txEl>
                                              <p:pRg st="14" end="14"/>
                                            </p:txEl>
                                          </p:spTgt>
                                        </p:tgtEl>
                                        <p:attrNameLst>
                                          <p:attrName>style.visibility</p:attrName>
                                        </p:attrNameLst>
                                      </p:cBhvr>
                                      <p:to>
                                        <p:strVal val="visible"/>
                                      </p:to>
                                    </p:set>
                                    <p:animEffect transition="in" filter="fade">
                                      <p:cBhvr>
                                        <p:cTn id="77" dur="500"/>
                                        <p:tgtEl>
                                          <p:spTgt spid="14">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4">
                                            <p:txEl>
                                              <p:pRg st="15" end="15"/>
                                            </p:txEl>
                                          </p:spTgt>
                                        </p:tgtEl>
                                        <p:attrNameLst>
                                          <p:attrName>style.visibility</p:attrName>
                                        </p:attrNameLst>
                                      </p:cBhvr>
                                      <p:to>
                                        <p:strVal val="visible"/>
                                      </p:to>
                                    </p:set>
                                    <p:animEffect transition="in" filter="fade">
                                      <p:cBhvr>
                                        <p:cTn id="82" dur="500"/>
                                        <p:tgtEl>
                                          <p:spTgt spid="1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503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Content Placeholder 4">
            <a:extLst>
              <a:ext uri="{FF2B5EF4-FFF2-40B4-BE49-F238E27FC236}">
                <a16:creationId xmlns:a16="http://schemas.microsoft.com/office/drawing/2014/main" id="{EE1417E3-9E65-8CF7-2273-03186F8FEB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2066" y="781476"/>
            <a:ext cx="5273095" cy="5273095"/>
          </a:xfrm>
          <a:prstGeom prst="rect">
            <a:avLst/>
          </a:prstGeom>
        </p:spPr>
      </p:pic>
      <p:sp>
        <p:nvSpPr>
          <p:cNvPr id="3" name="TextBox 2">
            <a:extLst>
              <a:ext uri="{FF2B5EF4-FFF2-40B4-BE49-F238E27FC236}">
                <a16:creationId xmlns:a16="http://schemas.microsoft.com/office/drawing/2014/main" id="{DDDDC274-0A90-D3BA-2605-A6AD8C635D6A}"/>
              </a:ext>
            </a:extLst>
          </p:cNvPr>
          <p:cNvSpPr txBox="1"/>
          <p:nvPr/>
        </p:nvSpPr>
        <p:spPr>
          <a:xfrm>
            <a:off x="2665771" y="6161349"/>
            <a:ext cx="3812458" cy="553998"/>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(Source: </a:t>
            </a:r>
            <a:r>
              <a:rPr lang="en-US" sz="1000" dirty="0">
                <a:effectLst/>
                <a:latin typeface="Arial" panose="020B0604020202020204" pitchFamily="34" charset="0"/>
                <a:ea typeface="Times New Roman" panose="02020603050405020304" pitchFamily="18" charset="0"/>
                <a:cs typeface="Arial" panose="020B0604020202020204" pitchFamily="34" charset="0"/>
              </a:rPr>
              <a:t>Stanley, A. [@AndyStanley]. (2021, August 19). </a:t>
            </a:r>
            <a:r>
              <a:rPr lang="en-US" sz="1000" i="1" dirty="0">
                <a:effectLst/>
                <a:latin typeface="Arial" panose="020B0604020202020204" pitchFamily="34" charset="0"/>
                <a:ea typeface="Times New Roman" panose="02020603050405020304" pitchFamily="18" charset="0"/>
                <a:cs typeface="Arial" panose="020B0604020202020204" pitchFamily="34" charset="0"/>
              </a:rPr>
              <a:t>Leaders who don't listen will eventually be surrounded by people who have nothing to say</a:t>
            </a:r>
            <a:r>
              <a:rPr lang="en-US" sz="1000" dirty="0">
                <a:effectLst/>
                <a:latin typeface="Arial" panose="020B0604020202020204" pitchFamily="34" charset="0"/>
                <a:ea typeface="Times New Roman" panose="02020603050405020304" pitchFamily="18" charset="0"/>
                <a:cs typeface="Arial" panose="020B0604020202020204" pitchFamily="34" charset="0"/>
              </a:rPr>
              <a:t>. [Tweet].</a:t>
            </a:r>
            <a:r>
              <a:rPr lang="en-US" sz="1000" dirty="0">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903B6BAA-EBED-2D5E-EC88-AB3914D39128}"/>
              </a:ext>
            </a:extLst>
          </p:cNvPr>
          <p:cNvSpPr/>
          <p:nvPr/>
        </p:nvSpPr>
        <p:spPr>
          <a:xfrm>
            <a:off x="2635770" y="6118959"/>
            <a:ext cx="3895026" cy="553998"/>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361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3236C82-5E96-67E2-FA23-78A3C039CDAE}"/>
              </a:ext>
            </a:extLst>
          </p:cNvPr>
          <p:cNvSpPr txBox="1">
            <a:spLocks/>
          </p:cNvSpPr>
          <p:nvPr/>
        </p:nvSpPr>
        <p:spPr>
          <a:xfrm>
            <a:off x="441317" y="1909192"/>
            <a:ext cx="3997516" cy="364771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“Any  time  the  majority  of  people  behave  a  particular  way  the  majority  of  the  time,  the  people  are  not  the  problem.  The  problem  is  inherent  in  the  system.  </a:t>
            </a:r>
          </a:p>
          <a:p>
            <a:pPr marL="0" marR="0" lvl="0" indent="-228600" algn="l" defTabSz="9144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  a  leader,  you  own  responsibility  for  the  system.</a:t>
            </a:r>
          </a:p>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sz="1800" b="1" dirty="0">
              <a:solidFill>
                <a:prstClr val="whit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if  you  find  yourself  blaming  the people,  you  should  look  again.”</a:t>
            </a:r>
          </a:p>
        </p:txBody>
      </p: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 person wearing glasses and a suit&#10;&#10;Description automatically generated with medium confidence">
            <a:extLst>
              <a:ext uri="{FF2B5EF4-FFF2-40B4-BE49-F238E27FC236}">
                <a16:creationId xmlns:a16="http://schemas.microsoft.com/office/drawing/2014/main" id="{356DE269-5677-8257-B12F-A4DF89FE09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80150" y="1"/>
            <a:ext cx="4249911" cy="6207616"/>
          </a:xfrm>
          <a:prstGeom prst="rect">
            <a:avLst/>
          </a:prstGeom>
        </p:spPr>
      </p:pic>
      <p:sp>
        <p:nvSpPr>
          <p:cNvPr id="7" name="Title 1">
            <a:extLst>
              <a:ext uri="{FF2B5EF4-FFF2-40B4-BE49-F238E27FC236}">
                <a16:creationId xmlns:a16="http://schemas.microsoft.com/office/drawing/2014/main" id="{329B7BAA-5581-2AF0-4C23-85A6AF95E962}"/>
              </a:ext>
            </a:extLst>
          </p:cNvPr>
          <p:cNvSpPr txBox="1">
            <a:spLocks/>
          </p:cNvSpPr>
          <p:nvPr/>
        </p:nvSpPr>
        <p:spPr>
          <a:xfrm>
            <a:off x="239697" y="384164"/>
            <a:ext cx="5329451" cy="85725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Who  Owns  The  Problem?</a:t>
            </a:r>
          </a:p>
        </p:txBody>
      </p:sp>
      <p:sp>
        <p:nvSpPr>
          <p:cNvPr id="9" name="TextBox 8">
            <a:extLst>
              <a:ext uri="{FF2B5EF4-FFF2-40B4-BE49-F238E27FC236}">
                <a16:creationId xmlns:a16="http://schemas.microsoft.com/office/drawing/2014/main" id="{CD7A86C2-2489-09E0-0F98-09AFDD9818E2}"/>
              </a:ext>
            </a:extLst>
          </p:cNvPr>
          <p:cNvSpPr txBox="1"/>
          <p:nvPr/>
        </p:nvSpPr>
        <p:spPr>
          <a:xfrm>
            <a:off x="5031057" y="6222448"/>
            <a:ext cx="3948096" cy="738664"/>
          </a:xfrm>
          <a:prstGeom prst="rect">
            <a:avLst/>
          </a:prstGeom>
          <a:noFill/>
        </p:spPr>
        <p:txBody>
          <a:bodyPr wrap="square" rtlCol="0">
            <a:spAutoFit/>
          </a:bodyPr>
          <a:lstStyle/>
          <a:p>
            <a:pPr marL="342900" marR="0" lvl="0" indent="-342900" algn="ctr" defTabSz="914400" rtl="0" eaLnBrk="0" fontAlgn="base" latinLnBrk="0" hangingPunct="0">
              <a:lnSpc>
                <a:spcPct val="100000"/>
              </a:lnSpc>
              <a:spcBef>
                <a:spcPct val="0"/>
              </a:spcBef>
              <a:spcAft>
                <a:spcPct val="0"/>
              </a:spcAft>
              <a:buClrTx/>
              <a:buSzTx/>
              <a:buFontTx/>
              <a:buAutoNum type="alphaUcPeriod" startAt="23"/>
              <a:tabLst/>
              <a:defRPr/>
            </a:pPr>
            <a:r>
              <a:rPr kumimoji="0" lang="en-US" sz="14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Edwards  Deming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(father  of  the  Quality  Movement)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BBCD7726-2ADA-09E4-08BD-C3C27B43156B}"/>
              </a:ext>
            </a:extLst>
          </p:cNvPr>
          <p:cNvSpPr txBox="1"/>
          <p:nvPr/>
        </p:nvSpPr>
        <p:spPr>
          <a:xfrm>
            <a:off x="634434" y="6037782"/>
            <a:ext cx="346037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a:t>
            </a:r>
            <a:r>
              <a:rPr kumimoji="0" lang="en-US" sz="1000" i="1"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Source</a:t>
            </a:r>
            <a:r>
              <a:rPr kumimoji="0" lang="en-US" sz="100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a:t>
            </a:r>
            <a:r>
              <a:rPr kumimoji="0" lang="en-US" sz="1000" b="1"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 </a:t>
            </a:r>
            <a:r>
              <a:rPr lang="en-US" sz="1000" dirty="0">
                <a:solidFill>
                  <a:schemeClr val="bg1">
                    <a:lumMod val="65000"/>
                  </a:schemeClr>
                </a:solidFill>
                <a:effectLst/>
                <a:latin typeface="Arial" panose="020B0604020202020204" pitchFamily="34" charset="0"/>
                <a:ea typeface="Times New Roman" panose="02020603050405020304" pitchFamily="18" charset="0"/>
              </a:rPr>
              <a:t>Aguayo, R. (1991). </a:t>
            </a:r>
            <a:r>
              <a:rPr lang="en-US" sz="1000" i="1" dirty="0">
                <a:solidFill>
                  <a:schemeClr val="bg1">
                    <a:lumMod val="65000"/>
                  </a:schemeClr>
                </a:solidFill>
                <a:effectLst/>
                <a:latin typeface="Arial" panose="020B0604020202020204" pitchFamily="34" charset="0"/>
                <a:ea typeface="Times New Roman" panose="02020603050405020304" pitchFamily="18" charset="0"/>
              </a:rPr>
              <a:t>Dr. Deming: The American who taught the Japanese about quality.)</a:t>
            </a:r>
            <a:endParaRPr kumimoji="0" lang="en-US" sz="1000" b="1" i="0" u="none" strike="noStrike" kern="1200" cap="none" spc="0" normalizeH="0" baseline="0" noProof="0" dirty="0">
              <a:ln>
                <a:noFill/>
              </a:ln>
              <a:solidFill>
                <a:schemeClr val="bg1">
                  <a:lumMod val="65000"/>
                </a:schemeClr>
              </a:solidFill>
              <a:effectLst/>
              <a:uLnTx/>
              <a:uFillTx/>
              <a:latin typeface="Arial" panose="020B060402020202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5CE2450A-DC77-BB5F-F118-3EA3A1665A03}"/>
              </a:ext>
            </a:extLst>
          </p:cNvPr>
          <p:cNvSpPr/>
          <p:nvPr/>
        </p:nvSpPr>
        <p:spPr>
          <a:xfrm>
            <a:off x="597930" y="6026574"/>
            <a:ext cx="3840903" cy="447259"/>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127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rgbClr val="54688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GOA_template_04">
  <a:themeElements>
    <a:clrScheme name="GOA_template_04 15">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B9000A"/>
      </a:hlink>
      <a:folHlink>
        <a:srgbClr val="FFB400"/>
      </a:folHlink>
    </a:clrScheme>
    <a:fontScheme name="GOA_template_04">
      <a:majorFont>
        <a:latin typeface="Georgia"/>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OA_template_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A_template_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A_template_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A_template_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A_template_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A_template_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A_template_0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A_template_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A_template_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A_template_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A_template_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A_template_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OA_template_04 13">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FFFF99"/>
        </a:hlink>
        <a:folHlink>
          <a:srgbClr val="FFB400"/>
        </a:folHlink>
      </a:clrScheme>
      <a:clrMap bg1="lt1" tx1="dk1" bg2="lt2" tx2="dk2" accent1="accent1" accent2="accent2" accent3="accent3" accent4="accent4" accent5="accent5" accent6="accent6" hlink="hlink" folHlink="folHlink"/>
    </a:extraClrScheme>
    <a:extraClrScheme>
      <a:clrScheme name="GOA_template_04 14">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0600B9"/>
        </a:hlink>
        <a:folHlink>
          <a:srgbClr val="FFB400"/>
        </a:folHlink>
      </a:clrScheme>
      <a:clrMap bg1="lt1" tx1="dk1" bg2="lt2" tx2="dk2" accent1="accent1" accent2="accent2" accent3="accent3" accent4="accent4" accent5="accent5" accent6="accent6" hlink="hlink" folHlink="folHlink"/>
    </a:extraClrScheme>
    <a:extraClrScheme>
      <a:clrScheme name="GOA_template_04 15">
        <a:dk1>
          <a:srgbClr val="5D0100"/>
        </a:dk1>
        <a:lt1>
          <a:srgbClr val="800000"/>
        </a:lt1>
        <a:dk2>
          <a:srgbClr val="DFD293"/>
        </a:dk2>
        <a:lt2>
          <a:srgbClr val="5D0100"/>
        </a:lt2>
        <a:accent1>
          <a:srgbClr val="FFF4A0"/>
        </a:accent1>
        <a:accent2>
          <a:srgbClr val="B60E1E"/>
        </a:accent2>
        <a:accent3>
          <a:srgbClr val="C0AAAA"/>
        </a:accent3>
        <a:accent4>
          <a:srgbClr val="4E0100"/>
        </a:accent4>
        <a:accent5>
          <a:srgbClr val="FFF8CD"/>
        </a:accent5>
        <a:accent6>
          <a:srgbClr val="A50C1A"/>
        </a:accent6>
        <a:hlink>
          <a:srgbClr val="B9000A"/>
        </a:hlink>
        <a:folHlink>
          <a:srgbClr val="FFB4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107789</TotalTime>
  <Words>10134</Words>
  <Application>Microsoft Office PowerPoint</Application>
  <PresentationFormat>On-screen Show (4:3)</PresentationFormat>
  <Paragraphs>931</Paragraphs>
  <Slides>65</Slides>
  <Notes>57</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65</vt:i4>
      </vt:variant>
    </vt:vector>
  </HeadingPairs>
  <TitlesOfParts>
    <vt:vector size="86" baseType="lpstr">
      <vt:lpstr>STCaiyun</vt:lpstr>
      <vt:lpstr>Arial</vt:lpstr>
      <vt:lpstr>Arial Rounded MT Bold</vt:lpstr>
      <vt:lpstr>Avenir Next LT Pro</vt:lpstr>
      <vt:lpstr>Calibri</vt:lpstr>
      <vt:lpstr>Calibri Light</vt:lpstr>
      <vt:lpstr>Comic Sans MS</vt:lpstr>
      <vt:lpstr>Georgia</vt:lpstr>
      <vt:lpstr>Helvetica Neue</vt:lpstr>
      <vt:lpstr>RequiemDisplay-HTF-Roman</vt:lpstr>
      <vt:lpstr>Times</vt:lpstr>
      <vt:lpstr>Times New Roman</vt:lpstr>
      <vt:lpstr>Tw Cen MT</vt:lpstr>
      <vt:lpstr>Custom Design</vt:lpstr>
      <vt:lpstr>1_Custom Design</vt:lpstr>
      <vt:lpstr>4_GOA_template_04</vt:lpstr>
      <vt:lpstr>Office Theme</vt:lpstr>
      <vt:lpstr>1_Office Theme</vt:lpstr>
      <vt:lpstr>3_Office Theme</vt:lpstr>
      <vt:lpstr>5_Office Theme</vt:lpstr>
      <vt:lpstr>6_Office Theme</vt:lpstr>
      <vt:lpstr>PowerPoint Presentation</vt:lpstr>
      <vt:lpstr>WHY  Does                         Exist?</vt:lpstr>
      <vt:lpstr>Retreat  Agenda</vt:lpstr>
      <vt:lpstr>PowerPoint Presentation</vt:lpstr>
      <vt:lpstr>What is…</vt:lpstr>
      <vt:lpstr>The Thatcher Effect</vt:lpstr>
      <vt:lpstr>Why We’re Here Today?</vt:lpstr>
      <vt:lpstr>PowerPoint Presentation</vt:lpstr>
      <vt:lpstr>PowerPoint Presentation</vt:lpstr>
      <vt:lpstr>This  is  your  last  chance.  After  this, there  is  no turning  back.  </vt:lpstr>
      <vt:lpstr>“The domain of the Leader is the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foresight  is  about     </vt:lpstr>
      <vt:lpstr>Strategic  foresight  to  become  future smart  moves  us  from  internal  comfort  zones  to  external  dimensions  of  unpredictable  and  limitless  future  possibilities.</vt:lpstr>
      <vt:lpstr>Horizon  scanning  systematically  researches  trends, threats,  and opportunities  on the  horizon  that might  shape  the  future.</vt:lpstr>
      <vt:lpstr>What  Happens  If  An  Organization  Doesn’t  Develop Strategic  Foresight  Skills</vt:lpstr>
      <vt:lpstr>Things Disrupted/Replaced  By The iPhone</vt:lpstr>
      <vt:lpstr>PowerPoint Presentation</vt:lpstr>
      <vt:lpstr>https://www.youtube.com/watch?v=Vb0dG-2huJE </vt:lpstr>
      <vt:lpstr>PowerPoint Presentation</vt:lpstr>
      <vt:lpstr>PowerPoint Presentation</vt:lpstr>
      <vt:lpstr>PowerPoint Presentation</vt:lpstr>
      <vt:lpstr>You  miss  the  future  on  the  external  horizon  (and  the  world  around  you)  when  you  only  look  internally  and  contemplate  your  navel. </vt:lpstr>
      <vt:lpstr>So, how  will  we </vt:lpstr>
      <vt:lpstr>PowerPoint Presentation</vt:lpstr>
      <vt:lpstr>“A  Rose  By  Any  Other  Name” (Shakespeare, W. (1597). Romeo and Juliet.)</vt:lpstr>
      <vt:lpstr>WHY</vt:lpstr>
      <vt:lpstr>Scan the Horizon and Look At     Factors, Issues, Trends </vt:lpstr>
      <vt:lpstr>Let’s  Not  Reinvent The  Wheel</vt:lpstr>
      <vt:lpstr>The FUTURE: Seen Through The Lens of a Futures Wheel</vt:lpstr>
      <vt:lpstr>Futures  Wheel  Benefits</vt:lpstr>
      <vt:lpstr>A Glimpse Into The FUTUREs Wheel?</vt:lpstr>
      <vt:lpstr>EXAMPLE The Real FUTURE Is  Never As Linear</vt:lpstr>
      <vt:lpstr>Specific  Example </vt:lpstr>
      <vt:lpstr>The  S.T.E.E.P.L.E.   +   Futures  Wheel</vt:lpstr>
      <vt:lpstr>Rules  Of  Engagement</vt:lpstr>
      <vt:lpstr>PowerPoint Presentation</vt:lpstr>
      <vt:lpstr>PowerPoint Presentation</vt:lpstr>
      <vt:lpstr>PowerPoint Presentation</vt:lpstr>
      <vt:lpstr>“If  you  keep  doing  what  you’ve  always  done,  you’ll  keep  getting  what  you’ve  always  got.”</vt:lpstr>
      <vt:lpstr>Process</vt:lpstr>
      <vt:lpstr>Social  Analysis</vt:lpstr>
      <vt:lpstr>Economical  Analysis</vt:lpstr>
      <vt:lpstr>Legal  Analysis</vt:lpstr>
      <vt:lpstr>PowerPoint Presentation</vt:lpstr>
      <vt:lpstr>PowerPoint Presentation</vt:lpstr>
      <vt:lpstr>1. After  Action  Report   follow- up  from   today    2. Share  discussions  with  SP Building  Implementation  Team  3. Consider  off-sight   Leadership   Retreat</vt:lpstr>
      <vt:lpstr>Today’s Last  Step</vt:lpstr>
      <vt:lpstr>PowerPoint Presentation</vt:lpstr>
      <vt:lpstr>PowerPoint Presentation</vt:lpstr>
      <vt:lpstr>PowerPoint Presentation</vt:lpstr>
      <vt:lpstr>References</vt:lpstr>
      <vt:lpstr>References</vt:lpstr>
      <vt:lpstr>References</vt:lpstr>
      <vt:lpstr>Appendix  Unused  S.T.E.E.P.L.E.  Slides </vt:lpstr>
      <vt:lpstr>Technological Analysis</vt:lpstr>
      <vt:lpstr>Environmental  Analysis</vt:lpstr>
      <vt:lpstr>Political  Analysis</vt:lpstr>
      <vt:lpstr>Ethical  Analysis</vt:lpstr>
    </vt:vector>
  </TitlesOfParts>
  <Company>Greek Orthodox Archdiocese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Theodore Nicolakis</dc:creator>
  <cp:lastModifiedBy>Bill Marianes</cp:lastModifiedBy>
  <cp:revision>2772</cp:revision>
  <cp:lastPrinted>2017-09-05T16:15:51Z</cp:lastPrinted>
  <dcterms:created xsi:type="dcterms:W3CDTF">2003-09-18T20:33:59Z</dcterms:created>
  <dcterms:modified xsi:type="dcterms:W3CDTF">2024-02-16T05:14:06Z</dcterms:modified>
</cp:coreProperties>
</file>